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5" r:id="rId5"/>
    <p:sldId id="284" r:id="rId6"/>
    <p:sldId id="288" r:id="rId7"/>
    <p:sldId id="286" r:id="rId8"/>
    <p:sldId id="287"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2019/10/2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sakage/algorithm_datastru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アルゴリズムとデータ構造</a:t>
            </a:r>
            <a:r>
              <a:rPr kumimoji="1" lang="en-US" altLang="ja-JP" sz="4000" dirty="0" smtClean="0"/>
              <a:t/>
            </a:r>
            <a:br>
              <a:rPr kumimoji="1" lang="en-US" altLang="ja-JP" sz="4000" dirty="0" smtClean="0"/>
            </a:br>
            <a:r>
              <a:rPr lang="ja-JP" altLang="en-US" sz="4000" dirty="0" smtClean="0"/>
              <a:t>第</a:t>
            </a:r>
            <a:r>
              <a:rPr lang="en-US" altLang="ja-JP" sz="4000" dirty="0" smtClean="0"/>
              <a:t>2</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文字列操作アルゴリズムその</a:t>
            </a:r>
            <a:r>
              <a:rPr lang="en-US" altLang="ja-JP" sz="4000" dirty="0" smtClean="0"/>
              <a:t>1”</a:t>
            </a:r>
            <a:br>
              <a:rPr lang="en-US" altLang="ja-JP" sz="4000" dirty="0" smtClean="0"/>
            </a:br>
            <a:r>
              <a:rPr lang="ja-JP" altLang="en-US" sz="4000" dirty="0" smtClean="0"/>
              <a:t>（教科書 </a:t>
            </a:r>
            <a:r>
              <a:rPr lang="en-US" altLang="ja-JP" sz="4000" dirty="0" smtClean="0"/>
              <a:t>Page 111-118)</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normAutofit fontScale="92500" lnSpcReduction="20000"/>
          </a:bodyPr>
          <a:lstStyle/>
          <a:p>
            <a:r>
              <a:rPr kumimoji="1" lang="ja-JP" altLang="en-US" dirty="0" smtClean="0"/>
              <a:t>山口雅樹　（</a:t>
            </a:r>
            <a:r>
              <a:rPr kumimoji="1" lang="en-US" altLang="ja-JP" dirty="0" smtClean="0"/>
              <a:t>CISSP</a:t>
            </a:r>
            <a:r>
              <a:rPr kumimoji="1" lang="ja-JP" altLang="en-US" dirty="0" smtClean="0"/>
              <a:t>）</a:t>
            </a:r>
            <a:endParaRPr kumimoji="1" lang="en-US" altLang="ja-JP" dirty="0" smtClean="0"/>
          </a:p>
          <a:p>
            <a:r>
              <a:rPr lang="en-US" altLang="ja-JP" dirty="0">
                <a:hlinkClick r:id="rId2"/>
              </a:rPr>
              <a:t>https://github.com/masakage/algorithm_datastructure</a:t>
            </a:r>
            <a:endParaRPr kumimoji="1" lang="en-US" altLang="ja-JP" dirty="0" smtClean="0"/>
          </a:p>
        </p:txBody>
      </p:sp>
    </p:spTree>
    <p:extLst>
      <p:ext uri="{BB962C8B-B14F-4D97-AF65-F5344CB8AC3E}">
        <p14:creationId xmlns:p14="http://schemas.microsoft.com/office/powerpoint/2010/main" val="201927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541043" y="1757971"/>
            <a:ext cx="9619989" cy="3970318"/>
          </a:xfrm>
          <a:prstGeom prst="rect">
            <a:avLst/>
          </a:prstGeom>
          <a:noFill/>
        </p:spPr>
        <p:txBody>
          <a:bodyPr wrap="square" rtlCol="0">
            <a:spAutoFit/>
          </a:bodyPr>
          <a:lstStyle/>
          <a:p>
            <a:r>
              <a:rPr kumimoji="1" lang="ja-JP" altLang="en-US" sz="3600" dirty="0" smtClean="0"/>
              <a:t>・前回の復習</a:t>
            </a:r>
            <a:endParaRPr kumimoji="1" lang="en-US" altLang="ja-JP" sz="3600" dirty="0" smtClean="0"/>
          </a:p>
          <a:p>
            <a:r>
              <a:rPr lang="ja-JP" altLang="en-US" sz="3600" dirty="0" smtClean="0"/>
              <a:t>・</a:t>
            </a:r>
            <a:r>
              <a:rPr lang="en-US" altLang="ja-JP" sz="3600" dirty="0" smtClean="0"/>
              <a:t>2-10 </a:t>
            </a:r>
            <a:r>
              <a:rPr lang="ja-JP" altLang="en-US" sz="3600" dirty="0" smtClean="0"/>
              <a:t>文字列操作アルゴリズムその１</a:t>
            </a:r>
            <a:endParaRPr kumimoji="1" lang="en-US" altLang="ja-JP" sz="3600" dirty="0" smtClean="0"/>
          </a:p>
          <a:p>
            <a:r>
              <a:rPr kumimoji="1" lang="ja-JP" altLang="en-US" sz="3600" dirty="0" smtClean="0"/>
              <a:t>・</a:t>
            </a:r>
            <a:r>
              <a:rPr kumimoji="1" lang="en-US" altLang="ja-JP" sz="3600" dirty="0" smtClean="0"/>
              <a:t>Training 2-7</a:t>
            </a:r>
            <a:endParaRPr lang="en-US" altLang="ja-JP" sz="3600" dirty="0" smtClean="0"/>
          </a:p>
          <a:p>
            <a:r>
              <a:rPr kumimoji="1" lang="ja-JP" altLang="en-US" sz="3600" dirty="0" smtClean="0"/>
              <a:t>・まとめ</a:t>
            </a:r>
            <a:endParaRPr kumimoji="1" lang="en-US" altLang="ja-JP" sz="3600" dirty="0" smtClean="0"/>
          </a:p>
          <a:p>
            <a:r>
              <a:rPr kumimoji="1" lang="ja-JP" altLang="en-US" sz="3600" dirty="0" smtClean="0"/>
              <a:t>★トレースノートを</a:t>
            </a:r>
            <a:r>
              <a:rPr kumimoji="1" lang="ja-JP" altLang="en-US" sz="3600" dirty="0" smtClean="0"/>
              <a:t>利用</a:t>
            </a:r>
            <a:endParaRPr kumimoji="1" lang="en-US" altLang="ja-JP" sz="3600" dirty="0" smtClean="0"/>
          </a:p>
          <a:p>
            <a:r>
              <a:rPr lang="ja-JP" altLang="en-US" sz="3600" dirty="0" smtClean="0"/>
              <a:t>★北原先生の資料も利用</a:t>
            </a:r>
            <a:endParaRPr kumimoji="1" lang="en-US" altLang="ja-JP" sz="3600" dirty="0" smtClean="0"/>
          </a:p>
          <a:p>
            <a:r>
              <a:rPr lang="ja-JP" altLang="en-US" sz="3600" dirty="0" smtClean="0"/>
              <a:t>★</a:t>
            </a:r>
            <a:r>
              <a:rPr lang="en-US" altLang="ja-JP" sz="3600" dirty="0" smtClean="0"/>
              <a:t>Training 2-7</a:t>
            </a:r>
            <a:r>
              <a:rPr lang="ja-JP" altLang="en-US" sz="3600" dirty="0" smtClean="0"/>
              <a:t>は印刷する</a:t>
            </a:r>
            <a:endParaRPr kumimoji="1" lang="en-US" altLang="ja-JP" sz="3600" dirty="0" smtClean="0"/>
          </a:p>
        </p:txBody>
      </p:sp>
    </p:spTree>
    <p:extLst>
      <p:ext uri="{BB962C8B-B14F-4D97-AF65-F5344CB8AC3E}">
        <p14:creationId xmlns:p14="http://schemas.microsoft.com/office/powerpoint/2010/main" val="368382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2-10</a:t>
            </a:r>
            <a:r>
              <a:rPr kumimoji="1" lang="ja-JP" altLang="en-US" dirty="0" smtClean="0"/>
              <a:t>　</a:t>
            </a:r>
            <a:r>
              <a:rPr lang="ja-JP" altLang="en-US" dirty="0" smtClean="0"/>
              <a:t>文字列操作アルゴリズム その</a:t>
            </a:r>
            <a:r>
              <a:rPr lang="en-US" altLang="ja-JP" dirty="0" smtClean="0"/>
              <a:t>1</a:t>
            </a:r>
            <a:endParaRPr kumimoji="1" lang="ja-JP" altLang="en-US" dirty="0"/>
          </a:p>
        </p:txBody>
      </p:sp>
      <p:sp>
        <p:nvSpPr>
          <p:cNvPr id="3" name="テキスト ボックス 2"/>
          <p:cNvSpPr txBox="1"/>
          <p:nvPr/>
        </p:nvSpPr>
        <p:spPr>
          <a:xfrm>
            <a:off x="590918" y="1853851"/>
            <a:ext cx="11076149" cy="3785652"/>
          </a:xfrm>
          <a:prstGeom prst="rect">
            <a:avLst/>
          </a:prstGeom>
          <a:noFill/>
        </p:spPr>
        <p:txBody>
          <a:bodyPr wrap="square" rtlCol="0">
            <a:spAutoFit/>
          </a:bodyPr>
          <a:lstStyle/>
          <a:p>
            <a:r>
              <a:rPr lang="ja-JP" altLang="en-US" sz="2400" dirty="0"/>
              <a:t>文字列探索 </a:t>
            </a:r>
            <a:r>
              <a:rPr lang="en-US" altLang="ja-JP" sz="2400" dirty="0"/>
              <a:t>(</a:t>
            </a:r>
            <a:r>
              <a:rPr lang="ja-JP" altLang="en-US" sz="2400" dirty="0"/>
              <a:t>もじれ</a:t>
            </a:r>
            <a:r>
              <a:rPr lang="ja-JP" altLang="en-US" sz="2400" dirty="0" err="1"/>
              <a:t>つ</a:t>
            </a:r>
            <a:r>
              <a:rPr lang="ja-JP" altLang="en-US" sz="2400" dirty="0"/>
              <a:t>たんさく</a:t>
            </a:r>
            <a:r>
              <a:rPr lang="en-US" altLang="ja-JP" sz="2400" dirty="0"/>
              <a:t>) </a:t>
            </a:r>
            <a:r>
              <a:rPr lang="ja-JP" altLang="en-US" sz="2400" dirty="0"/>
              <a:t>とは、ある文字列の中から、別のある文字列を探索することである。テキストエディタ等で必須の機能であり、これまでさまざまなアルゴリズムが考案されている。</a:t>
            </a:r>
          </a:p>
          <a:p>
            <a:endParaRPr lang="ja-JP" altLang="en-US" sz="2400" dirty="0"/>
          </a:p>
          <a:p>
            <a:r>
              <a:rPr lang="ja-JP" altLang="en-US" sz="2400" dirty="0"/>
              <a:t>ここでいう文字列とは、ある定まった文字集合の要素を任意に並べた系列のことである。通常、文字はアルファベット等の言語に依拠した文字セットを指すことが多いが、生物情報学における染色体の塩基配列</a:t>
            </a:r>
            <a:r>
              <a:rPr lang="en-US" altLang="ja-JP" sz="2400" dirty="0"/>
              <a:t>A, T, G, C</a:t>
            </a:r>
            <a:r>
              <a:rPr lang="ja-JP" altLang="en-US" sz="2400" dirty="0"/>
              <a:t>の</a:t>
            </a:r>
            <a:r>
              <a:rPr lang="en-US" altLang="ja-JP" sz="2400" dirty="0"/>
              <a:t>4</a:t>
            </a:r>
            <a:r>
              <a:rPr lang="ja-JP" altLang="en-US" sz="2400" dirty="0"/>
              <a:t>文字を対象とするもののように、特定の領域に特化した応用も行われている</a:t>
            </a:r>
            <a:r>
              <a:rPr lang="ja-JP" altLang="en-US" sz="2400" dirty="0" smtClean="0"/>
              <a:t>。</a:t>
            </a:r>
            <a:endParaRPr lang="en-US" altLang="ja-JP" sz="2400" dirty="0" smtClean="0"/>
          </a:p>
          <a:p>
            <a:endParaRPr lang="en-US" altLang="ja-JP" sz="2400" dirty="0"/>
          </a:p>
          <a:p>
            <a:r>
              <a:rPr lang="en-US" altLang="ja-JP" sz="2400" dirty="0" smtClean="0"/>
              <a:t>WIKIPEIDA</a:t>
            </a:r>
            <a:r>
              <a:rPr lang="ja-JP" altLang="en-US" sz="2400" dirty="0" smtClean="0"/>
              <a:t>より</a:t>
            </a:r>
            <a:endParaRPr lang="en-US" altLang="ja-JP" sz="2400" dirty="0" smtClean="0"/>
          </a:p>
        </p:txBody>
      </p:sp>
    </p:spTree>
    <p:extLst>
      <p:ext uri="{BB962C8B-B14F-4D97-AF65-F5344CB8AC3E}">
        <p14:creationId xmlns:p14="http://schemas.microsoft.com/office/powerpoint/2010/main" val="20132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文字列照合の考え方</a:t>
            </a:r>
            <a:endParaRPr kumimoji="1" lang="ja-JP" altLang="en-US" dirty="0"/>
          </a:p>
        </p:txBody>
      </p:sp>
      <p:sp>
        <p:nvSpPr>
          <p:cNvPr id="3" name="テキスト ボックス 2"/>
          <p:cNvSpPr txBox="1"/>
          <p:nvPr/>
        </p:nvSpPr>
        <p:spPr>
          <a:xfrm>
            <a:off x="684191" y="1620982"/>
            <a:ext cx="11572399" cy="3416320"/>
          </a:xfrm>
          <a:prstGeom prst="rect">
            <a:avLst/>
          </a:prstGeom>
          <a:noFill/>
        </p:spPr>
        <p:txBody>
          <a:bodyPr wrap="none" rtlCol="0">
            <a:spAutoFit/>
          </a:bodyPr>
          <a:lstStyle/>
          <a:p>
            <a:r>
              <a:rPr lang="en-US" altLang="ja-JP" sz="2400" dirty="0"/>
              <a:t>M</a:t>
            </a:r>
            <a:r>
              <a:rPr lang="ja-JP" altLang="en-US" sz="2400" dirty="0"/>
              <a:t>文字が格納された配列</a:t>
            </a:r>
            <a:r>
              <a:rPr lang="en-US" altLang="ja-JP" sz="2400" dirty="0" smtClean="0"/>
              <a:t>T(T[O]</a:t>
            </a:r>
            <a:r>
              <a:rPr lang="ja-JP" altLang="en-US" sz="2400" dirty="0" smtClean="0"/>
              <a:t>・・・</a:t>
            </a:r>
            <a:r>
              <a:rPr lang="en-US" altLang="ja-JP" sz="2400" dirty="0" smtClean="0"/>
              <a:t>T[M -1]) </a:t>
            </a:r>
            <a:r>
              <a:rPr lang="ja-JP" altLang="en-US" sz="2400" dirty="0"/>
              <a:t>の中に</a:t>
            </a:r>
            <a:r>
              <a:rPr lang="ja-JP" altLang="en-US" sz="2400" dirty="0" smtClean="0"/>
              <a:t>，</a:t>
            </a:r>
            <a:endParaRPr lang="en-US" altLang="ja-JP" sz="2400" dirty="0" smtClean="0"/>
          </a:p>
          <a:p>
            <a:r>
              <a:rPr lang="en-US" altLang="ja-JP" sz="2400" dirty="0" smtClean="0"/>
              <a:t>N</a:t>
            </a:r>
            <a:r>
              <a:rPr lang="ja-JP" altLang="en-US" sz="2400" dirty="0"/>
              <a:t>文字からなるパターン</a:t>
            </a:r>
            <a:r>
              <a:rPr lang="en-US" altLang="ja-JP" sz="2400" dirty="0" smtClean="0"/>
              <a:t>P(P[O]</a:t>
            </a:r>
            <a:r>
              <a:rPr lang="ja-JP" altLang="en-US" sz="2400" dirty="0" smtClean="0"/>
              <a:t>・・・</a:t>
            </a:r>
            <a:r>
              <a:rPr lang="en-US" altLang="ja-JP" sz="2400" dirty="0" smtClean="0"/>
              <a:t>P[N </a:t>
            </a:r>
            <a:r>
              <a:rPr lang="en-US" altLang="ja-JP" sz="2400" dirty="0"/>
              <a:t>-</a:t>
            </a:r>
            <a:r>
              <a:rPr lang="en-US" altLang="ja-JP" sz="2400" dirty="0" smtClean="0"/>
              <a:t>1] </a:t>
            </a:r>
            <a:r>
              <a:rPr lang="ja-JP" altLang="en-US" sz="2400" dirty="0" smtClean="0"/>
              <a:t>） </a:t>
            </a:r>
            <a:r>
              <a:rPr lang="ja-JP" altLang="en-US" sz="2400" dirty="0"/>
              <a:t>が存在するかどうかを調べます</a:t>
            </a:r>
            <a:r>
              <a:rPr lang="ja-JP" altLang="en-US" sz="2400" dirty="0" smtClean="0"/>
              <a:t>。</a:t>
            </a:r>
            <a:endParaRPr lang="en-US" altLang="ja-JP" sz="2400" dirty="0" smtClean="0"/>
          </a:p>
          <a:p>
            <a:endParaRPr lang="en-US" altLang="ja-JP" sz="2400" dirty="0"/>
          </a:p>
          <a:p>
            <a:r>
              <a:rPr lang="ja-JP" altLang="en-US" sz="2400" dirty="0" smtClean="0"/>
              <a:t>ただし</a:t>
            </a:r>
            <a:r>
              <a:rPr lang="ja-JP" altLang="en-US" sz="2400" dirty="0"/>
              <a:t>，文字数の関係は， </a:t>
            </a:r>
            <a:r>
              <a:rPr lang="en-US" altLang="ja-JP" sz="2400" dirty="0" smtClean="0"/>
              <a:t>M</a:t>
            </a:r>
            <a:r>
              <a:rPr lang="ja-JP" altLang="en-US" sz="2400" dirty="0" smtClean="0"/>
              <a:t>≧</a:t>
            </a:r>
            <a:r>
              <a:rPr lang="en-US" altLang="ja-JP" sz="2400" dirty="0" smtClean="0"/>
              <a:t>N</a:t>
            </a:r>
            <a:r>
              <a:rPr lang="ja-JP" altLang="en-US" sz="2400" dirty="0" smtClean="0"/>
              <a:t>≧</a:t>
            </a:r>
            <a:r>
              <a:rPr lang="en-US" altLang="ja-JP" sz="2400" dirty="0" smtClean="0"/>
              <a:t>1 </a:t>
            </a:r>
            <a:r>
              <a:rPr lang="ja-JP" altLang="en-US" sz="2400" dirty="0"/>
              <a:t>とします</a:t>
            </a:r>
            <a:r>
              <a:rPr lang="ja-JP" altLang="en-US" sz="2400" dirty="0" smtClean="0"/>
              <a:t>。</a:t>
            </a:r>
            <a:endParaRPr lang="en-US" altLang="ja-JP" sz="2400" dirty="0" smtClean="0"/>
          </a:p>
          <a:p>
            <a:endParaRPr lang="ja-JP" altLang="en-US" sz="2400" dirty="0"/>
          </a:p>
          <a:p>
            <a:r>
              <a:rPr lang="ja-JP" altLang="en-US" sz="2400" dirty="0"/>
              <a:t>文字列照合の考え方は基本的には線形探索と同じです</a:t>
            </a:r>
            <a:r>
              <a:rPr lang="ja-JP" altLang="en-US" sz="2400" dirty="0" smtClean="0"/>
              <a:t>。</a:t>
            </a:r>
            <a:endParaRPr lang="en-US" altLang="ja-JP" sz="2400" dirty="0" smtClean="0"/>
          </a:p>
          <a:p>
            <a:endParaRPr lang="ja-JP" altLang="en-US" sz="2400" dirty="0"/>
          </a:p>
          <a:p>
            <a:r>
              <a:rPr lang="en-US" altLang="ja-JP" sz="2400" dirty="0"/>
              <a:t>[</a:t>
            </a:r>
            <a:r>
              <a:rPr lang="en-US" altLang="ja-JP" sz="2400" dirty="0" smtClean="0"/>
              <a:t>1] </a:t>
            </a:r>
            <a:r>
              <a:rPr lang="ja-JP" altLang="en-US" sz="2400" dirty="0"/>
              <a:t>最初の</a:t>
            </a:r>
            <a:r>
              <a:rPr lang="en-US" altLang="ja-JP" sz="2400" dirty="0"/>
              <a:t>N</a:t>
            </a:r>
            <a:r>
              <a:rPr lang="ja-JP" altLang="en-US" sz="2400" dirty="0"/>
              <a:t>文字</a:t>
            </a:r>
            <a:r>
              <a:rPr lang="en-US" altLang="ja-JP" sz="2400" dirty="0"/>
              <a:t>(</a:t>
            </a:r>
            <a:r>
              <a:rPr lang="en-US" altLang="ja-JP" sz="2400" dirty="0" smtClean="0"/>
              <a:t>T[O]</a:t>
            </a:r>
            <a:r>
              <a:rPr lang="ja-JP" altLang="en-US" sz="2400" dirty="0" smtClean="0"/>
              <a:t>・・・</a:t>
            </a:r>
            <a:r>
              <a:rPr lang="en-US" altLang="ja-JP" sz="2400" dirty="0" smtClean="0"/>
              <a:t>T[N </a:t>
            </a:r>
            <a:r>
              <a:rPr lang="en-US" altLang="ja-JP" sz="2400" dirty="0"/>
              <a:t>-1])</a:t>
            </a:r>
            <a:r>
              <a:rPr lang="ja-JP" altLang="en-US" sz="2400" dirty="0"/>
              <a:t>とパターン</a:t>
            </a:r>
            <a:r>
              <a:rPr lang="en-US" altLang="ja-JP" sz="2400" dirty="0"/>
              <a:t>P</a:t>
            </a:r>
            <a:r>
              <a:rPr lang="ja-JP" altLang="en-US" sz="2400" dirty="0"/>
              <a:t>と</a:t>
            </a:r>
            <a:r>
              <a:rPr lang="ja-JP" altLang="en-US" sz="2400" dirty="0" smtClean="0"/>
              <a:t>の比較</a:t>
            </a:r>
            <a:endParaRPr lang="ja-JP" altLang="en-US" sz="2400" dirty="0"/>
          </a:p>
          <a:p>
            <a:r>
              <a:rPr lang="en-US" altLang="ja-JP" sz="2400" dirty="0"/>
              <a:t>[</a:t>
            </a:r>
            <a:r>
              <a:rPr lang="en-US" altLang="ja-JP" sz="2400" dirty="0" smtClean="0"/>
              <a:t>2] </a:t>
            </a:r>
            <a:r>
              <a:rPr lang="ja-JP" altLang="en-US" sz="2400" dirty="0" smtClean="0"/>
              <a:t>次</a:t>
            </a:r>
            <a:r>
              <a:rPr lang="ja-JP" altLang="en-US" sz="2400" dirty="0"/>
              <a:t>の</a:t>
            </a:r>
            <a:r>
              <a:rPr lang="en-US" altLang="ja-JP" sz="2400" dirty="0"/>
              <a:t>N</a:t>
            </a:r>
            <a:r>
              <a:rPr lang="ja-JP" altLang="en-US" sz="2400" dirty="0"/>
              <a:t>文字</a:t>
            </a:r>
            <a:r>
              <a:rPr lang="en-US" altLang="ja-JP" sz="2400" dirty="0"/>
              <a:t>(</a:t>
            </a:r>
            <a:r>
              <a:rPr lang="en-US" altLang="ja-JP" sz="2400" dirty="0" smtClean="0"/>
              <a:t>T[1]</a:t>
            </a:r>
            <a:r>
              <a:rPr lang="ja-JP" altLang="en-US" sz="2400" dirty="0" smtClean="0"/>
              <a:t>・・・</a:t>
            </a:r>
            <a:r>
              <a:rPr lang="en-US" altLang="ja-JP" sz="2400" dirty="0" smtClean="0"/>
              <a:t>T[N])</a:t>
            </a:r>
            <a:r>
              <a:rPr lang="ja-JP" altLang="en-US" sz="2400" dirty="0"/>
              <a:t>とパターン</a:t>
            </a:r>
            <a:r>
              <a:rPr lang="en-US" altLang="ja-JP" sz="2400" dirty="0"/>
              <a:t>P</a:t>
            </a:r>
            <a:r>
              <a:rPr lang="ja-JP" altLang="en-US" sz="2400" dirty="0"/>
              <a:t>と</a:t>
            </a:r>
            <a:r>
              <a:rPr lang="ja-JP" altLang="en-US" sz="2400" dirty="0" smtClean="0"/>
              <a:t>の</a:t>
            </a:r>
            <a:r>
              <a:rPr lang="ja-JP" altLang="en-US" sz="2400" dirty="0"/>
              <a:t>比較</a:t>
            </a:r>
            <a:endParaRPr kumimoji="1" lang="ja-JP" altLang="en-US" sz="2400" dirty="0"/>
          </a:p>
        </p:txBody>
      </p:sp>
    </p:spTree>
    <p:extLst>
      <p:ext uri="{BB962C8B-B14F-4D97-AF65-F5344CB8AC3E}">
        <p14:creationId xmlns:p14="http://schemas.microsoft.com/office/powerpoint/2010/main" val="131829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565754" y="313151"/>
            <a:ext cx="8778365" cy="6186309"/>
          </a:xfrm>
          <a:prstGeom prst="rect">
            <a:avLst/>
          </a:prstGeom>
          <a:noFill/>
        </p:spPr>
        <p:txBody>
          <a:bodyPr wrap="none" rtlCol="0">
            <a:spAutoFit/>
          </a:bodyPr>
          <a:lstStyle/>
          <a:p>
            <a:r>
              <a:rPr lang="ja-JP" altLang="en-US" sz="2200" dirty="0"/>
              <a:t>○プログラム名</a:t>
            </a:r>
            <a:r>
              <a:rPr lang="ja-JP" altLang="en-US" sz="2200" dirty="0" smtClean="0"/>
              <a:t>：</a:t>
            </a:r>
            <a:r>
              <a:rPr lang="en-US" altLang="ja-JP" sz="2200" dirty="0" err="1" smtClean="0"/>
              <a:t>PatternMatching</a:t>
            </a:r>
            <a:r>
              <a:rPr lang="ja-JP" altLang="en-US" sz="2200" dirty="0" smtClean="0"/>
              <a:t> </a:t>
            </a:r>
            <a:r>
              <a:rPr lang="en-US" altLang="ja-JP" sz="2200" dirty="0"/>
              <a:t>/* </a:t>
            </a:r>
            <a:r>
              <a:rPr lang="ja-JP" altLang="en-US" sz="2200" dirty="0"/>
              <a:t>教科書 </a:t>
            </a:r>
            <a:r>
              <a:rPr lang="en-US" altLang="ja-JP" sz="2200" dirty="0" smtClean="0"/>
              <a:t>113</a:t>
            </a:r>
            <a:r>
              <a:rPr lang="ja-JP" altLang="en-US" sz="2200" dirty="0" smtClean="0"/>
              <a:t>ページサンプル </a:t>
            </a:r>
            <a:r>
              <a:rPr lang="ja-JP" altLang="en-US" sz="2200" dirty="0"/>
              <a:t>*</a:t>
            </a:r>
            <a:r>
              <a:rPr lang="en-US" altLang="ja-JP" sz="2200" dirty="0"/>
              <a:t>/</a:t>
            </a:r>
          </a:p>
          <a:p>
            <a:r>
              <a:rPr lang="en-US" altLang="ja-JP" sz="2200" dirty="0"/>
              <a:t>○</a:t>
            </a:r>
            <a:r>
              <a:rPr lang="ja-JP" altLang="en-US" sz="2200" dirty="0"/>
              <a:t>整数型</a:t>
            </a:r>
            <a:r>
              <a:rPr lang="ja-JP" altLang="en-US" sz="2200" dirty="0" smtClean="0"/>
              <a:t>：</a:t>
            </a:r>
            <a:r>
              <a:rPr lang="en-US" altLang="ja-JP" sz="2200" dirty="0" err="1" smtClean="0"/>
              <a:t>Head,Idx,Match</a:t>
            </a:r>
            <a:endParaRPr lang="en-US" altLang="ja-JP" sz="2200" dirty="0"/>
          </a:p>
          <a:p>
            <a:endParaRPr lang="en-US" altLang="ja-JP" sz="2200" dirty="0"/>
          </a:p>
          <a:p>
            <a:r>
              <a:rPr lang="en-US" altLang="ja-JP" sz="2200" dirty="0" smtClean="0"/>
              <a:t>●Head </a:t>
            </a:r>
            <a:r>
              <a:rPr lang="ja-JP" altLang="en-US" sz="2200" dirty="0" smtClean="0"/>
              <a:t>←　</a:t>
            </a:r>
            <a:r>
              <a:rPr lang="en-US" altLang="ja-JP" sz="2200" dirty="0" smtClean="0"/>
              <a:t>0</a:t>
            </a:r>
            <a:endParaRPr lang="en-US" altLang="ja-JP" sz="2200" dirty="0"/>
          </a:p>
          <a:p>
            <a:r>
              <a:rPr lang="en-US" altLang="ja-JP" sz="2200" dirty="0" smtClean="0"/>
              <a:t>●Match</a:t>
            </a:r>
            <a:r>
              <a:rPr lang="ja-JP" altLang="en-US" sz="2200" dirty="0" smtClean="0"/>
              <a:t>←　</a:t>
            </a:r>
            <a:r>
              <a:rPr lang="en-US" altLang="ja-JP" sz="2200" dirty="0" smtClean="0"/>
              <a:t>-1</a:t>
            </a:r>
            <a:endParaRPr lang="en-US" altLang="ja-JP" sz="2200" dirty="0"/>
          </a:p>
          <a:p>
            <a:endParaRPr lang="en-US" altLang="ja-JP" sz="2200" dirty="0"/>
          </a:p>
          <a:p>
            <a:r>
              <a:rPr lang="ja-JP" altLang="en-US" sz="2200" dirty="0" smtClean="0"/>
              <a:t>■</a:t>
            </a:r>
            <a:r>
              <a:rPr lang="en-US" altLang="ja-JP" sz="2200" dirty="0" smtClean="0"/>
              <a:t>Match = -1 and Head </a:t>
            </a:r>
            <a:r>
              <a:rPr lang="ja-JP" altLang="en-US" sz="2200" dirty="0" smtClean="0"/>
              <a:t>≦ </a:t>
            </a:r>
            <a:r>
              <a:rPr lang="en-US" altLang="ja-JP" sz="2200" dirty="0" smtClean="0"/>
              <a:t>M-N</a:t>
            </a:r>
          </a:p>
          <a:p>
            <a:r>
              <a:rPr lang="ja-JP" altLang="en-US" sz="2200" dirty="0" smtClean="0"/>
              <a:t>｜</a:t>
            </a:r>
            <a:r>
              <a:rPr lang="en-US" altLang="ja-JP" sz="2200" dirty="0"/>
              <a:t> </a:t>
            </a:r>
            <a:r>
              <a:rPr lang="en-US" altLang="ja-JP" sz="2200" dirty="0" smtClean="0"/>
              <a:t>●</a:t>
            </a:r>
            <a:r>
              <a:rPr lang="en-US" altLang="ja-JP" sz="2200" dirty="0" err="1" smtClean="0"/>
              <a:t>Idx</a:t>
            </a:r>
            <a:r>
              <a:rPr lang="ja-JP" altLang="en-US" sz="2200" dirty="0" smtClean="0"/>
              <a:t>　← </a:t>
            </a:r>
            <a:r>
              <a:rPr lang="en-US" altLang="ja-JP" sz="2200" dirty="0"/>
              <a:t>0</a:t>
            </a:r>
            <a:endParaRPr lang="en-US" altLang="ja-JP" sz="2200" dirty="0" smtClean="0"/>
          </a:p>
          <a:p>
            <a:r>
              <a:rPr lang="ja-JP" altLang="en-US" sz="2200" dirty="0" smtClean="0"/>
              <a:t>｜ ■</a:t>
            </a:r>
            <a:r>
              <a:rPr lang="en-US" altLang="ja-JP" sz="2200" dirty="0" err="1" smtClean="0"/>
              <a:t>Idx</a:t>
            </a:r>
            <a:r>
              <a:rPr lang="en-US" altLang="ja-JP" sz="2200" dirty="0" smtClean="0"/>
              <a:t> &lt; N and T[</a:t>
            </a:r>
            <a:r>
              <a:rPr lang="en-US" altLang="ja-JP" sz="2200" dirty="0" err="1" smtClean="0"/>
              <a:t>Head+Idx</a:t>
            </a:r>
            <a:r>
              <a:rPr lang="en-US" altLang="ja-JP" sz="2200" dirty="0" smtClean="0"/>
              <a:t>]=P[</a:t>
            </a:r>
            <a:r>
              <a:rPr lang="en-US" altLang="ja-JP" sz="2200" dirty="0" err="1" smtClean="0"/>
              <a:t>Idx</a:t>
            </a:r>
            <a:r>
              <a:rPr lang="en-US" altLang="ja-JP" sz="2200" dirty="0" smtClean="0"/>
              <a:t>]</a:t>
            </a:r>
            <a:endParaRPr lang="en-US" altLang="ja-JP" sz="2200" dirty="0"/>
          </a:p>
          <a:p>
            <a:r>
              <a:rPr lang="ja-JP" altLang="en-US" sz="2200" dirty="0" smtClean="0"/>
              <a:t>｜</a:t>
            </a:r>
            <a:r>
              <a:rPr lang="ja-JP" altLang="en-US" sz="2200" dirty="0"/>
              <a:t> ｜</a:t>
            </a:r>
            <a:r>
              <a:rPr lang="en-US" altLang="ja-JP" sz="2200" dirty="0" smtClean="0"/>
              <a:t> ●</a:t>
            </a:r>
            <a:r>
              <a:rPr lang="en-US" altLang="ja-JP" sz="2200" dirty="0" err="1"/>
              <a:t>Idx</a:t>
            </a:r>
            <a:r>
              <a:rPr lang="ja-JP" altLang="en-US" sz="2200" dirty="0"/>
              <a:t>　← </a:t>
            </a:r>
            <a:r>
              <a:rPr lang="en-US" altLang="ja-JP" sz="2200" dirty="0" err="1" smtClean="0"/>
              <a:t>Idx</a:t>
            </a:r>
            <a:r>
              <a:rPr lang="en-US" altLang="ja-JP" sz="2200" dirty="0" smtClean="0"/>
              <a:t> + 1</a:t>
            </a:r>
          </a:p>
          <a:p>
            <a:r>
              <a:rPr lang="ja-JP" altLang="en-US" sz="2200" dirty="0" smtClean="0"/>
              <a:t>｜</a:t>
            </a:r>
            <a:r>
              <a:rPr lang="ja-JP" altLang="en-US" sz="2200" dirty="0"/>
              <a:t> </a:t>
            </a:r>
            <a:r>
              <a:rPr lang="ja-JP" altLang="en-US" sz="2200" dirty="0" smtClean="0"/>
              <a:t>■</a:t>
            </a:r>
            <a:endParaRPr lang="en-US" altLang="ja-JP" sz="2200" dirty="0" smtClean="0"/>
          </a:p>
          <a:p>
            <a:r>
              <a:rPr lang="ja-JP" altLang="en-US" sz="2200" dirty="0" smtClean="0"/>
              <a:t>｜ ▲</a:t>
            </a:r>
            <a:r>
              <a:rPr lang="en-US" altLang="ja-JP" sz="2200" dirty="0" smtClean="0"/>
              <a:t>IDX</a:t>
            </a:r>
            <a:r>
              <a:rPr lang="ja-JP" altLang="en-US" sz="2200" dirty="0" smtClean="0"/>
              <a:t>≧</a:t>
            </a:r>
            <a:r>
              <a:rPr lang="en-US" altLang="ja-JP" sz="2200" dirty="0" smtClean="0"/>
              <a:t>N</a:t>
            </a:r>
            <a:endParaRPr lang="en-US" altLang="ja-JP" sz="2200" dirty="0"/>
          </a:p>
          <a:p>
            <a:r>
              <a:rPr lang="ja-JP" altLang="en-US" sz="2200" dirty="0" smtClean="0"/>
              <a:t>｜ </a:t>
            </a:r>
            <a:r>
              <a:rPr lang="ja-JP" altLang="en-US" sz="2200" dirty="0"/>
              <a:t>｜ </a:t>
            </a:r>
            <a:r>
              <a:rPr lang="ja-JP" altLang="en-US" sz="2200" dirty="0" smtClean="0"/>
              <a:t>●</a:t>
            </a:r>
            <a:r>
              <a:rPr lang="en-US" altLang="ja-JP" sz="2200" dirty="0" smtClean="0"/>
              <a:t>Match</a:t>
            </a:r>
            <a:r>
              <a:rPr lang="ja-JP" altLang="en-US" sz="2200" dirty="0"/>
              <a:t> </a:t>
            </a:r>
            <a:r>
              <a:rPr lang="ja-JP" altLang="en-US" sz="2200" dirty="0" smtClean="0"/>
              <a:t> ← </a:t>
            </a:r>
            <a:r>
              <a:rPr lang="en-US" altLang="ja-JP" sz="2200" dirty="0" smtClean="0"/>
              <a:t>Head</a:t>
            </a:r>
            <a:endParaRPr lang="en-US" altLang="ja-JP" sz="2200" dirty="0"/>
          </a:p>
          <a:p>
            <a:r>
              <a:rPr lang="ja-JP" altLang="en-US" sz="2200" dirty="0"/>
              <a:t>｜ ＋－－－－－－－－－</a:t>
            </a:r>
          </a:p>
          <a:p>
            <a:r>
              <a:rPr lang="ja-JP" altLang="en-US" sz="2200" dirty="0"/>
              <a:t>｜ ｜ </a:t>
            </a:r>
            <a:r>
              <a:rPr lang="ja-JP" altLang="en-US" sz="2200" dirty="0" smtClean="0"/>
              <a:t>●</a:t>
            </a:r>
            <a:r>
              <a:rPr lang="en-US" altLang="ja-JP" sz="2200" dirty="0" smtClean="0"/>
              <a:t>Head</a:t>
            </a:r>
            <a:r>
              <a:rPr lang="ja-JP" altLang="en-US" sz="2200" dirty="0" smtClean="0"/>
              <a:t>　←　</a:t>
            </a:r>
            <a:r>
              <a:rPr lang="en-US" altLang="ja-JP" sz="2200" dirty="0" smtClean="0"/>
              <a:t>Head + 1</a:t>
            </a:r>
            <a:endParaRPr lang="en-US" altLang="ja-JP" sz="2200" dirty="0"/>
          </a:p>
          <a:p>
            <a:r>
              <a:rPr lang="ja-JP" altLang="en-US" sz="2200" dirty="0" smtClean="0"/>
              <a:t>｜</a:t>
            </a:r>
            <a:r>
              <a:rPr lang="ja-JP" altLang="en-US" sz="2200" dirty="0"/>
              <a:t> ▼</a:t>
            </a:r>
            <a:endParaRPr lang="en-US" altLang="ja-JP" sz="2200" dirty="0" smtClean="0"/>
          </a:p>
          <a:p>
            <a:r>
              <a:rPr lang="ja-JP" altLang="en-US" sz="2200" dirty="0" smtClean="0"/>
              <a:t>■</a:t>
            </a:r>
            <a:endParaRPr lang="en-US" altLang="ja-JP" sz="2200" dirty="0"/>
          </a:p>
          <a:p>
            <a:r>
              <a:rPr kumimoji="1" lang="ja-JP" altLang="en-US" sz="2200" dirty="0" smtClean="0"/>
              <a:t>●</a:t>
            </a:r>
            <a:r>
              <a:rPr kumimoji="1" lang="en-US" altLang="ja-JP" sz="2200" dirty="0" smtClean="0"/>
              <a:t>return Match</a:t>
            </a:r>
          </a:p>
        </p:txBody>
      </p:sp>
    </p:spTree>
    <p:extLst>
      <p:ext uri="{BB962C8B-B14F-4D97-AF65-F5344CB8AC3E}">
        <p14:creationId xmlns:p14="http://schemas.microsoft.com/office/powerpoint/2010/main" val="427842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00399" y="191193"/>
            <a:ext cx="5976851" cy="6555641"/>
          </a:xfrm>
          <a:prstGeom prst="rect">
            <a:avLst/>
          </a:prstGeom>
          <a:noFill/>
        </p:spPr>
        <p:txBody>
          <a:bodyPr wrap="square" rtlCol="0">
            <a:spAutoFit/>
          </a:bodyPr>
          <a:lstStyle/>
          <a:p>
            <a:r>
              <a:rPr lang="en-US" altLang="ja-JP" sz="1000" dirty="0"/>
              <a:t>//</a:t>
            </a:r>
            <a:r>
              <a:rPr lang="ja-JP" altLang="en-US" sz="1000" dirty="0"/>
              <a:t>教科書 </a:t>
            </a:r>
            <a:r>
              <a:rPr lang="en-US" altLang="ja-JP" sz="1000" dirty="0"/>
              <a:t>113</a:t>
            </a:r>
            <a:r>
              <a:rPr lang="ja-JP" altLang="en-US" sz="1000" dirty="0"/>
              <a:t>ページ　文字列の照合</a:t>
            </a:r>
            <a:r>
              <a:rPr lang="ja-JP" altLang="en-US" sz="1000" dirty="0" smtClean="0"/>
              <a:t>プログラム　</a:t>
            </a:r>
            <a:r>
              <a:rPr lang="en-US" altLang="ja-JP" sz="1000" dirty="0" smtClean="0"/>
              <a:t>C#</a:t>
            </a:r>
            <a:r>
              <a:rPr lang="ja-JP" altLang="en-US" sz="1000" dirty="0" smtClean="0"/>
              <a:t>で記述した場合</a:t>
            </a:r>
            <a:endParaRPr lang="ja-JP" altLang="en-US" sz="1000" dirty="0"/>
          </a:p>
          <a:p>
            <a:endParaRPr lang="ja-JP" altLang="en-US" sz="1000" dirty="0"/>
          </a:p>
          <a:p>
            <a:r>
              <a:rPr lang="en-US" altLang="ja-JP" sz="1000" dirty="0"/>
              <a:t>using System;</a:t>
            </a:r>
          </a:p>
          <a:p>
            <a:r>
              <a:rPr lang="en-US" altLang="ja-JP" sz="1000" dirty="0"/>
              <a:t>using </a:t>
            </a:r>
            <a:r>
              <a:rPr lang="en-US" altLang="ja-JP" sz="1000" dirty="0" err="1"/>
              <a:t>System.Collections.Generic</a:t>
            </a:r>
            <a:r>
              <a:rPr lang="en-US" altLang="ja-JP" sz="1000" dirty="0"/>
              <a:t>;</a:t>
            </a:r>
          </a:p>
          <a:p>
            <a:r>
              <a:rPr lang="en-US" altLang="ja-JP" sz="1000" dirty="0"/>
              <a:t>using </a:t>
            </a:r>
            <a:r>
              <a:rPr lang="en-US" altLang="ja-JP" sz="1000" dirty="0" err="1"/>
              <a:t>System.Linq</a:t>
            </a:r>
            <a:r>
              <a:rPr lang="en-US" altLang="ja-JP" sz="1000" dirty="0"/>
              <a:t>;</a:t>
            </a:r>
          </a:p>
          <a:p>
            <a:r>
              <a:rPr lang="en-US" altLang="ja-JP" sz="1000" dirty="0"/>
              <a:t>using </a:t>
            </a:r>
            <a:r>
              <a:rPr lang="en-US" altLang="ja-JP" sz="1000" dirty="0" err="1"/>
              <a:t>System.Text</a:t>
            </a:r>
            <a:r>
              <a:rPr lang="en-US" altLang="ja-JP" sz="1000" dirty="0"/>
              <a:t>;</a:t>
            </a:r>
          </a:p>
          <a:p>
            <a:r>
              <a:rPr lang="en-US" altLang="ja-JP" sz="1000" dirty="0"/>
              <a:t>using </a:t>
            </a:r>
            <a:r>
              <a:rPr lang="en-US" altLang="ja-JP" sz="1000" dirty="0" err="1"/>
              <a:t>System.Threading.Tasks</a:t>
            </a:r>
            <a:r>
              <a:rPr lang="en-US" altLang="ja-JP" sz="1000" dirty="0"/>
              <a:t>;</a:t>
            </a:r>
          </a:p>
          <a:p>
            <a:endParaRPr lang="en-US" altLang="ja-JP" sz="1000" dirty="0"/>
          </a:p>
          <a:p>
            <a:r>
              <a:rPr lang="en-US" altLang="ja-JP" sz="1000" dirty="0"/>
              <a:t>    class </a:t>
            </a:r>
            <a:r>
              <a:rPr lang="en-US" altLang="ja-JP" sz="1000" dirty="0" err="1"/>
              <a:t>PatternMatching</a:t>
            </a:r>
            <a:endParaRPr lang="en-US" altLang="ja-JP" sz="1000" dirty="0"/>
          </a:p>
          <a:p>
            <a:r>
              <a:rPr lang="en-US" altLang="ja-JP" sz="1000" dirty="0"/>
              <a:t>    {</a:t>
            </a:r>
          </a:p>
          <a:p>
            <a:r>
              <a:rPr lang="en-US" altLang="ja-JP" sz="1000" dirty="0"/>
              <a:t>        static void Main(string[] </a:t>
            </a:r>
            <a:r>
              <a:rPr lang="en-US" altLang="ja-JP" sz="1000" dirty="0" err="1"/>
              <a:t>args</a:t>
            </a:r>
            <a:r>
              <a:rPr lang="en-US" altLang="ja-JP" sz="1000" dirty="0"/>
              <a:t>)</a:t>
            </a:r>
          </a:p>
          <a:p>
            <a:r>
              <a:rPr lang="en-US" altLang="ja-JP" sz="1000" dirty="0"/>
              <a:t>        {</a:t>
            </a:r>
          </a:p>
          <a:p>
            <a:r>
              <a:rPr lang="en-US" altLang="ja-JP" sz="1000" dirty="0"/>
              <a:t>            //</a:t>
            </a:r>
            <a:r>
              <a:rPr lang="ja-JP" altLang="en-US" sz="1000" dirty="0"/>
              <a:t>宣言</a:t>
            </a:r>
          </a:p>
          <a:p>
            <a:r>
              <a:rPr lang="ja-JP" altLang="en-US" sz="1000" dirty="0"/>
              <a:t>            </a:t>
            </a:r>
            <a:r>
              <a:rPr lang="en-US" altLang="ja-JP" sz="1000" dirty="0"/>
              <a:t>string[] T = new string[] { "T","T","A","G","G","G" };</a:t>
            </a:r>
          </a:p>
          <a:p>
            <a:r>
              <a:rPr lang="en-US" altLang="ja-JP" sz="1000" dirty="0"/>
              <a:t>            string[] P = new string[] { "T","A","G"};</a:t>
            </a:r>
          </a:p>
          <a:p>
            <a:r>
              <a:rPr lang="en-US" altLang="ja-JP" sz="1000" dirty="0"/>
              <a:t>            </a:t>
            </a:r>
            <a:r>
              <a:rPr lang="en-US" altLang="ja-JP" sz="1000" dirty="0" err="1"/>
              <a:t>int</a:t>
            </a:r>
            <a:r>
              <a:rPr lang="en-US" altLang="ja-JP" sz="1000" dirty="0"/>
              <a:t> Head, </a:t>
            </a:r>
            <a:r>
              <a:rPr lang="en-US" altLang="ja-JP" sz="1000" dirty="0" err="1"/>
              <a:t>Idx</a:t>
            </a:r>
            <a:r>
              <a:rPr lang="en-US" altLang="ja-JP" sz="1000" dirty="0"/>
              <a:t>, </a:t>
            </a:r>
            <a:r>
              <a:rPr lang="en-US" altLang="ja-JP" sz="1000" dirty="0" err="1"/>
              <a:t>Match,M,N</a:t>
            </a:r>
            <a:r>
              <a:rPr lang="en-US" altLang="ja-JP" sz="1000" dirty="0"/>
              <a:t>;</a:t>
            </a:r>
          </a:p>
          <a:p>
            <a:endParaRPr lang="en-US" altLang="ja-JP" sz="1000" dirty="0"/>
          </a:p>
          <a:p>
            <a:r>
              <a:rPr lang="en-US" altLang="ja-JP" sz="1000" dirty="0"/>
              <a:t>            Head = 0;</a:t>
            </a:r>
          </a:p>
          <a:p>
            <a:r>
              <a:rPr lang="en-US" altLang="ja-JP" sz="1000" dirty="0"/>
              <a:t>            Match = -1;</a:t>
            </a:r>
          </a:p>
          <a:p>
            <a:r>
              <a:rPr lang="en-US" altLang="ja-JP" sz="1000" dirty="0"/>
              <a:t>            M = </a:t>
            </a:r>
            <a:r>
              <a:rPr lang="en-US" altLang="ja-JP" sz="1000" dirty="0" err="1"/>
              <a:t>T.Length</a:t>
            </a:r>
            <a:r>
              <a:rPr lang="en-US" altLang="ja-JP" sz="1000" dirty="0"/>
              <a:t>; //</a:t>
            </a:r>
            <a:r>
              <a:rPr lang="ja-JP" altLang="en-US" sz="1000" dirty="0"/>
              <a:t>配列名の長さを求める</a:t>
            </a:r>
          </a:p>
          <a:p>
            <a:r>
              <a:rPr lang="ja-JP" altLang="en-US" sz="1000" dirty="0"/>
              <a:t>            </a:t>
            </a:r>
            <a:r>
              <a:rPr lang="en-US" altLang="ja-JP" sz="1000" dirty="0"/>
              <a:t>N = </a:t>
            </a:r>
            <a:r>
              <a:rPr lang="en-US" altLang="ja-JP" sz="1000" dirty="0" err="1"/>
              <a:t>P.Length</a:t>
            </a:r>
            <a:r>
              <a:rPr lang="en-US" altLang="ja-JP" sz="1000" dirty="0"/>
              <a:t>; //</a:t>
            </a:r>
            <a:r>
              <a:rPr lang="ja-JP" altLang="en-US" sz="1000" dirty="0"/>
              <a:t>配列名の長さを求める</a:t>
            </a:r>
          </a:p>
          <a:p>
            <a:endParaRPr lang="ja-JP" altLang="en-US" sz="1000" dirty="0"/>
          </a:p>
          <a:p>
            <a:r>
              <a:rPr lang="ja-JP" altLang="en-US" sz="1000" dirty="0"/>
              <a:t>            </a:t>
            </a:r>
            <a:r>
              <a:rPr lang="en-US" altLang="ja-JP" sz="1000" dirty="0"/>
              <a:t>while ((Match == -1) &amp;&amp; (Head &lt;= M - N)){</a:t>
            </a:r>
          </a:p>
          <a:p>
            <a:r>
              <a:rPr lang="en-US" altLang="ja-JP" sz="1000" dirty="0"/>
              <a:t>                </a:t>
            </a:r>
            <a:r>
              <a:rPr lang="en-US" altLang="ja-JP" sz="1000" dirty="0" err="1"/>
              <a:t>Idx</a:t>
            </a:r>
            <a:r>
              <a:rPr lang="en-US" altLang="ja-JP" sz="1000" dirty="0"/>
              <a:t> = 0;</a:t>
            </a:r>
          </a:p>
          <a:p>
            <a:endParaRPr lang="en-US" altLang="ja-JP" sz="1000" dirty="0"/>
          </a:p>
          <a:p>
            <a:r>
              <a:rPr lang="en-US" altLang="ja-JP" sz="1000" dirty="0"/>
              <a:t>                while ((</a:t>
            </a:r>
            <a:r>
              <a:rPr lang="en-US" altLang="ja-JP" sz="1000" dirty="0" err="1"/>
              <a:t>Idx</a:t>
            </a:r>
            <a:r>
              <a:rPr lang="en-US" altLang="ja-JP" sz="1000" dirty="0"/>
              <a:t> &lt; N) &amp;&amp; (T[Head + </a:t>
            </a:r>
            <a:r>
              <a:rPr lang="en-US" altLang="ja-JP" sz="1000" dirty="0" err="1"/>
              <a:t>Idx</a:t>
            </a:r>
            <a:r>
              <a:rPr lang="en-US" altLang="ja-JP" sz="1000" dirty="0"/>
              <a:t>] == P[</a:t>
            </a:r>
            <a:r>
              <a:rPr lang="en-US" altLang="ja-JP" sz="1000" dirty="0" err="1"/>
              <a:t>Idx</a:t>
            </a:r>
            <a:r>
              <a:rPr lang="en-US" altLang="ja-JP" sz="1000" dirty="0"/>
              <a:t>])){</a:t>
            </a:r>
          </a:p>
          <a:p>
            <a:r>
              <a:rPr lang="en-US" altLang="ja-JP" sz="1000" dirty="0"/>
              <a:t>                    </a:t>
            </a:r>
            <a:r>
              <a:rPr lang="en-US" altLang="ja-JP" sz="1000" dirty="0" err="1"/>
              <a:t>Idx</a:t>
            </a:r>
            <a:r>
              <a:rPr lang="en-US" altLang="ja-JP" sz="1000" dirty="0"/>
              <a:t> = </a:t>
            </a:r>
            <a:r>
              <a:rPr lang="en-US" altLang="ja-JP" sz="1000" dirty="0" err="1"/>
              <a:t>Idx</a:t>
            </a:r>
            <a:r>
              <a:rPr lang="en-US" altLang="ja-JP" sz="1000" dirty="0"/>
              <a:t> + 1;</a:t>
            </a:r>
          </a:p>
          <a:p>
            <a:r>
              <a:rPr lang="en-US" altLang="ja-JP" sz="1000" dirty="0"/>
              <a:t>                }</a:t>
            </a:r>
          </a:p>
          <a:p>
            <a:endParaRPr lang="en-US" altLang="ja-JP" sz="1000" dirty="0"/>
          </a:p>
          <a:p>
            <a:r>
              <a:rPr lang="en-US" altLang="ja-JP" sz="1000" dirty="0"/>
              <a:t>                if (</a:t>
            </a:r>
            <a:r>
              <a:rPr lang="en-US" altLang="ja-JP" sz="1000" dirty="0" err="1"/>
              <a:t>Idx</a:t>
            </a:r>
            <a:r>
              <a:rPr lang="en-US" altLang="ja-JP" sz="1000" dirty="0"/>
              <a:t> &gt;= N) { </a:t>
            </a:r>
          </a:p>
          <a:p>
            <a:r>
              <a:rPr lang="en-US" altLang="ja-JP" sz="1000" dirty="0"/>
              <a:t>                    Match = Head;</a:t>
            </a:r>
          </a:p>
          <a:p>
            <a:r>
              <a:rPr lang="en-US" altLang="ja-JP" sz="1000" dirty="0"/>
              <a:t>                }</a:t>
            </a:r>
          </a:p>
          <a:p>
            <a:r>
              <a:rPr lang="en-US" altLang="ja-JP" sz="1000" dirty="0"/>
              <a:t>                else { </a:t>
            </a:r>
          </a:p>
          <a:p>
            <a:r>
              <a:rPr lang="en-US" altLang="ja-JP" sz="1000" dirty="0"/>
              <a:t>                    Head = Head + 1;</a:t>
            </a:r>
          </a:p>
          <a:p>
            <a:r>
              <a:rPr lang="en-US" altLang="ja-JP" sz="1000" dirty="0"/>
              <a:t>                }</a:t>
            </a:r>
          </a:p>
          <a:p>
            <a:r>
              <a:rPr lang="en-US" altLang="ja-JP" sz="1000" dirty="0"/>
              <a:t>            }</a:t>
            </a:r>
          </a:p>
          <a:p>
            <a:endParaRPr lang="en-US" altLang="ja-JP" sz="1000" dirty="0"/>
          </a:p>
          <a:p>
            <a:r>
              <a:rPr lang="en-US" altLang="ja-JP" sz="1000" dirty="0"/>
              <a:t>            </a:t>
            </a:r>
            <a:r>
              <a:rPr lang="en-US" altLang="ja-JP" sz="1000" dirty="0" err="1"/>
              <a:t>Console.WriteLine</a:t>
            </a:r>
            <a:r>
              <a:rPr lang="en-US" altLang="ja-JP" sz="1000" dirty="0"/>
              <a:t>(Match);</a:t>
            </a:r>
          </a:p>
          <a:p>
            <a:r>
              <a:rPr lang="en-US" altLang="ja-JP" sz="1000" dirty="0"/>
              <a:t>            </a:t>
            </a:r>
            <a:r>
              <a:rPr lang="en-US" altLang="ja-JP" sz="1000" dirty="0" err="1"/>
              <a:t>Console.ReadKey</a:t>
            </a:r>
            <a:r>
              <a:rPr lang="en-US" altLang="ja-JP" sz="1000" dirty="0"/>
              <a:t>();</a:t>
            </a:r>
          </a:p>
          <a:p>
            <a:r>
              <a:rPr lang="en-US" altLang="ja-JP" sz="1000" dirty="0"/>
              <a:t>        }</a:t>
            </a:r>
          </a:p>
          <a:p>
            <a:r>
              <a:rPr lang="en-US" altLang="ja-JP" sz="1000" dirty="0"/>
              <a:t>    }</a:t>
            </a:r>
          </a:p>
          <a:p>
            <a:endParaRPr kumimoji="1" lang="ja-JP" altLang="en-US" sz="1000" dirty="0"/>
          </a:p>
        </p:txBody>
      </p:sp>
    </p:spTree>
    <p:extLst>
      <p:ext uri="{BB962C8B-B14F-4D97-AF65-F5344CB8AC3E}">
        <p14:creationId xmlns:p14="http://schemas.microsoft.com/office/powerpoint/2010/main" val="117505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212724" y="132371"/>
            <a:ext cx="4718333" cy="6486327"/>
          </a:xfrm>
          <a:prstGeom prst="rect">
            <a:avLst/>
          </a:prstGeom>
        </p:spPr>
      </p:pic>
      <p:sp>
        <p:nvSpPr>
          <p:cNvPr id="3" name="テキスト ボックス 2"/>
          <p:cNvSpPr txBox="1"/>
          <p:nvPr/>
        </p:nvSpPr>
        <p:spPr>
          <a:xfrm>
            <a:off x="125260" y="400834"/>
            <a:ext cx="3795387" cy="1938992"/>
          </a:xfrm>
          <a:prstGeom prst="rect">
            <a:avLst/>
          </a:prstGeom>
          <a:noFill/>
        </p:spPr>
        <p:txBody>
          <a:bodyPr wrap="square" rtlCol="0">
            <a:spAutoFit/>
          </a:bodyPr>
          <a:lstStyle/>
          <a:p>
            <a:r>
              <a:rPr kumimoji="1" lang="ja-JP" altLang="en-US" sz="3600" dirty="0" smtClean="0"/>
              <a:t>フローチャート</a:t>
            </a:r>
            <a:endParaRPr kumimoji="1" lang="en-US" altLang="ja-JP" sz="3600" dirty="0" smtClean="0"/>
          </a:p>
          <a:p>
            <a:endParaRPr lang="en-US" altLang="ja-JP" sz="3600" dirty="0" smtClean="0"/>
          </a:p>
          <a:p>
            <a:r>
              <a:rPr lang="ja-JP" altLang="en-US" sz="2400" dirty="0" smtClean="0"/>
              <a:t>パターン照合が</a:t>
            </a:r>
            <a:r>
              <a:rPr lang="en-US" altLang="ja-JP" sz="2400" dirty="0" smtClean="0"/>
              <a:t>and</a:t>
            </a:r>
            <a:r>
              <a:rPr lang="ja-JP" altLang="en-US" sz="2400" dirty="0" smtClean="0"/>
              <a:t>では</a:t>
            </a:r>
            <a:endParaRPr lang="en-US" altLang="ja-JP" sz="2400" dirty="0" smtClean="0"/>
          </a:p>
          <a:p>
            <a:r>
              <a:rPr lang="ja-JP" altLang="en-US" sz="2400" dirty="0" smtClean="0"/>
              <a:t>なく</a:t>
            </a:r>
            <a:r>
              <a:rPr lang="en-US" altLang="ja-JP" sz="2400" dirty="0" smtClean="0"/>
              <a:t>or </a:t>
            </a:r>
            <a:r>
              <a:rPr lang="ja-JP" altLang="en-US" sz="2400" dirty="0" err="1" smtClean="0"/>
              <a:t>なので</a:t>
            </a:r>
            <a:r>
              <a:rPr lang="ja-JP" altLang="en-US" sz="2400" dirty="0" smtClean="0"/>
              <a:t>注意する事</a:t>
            </a:r>
            <a:endParaRPr kumimoji="1" lang="ja-JP" altLang="en-US" sz="2400" dirty="0"/>
          </a:p>
        </p:txBody>
      </p:sp>
    </p:spTree>
    <p:extLst>
      <p:ext uri="{BB962C8B-B14F-4D97-AF65-F5344CB8AC3E}">
        <p14:creationId xmlns:p14="http://schemas.microsoft.com/office/powerpoint/2010/main" val="57542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8218118" cy="1037789"/>
          </a:xfrm>
        </p:spPr>
        <p:txBody>
          <a:bodyPr>
            <a:normAutofit/>
          </a:bodyPr>
          <a:lstStyle/>
          <a:p>
            <a:r>
              <a:rPr kumimoji="1" lang="ja-JP" altLang="en-US" dirty="0" smtClean="0"/>
              <a:t>評価　（教科書 </a:t>
            </a:r>
            <a:r>
              <a:rPr kumimoji="1" lang="en-US" altLang="ja-JP" dirty="0" smtClean="0"/>
              <a:t>116</a:t>
            </a:r>
            <a:r>
              <a:rPr kumimoji="1" lang="ja-JP" altLang="en-US" dirty="0" smtClean="0"/>
              <a:t>ページ</a:t>
            </a:r>
            <a:r>
              <a:rPr kumimoji="1" lang="en-US" altLang="ja-JP" dirty="0" smtClean="0"/>
              <a:t>)</a:t>
            </a:r>
            <a:endParaRPr kumimoji="1" lang="ja-JP" altLang="en-US" dirty="0"/>
          </a:p>
        </p:txBody>
      </p:sp>
      <p:sp>
        <p:nvSpPr>
          <p:cNvPr id="3" name="テキスト ボックス 2"/>
          <p:cNvSpPr txBox="1"/>
          <p:nvPr/>
        </p:nvSpPr>
        <p:spPr>
          <a:xfrm>
            <a:off x="431625" y="1703540"/>
            <a:ext cx="10102764" cy="2677656"/>
          </a:xfrm>
          <a:prstGeom prst="rect">
            <a:avLst/>
          </a:prstGeom>
          <a:noFill/>
        </p:spPr>
        <p:txBody>
          <a:bodyPr wrap="square" rtlCol="0">
            <a:spAutoFit/>
          </a:bodyPr>
          <a:lstStyle/>
          <a:p>
            <a:r>
              <a:rPr kumimoji="1" lang="ja-JP" altLang="en-US" sz="2400" dirty="0" smtClean="0"/>
              <a:t>ループが最も多くなるケース</a:t>
            </a:r>
            <a:endParaRPr kumimoji="1" lang="en-US" altLang="ja-JP" sz="2400" dirty="0" smtClean="0"/>
          </a:p>
          <a:p>
            <a:r>
              <a:rPr lang="ja-JP" altLang="en-US" sz="2400" dirty="0" smtClean="0"/>
              <a:t>・文字列</a:t>
            </a:r>
            <a:r>
              <a:rPr lang="en-US" altLang="ja-JP" sz="2400" dirty="0" smtClean="0"/>
              <a:t>T</a:t>
            </a:r>
            <a:r>
              <a:rPr lang="ja-JP" altLang="en-US" sz="2400" dirty="0" smtClean="0"/>
              <a:t>の中にパターン</a:t>
            </a:r>
            <a:r>
              <a:rPr lang="en-US" altLang="ja-JP" sz="2400" dirty="0" smtClean="0"/>
              <a:t>P</a:t>
            </a:r>
            <a:r>
              <a:rPr lang="ja-JP" altLang="en-US" sz="2400" dirty="0" smtClean="0"/>
              <a:t>と一致する部分文字列が存在しない</a:t>
            </a:r>
            <a:endParaRPr lang="en-US" altLang="ja-JP" sz="2400" dirty="0" smtClean="0"/>
          </a:p>
          <a:p>
            <a:r>
              <a:rPr kumimoji="1" lang="ja-JP" altLang="en-US" sz="2400" dirty="0" smtClean="0"/>
              <a:t>・照合ループにおいて、パターン</a:t>
            </a:r>
            <a:r>
              <a:rPr kumimoji="1" lang="en-US" altLang="ja-JP" sz="2400" dirty="0" smtClean="0"/>
              <a:t>P</a:t>
            </a:r>
            <a:r>
              <a:rPr kumimoji="1" lang="ja-JP" altLang="en-US" sz="2400" dirty="0" smtClean="0"/>
              <a:t>の最後の</a:t>
            </a:r>
            <a:r>
              <a:rPr kumimoji="1" lang="en-US" altLang="ja-JP" sz="2400" dirty="0" smtClean="0"/>
              <a:t>1</a:t>
            </a:r>
            <a:r>
              <a:rPr kumimoji="1" lang="ja-JP" altLang="en-US" sz="2400" dirty="0" smtClean="0"/>
              <a:t>文字で不一致が検出される</a:t>
            </a:r>
            <a:endParaRPr kumimoji="1" lang="en-US" altLang="ja-JP" sz="2400" dirty="0" smtClean="0"/>
          </a:p>
          <a:p>
            <a:endParaRPr kumimoji="1" lang="en-US" altLang="ja-JP" sz="2400" dirty="0" smtClean="0"/>
          </a:p>
          <a:p>
            <a:r>
              <a:rPr lang="ja-JP" altLang="en-US" sz="2400" dirty="0" smtClean="0"/>
              <a:t>このようなとき　（</a:t>
            </a:r>
            <a:r>
              <a:rPr lang="en-US" altLang="ja-JP" sz="2400" dirty="0" smtClean="0"/>
              <a:t>M-N+1)×N</a:t>
            </a:r>
            <a:r>
              <a:rPr lang="ja-JP" altLang="en-US" sz="2400" dirty="0" smtClean="0"/>
              <a:t>回　繰り返しを行う。</a:t>
            </a:r>
            <a:endParaRPr lang="en-US" altLang="ja-JP" sz="2400" dirty="0" smtClean="0"/>
          </a:p>
          <a:p>
            <a:r>
              <a:rPr lang="ja-JP" altLang="en-US" sz="2400" dirty="0" smtClean="0"/>
              <a:t>通常は、</a:t>
            </a:r>
            <a:r>
              <a:rPr lang="en-US" altLang="ja-JP" sz="2400" dirty="0" smtClean="0"/>
              <a:t>M</a:t>
            </a:r>
            <a:r>
              <a:rPr lang="ja-JP" altLang="en-US" sz="2400" dirty="0" smtClean="0"/>
              <a:t>は</a:t>
            </a:r>
            <a:r>
              <a:rPr lang="en-US" altLang="ja-JP" sz="2400" dirty="0" smtClean="0"/>
              <a:t>N</a:t>
            </a:r>
            <a:r>
              <a:rPr lang="ja-JP" altLang="en-US" sz="2400" dirty="0" smtClean="0"/>
              <a:t>に比べてはるかに大きい。</a:t>
            </a:r>
            <a:endParaRPr lang="en-US" altLang="ja-JP" sz="2400" dirty="0" smtClean="0"/>
          </a:p>
          <a:p>
            <a:r>
              <a:rPr kumimoji="1" lang="ja-JP" altLang="en-US" sz="2400" dirty="0" smtClean="0"/>
              <a:t>よって、</a:t>
            </a:r>
            <a:r>
              <a:rPr kumimoji="1" lang="en-US" altLang="ja-JP" sz="2400" dirty="0" smtClean="0"/>
              <a:t>O(MN)</a:t>
            </a:r>
            <a:r>
              <a:rPr kumimoji="1" lang="ja-JP" altLang="en-US" sz="2400" dirty="0" err="1" smtClean="0"/>
              <a:t>と</a:t>
            </a:r>
            <a:r>
              <a:rPr lang="ja-JP" altLang="en-US" sz="2400" dirty="0" err="1" smtClean="0"/>
              <a:t>評</a:t>
            </a:r>
            <a:r>
              <a:rPr lang="ja-JP" altLang="en-US" sz="2400" dirty="0" smtClean="0"/>
              <a:t>価され</a:t>
            </a:r>
            <a:r>
              <a:rPr lang="ja-JP" altLang="en-US" sz="2400" dirty="0"/>
              <a:t>る</a:t>
            </a:r>
            <a:endParaRPr kumimoji="1" lang="ja-JP" altLang="en-US" sz="2400" dirty="0"/>
          </a:p>
        </p:txBody>
      </p:sp>
    </p:spTree>
    <p:extLst>
      <p:ext uri="{BB962C8B-B14F-4D97-AF65-F5344CB8AC3E}">
        <p14:creationId xmlns:p14="http://schemas.microsoft.com/office/powerpoint/2010/main" val="125063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ボックス 2"/>
          <p:cNvSpPr txBox="1"/>
          <p:nvPr/>
        </p:nvSpPr>
        <p:spPr>
          <a:xfrm>
            <a:off x="528610" y="2269374"/>
            <a:ext cx="11134779" cy="2062103"/>
          </a:xfrm>
          <a:prstGeom prst="rect">
            <a:avLst/>
          </a:prstGeom>
          <a:noFill/>
        </p:spPr>
        <p:txBody>
          <a:bodyPr wrap="none" rtlCol="0">
            <a:spAutoFit/>
          </a:bodyPr>
          <a:lstStyle/>
          <a:p>
            <a:r>
              <a:rPr lang="ja-JP" altLang="en-US" sz="3200" dirty="0" smtClean="0"/>
              <a:t>・文字列探索は実際のプログラムでもよく出てきますので</a:t>
            </a:r>
            <a:endParaRPr lang="en-US" altLang="ja-JP" sz="3200" dirty="0" smtClean="0"/>
          </a:p>
          <a:p>
            <a:r>
              <a:rPr lang="ja-JP" altLang="en-US" sz="3200" dirty="0"/>
              <a:t>　</a:t>
            </a:r>
            <a:r>
              <a:rPr lang="ja-JP" altLang="en-US" sz="3200" dirty="0" smtClean="0"/>
              <a:t>覚えてください。</a:t>
            </a:r>
            <a:endParaRPr lang="en-US" altLang="ja-JP" sz="3200" dirty="0" smtClean="0"/>
          </a:p>
          <a:p>
            <a:r>
              <a:rPr lang="ja-JP" altLang="en-US" sz="3200" dirty="0" smtClean="0"/>
              <a:t>・文字列　配列の操作に慣れてください。</a:t>
            </a:r>
            <a:endParaRPr lang="en-US" altLang="ja-JP" sz="3200" dirty="0" smtClean="0"/>
          </a:p>
          <a:p>
            <a:r>
              <a:rPr lang="ja-JP" altLang="en-US" sz="3200" dirty="0" smtClean="0"/>
              <a:t>・</a:t>
            </a:r>
            <a:r>
              <a:rPr lang="en-US" altLang="ja-JP" sz="3200" dirty="0" smtClean="0"/>
              <a:t>C</a:t>
            </a:r>
            <a:r>
              <a:rPr lang="ja-JP" altLang="en-US" sz="3200" dirty="0" smtClean="0"/>
              <a:t>＃でも、実際に動かしてみて動作を確認してください。</a:t>
            </a:r>
            <a:endParaRPr lang="ja-JP" altLang="en-US" sz="3200" dirty="0"/>
          </a:p>
        </p:txBody>
      </p:sp>
    </p:spTree>
    <p:extLst>
      <p:ext uri="{BB962C8B-B14F-4D97-AF65-F5344CB8AC3E}">
        <p14:creationId xmlns:p14="http://schemas.microsoft.com/office/powerpoint/2010/main" val="3633714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381</Words>
  <Application>Microsoft Office PowerPoint</Application>
  <PresentationFormat>ワイド画面</PresentationFormat>
  <Paragraphs>103</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 アルゴリズムとデータ構造 第2回授業 “文字列操作アルゴリズムその1” （教科書 Page 111-118)</vt:lpstr>
      <vt:lpstr>本日の進め方</vt:lpstr>
      <vt:lpstr>2-10　文字列操作アルゴリズム その1</vt:lpstr>
      <vt:lpstr>文字列照合の考え方</vt:lpstr>
      <vt:lpstr>PowerPoint プレゼンテーション</vt:lpstr>
      <vt:lpstr>PowerPoint プレゼンテーション</vt:lpstr>
      <vt:lpstr>PowerPoint プレゼンテーション</vt:lpstr>
      <vt:lpstr>評価　（教科書 116ページ)</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アルゴリズム 第1回授業 “アルゴリズムとは何か、変数と定数”</dc:title>
  <dc:creator>山口　雅樹</dc:creator>
  <cp:lastModifiedBy>山口　雅樹</cp:lastModifiedBy>
  <cp:revision>46</cp:revision>
  <dcterms:created xsi:type="dcterms:W3CDTF">2019-03-25T08:02:30Z</dcterms:created>
  <dcterms:modified xsi:type="dcterms:W3CDTF">2019-10-02T04:39:07Z</dcterms:modified>
</cp:coreProperties>
</file>