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4" r:id="rId5"/>
    <p:sldId id="265" r:id="rId6"/>
    <p:sldId id="261" r:id="rId7"/>
    <p:sldId id="260" r:id="rId8"/>
    <p:sldId id="262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6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0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27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Black Jack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対角を丸める 27">
            <a:extLst>
              <a:ext uri="{FF2B5EF4-FFF2-40B4-BE49-F238E27FC236}">
                <a16:creationId xmlns:a16="http://schemas.microsoft.com/office/drawing/2014/main" id="{D89FC0AC-1F9D-432E-9714-798A725C8E77}"/>
              </a:ext>
            </a:extLst>
          </p:cNvPr>
          <p:cNvSpPr/>
          <p:nvPr/>
        </p:nvSpPr>
        <p:spPr>
          <a:xfrm>
            <a:off x="2057366" y="2224926"/>
            <a:ext cx="8931857" cy="2199733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F7FE09-82A7-407F-8948-01837019EAF8}"/>
              </a:ext>
            </a:extLst>
          </p:cNvPr>
          <p:cNvSpPr txBox="1"/>
          <p:nvPr/>
        </p:nvSpPr>
        <p:spPr>
          <a:xfrm>
            <a:off x="7930617" y="2618430"/>
            <a:ext cx="2929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クラブの</a:t>
            </a:r>
            <a:r>
              <a:rPr kumimoji="1" lang="en-US" altLang="ja-JP" dirty="0"/>
              <a:t>4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16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カードを追加しますか？</a:t>
            </a:r>
            <a:r>
              <a:rPr kumimoji="1" lang="en-US" altLang="ja-JP" dirty="0"/>
              <a:t>: y/N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2CE6B3-E805-4F25-92DB-41A429BB29B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24222" y="933450"/>
            <a:ext cx="0" cy="3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1B475A8A-3BF0-4A37-ADBA-0134B64F5C35}"/>
              </a:ext>
            </a:extLst>
          </p:cNvPr>
          <p:cNvSpPr/>
          <p:nvPr/>
        </p:nvSpPr>
        <p:spPr>
          <a:xfrm>
            <a:off x="372474" y="1256918"/>
            <a:ext cx="2703496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B7A1E424-71D1-455C-ADE7-50AF3F5B4ABA}"/>
              </a:ext>
            </a:extLst>
          </p:cNvPr>
          <p:cNvSpPr/>
          <p:nvPr/>
        </p:nvSpPr>
        <p:spPr>
          <a:xfrm>
            <a:off x="2461620" y="3388466"/>
            <a:ext cx="2657488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78D466-2B9A-4C82-9BAA-C86BCF8A69D5}"/>
              </a:ext>
            </a:extLst>
          </p:cNvPr>
          <p:cNvSpPr txBox="1"/>
          <p:nvPr/>
        </p:nvSpPr>
        <p:spPr>
          <a:xfrm>
            <a:off x="3038217" y="1095187"/>
            <a:ext cx="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6C4FF9-9733-460C-9266-A2974C47B4F6}"/>
              </a:ext>
            </a:extLst>
          </p:cNvPr>
          <p:cNvSpPr txBox="1"/>
          <p:nvPr/>
        </p:nvSpPr>
        <p:spPr>
          <a:xfrm>
            <a:off x="1763696" y="2040260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851DE9-14E5-4E57-B2EC-D81FEE2B5E4B}"/>
              </a:ext>
            </a:extLst>
          </p:cNvPr>
          <p:cNvSpPr txBox="1"/>
          <p:nvPr/>
        </p:nvSpPr>
        <p:spPr>
          <a:xfrm>
            <a:off x="7309868" y="505277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EC8D475E-D37C-42BA-890E-AC7119E1A833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3075970" y="1589404"/>
            <a:ext cx="714394" cy="179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CF5E847D-5287-4CC6-A60C-EF52C9FF34C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19108" y="3720952"/>
            <a:ext cx="976892" cy="1324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E0BFCD-CA73-4A6F-8AC6-2E708C65430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19718" y="1921890"/>
            <a:ext cx="4504" cy="452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E0810598-3351-450C-B0CA-7B315D166723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2403448" y="3413686"/>
            <a:ext cx="747165" cy="202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DA000A5-ECEC-4EB5-B29D-225B5E63ED6B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3790364" y="2320101"/>
            <a:ext cx="3595587" cy="3057354"/>
          </a:xfrm>
          <a:prstGeom prst="bentConnector3">
            <a:avLst>
              <a:gd name="adj1" fmla="val -6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定義済み処理 32">
            <a:extLst>
              <a:ext uri="{FF2B5EF4-FFF2-40B4-BE49-F238E27FC236}">
                <a16:creationId xmlns:a16="http://schemas.microsoft.com/office/drawing/2014/main" id="{C5811BD5-B62F-41DB-8622-60D019B2CEA9}"/>
              </a:ext>
            </a:extLst>
          </p:cNvPr>
          <p:cNvSpPr/>
          <p:nvPr/>
        </p:nvSpPr>
        <p:spPr>
          <a:xfrm>
            <a:off x="2778912" y="192189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4690F-984C-4694-8826-1C5B00B1D29F}"/>
              </a:ext>
            </a:extLst>
          </p:cNvPr>
          <p:cNvSpPr txBox="1"/>
          <p:nvPr/>
        </p:nvSpPr>
        <p:spPr>
          <a:xfrm>
            <a:off x="6149333" y="565505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7" name="フローチャート: 定義済み処理 36">
            <a:extLst>
              <a:ext uri="{FF2B5EF4-FFF2-40B4-BE49-F238E27FC236}">
                <a16:creationId xmlns:a16="http://schemas.microsoft.com/office/drawing/2014/main" id="{F6108125-0365-4BAD-8158-682BDE25BC60}"/>
              </a:ext>
            </a:extLst>
          </p:cNvPr>
          <p:cNvSpPr/>
          <p:nvPr/>
        </p:nvSpPr>
        <p:spPr>
          <a:xfrm>
            <a:off x="5112651" y="439804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41" name="フローチャート: 判断 40">
            <a:extLst>
              <a:ext uri="{FF2B5EF4-FFF2-40B4-BE49-F238E27FC236}">
                <a16:creationId xmlns:a16="http://schemas.microsoft.com/office/drawing/2014/main" id="{30F015F9-6E2B-4D6C-99E2-06D3F9781620}"/>
              </a:ext>
            </a:extLst>
          </p:cNvPr>
          <p:cNvSpPr/>
          <p:nvPr/>
        </p:nvSpPr>
        <p:spPr>
          <a:xfrm>
            <a:off x="4845950" y="5044969"/>
            <a:ext cx="2540001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点未満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9B2D91E-BA0A-4516-A9C4-8491398D10D5}"/>
              </a:ext>
            </a:extLst>
          </p:cNvPr>
          <p:cNvSpPr txBox="1"/>
          <p:nvPr/>
        </p:nvSpPr>
        <p:spPr>
          <a:xfrm>
            <a:off x="3814019" y="40553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AE96393E-9CF1-4D0A-94CD-CC01850F4BB0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3700072" y="3773566"/>
            <a:ext cx="479504" cy="435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データ 70">
            <a:extLst>
              <a:ext uri="{FF2B5EF4-FFF2-40B4-BE49-F238E27FC236}">
                <a16:creationId xmlns:a16="http://schemas.microsoft.com/office/drawing/2014/main" id="{CAAB4087-4791-46B3-AB03-5314780BED7B}"/>
              </a:ext>
            </a:extLst>
          </p:cNvPr>
          <p:cNvSpPr/>
          <p:nvPr/>
        </p:nvSpPr>
        <p:spPr>
          <a:xfrm>
            <a:off x="2257512" y="2405077"/>
            <a:ext cx="2957478" cy="68768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追加した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カード、合計点の表示</a:t>
            </a:r>
            <a:br>
              <a:rPr kumimoji="1" lang="en-US" altLang="ja-JP" sz="1200" dirty="0"/>
            </a:br>
            <a:r>
              <a:rPr kumimoji="1" lang="ja-JP" altLang="en-US" sz="1200" dirty="0"/>
              <a:t>カードを追加するか質問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C25E5BD-228E-4F30-8031-6AE558ACFBCA}"/>
              </a:ext>
            </a:extLst>
          </p:cNvPr>
          <p:cNvSpPr txBox="1"/>
          <p:nvPr/>
        </p:nvSpPr>
        <p:spPr>
          <a:xfrm>
            <a:off x="5125935" y="3352635"/>
            <a:ext cx="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A7FB45A0-0F83-41DE-A4F3-5249E95B87F8}"/>
              </a:ext>
            </a:extLst>
          </p:cNvPr>
          <p:cNvSpPr/>
          <p:nvPr/>
        </p:nvSpPr>
        <p:spPr>
          <a:xfrm>
            <a:off x="269055" y="3728277"/>
            <a:ext cx="2192565" cy="753676"/>
          </a:xfrm>
          <a:prstGeom prst="wedgeRectCallout">
            <a:avLst>
              <a:gd name="adj1" fmla="val 81648"/>
              <a:gd name="adj2" fmla="val -520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入力は</a:t>
            </a:r>
            <a:r>
              <a:rPr kumimoji="1" lang="en-US" altLang="ja-JP" sz="1400" dirty="0"/>
              <a:t>”y”</a:t>
            </a:r>
            <a:r>
              <a:rPr kumimoji="1" lang="ja-JP" altLang="en-US" sz="1400" dirty="0"/>
              <a:t>か</a:t>
            </a:r>
            <a:r>
              <a:rPr kumimoji="1" lang="en-US" altLang="ja-JP" sz="1400" dirty="0"/>
              <a:t>”N”</a:t>
            </a:r>
            <a:r>
              <a:rPr kumimoji="1" lang="ja-JP" altLang="en-US" sz="1400" dirty="0"/>
              <a:t>で行う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y : </a:t>
            </a:r>
            <a:r>
              <a:rPr kumimoji="1" lang="ja-JP" altLang="en-US" sz="1400" dirty="0"/>
              <a:t>カードを追加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N : </a:t>
            </a:r>
            <a:r>
              <a:rPr kumimoji="1" lang="ja-JP" altLang="en-US" sz="1400" dirty="0"/>
              <a:t>追加しない</a:t>
            </a:r>
            <a:endParaRPr kumimoji="1" lang="en-US" altLang="ja-JP" sz="1400" dirty="0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B96882CB-49F9-44A4-8E9A-E0D3F843AA87}"/>
              </a:ext>
            </a:extLst>
          </p:cNvPr>
          <p:cNvSpPr/>
          <p:nvPr/>
        </p:nvSpPr>
        <p:spPr>
          <a:xfrm>
            <a:off x="1557718" y="600432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84D8A659-E197-4B0F-A600-A4A55A5BE3A2}"/>
              </a:ext>
            </a:extLst>
          </p:cNvPr>
          <p:cNvSpPr/>
          <p:nvPr/>
        </p:nvSpPr>
        <p:spPr>
          <a:xfrm>
            <a:off x="1557718" y="6460086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CDB33F92-B3A9-43CC-A4C0-81F0C244ED69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2/3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1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対角を丸める 63">
            <a:extLst>
              <a:ext uri="{FF2B5EF4-FFF2-40B4-BE49-F238E27FC236}">
                <a16:creationId xmlns:a16="http://schemas.microsoft.com/office/drawing/2014/main" id="{C97172A3-8EC2-490A-B854-0D498110BD04}"/>
              </a:ext>
            </a:extLst>
          </p:cNvPr>
          <p:cNvSpPr/>
          <p:nvPr/>
        </p:nvSpPr>
        <p:spPr>
          <a:xfrm>
            <a:off x="177766" y="954691"/>
            <a:ext cx="11566816" cy="5140813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F1BBE0-EDF5-4F18-8126-53572B6233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32412" y="2779352"/>
            <a:ext cx="3128" cy="34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E0BFCD-CA73-4A6F-8AC6-2E708C65430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49413" y="762496"/>
            <a:ext cx="20132" cy="132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C895A4EC-33AB-4080-9C9E-0045BFB5AD37}"/>
              </a:ext>
            </a:extLst>
          </p:cNvPr>
          <p:cNvSpPr/>
          <p:nvPr/>
        </p:nvSpPr>
        <p:spPr>
          <a:xfrm>
            <a:off x="632240" y="6236628"/>
            <a:ext cx="2006600" cy="3844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586D831D-ADC0-4166-BB72-4EB908F9F7CA}"/>
              </a:ext>
            </a:extLst>
          </p:cNvPr>
          <p:cNvSpPr/>
          <p:nvPr/>
        </p:nvSpPr>
        <p:spPr>
          <a:xfrm>
            <a:off x="379412" y="2089373"/>
            <a:ext cx="2540001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合計が</a:t>
            </a:r>
            <a:r>
              <a:rPr kumimoji="1" lang="en-US" altLang="ja-JP" sz="1200" dirty="0"/>
              <a:t>16</a:t>
            </a:r>
            <a:r>
              <a:rPr kumimoji="1" lang="ja-JP" altLang="en-US" sz="1200" dirty="0"/>
              <a:t>点未満</a:t>
            </a:r>
          </a:p>
        </p:txBody>
      </p:sp>
      <p:sp>
        <p:nvSpPr>
          <p:cNvPr id="5" name="フローチャート: 定義済み処理 4">
            <a:extLst>
              <a:ext uri="{FF2B5EF4-FFF2-40B4-BE49-F238E27FC236}">
                <a16:creationId xmlns:a16="http://schemas.microsoft.com/office/drawing/2014/main" id="{0DCF2707-52EA-4F35-B490-484F8D19392D}"/>
              </a:ext>
            </a:extLst>
          </p:cNvPr>
          <p:cNvSpPr/>
          <p:nvPr/>
        </p:nvSpPr>
        <p:spPr>
          <a:xfrm>
            <a:off x="695522" y="5272858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勝敗判定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78D466-2B9A-4C82-9BAA-C86BCF8A69D5}"/>
              </a:ext>
            </a:extLst>
          </p:cNvPr>
          <p:cNvSpPr txBox="1"/>
          <p:nvPr/>
        </p:nvSpPr>
        <p:spPr>
          <a:xfrm>
            <a:off x="2842672" y="21089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1" name="フローチャート: 定義済み処理 20">
            <a:extLst>
              <a:ext uri="{FF2B5EF4-FFF2-40B4-BE49-F238E27FC236}">
                <a16:creationId xmlns:a16="http://schemas.microsoft.com/office/drawing/2014/main" id="{6DC93A52-12DB-4FC0-BF1C-9D4E383913BC}"/>
              </a:ext>
            </a:extLst>
          </p:cNvPr>
          <p:cNvSpPr/>
          <p:nvPr/>
        </p:nvSpPr>
        <p:spPr>
          <a:xfrm>
            <a:off x="698501" y="574833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結果の表示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DA000A5-ECEC-4EB5-B29D-225B5E63ED6B}"/>
              </a:ext>
            </a:extLst>
          </p:cNvPr>
          <p:cNvCxnSpPr>
            <a:cxnSpLocks/>
            <a:stCxn id="51" idx="4"/>
          </p:cNvCxnSpPr>
          <p:nvPr/>
        </p:nvCxnSpPr>
        <p:spPr>
          <a:xfrm rot="5400000" flipH="1">
            <a:off x="1891503" y="1711599"/>
            <a:ext cx="2002998" cy="2487179"/>
          </a:xfrm>
          <a:prstGeom prst="bentConnector4">
            <a:avLst>
              <a:gd name="adj1" fmla="val -11413"/>
              <a:gd name="adj2" fmla="val -59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664261-EBD0-453F-A1F5-D5799F4E889B}"/>
              </a:ext>
            </a:extLst>
          </p:cNvPr>
          <p:cNvSpPr txBox="1"/>
          <p:nvPr/>
        </p:nvSpPr>
        <p:spPr>
          <a:xfrm>
            <a:off x="1635541" y="277935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48538C80-1C0F-4A42-9437-547429BCC68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19413" y="2421859"/>
            <a:ext cx="1217179" cy="1324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定義済み処理 31">
            <a:extLst>
              <a:ext uri="{FF2B5EF4-FFF2-40B4-BE49-F238E27FC236}">
                <a16:creationId xmlns:a16="http://schemas.microsoft.com/office/drawing/2014/main" id="{A3D92256-F606-4105-89C4-C389396B3612}"/>
              </a:ext>
            </a:extLst>
          </p:cNvPr>
          <p:cNvSpPr/>
          <p:nvPr/>
        </p:nvSpPr>
        <p:spPr>
          <a:xfrm>
            <a:off x="3133291" y="2929197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FE88CD8-3121-4995-8C91-AF51FA6DF9D6}"/>
              </a:ext>
            </a:extLst>
          </p:cNvPr>
          <p:cNvSpPr txBox="1"/>
          <p:nvPr/>
        </p:nvSpPr>
        <p:spPr>
          <a:xfrm>
            <a:off x="1735676" y="158435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F4581938-AF5F-480A-B391-3420DCDC16BB}"/>
              </a:ext>
            </a:extLst>
          </p:cNvPr>
          <p:cNvSpPr/>
          <p:nvPr/>
        </p:nvSpPr>
        <p:spPr>
          <a:xfrm>
            <a:off x="341540" y="1359462"/>
            <a:ext cx="2690131" cy="49189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ディーラーが二枚目に引いたカードを表示</a:t>
            </a:r>
            <a:endParaRPr kumimoji="1" lang="en-US" altLang="ja-JP" sz="1200" dirty="0"/>
          </a:p>
        </p:txBody>
      </p:sp>
      <p:sp>
        <p:nvSpPr>
          <p:cNvPr id="51" name="フローチャート: データ 50">
            <a:extLst>
              <a:ext uri="{FF2B5EF4-FFF2-40B4-BE49-F238E27FC236}">
                <a16:creationId xmlns:a16="http://schemas.microsoft.com/office/drawing/2014/main" id="{B75CCD77-34AC-47C8-85C6-DBC23E473804}"/>
              </a:ext>
            </a:extLst>
          </p:cNvPr>
          <p:cNvSpPr/>
          <p:nvPr/>
        </p:nvSpPr>
        <p:spPr>
          <a:xfrm>
            <a:off x="2791525" y="3416018"/>
            <a:ext cx="2690131" cy="54066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直前で引いたカードの枚数、直前に引いたカードを表示</a:t>
            </a:r>
            <a:endParaRPr kumimoji="1" lang="en-US" altLang="ja-JP" sz="1200" dirty="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69BE079-66F9-4632-940F-E3B7C85884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5540" y="4548294"/>
            <a:ext cx="1283874" cy="493606"/>
          </a:xfrm>
          <a:prstGeom prst="bentConnector3">
            <a:avLst>
              <a:gd name="adj1" fmla="val 2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ED569AC-ED15-4F9F-83A1-4C691DA3FD8A}"/>
              </a:ext>
            </a:extLst>
          </p:cNvPr>
          <p:cNvSpPr txBox="1"/>
          <p:nvPr/>
        </p:nvSpPr>
        <p:spPr>
          <a:xfrm>
            <a:off x="6623769" y="2613656"/>
            <a:ext cx="30893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2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ダイヤの</a:t>
            </a:r>
            <a:r>
              <a:rPr kumimoji="1" lang="en-US" altLang="ja-JP" dirty="0"/>
              <a:t>5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ハートの</a:t>
            </a:r>
            <a:r>
              <a:rPr kumimoji="1" lang="en-US" altLang="ja-JP" dirty="0"/>
              <a:t>4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スペードの</a:t>
            </a:r>
            <a:r>
              <a:rPr kumimoji="1" lang="en-US" altLang="ja-JP" dirty="0"/>
              <a:t>8</a:t>
            </a:r>
          </a:p>
          <a:p>
            <a:r>
              <a:rPr kumimoji="1" lang="ja-JP" altLang="en-US" dirty="0"/>
              <a:t>ディーラー合計 </a:t>
            </a:r>
            <a:r>
              <a:rPr kumimoji="1" lang="en-US" altLang="ja-JP" dirty="0"/>
              <a:t>: 20</a:t>
            </a:r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16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プレイヤーの負けです。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8CBD5CA2-8B18-4A30-BE0C-5D6A5A33E808}"/>
              </a:ext>
            </a:extLst>
          </p:cNvPr>
          <p:cNvSpPr/>
          <p:nvPr/>
        </p:nvSpPr>
        <p:spPr>
          <a:xfrm>
            <a:off x="1507543" y="447907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74" name="タイトル 1">
            <a:extLst>
              <a:ext uri="{FF2B5EF4-FFF2-40B4-BE49-F238E27FC236}">
                <a16:creationId xmlns:a16="http://schemas.microsoft.com/office/drawing/2014/main" id="{2B0D1D9B-8A22-495C-9C4B-BE9B5DA80BD2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3/3</a:t>
            </a:r>
            <a:endParaRPr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7FD719B0-60BE-470B-8C0C-8BA1E106B97C}"/>
              </a:ext>
            </a:extLst>
          </p:cNvPr>
          <p:cNvSpPr/>
          <p:nvPr/>
        </p:nvSpPr>
        <p:spPr>
          <a:xfrm>
            <a:off x="3127317" y="5748335"/>
            <a:ext cx="2640432" cy="929649"/>
          </a:xfrm>
          <a:prstGeom prst="wedgeRectCallout">
            <a:avLst>
              <a:gd name="adj1" fmla="val -78677"/>
              <a:gd name="adj2" fmla="val -313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・プレイヤーの勝ちです。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・プレイヤーの負けです。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・引き分けです。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上記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パターンで表示する。</a:t>
            </a:r>
            <a:endParaRPr kumimoji="1" lang="en-US" altLang="ja-JP" sz="1400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D5AE48C0-4BB1-4817-AEF2-60A5DF4FDF91}"/>
              </a:ext>
            </a:extLst>
          </p:cNvPr>
          <p:cNvSpPr/>
          <p:nvPr/>
        </p:nvSpPr>
        <p:spPr>
          <a:xfrm>
            <a:off x="7346110" y="1584357"/>
            <a:ext cx="3550361" cy="718600"/>
          </a:xfrm>
          <a:prstGeom prst="wedgeRectCallout">
            <a:avLst>
              <a:gd name="adj1" fmla="val -56062"/>
              <a:gd name="adj2" fmla="val 713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　　　　　　　　　　ルートの場合は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“</a:t>
            </a:r>
            <a:r>
              <a:rPr kumimoji="1" lang="ja-JP" altLang="en-US" sz="1400" dirty="0"/>
              <a:t>ディーラー合計 </a:t>
            </a:r>
            <a:r>
              <a:rPr kumimoji="1" lang="en-US" altLang="ja-JP" sz="1400" dirty="0"/>
              <a:t>: xx“</a:t>
            </a:r>
            <a:r>
              <a:rPr kumimoji="1" lang="ja-JP" altLang="en-US" sz="1400" dirty="0"/>
              <a:t>から最後まで表示</a:t>
            </a:r>
            <a:endParaRPr kumimoji="1" lang="en-US" altLang="ja-JP" sz="1400" dirty="0"/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796C3CA1-8429-4278-B9E8-739AC17EEE8F}"/>
              </a:ext>
            </a:extLst>
          </p:cNvPr>
          <p:cNvSpPr/>
          <p:nvPr/>
        </p:nvSpPr>
        <p:spPr>
          <a:xfrm>
            <a:off x="2731002" y="424724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4BD54989-26F7-43DC-B7C8-7EBB73EA09A7}"/>
              </a:ext>
            </a:extLst>
          </p:cNvPr>
          <p:cNvSpPr/>
          <p:nvPr/>
        </p:nvSpPr>
        <p:spPr>
          <a:xfrm>
            <a:off x="8648758" y="1696998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8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029D-505A-445D-8FA3-A51721A0E212}"/>
              </a:ext>
            </a:extLst>
          </p:cNvPr>
          <p:cNvSpPr txBox="1">
            <a:spLocks/>
          </p:cNvSpPr>
          <p:nvPr/>
        </p:nvSpPr>
        <p:spPr>
          <a:xfrm>
            <a:off x="431408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3F25FDB-CA5C-471A-AE77-D060F1982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11067"/>
              </p:ext>
            </p:extLst>
          </p:nvPr>
        </p:nvGraphicFramePr>
        <p:xfrm>
          <a:off x="466696" y="696350"/>
          <a:ext cx="11258608" cy="6044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304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2814652">
                  <a:extLst>
                    <a:ext uri="{9D8B030D-6E8A-4147-A177-3AD203B41FA5}">
                      <a16:colId xmlns:a16="http://schemas.microsoft.com/office/drawing/2014/main" val="1607256298"/>
                    </a:ext>
                  </a:extLst>
                </a:gridCol>
                <a:gridCol w="2814652">
                  <a:extLst>
                    <a:ext uri="{9D8B030D-6E8A-4147-A177-3AD203B41FA5}">
                      <a16:colId xmlns:a16="http://schemas.microsoft.com/office/drawing/2014/main" val="1689748442"/>
                    </a:ext>
                  </a:extLst>
                </a:gridCol>
              </a:tblGrid>
              <a:tr h="3756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ルールの定義</a:t>
                      </a:r>
                      <a:endParaRPr kumimoji="1" lang="en-US" altLang="ja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29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ドキュメント作成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732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p5 </a:t>
                      </a:r>
                      <a:r>
                        <a:rPr kumimoji="1" lang="ja-JP" altLang="en-US" dirty="0"/>
                        <a:t>参考にしたサイトに</a:t>
                      </a:r>
                      <a:r>
                        <a:rPr kumimoji="1" lang="en-US" altLang="ja-JP" dirty="0"/>
                        <a:t>URL</a:t>
                      </a:r>
                      <a:r>
                        <a:rPr kumimoji="1" lang="ja-JP" altLang="en-US" dirty="0"/>
                        <a:t>を追加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カジノを学ぶ</a:t>
                      </a:r>
                      <a:r>
                        <a:rPr kumimoji="1" lang="en-US" altLang="ja-JP" dirty="0"/>
                        <a:t>blog”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p7 </a:t>
                      </a:r>
                      <a:r>
                        <a:rPr kumimoji="1" lang="ja-JP" altLang="en-US" dirty="0"/>
                        <a:t>ナチュラルブラックジャックの説明を追加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p9 </a:t>
                      </a:r>
                      <a:r>
                        <a:rPr kumimoji="1" lang="ja-JP" altLang="en-US" dirty="0"/>
                        <a:t>山札を作成、山札をシャッフルのフローを追加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  <a:tr h="1831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p5 </a:t>
                      </a:r>
                      <a:r>
                        <a:rPr kumimoji="1" lang="ja-JP" altLang="en-US" dirty="0"/>
                        <a:t>参考にしたサイトから</a:t>
                      </a:r>
                      <a:r>
                        <a:rPr kumimoji="1" lang="en-US" altLang="ja-JP" dirty="0"/>
                        <a:t>URL</a:t>
                      </a:r>
                      <a:r>
                        <a:rPr kumimoji="1" lang="ja-JP" altLang="en-US" dirty="0"/>
                        <a:t>を削除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カジノを学ぶ</a:t>
                      </a:r>
                      <a:r>
                        <a:rPr kumimoji="1" lang="en-US" altLang="ja-JP" dirty="0"/>
                        <a:t>blog”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p7 </a:t>
                      </a:r>
                      <a:r>
                        <a:rPr kumimoji="1" lang="ja-JP" altLang="en-US" dirty="0"/>
                        <a:t>仕様を変更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    両者の合計点が等しい場合は全て引き分けとする。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文言の修正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“Quean”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”Queen”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p9,11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プレイヤーかディーラーの合計点が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点ならば、勝敗判定に飛 </a:t>
                      </a:r>
                      <a:r>
                        <a:rPr kumimoji="1" lang="ja-JP" altLang="en-US" dirty="0" err="1">
                          <a:solidFill>
                            <a:schemeClr val="tx1"/>
                          </a:solidFill>
                        </a:rPr>
                        <a:t>ぶよう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フローを修正しました。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 p9,10,11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表示のフローを追加、修正し、表示例を記載しました。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7975"/>
                  </a:ext>
                </a:extLst>
              </a:tr>
              <a:tr h="1171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p7 </a:t>
                      </a:r>
                      <a:r>
                        <a:rPr kumimoji="1" lang="ja-JP" altLang="en-US" dirty="0"/>
                        <a:t>ルールの追加 </a:t>
                      </a:r>
                      <a:r>
                        <a:rPr kumimoji="1" lang="en-US" altLang="ja-JP" dirty="0"/>
                        <a:t>“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両者が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点を超えた場合はプレイヤーの負けとします。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p9 </a:t>
                      </a:r>
                      <a:r>
                        <a:rPr kumimoji="1" lang="ja-JP" altLang="en-US" dirty="0"/>
                        <a:t>フローの修正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sz="1800" dirty="0"/>
                        <a:t>プレイヤーかディーラーの合計点が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⇒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sz="1800" dirty="0"/>
                        <a:t>プレイヤーの合計点が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</a:t>
                      </a:r>
                      <a:r>
                        <a:rPr kumimoji="1" lang="en-US" altLang="ja-JP" sz="1800" dirty="0"/>
                        <a:t>”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p9,11 </a:t>
                      </a:r>
                      <a:r>
                        <a:rPr kumimoji="1" lang="ja-JP" altLang="en-US" dirty="0"/>
                        <a:t>結合子</a:t>
                      </a:r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の表記を</a:t>
                      </a:r>
                      <a:r>
                        <a:rPr kumimoji="1" lang="en-US" altLang="ja-JP" dirty="0"/>
                        <a:t>A,B</a:t>
                      </a:r>
                      <a:r>
                        <a:rPr kumimoji="1" lang="ja-JP" altLang="en-US" dirty="0"/>
                        <a:t>と合わせました。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31001"/>
                  </a:ext>
                </a:extLst>
              </a:tr>
              <a:tr h="639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p9 </a:t>
                      </a:r>
                      <a:r>
                        <a:rPr kumimoji="1" lang="ja-JP" altLang="en-US" sz="1800" dirty="0"/>
                        <a:t>プレイヤーの合計点が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点だったときのフローを変更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p10,11 </a:t>
                      </a:r>
                      <a:r>
                        <a:rPr kumimoji="1" lang="ja-JP" altLang="en-US" dirty="0"/>
                        <a:t>不要な文字の削除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4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p4 </a:t>
            </a:r>
            <a:r>
              <a:rPr lang="ja-JP" altLang="en-US" dirty="0"/>
              <a:t>参考文献</a:t>
            </a:r>
            <a:endParaRPr lang="en-US" altLang="ja-JP" dirty="0"/>
          </a:p>
          <a:p>
            <a:r>
              <a:rPr lang="en-US" altLang="ja-JP" dirty="0"/>
              <a:t>p6 </a:t>
            </a:r>
            <a:r>
              <a:rPr lang="ja-JP" altLang="en-US" dirty="0"/>
              <a:t>ゲームのルール定義</a:t>
            </a:r>
            <a:endParaRPr lang="en-US" altLang="ja-JP" dirty="0"/>
          </a:p>
          <a:p>
            <a:r>
              <a:rPr lang="en-US" altLang="ja-JP" dirty="0"/>
              <a:t>p8 </a:t>
            </a:r>
            <a:r>
              <a:rPr lang="ja-JP" altLang="en-US" dirty="0"/>
              <a:t>ゲームの流れ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38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ルールの定義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参考にしたサイト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カジノオッズ！！</a:t>
            </a:r>
            <a:endParaRPr lang="en-US" altLang="ja-JP" dirty="0"/>
          </a:p>
          <a:p>
            <a:r>
              <a:rPr lang="en-US" altLang="ja-JP" dirty="0"/>
              <a:t>http://odds-casino.tokyo/rule/blackjack/%E3%83%96%E3%83%A9%E3%83%83%E3%82%AF%E3%82%B8%E3%83%A3%E3%83%83%E3%82%AF-%E5%9F%BA%E6%9C%AC%E3%83%AB%E3%83%BC%E3%83%AB/</a:t>
            </a:r>
          </a:p>
        </p:txBody>
      </p:sp>
    </p:spTree>
    <p:extLst>
      <p:ext uri="{BB962C8B-B14F-4D97-AF65-F5344CB8AC3E}">
        <p14:creationId xmlns:p14="http://schemas.microsoft.com/office/powerpoint/2010/main" val="22740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ゲームのルール定義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21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65358"/>
              </p:ext>
            </p:extLst>
          </p:nvPr>
        </p:nvGraphicFramePr>
        <p:xfrm>
          <a:off x="336884" y="1026695"/>
          <a:ext cx="115182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232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ルールの定義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・一般的なトランプからジョーカーを抜いた</a:t>
                      </a:r>
                      <a:r>
                        <a:rPr kumimoji="1" lang="en-US" altLang="ja-JP" dirty="0"/>
                        <a:t>52</a:t>
                      </a:r>
                      <a:r>
                        <a:rPr kumimoji="1" lang="ja-JP" altLang="en-US" dirty="0"/>
                        <a:t>枚のカードを使用します。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・ゲームはディーラーとプレイヤー、</a:t>
                      </a:r>
                      <a:r>
                        <a:rPr lang="en-US" altLang="ja-JP" dirty="0"/>
                        <a:t>1</a:t>
                      </a:r>
                      <a:r>
                        <a:rPr lang="ja-JP" altLang="en-US" dirty="0"/>
                        <a:t>対</a:t>
                      </a:r>
                      <a:r>
                        <a:rPr lang="en-US" altLang="ja-JP" dirty="0"/>
                        <a:t>1</a:t>
                      </a:r>
                      <a:r>
                        <a:rPr lang="ja-JP" altLang="en-US" dirty="0"/>
                        <a:t>で行います。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3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・山札からカードを任意の枚数引き、合計点が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点に近い人の勝利です。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・どちらか一方の合計点が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点を超えた場合、超えた方の負けとします。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・両者が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点を超えた場合はプレイヤーの負けとします。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6180"/>
                  </a:ext>
                </a:extLst>
              </a:tr>
              <a:tr h="13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・両者の合計点が等しい場合は、引き分けとします。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ただし、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点を超えている場合はプレイヤーの負けとします。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65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Jack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Queen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King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点として扱います。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97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点、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点のどちらか都合のいい方を点数とします。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2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のカードは、そのままの数字を点数とします。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5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・ディーラーは合計点が</a:t>
                      </a:r>
                      <a:r>
                        <a:rPr kumimoji="1" lang="en-US" altLang="ja-JP" dirty="0"/>
                        <a:t>17</a:t>
                      </a:r>
                      <a:r>
                        <a:rPr kumimoji="1" lang="ja-JP" altLang="en-US" dirty="0"/>
                        <a:t>点以上になるまで追加でカードを引き続けます。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プレイヤーが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点を超えた時点でプレイヤーの負け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6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9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ゲームの流れ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813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対角を丸める 4">
            <a:extLst>
              <a:ext uri="{FF2B5EF4-FFF2-40B4-BE49-F238E27FC236}">
                <a16:creationId xmlns:a16="http://schemas.microsoft.com/office/drawing/2014/main" id="{4623B795-93EB-4060-AC23-85D88AAB0AD3}"/>
              </a:ext>
            </a:extLst>
          </p:cNvPr>
          <p:cNvSpPr/>
          <p:nvPr/>
        </p:nvSpPr>
        <p:spPr>
          <a:xfrm>
            <a:off x="215899" y="1990001"/>
            <a:ext cx="8931857" cy="3580606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5A21F0-319D-4C53-8BE0-89F1DF69D50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 flipH="1">
            <a:off x="1652292" y="4027994"/>
            <a:ext cx="46530" cy="225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2CE6B3-E805-4F25-92DB-41A429BB29B4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1667457" y="568322"/>
            <a:ext cx="31365" cy="27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E437E1A6-B2BB-43C1-96D0-2F3023138D6B}"/>
              </a:ext>
            </a:extLst>
          </p:cNvPr>
          <p:cNvSpPr/>
          <p:nvPr/>
        </p:nvSpPr>
        <p:spPr>
          <a:xfrm>
            <a:off x="664157" y="205664"/>
            <a:ext cx="2006600" cy="36265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39" name="フローチャート: 定義済み処理 38">
            <a:extLst>
              <a:ext uri="{FF2B5EF4-FFF2-40B4-BE49-F238E27FC236}">
                <a16:creationId xmlns:a16="http://schemas.microsoft.com/office/drawing/2014/main" id="{21085BCA-FB09-42AA-A7B2-162F12B86707}"/>
              </a:ext>
            </a:extLst>
          </p:cNvPr>
          <p:cNvSpPr/>
          <p:nvPr/>
        </p:nvSpPr>
        <p:spPr>
          <a:xfrm>
            <a:off x="695522" y="1287394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40" name="フローチャート: 定義済み処理 39">
            <a:extLst>
              <a:ext uri="{FF2B5EF4-FFF2-40B4-BE49-F238E27FC236}">
                <a16:creationId xmlns:a16="http://schemas.microsoft.com/office/drawing/2014/main" id="{23109D49-B040-408F-BE6C-CAA484BA9EE4}"/>
              </a:ext>
            </a:extLst>
          </p:cNvPr>
          <p:cNvSpPr/>
          <p:nvPr/>
        </p:nvSpPr>
        <p:spPr>
          <a:xfrm>
            <a:off x="695522" y="1660392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52FE323A-8578-4154-9BF2-7697E4EAD028}"/>
              </a:ext>
            </a:extLst>
          </p:cNvPr>
          <p:cNvSpPr/>
          <p:nvPr/>
        </p:nvSpPr>
        <p:spPr>
          <a:xfrm>
            <a:off x="2834439" y="1502280"/>
            <a:ext cx="2006599" cy="358930"/>
          </a:xfrm>
          <a:prstGeom prst="wedgeRectCallout">
            <a:avLst>
              <a:gd name="adj1" fmla="val -61458"/>
              <a:gd name="adj2" fmla="val 4590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二回行う。</a:t>
            </a:r>
            <a:endParaRPr kumimoji="1" lang="en-US" altLang="ja-JP" sz="1400" dirty="0"/>
          </a:p>
        </p:txBody>
      </p:sp>
      <p:sp>
        <p:nvSpPr>
          <p:cNvPr id="44" name="フローチャート: 定義済み処理 43">
            <a:extLst>
              <a:ext uri="{FF2B5EF4-FFF2-40B4-BE49-F238E27FC236}">
                <a16:creationId xmlns:a16="http://schemas.microsoft.com/office/drawing/2014/main" id="{6A9B18D1-566C-4245-96E1-B092E3B5190F}"/>
              </a:ext>
            </a:extLst>
          </p:cNvPr>
          <p:cNvSpPr/>
          <p:nvPr/>
        </p:nvSpPr>
        <p:spPr>
          <a:xfrm>
            <a:off x="695522" y="885363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山札をシャッフル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A219064-0E26-4318-9E7C-EA81EDAF34FE}"/>
              </a:ext>
            </a:extLst>
          </p:cNvPr>
          <p:cNvSpPr/>
          <p:nvPr/>
        </p:nvSpPr>
        <p:spPr>
          <a:xfrm>
            <a:off x="2834438" y="1107929"/>
            <a:ext cx="2006599" cy="358930"/>
          </a:xfrm>
          <a:prstGeom prst="wedgeRectCallout">
            <a:avLst>
              <a:gd name="adj1" fmla="val -61458"/>
              <a:gd name="adj2" fmla="val 4590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二回行う。</a:t>
            </a:r>
            <a:endParaRPr kumimoji="1" lang="en-US" altLang="ja-JP" sz="1400" dirty="0"/>
          </a:p>
        </p:txBody>
      </p:sp>
      <p:sp>
        <p:nvSpPr>
          <p:cNvPr id="3" name="フローチャート: データ 2">
            <a:extLst>
              <a:ext uri="{FF2B5EF4-FFF2-40B4-BE49-F238E27FC236}">
                <a16:creationId xmlns:a16="http://schemas.microsoft.com/office/drawing/2014/main" id="{D012A09E-F4C7-490A-9A08-82F080662E5C}"/>
              </a:ext>
            </a:extLst>
          </p:cNvPr>
          <p:cNvSpPr/>
          <p:nvPr/>
        </p:nvSpPr>
        <p:spPr>
          <a:xfrm>
            <a:off x="449361" y="2070424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ディーラーが引いたカードを表示</a:t>
            </a:r>
            <a:endParaRPr kumimoji="1" lang="en-US" altLang="ja-JP" sz="1200" dirty="0"/>
          </a:p>
        </p:txBody>
      </p:sp>
      <p:sp>
        <p:nvSpPr>
          <p:cNvPr id="37" name="フローチャート: データ 36">
            <a:extLst>
              <a:ext uri="{FF2B5EF4-FFF2-40B4-BE49-F238E27FC236}">
                <a16:creationId xmlns:a16="http://schemas.microsoft.com/office/drawing/2014/main" id="{BD13CC76-EFC4-4E37-A73F-E644716DE100}"/>
              </a:ext>
            </a:extLst>
          </p:cNvPr>
          <p:cNvSpPr/>
          <p:nvPr/>
        </p:nvSpPr>
        <p:spPr>
          <a:xfrm>
            <a:off x="435167" y="2687886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プレイヤーが引いたカードを表示</a:t>
            </a:r>
            <a:endParaRPr kumimoji="1" lang="en-US" altLang="ja-JP" sz="1200" dirty="0"/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BBBA37C9-2FD7-426C-82E5-9ED229600FB3}"/>
              </a:ext>
            </a:extLst>
          </p:cNvPr>
          <p:cNvSpPr/>
          <p:nvPr/>
        </p:nvSpPr>
        <p:spPr>
          <a:xfrm>
            <a:off x="2903118" y="2281905"/>
            <a:ext cx="2640432" cy="468527"/>
          </a:xfrm>
          <a:prstGeom prst="wedgeRectCallout">
            <a:avLst>
              <a:gd name="adj1" fmla="val -70002"/>
              <a:gd name="adj2" fmla="val -4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一枚目に引いたカードのみ表示</a:t>
            </a:r>
            <a:endParaRPr kumimoji="1" lang="en-US" altLang="ja-JP" sz="1400" dirty="0"/>
          </a:p>
        </p:txBody>
      </p: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8C440D1C-F8F8-43FC-BD14-6DB2BECE93B7}"/>
              </a:ext>
            </a:extLst>
          </p:cNvPr>
          <p:cNvSpPr/>
          <p:nvPr/>
        </p:nvSpPr>
        <p:spPr>
          <a:xfrm>
            <a:off x="2834438" y="2942931"/>
            <a:ext cx="2640432" cy="468527"/>
          </a:xfrm>
          <a:prstGeom prst="wedgeRectCallout">
            <a:avLst>
              <a:gd name="adj1" fmla="val -70002"/>
              <a:gd name="adj2" fmla="val -4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引いたカード二枚とも表示</a:t>
            </a:r>
            <a:endParaRPr kumimoji="1" lang="en-US" altLang="ja-JP" sz="1400" dirty="0"/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C9BB7A1D-247A-4377-A94F-AAFF9A0FF6C3}"/>
              </a:ext>
            </a:extLst>
          </p:cNvPr>
          <p:cNvSpPr/>
          <p:nvPr/>
        </p:nvSpPr>
        <p:spPr>
          <a:xfrm>
            <a:off x="449361" y="5034098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プレイヤーがカードを追加するか質問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336D4E-346B-4E48-A61B-5EDBE62E74EF}"/>
              </a:ext>
            </a:extLst>
          </p:cNvPr>
          <p:cNvSpPr txBox="1"/>
          <p:nvPr/>
        </p:nvSpPr>
        <p:spPr>
          <a:xfrm>
            <a:off x="6101182" y="2302957"/>
            <a:ext cx="2929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ディーラー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ハートの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クラブの</a:t>
            </a:r>
            <a:r>
              <a:rPr kumimoji="1" lang="en-US" altLang="ja-JP" dirty="0"/>
              <a:t>11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スペードの</a:t>
            </a:r>
            <a:r>
              <a:rPr kumimoji="1" lang="en-US" altLang="ja-JP" dirty="0"/>
              <a:t>2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12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カードを追加しますか？</a:t>
            </a:r>
            <a:r>
              <a:rPr kumimoji="1" lang="en-US" altLang="ja-JP" dirty="0"/>
              <a:t>: y/N</a:t>
            </a:r>
          </a:p>
        </p:txBody>
      </p:sp>
      <p:sp>
        <p:nvSpPr>
          <p:cNvPr id="50" name="フローチャート: データ 49">
            <a:extLst>
              <a:ext uri="{FF2B5EF4-FFF2-40B4-BE49-F238E27FC236}">
                <a16:creationId xmlns:a16="http://schemas.microsoft.com/office/drawing/2014/main" id="{103BCDAB-BC36-4459-B100-D396F4B816E2}"/>
              </a:ext>
            </a:extLst>
          </p:cNvPr>
          <p:cNvSpPr/>
          <p:nvPr/>
        </p:nvSpPr>
        <p:spPr>
          <a:xfrm>
            <a:off x="404196" y="5591885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DBB55655-4396-4981-9E08-CFD273B7F35F}"/>
              </a:ext>
            </a:extLst>
          </p:cNvPr>
          <p:cNvSpPr/>
          <p:nvPr/>
        </p:nvSpPr>
        <p:spPr>
          <a:xfrm>
            <a:off x="2670757" y="5907883"/>
            <a:ext cx="2640432" cy="753676"/>
          </a:xfrm>
          <a:prstGeom prst="wedgeRectCallout">
            <a:avLst>
              <a:gd name="adj1" fmla="val -71325"/>
              <a:gd name="adj2" fmla="val -476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入力は</a:t>
            </a:r>
            <a:r>
              <a:rPr kumimoji="1" lang="en-US" altLang="ja-JP" sz="1400" dirty="0"/>
              <a:t>”y”</a:t>
            </a:r>
            <a:r>
              <a:rPr kumimoji="1" lang="ja-JP" altLang="en-US" sz="1400" dirty="0"/>
              <a:t>か</a:t>
            </a:r>
            <a:r>
              <a:rPr kumimoji="1" lang="en-US" altLang="ja-JP" sz="1400" dirty="0"/>
              <a:t>”N”</a:t>
            </a:r>
            <a:r>
              <a:rPr kumimoji="1" lang="ja-JP" altLang="en-US" sz="1400" dirty="0"/>
              <a:t>で行う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y : </a:t>
            </a:r>
            <a:r>
              <a:rPr kumimoji="1" lang="ja-JP" altLang="en-US" sz="1400" dirty="0"/>
              <a:t>カードを追加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N : </a:t>
            </a:r>
            <a:r>
              <a:rPr kumimoji="1" lang="ja-JP" altLang="en-US" sz="1400" dirty="0"/>
              <a:t>追加しない</a:t>
            </a:r>
            <a:endParaRPr kumimoji="1" lang="en-US" altLang="ja-JP" sz="1400" dirty="0"/>
          </a:p>
        </p:txBody>
      </p:sp>
      <p:sp>
        <p:nvSpPr>
          <p:cNvPr id="20" name="フローチャート: 判断 19">
            <a:extLst>
              <a:ext uri="{FF2B5EF4-FFF2-40B4-BE49-F238E27FC236}">
                <a16:creationId xmlns:a16="http://schemas.microsoft.com/office/drawing/2014/main" id="{4130F030-8D78-4F8F-AC8E-098188874DA9}"/>
              </a:ext>
            </a:extLst>
          </p:cNvPr>
          <p:cNvSpPr/>
          <p:nvPr/>
        </p:nvSpPr>
        <p:spPr>
          <a:xfrm>
            <a:off x="129284" y="3363022"/>
            <a:ext cx="3139076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</a:t>
            </a:r>
            <a:endParaRPr kumimoji="1" lang="en-US" altLang="ja-JP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014C7E-CC2E-4921-B0B7-517B6DC22905}"/>
              </a:ext>
            </a:extLst>
          </p:cNvPr>
          <p:cNvSpPr txBox="1"/>
          <p:nvPr/>
        </p:nvSpPr>
        <p:spPr>
          <a:xfrm>
            <a:off x="3121525" y="3408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A6632A-C841-47E7-9482-79D027A9EA68}"/>
              </a:ext>
            </a:extLst>
          </p:cNvPr>
          <p:cNvSpPr txBox="1"/>
          <p:nvPr/>
        </p:nvSpPr>
        <p:spPr>
          <a:xfrm>
            <a:off x="1640719" y="3904801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DF8F05E-2ED9-4A45-B86D-E44E9559CD6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68360" y="3695508"/>
            <a:ext cx="973399" cy="1631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6FEBAFB6-8475-40D4-836C-F263137ACEA7}"/>
              </a:ext>
            </a:extLst>
          </p:cNvPr>
          <p:cNvSpPr/>
          <p:nvPr/>
        </p:nvSpPr>
        <p:spPr>
          <a:xfrm>
            <a:off x="1490292" y="6284228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D070205-28A7-49DC-B86D-288CC640B9EE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1/3</a:t>
            </a:r>
            <a:endParaRPr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D5DDC2BB-75B5-480F-B781-139CE25BD509}"/>
              </a:ext>
            </a:extLst>
          </p:cNvPr>
          <p:cNvSpPr/>
          <p:nvPr/>
        </p:nvSpPr>
        <p:spPr>
          <a:xfrm>
            <a:off x="7346110" y="944151"/>
            <a:ext cx="3550361" cy="1358806"/>
          </a:xfrm>
          <a:prstGeom prst="wedgeRectCallout">
            <a:avLst>
              <a:gd name="adj1" fmla="val -56062"/>
              <a:gd name="adj2" fmla="val 713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　　　　　　　　　　ルートの場合は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”</a:t>
            </a:r>
            <a:r>
              <a:rPr kumimoji="1" lang="ja-JP" altLang="en-US" sz="1400" dirty="0"/>
              <a:t>プレイヤー</a:t>
            </a:r>
            <a:r>
              <a:rPr kumimoji="1" lang="en-US" altLang="ja-JP" sz="1400" dirty="0"/>
              <a:t>: </a:t>
            </a:r>
            <a:r>
              <a:rPr kumimoji="1" lang="ja-JP" altLang="en-US" sz="1400" dirty="0"/>
              <a:t>スペードの</a:t>
            </a:r>
            <a:r>
              <a:rPr kumimoji="1" lang="en-US" altLang="ja-JP" sz="1400" dirty="0"/>
              <a:t>2”</a:t>
            </a:r>
          </a:p>
          <a:p>
            <a:pPr algn="ctr"/>
            <a:r>
              <a:rPr kumimoji="1" lang="ja-JP" altLang="en-US" sz="1400" dirty="0"/>
              <a:t>の表示まで同様に行い、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以降の表示は下記のみとなる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“</a:t>
            </a:r>
            <a:r>
              <a:rPr kumimoji="1" lang="ja-JP" altLang="en-US" sz="1400" dirty="0"/>
              <a:t>ディーラー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枚目</a:t>
            </a:r>
            <a:r>
              <a:rPr kumimoji="1" lang="en-US" altLang="ja-JP" sz="1400" dirty="0"/>
              <a:t>:</a:t>
            </a:r>
            <a:r>
              <a:rPr kumimoji="1" lang="ja-JP" altLang="en-US" sz="1400" dirty="0"/>
              <a:t>ダイヤの</a:t>
            </a:r>
            <a:r>
              <a:rPr kumimoji="1" lang="en-US" altLang="ja-JP" sz="1400" dirty="0"/>
              <a:t>5”</a:t>
            </a:r>
          </a:p>
        </p:txBody>
      </p:sp>
      <p:sp>
        <p:nvSpPr>
          <p:cNvPr id="53" name="フローチャート: データ 52">
            <a:extLst>
              <a:ext uri="{FF2B5EF4-FFF2-40B4-BE49-F238E27FC236}">
                <a16:creationId xmlns:a16="http://schemas.microsoft.com/office/drawing/2014/main" id="{D05734EB-1CBA-4618-BBFA-5CB1A56E1B0E}"/>
              </a:ext>
            </a:extLst>
          </p:cNvPr>
          <p:cNvSpPr/>
          <p:nvPr/>
        </p:nvSpPr>
        <p:spPr>
          <a:xfrm>
            <a:off x="358816" y="4260359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プレイヤーの合計点を表示</a:t>
            </a:r>
            <a:endParaRPr kumimoji="1" lang="en-US" altLang="ja-JP" sz="1200" dirty="0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C5E77FB1-AF15-4CE1-A317-F2882F4DAAD2}"/>
              </a:ext>
            </a:extLst>
          </p:cNvPr>
          <p:cNvSpPr/>
          <p:nvPr/>
        </p:nvSpPr>
        <p:spPr>
          <a:xfrm>
            <a:off x="8706189" y="1084289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0BE25F91-257A-485D-9804-1FACE19F9D6C}"/>
              </a:ext>
            </a:extLst>
          </p:cNvPr>
          <p:cNvSpPr/>
          <p:nvPr/>
        </p:nvSpPr>
        <p:spPr>
          <a:xfrm>
            <a:off x="4079759" y="533639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983456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31673</TotalTime>
  <Words>801</Words>
  <Application>Microsoft Office PowerPoint</Application>
  <PresentationFormat>ワイド画面</PresentationFormat>
  <Paragraphs>147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メトロポリタン</vt:lpstr>
      <vt:lpstr>Black Jack</vt:lpstr>
      <vt:lpstr>PowerPoint プレゼンテーション</vt:lpstr>
      <vt:lpstr>目次</vt:lpstr>
      <vt:lpstr>参考文献</vt:lpstr>
      <vt:lpstr>参考にしたサイト</vt:lpstr>
      <vt:lpstr>ゲームのルール定義</vt:lpstr>
      <vt:lpstr>PowerPoint プレゼンテーション</vt:lpstr>
      <vt:lpstr>ゲームの流れ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m</dc:creator>
  <cp:lastModifiedBy>m</cp:lastModifiedBy>
  <cp:revision>68</cp:revision>
  <dcterms:created xsi:type="dcterms:W3CDTF">2018-11-11T10:16:11Z</dcterms:created>
  <dcterms:modified xsi:type="dcterms:W3CDTF">2019-02-03T13:18:42Z</dcterms:modified>
</cp:coreProperties>
</file>