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80" r:id="rId5"/>
    <p:sldId id="286" r:id="rId6"/>
    <p:sldId id="257" r:id="rId7"/>
    <p:sldId id="261" r:id="rId8"/>
    <p:sldId id="268" r:id="rId9"/>
    <p:sldId id="260" r:id="rId10"/>
    <p:sldId id="279" r:id="rId11"/>
    <p:sldId id="266" r:id="rId12"/>
    <p:sldId id="262" r:id="rId13"/>
    <p:sldId id="283" r:id="rId14"/>
    <p:sldId id="270" r:id="rId15"/>
    <p:sldId id="271" r:id="rId16"/>
    <p:sldId id="269" r:id="rId17"/>
    <p:sldId id="281" r:id="rId18"/>
    <p:sldId id="272" r:id="rId19"/>
    <p:sldId id="273" r:id="rId20"/>
    <p:sldId id="278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0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7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Detail Design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1757"/>
              </p:ext>
            </p:extLst>
          </p:nvPr>
        </p:nvGraphicFramePr>
        <p:xfrm>
          <a:off x="295591" y="1445937"/>
          <a:ext cx="1164240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429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2379486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  <a:gridCol w="2258237">
                  <a:extLst>
                    <a:ext uri="{9D8B030D-6E8A-4147-A177-3AD203B41FA5}">
                      <a16:colId xmlns:a16="http://schemas.microsoft.com/office/drawing/2014/main" val="24624577"/>
                    </a:ext>
                  </a:extLst>
                </a:gridCol>
                <a:gridCol w="4174257">
                  <a:extLst>
                    <a:ext uri="{9D8B030D-6E8A-4147-A177-3AD203B41FA5}">
                      <a16:colId xmlns:a16="http://schemas.microsoft.com/office/drawing/2014/main" val="4211806006"/>
                    </a:ext>
                  </a:extLst>
                </a:gridCol>
              </a:tblGrid>
              <a:tr h="118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型名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変数名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初期値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説明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23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ST_Card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dealerHand</a:t>
                      </a:r>
                      <a:r>
                        <a:rPr lang="en-US" altLang="ja-JP" sz="1600" dirty="0"/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playerHand</a:t>
                      </a:r>
                      <a:r>
                        <a:rPr kumimoji="1" lang="en-US" altLang="ja-JP" sz="16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ディーラーの手札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プレイヤーの手札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620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Input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playerOrDealer</a:t>
                      </a:r>
                      <a:r>
                        <a:rPr kumimoji="1" lang="en-US" altLang="ja-JP" sz="1600" dirty="0"/>
                        <a:t>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ユーザーが入力した値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4046"/>
                  </a:ext>
                </a:extLst>
              </a:tr>
              <a:tr h="620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unsigned </a:t>
                      </a:r>
                      <a:r>
                        <a:rPr kumimoji="1" lang="en-US" altLang="ja-JP" sz="1600" dirty="0" err="1"/>
                        <a:t>Int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randomNumber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deck[52]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乱数の入れ物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山札の並び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シャッフルする際に用いる記憶するための変数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81536"/>
                  </a:ext>
                </a:extLst>
              </a:tr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/>
                        <a:t>isPlayer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プレイヤーかディーラーか判断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91531"/>
                  </a:ext>
                </a:extLst>
              </a:tr>
              <a:tr h="118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E_RESULT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E_RESULT_INVALID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勝敗判定結果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ローカル変数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626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13848"/>
              </p:ext>
            </p:extLst>
          </p:nvPr>
        </p:nvGraphicFramePr>
        <p:xfrm>
          <a:off x="713967" y="586348"/>
          <a:ext cx="261481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62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116693491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1621746434"/>
                    </a:ext>
                  </a:extLst>
                </a:gridCol>
              </a:tblGrid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point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mark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スペード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87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7757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96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011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9153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937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66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スペード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2334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CF246D5-3D5D-457E-AC3F-6C6924B4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60522"/>
              </p:ext>
            </p:extLst>
          </p:nvPr>
        </p:nvGraphicFramePr>
        <p:xfrm>
          <a:off x="264941" y="5768732"/>
          <a:ext cx="11662117" cy="1005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662117">
                  <a:extLst>
                    <a:ext uri="{9D8B030D-6E8A-4147-A177-3AD203B41FA5}">
                      <a16:colId xmlns:a16="http://schemas.microsoft.com/office/drawing/2014/main" val="4143851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42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s_cardsTbl</a:t>
                      </a:r>
                      <a:r>
                        <a:rPr kumimoji="1" lang="ja-JP" altLang="en-US" dirty="0"/>
                        <a:t>のメンバ</a:t>
                      </a:r>
                      <a:r>
                        <a:rPr kumimoji="1" lang="en-US" altLang="ja-JP" dirty="0"/>
                        <a:t>”number”</a:t>
                      </a:r>
                      <a:r>
                        <a:rPr kumimoji="1" lang="ja-JP" altLang="en-US" dirty="0"/>
                        <a:t>には、スペードの</a:t>
                      </a: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からクラブの</a:t>
                      </a:r>
                      <a:r>
                        <a:rPr kumimoji="1" lang="en-US" altLang="ja-JP" dirty="0"/>
                        <a:t>King</a:t>
                      </a:r>
                      <a:r>
                        <a:rPr kumimoji="1" lang="ja-JP" altLang="en-US" dirty="0"/>
                        <a:t>まで、どのカードかを判別するための値が入っています。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25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26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39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51</a:t>
                      </a:r>
                      <a:r>
                        <a:rPr kumimoji="1" lang="ja-JP" altLang="en-US" dirty="0"/>
                        <a:t>は、それぞれ順番に</a:t>
                      </a:r>
                      <a:r>
                        <a:rPr kumimoji="1" lang="en-US" altLang="ja-JP" dirty="0"/>
                        <a:t>1,2,3,4,5,6,7,8,9,10,Jack,Queen,King</a:t>
                      </a:r>
                      <a:r>
                        <a:rPr kumimoji="1" lang="ja-JP" altLang="en-US" dirty="0"/>
                        <a:t>を割り当てています。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4288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2AFC5C-E1F8-46B0-9FDC-FB6F53876572}"/>
              </a:ext>
            </a:extLst>
          </p:cNvPr>
          <p:cNvSpPr/>
          <p:nvPr/>
        </p:nvSpPr>
        <p:spPr>
          <a:xfrm>
            <a:off x="264941" y="124494"/>
            <a:ext cx="1768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b="1" dirty="0" err="1">
                <a:solidFill>
                  <a:srgbClr val="FF0000"/>
                </a:solidFill>
              </a:rPr>
              <a:t>s_cardsTbl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の値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7F89A06-48DE-4D29-95F0-654A2E24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21755"/>
              </p:ext>
            </p:extLst>
          </p:nvPr>
        </p:nvGraphicFramePr>
        <p:xfrm>
          <a:off x="3404983" y="586348"/>
          <a:ext cx="261481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62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116693491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1621746434"/>
                    </a:ext>
                  </a:extLst>
                </a:gridCol>
              </a:tblGrid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point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mark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87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7757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96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011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9153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937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ハート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233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9F1CAB3-CCB7-414C-8D55-02FBA9716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28602"/>
              </p:ext>
            </p:extLst>
          </p:nvPr>
        </p:nvGraphicFramePr>
        <p:xfrm>
          <a:off x="6095999" y="586348"/>
          <a:ext cx="261481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62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116693491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1621746434"/>
                    </a:ext>
                  </a:extLst>
                </a:gridCol>
              </a:tblGrid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point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mark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87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7757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96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011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9153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937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66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ダイヤ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2334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EC13F9B-E7D5-4D3B-980B-CAC769BA3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28996"/>
              </p:ext>
            </p:extLst>
          </p:nvPr>
        </p:nvGraphicFramePr>
        <p:xfrm>
          <a:off x="8787015" y="586348"/>
          <a:ext cx="261481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62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116693491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1621746434"/>
                    </a:ext>
                  </a:extLst>
                </a:gridCol>
              </a:tblGrid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point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mark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87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7757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96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011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9153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937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66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ＭＳ Ｐゴシック" panose="020B0600070205080204" pitchFamily="50" charset="-128"/>
                          <a:cs typeface="+mn-cs"/>
                        </a:rPr>
                        <a:t>クラブ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5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13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33CD04B-6092-418B-86FE-69C7F940964F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3126831" y="696733"/>
            <a:ext cx="6983" cy="419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定義済み処理 12">
            <a:extLst>
              <a:ext uri="{FF2B5EF4-FFF2-40B4-BE49-F238E27FC236}">
                <a16:creationId xmlns:a16="http://schemas.microsoft.com/office/drawing/2014/main" id="{F91866D1-6D64-4A4A-ADE3-7077603766C1}"/>
              </a:ext>
            </a:extLst>
          </p:cNvPr>
          <p:cNvSpPr/>
          <p:nvPr/>
        </p:nvSpPr>
        <p:spPr>
          <a:xfrm>
            <a:off x="2123530" y="147357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D4232023-1A56-4DDE-A401-133E29F55ED7}"/>
              </a:ext>
            </a:extLst>
          </p:cNvPr>
          <p:cNvSpPr/>
          <p:nvPr/>
        </p:nvSpPr>
        <p:spPr>
          <a:xfrm>
            <a:off x="2123530" y="1112734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シャッフル</a:t>
            </a:r>
          </a:p>
        </p:txBody>
      </p:sp>
      <p:sp>
        <p:nvSpPr>
          <p:cNvPr id="16" name="フローチャート: 定義済み処理 15">
            <a:extLst>
              <a:ext uri="{FF2B5EF4-FFF2-40B4-BE49-F238E27FC236}">
                <a16:creationId xmlns:a16="http://schemas.microsoft.com/office/drawing/2014/main" id="{F1EE2424-17B5-4189-BD6E-35C3F034BD55}"/>
              </a:ext>
            </a:extLst>
          </p:cNvPr>
          <p:cNvSpPr/>
          <p:nvPr/>
        </p:nvSpPr>
        <p:spPr>
          <a:xfrm>
            <a:off x="2115164" y="181817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17" name="フローチャート: 定義済み処理 16">
            <a:extLst>
              <a:ext uri="{FF2B5EF4-FFF2-40B4-BE49-F238E27FC236}">
                <a16:creationId xmlns:a16="http://schemas.microsoft.com/office/drawing/2014/main" id="{26EC8CA2-6C65-423B-B5F9-DBEB26E29029}"/>
              </a:ext>
            </a:extLst>
          </p:cNvPr>
          <p:cNvSpPr/>
          <p:nvPr/>
        </p:nvSpPr>
        <p:spPr>
          <a:xfrm>
            <a:off x="2115164" y="2163787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18" name="フローチャート: 定義済み処理 17">
            <a:extLst>
              <a:ext uri="{FF2B5EF4-FFF2-40B4-BE49-F238E27FC236}">
                <a16:creationId xmlns:a16="http://schemas.microsoft.com/office/drawing/2014/main" id="{E3DAAE31-52D1-441A-B2EE-5AB5AE89DD4F}"/>
              </a:ext>
            </a:extLst>
          </p:cNvPr>
          <p:cNvSpPr/>
          <p:nvPr/>
        </p:nvSpPr>
        <p:spPr>
          <a:xfrm>
            <a:off x="2115164" y="250005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19" name="フローチャート: 判断 18">
            <a:extLst>
              <a:ext uri="{FF2B5EF4-FFF2-40B4-BE49-F238E27FC236}">
                <a16:creationId xmlns:a16="http://schemas.microsoft.com/office/drawing/2014/main" id="{F452AD95-91D3-457D-A5CA-CF01AEDB1100}"/>
              </a:ext>
            </a:extLst>
          </p:cNvPr>
          <p:cNvSpPr/>
          <p:nvPr/>
        </p:nvSpPr>
        <p:spPr>
          <a:xfrm>
            <a:off x="1716246" y="4892372"/>
            <a:ext cx="2835136" cy="3111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== 21</a:t>
            </a:r>
            <a:endParaRPr kumimoji="1" lang="ja-JP" altLang="en-US" sz="1200" dirty="0"/>
          </a:p>
        </p:txBody>
      </p:sp>
      <p:sp>
        <p:nvSpPr>
          <p:cNvPr id="21" name="フローチャート: 端子 20">
            <a:extLst>
              <a:ext uri="{FF2B5EF4-FFF2-40B4-BE49-F238E27FC236}">
                <a16:creationId xmlns:a16="http://schemas.microsoft.com/office/drawing/2014/main" id="{3437AF0E-6A70-40DB-A466-8D46E0D06AD7}"/>
              </a:ext>
            </a:extLst>
          </p:cNvPr>
          <p:cNvSpPr/>
          <p:nvPr/>
        </p:nvSpPr>
        <p:spPr>
          <a:xfrm>
            <a:off x="2380706" y="431520"/>
            <a:ext cx="1492250" cy="26521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6644F4-DD91-495E-9ED1-15405856A288}"/>
              </a:ext>
            </a:extLst>
          </p:cNvPr>
          <p:cNvSpPr txBox="1"/>
          <p:nvPr/>
        </p:nvSpPr>
        <p:spPr>
          <a:xfrm>
            <a:off x="3098668" y="5117774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DC3D0C-D47D-420D-AB8F-6D86FA75075A}"/>
              </a:ext>
            </a:extLst>
          </p:cNvPr>
          <p:cNvSpPr txBox="1"/>
          <p:nvPr/>
        </p:nvSpPr>
        <p:spPr>
          <a:xfrm>
            <a:off x="4339412" y="469569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046EBFCE-61B5-4A97-8AAB-A9C0F45D0AD3}"/>
              </a:ext>
            </a:extLst>
          </p:cNvPr>
          <p:cNvCxnSpPr>
            <a:cxnSpLocks/>
            <a:stCxn id="19" idx="3"/>
            <a:endCxn id="36" idx="0"/>
          </p:cNvCxnSpPr>
          <p:nvPr/>
        </p:nvCxnSpPr>
        <p:spPr>
          <a:xfrm>
            <a:off x="4551382" y="5047946"/>
            <a:ext cx="1183564" cy="388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CBE04CB-5D47-4843-AF47-379D72E41A6A}"/>
              </a:ext>
            </a:extLst>
          </p:cNvPr>
          <p:cNvCxnSpPr>
            <a:cxnSpLocks/>
            <a:stCxn id="19" idx="2"/>
            <a:endCxn id="96" idx="0"/>
          </p:cNvCxnSpPr>
          <p:nvPr/>
        </p:nvCxnSpPr>
        <p:spPr>
          <a:xfrm flipH="1">
            <a:off x="3126831" y="5203520"/>
            <a:ext cx="6983" cy="25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50EBF23B-ACEF-4CAE-A324-D5315E3DB19C}"/>
              </a:ext>
            </a:extLst>
          </p:cNvPr>
          <p:cNvSpPr/>
          <p:nvPr/>
        </p:nvSpPr>
        <p:spPr>
          <a:xfrm>
            <a:off x="2964831" y="6439803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9E56B29A-6224-40E9-B745-1EF095B05A78}"/>
              </a:ext>
            </a:extLst>
          </p:cNvPr>
          <p:cNvSpPr txBox="1">
            <a:spLocks/>
          </p:cNvSpPr>
          <p:nvPr/>
        </p:nvSpPr>
        <p:spPr>
          <a:xfrm>
            <a:off x="4040503" y="204236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メイン処理 </a:t>
            </a:r>
            <a:r>
              <a:rPr lang="en-US" altLang="ja-JP" dirty="0"/>
              <a:t>1/3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B2E3B41F-9C8D-4952-809D-220D792EDABD}"/>
              </a:ext>
            </a:extLst>
          </p:cNvPr>
          <p:cNvSpPr/>
          <p:nvPr/>
        </p:nvSpPr>
        <p:spPr>
          <a:xfrm>
            <a:off x="4195472" y="1123233"/>
            <a:ext cx="1046101" cy="286631"/>
          </a:xfrm>
          <a:prstGeom prst="wedgeRoundRectCallout">
            <a:avLst>
              <a:gd name="adj1" fmla="val -60308"/>
              <a:gd name="adj2" fmla="val -8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P15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73" name="中かっこ 72">
            <a:extLst>
              <a:ext uri="{FF2B5EF4-FFF2-40B4-BE49-F238E27FC236}">
                <a16:creationId xmlns:a16="http://schemas.microsoft.com/office/drawing/2014/main" id="{BFE5C713-08E2-458B-A5AC-82E9AD5733E6}"/>
              </a:ext>
            </a:extLst>
          </p:cNvPr>
          <p:cNvSpPr/>
          <p:nvPr/>
        </p:nvSpPr>
        <p:spPr>
          <a:xfrm>
            <a:off x="1895475" y="1473575"/>
            <a:ext cx="2443938" cy="12916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5862E137-CD75-483F-8045-5A39083A4256}"/>
              </a:ext>
            </a:extLst>
          </p:cNvPr>
          <p:cNvSpPr/>
          <p:nvPr/>
        </p:nvSpPr>
        <p:spPr>
          <a:xfrm>
            <a:off x="1716246" y="5456630"/>
            <a:ext cx="2821170" cy="44647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/>
              <a:t> == 2</a:t>
            </a:r>
            <a:endParaRPr kumimoji="1" lang="ja-JP" altLang="en-US" sz="1200" dirty="0"/>
          </a:p>
        </p:txBody>
      </p:sp>
      <p:sp>
        <p:nvSpPr>
          <p:cNvPr id="99" name="フローチャート: 処理 98">
            <a:extLst>
              <a:ext uri="{FF2B5EF4-FFF2-40B4-BE49-F238E27FC236}">
                <a16:creationId xmlns:a16="http://schemas.microsoft.com/office/drawing/2014/main" id="{D0BCE4D4-5FB2-4D2F-B175-565CE025654E}"/>
              </a:ext>
            </a:extLst>
          </p:cNvPr>
          <p:cNvSpPr/>
          <p:nvPr/>
        </p:nvSpPr>
        <p:spPr>
          <a:xfrm>
            <a:off x="3872956" y="5945578"/>
            <a:ext cx="2416485" cy="4587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--</a:t>
            </a:r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- 10</a:t>
            </a:r>
          </a:p>
        </p:txBody>
      </p: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90D90C4B-364C-4967-95F6-A6AD2482A5B4}"/>
              </a:ext>
            </a:extLst>
          </p:cNvPr>
          <p:cNvCxnSpPr>
            <a:cxnSpLocks/>
            <a:stCxn id="96" idx="3"/>
            <a:endCxn id="99" idx="0"/>
          </p:cNvCxnSpPr>
          <p:nvPr/>
        </p:nvCxnSpPr>
        <p:spPr>
          <a:xfrm>
            <a:off x="4537416" y="5679869"/>
            <a:ext cx="543783" cy="265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A178474D-00B4-4ED2-966C-0ABC823B91E6}"/>
              </a:ext>
            </a:extLst>
          </p:cNvPr>
          <p:cNvCxnSpPr>
            <a:cxnSpLocks/>
            <a:stCxn id="99" idx="2"/>
          </p:cNvCxnSpPr>
          <p:nvPr/>
        </p:nvCxnSpPr>
        <p:spPr>
          <a:xfrm rot="5400000" flipH="1">
            <a:off x="3995468" y="5318593"/>
            <a:ext cx="229372" cy="1942090"/>
          </a:xfrm>
          <a:prstGeom prst="bentConnector4">
            <a:avLst>
              <a:gd name="adj1" fmla="val -99663"/>
              <a:gd name="adj2" fmla="val 8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125A87D-9EBE-43A7-8C2B-8F5444EC9C55}"/>
              </a:ext>
            </a:extLst>
          </p:cNvPr>
          <p:cNvSpPr txBox="1"/>
          <p:nvPr/>
        </p:nvSpPr>
        <p:spPr>
          <a:xfrm>
            <a:off x="3129174" y="576091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F8C0418-DFEB-4176-93E8-231F2AC33B6C}"/>
              </a:ext>
            </a:extLst>
          </p:cNvPr>
          <p:cNvSpPr txBox="1"/>
          <p:nvPr/>
        </p:nvSpPr>
        <p:spPr>
          <a:xfrm>
            <a:off x="4308880" y="53388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5C18149-D843-4EA2-85DD-D1FC1A084A1B}"/>
              </a:ext>
            </a:extLst>
          </p:cNvPr>
          <p:cNvCxnSpPr>
            <a:cxnSpLocks/>
            <a:stCxn id="96" idx="2"/>
            <a:endCxn id="49" idx="0"/>
          </p:cNvCxnSpPr>
          <p:nvPr/>
        </p:nvCxnSpPr>
        <p:spPr>
          <a:xfrm>
            <a:off x="3126831" y="5903107"/>
            <a:ext cx="0" cy="53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0958D0AE-4DEB-4B4D-A173-70681EB20237}"/>
              </a:ext>
            </a:extLst>
          </p:cNvPr>
          <p:cNvSpPr>
            <a:spLocks noChangeAspect="1"/>
          </p:cNvSpPr>
          <p:nvPr/>
        </p:nvSpPr>
        <p:spPr>
          <a:xfrm>
            <a:off x="195124" y="4508500"/>
            <a:ext cx="1667322" cy="1081151"/>
          </a:xfrm>
          <a:prstGeom prst="wedgeRoundRectCallout">
            <a:avLst>
              <a:gd name="adj1" fmla="val 79649"/>
              <a:gd name="adj2" fmla="val 522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最初に引いた二枚が</a:t>
            </a:r>
            <a:r>
              <a:rPr kumimoji="1" lang="en-US" altLang="ja-JP" sz="1200" dirty="0"/>
              <a:t>Ace</a:t>
            </a:r>
            <a:r>
              <a:rPr kumimoji="1" lang="ja-JP" altLang="en-US" sz="1200" dirty="0" err="1"/>
              <a:t>だった</a:t>
            </a:r>
            <a:r>
              <a:rPr kumimoji="1" lang="ja-JP" altLang="en-US" sz="1200" dirty="0"/>
              <a:t>場合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</a:t>
            </a:r>
            <a:r>
              <a:rPr kumimoji="1" lang="en-US" altLang="ja-JP" sz="1200" dirty="0"/>
              <a:t>22</a:t>
            </a:r>
            <a:r>
              <a:rPr kumimoji="1" lang="ja-JP" altLang="en-US" sz="1200" dirty="0"/>
              <a:t>点で</a:t>
            </a:r>
            <a:r>
              <a:rPr kumimoji="1" lang="en-US" altLang="ja-JP" sz="1200" dirty="0"/>
              <a:t>Burst</a:t>
            </a:r>
            <a:r>
              <a:rPr kumimoji="1" lang="ja-JP" altLang="en-US" sz="1200" dirty="0"/>
              <a:t>してしまうため、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合計点から</a:t>
            </a:r>
            <a:r>
              <a:rPr kumimoji="1" lang="en-US" altLang="ja-JP" sz="1200" dirty="0"/>
              <a:t>10</a:t>
            </a:r>
            <a:r>
              <a:rPr kumimoji="1" lang="ja-JP" altLang="en-US" sz="1200" dirty="0"/>
              <a:t>点引く。</a:t>
            </a: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03F566DA-B736-4143-87FD-23FA2E0EE2AF}"/>
              </a:ext>
            </a:extLst>
          </p:cNvPr>
          <p:cNvSpPr/>
          <p:nvPr/>
        </p:nvSpPr>
        <p:spPr>
          <a:xfrm>
            <a:off x="5572946" y="543691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0" name="フローチャート: 定義済み処理 29">
            <a:extLst>
              <a:ext uri="{FF2B5EF4-FFF2-40B4-BE49-F238E27FC236}">
                <a16:creationId xmlns:a16="http://schemas.microsoft.com/office/drawing/2014/main" id="{4B16B027-2A7C-4F35-B60F-C76431CE9CC7}"/>
              </a:ext>
            </a:extLst>
          </p:cNvPr>
          <p:cNvSpPr/>
          <p:nvPr/>
        </p:nvSpPr>
        <p:spPr>
          <a:xfrm>
            <a:off x="1922316" y="3044911"/>
            <a:ext cx="2409028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A(DEALER, </a:t>
            </a:r>
            <a:r>
              <a:rPr kumimoji="1" lang="en-US" altLang="ja-JP" sz="1200" dirty="0" err="1"/>
              <a:t>dealerHand</a:t>
            </a:r>
            <a:r>
              <a:rPr kumimoji="1" lang="en-US" altLang="ja-JP" sz="1200" dirty="0"/>
              <a:t>, 1)</a:t>
            </a:r>
            <a:endParaRPr kumimoji="1" lang="ja-JP" altLang="en-US" sz="1200" dirty="0"/>
          </a:p>
        </p:txBody>
      </p:sp>
      <p:sp>
        <p:nvSpPr>
          <p:cNvPr id="38" name="フローチャート: 定義済み処理 37">
            <a:extLst>
              <a:ext uri="{FF2B5EF4-FFF2-40B4-BE49-F238E27FC236}">
                <a16:creationId xmlns:a16="http://schemas.microsoft.com/office/drawing/2014/main" id="{AA287E9E-9761-4DF1-9173-38F47ABAF35C}"/>
              </a:ext>
            </a:extLst>
          </p:cNvPr>
          <p:cNvSpPr/>
          <p:nvPr/>
        </p:nvSpPr>
        <p:spPr>
          <a:xfrm>
            <a:off x="1922316" y="3662902"/>
            <a:ext cx="2409028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A(PLAYER, </a:t>
            </a:r>
            <a:r>
              <a:rPr kumimoji="1" lang="en-US" altLang="ja-JP" sz="1200" dirty="0" err="1"/>
              <a:t>playerHand</a:t>
            </a:r>
            <a:r>
              <a:rPr kumimoji="1" lang="en-US" altLang="ja-JP" sz="1200" dirty="0"/>
              <a:t>, 1)</a:t>
            </a:r>
            <a:endParaRPr kumimoji="1" lang="ja-JP" altLang="en-US" sz="1200" dirty="0"/>
          </a:p>
        </p:txBody>
      </p:sp>
      <p:sp>
        <p:nvSpPr>
          <p:cNvPr id="41" name="フローチャート: 定義済み処理 40">
            <a:extLst>
              <a:ext uri="{FF2B5EF4-FFF2-40B4-BE49-F238E27FC236}">
                <a16:creationId xmlns:a16="http://schemas.microsoft.com/office/drawing/2014/main" id="{3602B08D-9431-4BB6-ADA9-56C0B1986C90}"/>
              </a:ext>
            </a:extLst>
          </p:cNvPr>
          <p:cNvSpPr/>
          <p:nvPr/>
        </p:nvSpPr>
        <p:spPr>
          <a:xfrm>
            <a:off x="1922316" y="4262245"/>
            <a:ext cx="2409028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A(PLAYER, </a:t>
            </a:r>
            <a:r>
              <a:rPr kumimoji="1" lang="en-US" altLang="ja-JP" sz="1200" dirty="0" err="1"/>
              <a:t>playerHand</a:t>
            </a:r>
            <a:r>
              <a:rPr kumimoji="1" lang="en-US" altLang="ja-JP" sz="1200" dirty="0"/>
              <a:t>, 2)</a:t>
            </a:r>
            <a:endParaRPr kumimoji="1" lang="ja-JP" altLang="en-US" sz="1200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B899415F-AD01-4420-AF84-39DADE58E768}"/>
              </a:ext>
            </a:extLst>
          </p:cNvPr>
          <p:cNvSpPr/>
          <p:nvPr/>
        </p:nvSpPr>
        <p:spPr>
          <a:xfrm>
            <a:off x="4308880" y="2649100"/>
            <a:ext cx="1426066" cy="416599"/>
          </a:xfrm>
          <a:prstGeom prst="wedgeRoundRectCallout">
            <a:avLst>
              <a:gd name="adj1" fmla="val -83466"/>
              <a:gd name="adj2" fmla="val 7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#define DEALER 0</a:t>
            </a:r>
          </a:p>
          <a:p>
            <a:pPr algn="ctr"/>
            <a:r>
              <a:rPr kumimoji="1" lang="en-US" altLang="ja-JP" sz="1200" dirty="0"/>
              <a:t>#define PLAYER 1</a:t>
            </a:r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5A4889CC-D1DC-4F0A-B240-739E8651160A}"/>
              </a:ext>
            </a:extLst>
          </p:cNvPr>
          <p:cNvSpPr>
            <a:spLocks noChangeAspect="1"/>
          </p:cNvSpPr>
          <p:nvPr/>
        </p:nvSpPr>
        <p:spPr>
          <a:xfrm>
            <a:off x="4710631" y="3187065"/>
            <a:ext cx="3870528" cy="575795"/>
          </a:xfrm>
          <a:prstGeom prst="wedgeRoundRectCallout">
            <a:avLst>
              <a:gd name="adj1" fmla="val -79275"/>
              <a:gd name="adj2" fmla="val -190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プレイヤーまたはディーラーが何枚目に引いたカードか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ここでは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枚目に引いたカードなので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を引数としている</a:t>
            </a:r>
            <a:endParaRPr kumimoji="1" lang="en-US" altLang="ja-JP" sz="1200" dirty="0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9C6020B-E879-49FB-9519-405A70B4484D}"/>
              </a:ext>
            </a:extLst>
          </p:cNvPr>
          <p:cNvSpPr/>
          <p:nvPr/>
        </p:nvSpPr>
        <p:spPr>
          <a:xfrm>
            <a:off x="4450140" y="1987097"/>
            <a:ext cx="1046101" cy="286631"/>
          </a:xfrm>
          <a:prstGeom prst="wedgeRoundRectCallout">
            <a:avLst>
              <a:gd name="adj1" fmla="val -60308"/>
              <a:gd name="adj2" fmla="val -8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P16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7A4DAE61-DFBC-4EDA-8EA3-55A2839E71E2}"/>
              </a:ext>
            </a:extLst>
          </p:cNvPr>
          <p:cNvSpPr/>
          <p:nvPr/>
        </p:nvSpPr>
        <p:spPr>
          <a:xfrm>
            <a:off x="735868" y="3142369"/>
            <a:ext cx="1046101" cy="286631"/>
          </a:xfrm>
          <a:prstGeom prst="wedgeRoundRectCallout">
            <a:avLst>
              <a:gd name="adj1" fmla="val 67339"/>
              <a:gd name="adj2" fmla="val 16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P21</a:t>
            </a:r>
            <a:r>
              <a:rPr kumimoji="1" lang="ja-JP" altLang="en-US" sz="1200" dirty="0"/>
              <a:t>参照</a:t>
            </a:r>
          </a:p>
        </p:txBody>
      </p:sp>
    </p:spTree>
    <p:extLst>
      <p:ext uri="{BB962C8B-B14F-4D97-AF65-F5344CB8AC3E}">
        <p14:creationId xmlns:p14="http://schemas.microsoft.com/office/powerpoint/2010/main" val="40809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4C33AFA-9644-4840-8186-23BCD5FC445F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>
            <a:off x="2882359" y="2825073"/>
            <a:ext cx="3986" cy="360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33CD04B-6092-418B-86FE-69C7F940964F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 flipH="1">
            <a:off x="2882359" y="583137"/>
            <a:ext cx="3567" cy="16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6644F4-DD91-495E-9ED1-15405856A288}"/>
              </a:ext>
            </a:extLst>
          </p:cNvPr>
          <p:cNvSpPr txBox="1"/>
          <p:nvPr/>
        </p:nvSpPr>
        <p:spPr>
          <a:xfrm>
            <a:off x="7117600" y="383844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379A94-BF67-42DF-82CA-B79318D5A4E3}"/>
              </a:ext>
            </a:extLst>
          </p:cNvPr>
          <p:cNvSpPr txBox="1"/>
          <p:nvPr/>
        </p:nvSpPr>
        <p:spPr>
          <a:xfrm>
            <a:off x="8077237" y="4998464"/>
            <a:ext cx="25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C2CD66F-B4EE-453D-8659-9FF91DA31F31}"/>
              </a:ext>
            </a:extLst>
          </p:cNvPr>
          <p:cNvSpPr txBox="1"/>
          <p:nvPr/>
        </p:nvSpPr>
        <p:spPr>
          <a:xfrm>
            <a:off x="2876841" y="2768884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B63AF115-2117-4CB9-9761-AD35BC73EEBB}"/>
              </a:ext>
            </a:extLst>
          </p:cNvPr>
          <p:cNvSpPr/>
          <p:nvPr/>
        </p:nvSpPr>
        <p:spPr>
          <a:xfrm>
            <a:off x="2723507" y="259137"/>
            <a:ext cx="324838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2D4B6119-42A8-41F4-8DB3-78C827749C70}"/>
              </a:ext>
            </a:extLst>
          </p:cNvPr>
          <p:cNvSpPr/>
          <p:nvPr/>
        </p:nvSpPr>
        <p:spPr>
          <a:xfrm>
            <a:off x="1501117" y="2277712"/>
            <a:ext cx="2762484" cy="54736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</a:rPr>
              <a:t>カードを追加するか入力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5CBF47F3-977B-42A5-AE44-F345D87A7E9C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>
            <a:off x="4263601" y="2551393"/>
            <a:ext cx="1508248" cy="1372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5261BD-5448-4ED5-BFB9-285D1CCD3305}"/>
              </a:ext>
            </a:extLst>
          </p:cNvPr>
          <p:cNvSpPr txBox="1"/>
          <p:nvPr/>
        </p:nvSpPr>
        <p:spPr>
          <a:xfrm>
            <a:off x="5832236" y="44623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8F6C0DD-EE32-4EB6-8F5C-2B030325DB6E}"/>
              </a:ext>
            </a:extLst>
          </p:cNvPr>
          <p:cNvSpPr txBox="1"/>
          <p:nvPr/>
        </p:nvSpPr>
        <p:spPr>
          <a:xfrm>
            <a:off x="9279206" y="5204057"/>
            <a:ext cx="25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7" name="フローチャート: 判断 46">
            <a:extLst>
              <a:ext uri="{FF2B5EF4-FFF2-40B4-BE49-F238E27FC236}">
                <a16:creationId xmlns:a16="http://schemas.microsoft.com/office/drawing/2014/main" id="{1888C45F-EF3E-4F94-BEB5-6828FB82C515}"/>
              </a:ext>
            </a:extLst>
          </p:cNvPr>
          <p:cNvSpPr/>
          <p:nvPr/>
        </p:nvSpPr>
        <p:spPr>
          <a:xfrm>
            <a:off x="4345419" y="3924186"/>
            <a:ext cx="2852859" cy="50824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== 21</a:t>
            </a:r>
            <a:endParaRPr kumimoji="1" lang="ja-JP" altLang="en-US" sz="12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FDAB0164-1FF9-4DFA-AC45-D1B897B2BAC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6697890" y="4927490"/>
            <a:ext cx="312299" cy="21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9756BD88-5C00-4B37-8DB6-43AF71AD4596}"/>
              </a:ext>
            </a:extLst>
          </p:cNvPr>
          <p:cNvCxnSpPr>
            <a:cxnSpLocks/>
            <a:stCxn id="56" idx="3"/>
          </p:cNvCxnSpPr>
          <p:nvPr/>
        </p:nvCxnSpPr>
        <p:spPr>
          <a:xfrm flipH="1" flipV="1">
            <a:off x="2936158" y="866198"/>
            <a:ext cx="6360060" cy="4009650"/>
          </a:xfrm>
          <a:prstGeom prst="bentConnector3">
            <a:avLst>
              <a:gd name="adj1" fmla="val -3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CA27B970-7F99-4905-86FB-90DAC4F24C77}"/>
              </a:ext>
            </a:extLst>
          </p:cNvPr>
          <p:cNvSpPr/>
          <p:nvPr/>
        </p:nvSpPr>
        <p:spPr>
          <a:xfrm>
            <a:off x="6599939" y="4691182"/>
            <a:ext cx="2696279" cy="3693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&gt; 21</a:t>
            </a:r>
            <a:endParaRPr kumimoji="1" lang="ja-JP" altLang="en-US" sz="12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2D4662C-A743-4B16-A7DD-5A9D2170357A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 flipH="1">
            <a:off x="7941912" y="5060514"/>
            <a:ext cx="6167" cy="26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80B19933-321B-4541-9AD9-598E4E3F2DD7}"/>
              </a:ext>
            </a:extLst>
          </p:cNvPr>
          <p:cNvCxnSpPr>
            <a:cxnSpLocks/>
            <a:stCxn id="47" idx="3"/>
            <a:endCxn id="56" idx="0"/>
          </p:cNvCxnSpPr>
          <p:nvPr/>
        </p:nvCxnSpPr>
        <p:spPr>
          <a:xfrm>
            <a:off x="7198278" y="4178307"/>
            <a:ext cx="749801" cy="512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タイトル 1">
            <a:extLst>
              <a:ext uri="{FF2B5EF4-FFF2-40B4-BE49-F238E27FC236}">
                <a16:creationId xmlns:a16="http://schemas.microsoft.com/office/drawing/2014/main" id="{E6C471D9-14D0-467E-BD93-944A8F2FD68D}"/>
              </a:ext>
            </a:extLst>
          </p:cNvPr>
          <p:cNvSpPr txBox="1">
            <a:spLocks/>
          </p:cNvSpPr>
          <p:nvPr/>
        </p:nvSpPr>
        <p:spPr>
          <a:xfrm>
            <a:off x="3105659" y="133398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メイン処理 </a:t>
            </a:r>
            <a:r>
              <a:rPr lang="en-US" altLang="ja-JP" dirty="0"/>
              <a:t>2/3</a:t>
            </a:r>
          </a:p>
        </p:txBody>
      </p:sp>
      <p:sp>
        <p:nvSpPr>
          <p:cNvPr id="52" name="フローチャート: 判断 51">
            <a:extLst>
              <a:ext uri="{FF2B5EF4-FFF2-40B4-BE49-F238E27FC236}">
                <a16:creationId xmlns:a16="http://schemas.microsoft.com/office/drawing/2014/main" id="{0A4B4689-63EF-4A69-96DE-5FE4368CEDE7}"/>
              </a:ext>
            </a:extLst>
          </p:cNvPr>
          <p:cNvSpPr/>
          <p:nvPr/>
        </p:nvSpPr>
        <p:spPr>
          <a:xfrm>
            <a:off x="6547194" y="5322985"/>
            <a:ext cx="2789435" cy="5362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</a:t>
            </a:r>
            <a:r>
              <a:rPr kumimoji="1" lang="en-US" altLang="ja-JP" sz="1200" dirty="0"/>
              <a:t>== 0</a:t>
            </a:r>
            <a:endParaRPr kumimoji="1" lang="ja-JP" altLang="en-US" sz="12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4693D11-0967-47A2-AD1B-A84C284045B6}"/>
              </a:ext>
            </a:extLst>
          </p:cNvPr>
          <p:cNvSpPr txBox="1"/>
          <p:nvPr/>
        </p:nvSpPr>
        <p:spPr>
          <a:xfrm>
            <a:off x="9132371" y="449490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56A02D3-67ED-4C38-8B57-17C3653DE1B5}"/>
              </a:ext>
            </a:extLst>
          </p:cNvPr>
          <p:cNvSpPr txBox="1"/>
          <p:nvPr/>
        </p:nvSpPr>
        <p:spPr>
          <a:xfrm>
            <a:off x="8041400" y="5766882"/>
            <a:ext cx="38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45C7BA5-3E1A-4924-BE9A-D8B10C5DF836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336629" y="5591100"/>
            <a:ext cx="612851" cy="580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7C907C52-26EF-4ADE-8D4B-E624E1CFB5FD}"/>
              </a:ext>
            </a:extLst>
          </p:cNvPr>
          <p:cNvSpPr/>
          <p:nvPr/>
        </p:nvSpPr>
        <p:spPr>
          <a:xfrm>
            <a:off x="2724345" y="6427470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E88CD105-ED4D-4E43-A267-4CEBFE06A4EF}"/>
              </a:ext>
            </a:extLst>
          </p:cNvPr>
          <p:cNvSpPr/>
          <p:nvPr/>
        </p:nvSpPr>
        <p:spPr>
          <a:xfrm>
            <a:off x="743010" y="2911941"/>
            <a:ext cx="1582932" cy="452550"/>
          </a:xfrm>
          <a:prstGeom prst="wedgeRoundRectCallout">
            <a:avLst>
              <a:gd name="adj1" fmla="val 47385"/>
              <a:gd name="adj2" fmla="val -107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ユーザーの入力 </a:t>
            </a:r>
            <a:r>
              <a:rPr kumimoji="1" lang="en-US" altLang="ja-JP" sz="1200" dirty="0"/>
              <a:t>: P19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EEEF72-271B-4505-B025-6BA42F9759E4}"/>
              </a:ext>
            </a:extLst>
          </p:cNvPr>
          <p:cNvSpPr/>
          <p:nvPr/>
        </p:nvSpPr>
        <p:spPr>
          <a:xfrm>
            <a:off x="4054149" y="2198433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Y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9497BDD-AFCC-4C77-A33B-B906C9140BD5}"/>
              </a:ext>
            </a:extLst>
          </p:cNvPr>
          <p:cNvCxnSpPr>
            <a:cxnSpLocks/>
            <a:stCxn id="47" idx="2"/>
            <a:endCxn id="35" idx="0"/>
          </p:cNvCxnSpPr>
          <p:nvPr/>
        </p:nvCxnSpPr>
        <p:spPr>
          <a:xfrm flipH="1">
            <a:off x="5762942" y="4432428"/>
            <a:ext cx="8907" cy="190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762792A0-4034-4F82-8344-8275773434EE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6923345" y="3476492"/>
            <a:ext cx="5636430" cy="415840"/>
          </a:xfrm>
          <a:prstGeom prst="bentConnector5">
            <a:avLst>
              <a:gd name="adj1" fmla="val -4056"/>
              <a:gd name="adj2" fmla="val -447186"/>
              <a:gd name="adj3" fmla="val 10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データ 171">
            <a:extLst>
              <a:ext uri="{FF2B5EF4-FFF2-40B4-BE49-F238E27FC236}">
                <a16:creationId xmlns:a16="http://schemas.microsoft.com/office/drawing/2014/main" id="{16BFAB70-FE59-44B4-923B-B945FDA405B4}"/>
              </a:ext>
            </a:extLst>
          </p:cNvPr>
          <p:cNvSpPr/>
          <p:nvPr/>
        </p:nvSpPr>
        <p:spPr>
          <a:xfrm>
            <a:off x="1080139" y="1043586"/>
            <a:ext cx="3604440" cy="48744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プレイヤー合計 </a:t>
            </a:r>
            <a:r>
              <a:rPr kumimoji="1" lang="en-US" altLang="ja-JP" sz="1200" dirty="0"/>
              <a:t>: %d\n”</a:t>
            </a:r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58" name="フローチャート: 処理 57">
            <a:extLst>
              <a:ext uri="{FF2B5EF4-FFF2-40B4-BE49-F238E27FC236}">
                <a16:creationId xmlns:a16="http://schemas.microsoft.com/office/drawing/2014/main" id="{26157544-1725-48FD-A651-CE1CDFE00F90}"/>
              </a:ext>
            </a:extLst>
          </p:cNvPr>
          <p:cNvSpPr/>
          <p:nvPr/>
        </p:nvSpPr>
        <p:spPr>
          <a:xfrm>
            <a:off x="8773760" y="6043881"/>
            <a:ext cx="2351440" cy="4587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--</a:t>
            </a:r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18" name="フローチャート: 定義済み処理 17">
            <a:extLst>
              <a:ext uri="{FF2B5EF4-FFF2-40B4-BE49-F238E27FC236}">
                <a16:creationId xmlns:a16="http://schemas.microsoft.com/office/drawing/2014/main" id="{E3DAAE31-52D1-441A-B2EE-5AB5AE89DD4F}"/>
              </a:ext>
            </a:extLst>
          </p:cNvPr>
          <p:cNvSpPr/>
          <p:nvPr/>
        </p:nvSpPr>
        <p:spPr>
          <a:xfrm>
            <a:off x="4757249" y="276296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6E165426-A18F-4759-91B9-FF9DD840A7FA}"/>
              </a:ext>
            </a:extLst>
          </p:cNvPr>
          <p:cNvSpPr/>
          <p:nvPr/>
        </p:nvSpPr>
        <p:spPr>
          <a:xfrm>
            <a:off x="5600942" y="6340627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フローチャート: 定義済み処理 35">
            <a:extLst>
              <a:ext uri="{FF2B5EF4-FFF2-40B4-BE49-F238E27FC236}">
                <a16:creationId xmlns:a16="http://schemas.microsoft.com/office/drawing/2014/main" id="{45C67692-0493-469F-8DF6-601A5E910479}"/>
              </a:ext>
            </a:extLst>
          </p:cNvPr>
          <p:cNvSpPr/>
          <p:nvPr/>
        </p:nvSpPr>
        <p:spPr>
          <a:xfrm>
            <a:off x="4210266" y="3190905"/>
            <a:ext cx="3169000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A(PLAYER, </a:t>
            </a:r>
            <a:r>
              <a:rPr kumimoji="1" lang="en-US" altLang="ja-JP" sz="1200" dirty="0" err="1"/>
              <a:t>playerHand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s_playerDrawCount</a:t>
            </a:r>
            <a:r>
              <a:rPr kumimoji="1" lang="en-US" altLang="ja-JP" sz="1200" dirty="0"/>
              <a:t> 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894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3E37654F-0D44-49C4-95DB-788AC861C36B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77487" y="1247729"/>
            <a:ext cx="1401814" cy="917749"/>
          </a:xfrm>
          <a:prstGeom prst="bentConnector3">
            <a:avLst>
              <a:gd name="adj1" fmla="val -16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8CDB6AC-FACD-46F6-A169-7C12AC3A9C12}"/>
              </a:ext>
            </a:extLst>
          </p:cNvPr>
          <p:cNvCxnSpPr>
            <a:cxnSpLocks/>
            <a:stCxn id="27" idx="2"/>
            <a:endCxn id="102" idx="0"/>
          </p:cNvCxnSpPr>
          <p:nvPr/>
        </p:nvCxnSpPr>
        <p:spPr>
          <a:xfrm flipH="1">
            <a:off x="2515840" y="3345096"/>
            <a:ext cx="11204" cy="28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E1EED07-A490-4C95-A4B4-7EF2D87AB3B7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4171626" y="2932135"/>
            <a:ext cx="1542243" cy="2041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5AB970D-FD65-4794-9CD3-62679BA8B5DF}"/>
              </a:ext>
            </a:extLst>
          </p:cNvPr>
          <p:cNvCxnSpPr>
            <a:cxnSpLocks/>
            <a:stCxn id="37" idx="4"/>
            <a:endCxn id="27" idx="0"/>
          </p:cNvCxnSpPr>
          <p:nvPr/>
        </p:nvCxnSpPr>
        <p:spPr>
          <a:xfrm flipH="1">
            <a:off x="2527044" y="387231"/>
            <a:ext cx="41672" cy="213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定義済み処理 12">
            <a:extLst>
              <a:ext uri="{FF2B5EF4-FFF2-40B4-BE49-F238E27FC236}">
                <a16:creationId xmlns:a16="http://schemas.microsoft.com/office/drawing/2014/main" id="{F91866D1-6D64-4A4A-ADE3-7077603766C1}"/>
              </a:ext>
            </a:extLst>
          </p:cNvPr>
          <p:cNvSpPr/>
          <p:nvPr/>
        </p:nvSpPr>
        <p:spPr>
          <a:xfrm>
            <a:off x="4663846" y="342900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27" name="フローチャート: 判断 26">
            <a:extLst>
              <a:ext uri="{FF2B5EF4-FFF2-40B4-BE49-F238E27FC236}">
                <a16:creationId xmlns:a16="http://schemas.microsoft.com/office/drawing/2014/main" id="{CEFB4DB3-27C7-4744-BBEF-87344C1D0713}"/>
              </a:ext>
            </a:extLst>
          </p:cNvPr>
          <p:cNvSpPr/>
          <p:nvPr/>
        </p:nvSpPr>
        <p:spPr>
          <a:xfrm>
            <a:off x="882461" y="2519174"/>
            <a:ext cx="3289165" cy="82592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s_dealer</a:t>
            </a:r>
            <a:r>
              <a:rPr kumimoji="1" lang="en-US" altLang="ja-JP" sz="1200" dirty="0" err="1"/>
              <a:t>point</a:t>
            </a:r>
            <a:r>
              <a:rPr kumimoji="1" lang="en-US" altLang="ja-JP" sz="1200" dirty="0"/>
              <a:t>  &lt;= 16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5261BD-5448-4ED5-BFB9-285D1CCD3305}"/>
              </a:ext>
            </a:extLst>
          </p:cNvPr>
          <p:cNvSpPr txBox="1"/>
          <p:nvPr/>
        </p:nvSpPr>
        <p:spPr>
          <a:xfrm>
            <a:off x="5640331" y="60299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9AD06C40-C76C-4C7E-B5D4-E5199C70A8C1}"/>
              </a:ext>
            </a:extLst>
          </p:cNvPr>
          <p:cNvSpPr txBox="1">
            <a:spLocks/>
          </p:cNvSpPr>
          <p:nvPr/>
        </p:nvSpPr>
        <p:spPr>
          <a:xfrm>
            <a:off x="6096000" y="185321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メイン処理 </a:t>
            </a:r>
            <a:r>
              <a:rPr lang="en-US" altLang="ja-JP" dirty="0"/>
              <a:t>3/3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7B55E2-E414-45E4-8831-0D7D317330AB}"/>
              </a:ext>
            </a:extLst>
          </p:cNvPr>
          <p:cNvSpPr txBox="1"/>
          <p:nvPr/>
        </p:nvSpPr>
        <p:spPr>
          <a:xfrm>
            <a:off x="5668043" y="52739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1BCAC4-7CBD-478D-B60F-EF7A14EEB3D7}"/>
              </a:ext>
            </a:extLst>
          </p:cNvPr>
          <p:cNvSpPr txBox="1"/>
          <p:nvPr/>
        </p:nvSpPr>
        <p:spPr>
          <a:xfrm>
            <a:off x="6751820" y="4820032"/>
            <a:ext cx="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6C258D-A5C3-4786-AD34-03F796B6B8E4}"/>
              </a:ext>
            </a:extLst>
          </p:cNvPr>
          <p:cNvSpPr txBox="1"/>
          <p:nvPr/>
        </p:nvSpPr>
        <p:spPr>
          <a:xfrm>
            <a:off x="7593854" y="6115298"/>
            <a:ext cx="25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88F6EC5-E660-47DE-AD6A-92311D35A113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2568716" y="2318778"/>
            <a:ext cx="4502665" cy="2839032"/>
          </a:xfrm>
          <a:prstGeom prst="bentConnector3">
            <a:avLst>
              <a:gd name="adj1" fmla="val -5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85108957-69A1-4209-9311-639D77118196}"/>
              </a:ext>
            </a:extLst>
          </p:cNvPr>
          <p:cNvSpPr/>
          <p:nvPr/>
        </p:nvSpPr>
        <p:spPr>
          <a:xfrm>
            <a:off x="4356356" y="4973144"/>
            <a:ext cx="2715025" cy="3693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 &gt; 21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AF793B-E818-41EF-A43C-EF5E61CBCCE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5699210" y="5342476"/>
            <a:ext cx="14659" cy="2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F1DFFEB5-55F3-4953-904E-001760B51B64}"/>
              </a:ext>
            </a:extLst>
          </p:cNvPr>
          <p:cNvSpPr/>
          <p:nvPr/>
        </p:nvSpPr>
        <p:spPr>
          <a:xfrm>
            <a:off x="4389968" y="5574815"/>
            <a:ext cx="2618483" cy="48563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　</a:t>
            </a:r>
            <a:r>
              <a:rPr kumimoji="1" lang="en-US" altLang="ja-JP" sz="1200" dirty="0"/>
              <a:t>== 0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EBDD96E-5CD7-4BE8-B7FF-12AF4F574BD8}"/>
              </a:ext>
            </a:extLst>
          </p:cNvPr>
          <p:cNvSpPr txBox="1"/>
          <p:nvPr/>
        </p:nvSpPr>
        <p:spPr>
          <a:xfrm flipH="1">
            <a:off x="6785426" y="5447906"/>
            <a:ext cx="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EA49720F-A5A9-418D-8731-A8872FBA35E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008451" y="5817632"/>
            <a:ext cx="1332585" cy="297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5DF9953-DDE8-4890-AA4B-D162D22294BE}"/>
              </a:ext>
            </a:extLst>
          </p:cNvPr>
          <p:cNvSpPr txBox="1"/>
          <p:nvPr/>
        </p:nvSpPr>
        <p:spPr>
          <a:xfrm>
            <a:off x="3998424" y="25888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3AA937AE-FCF3-4B64-9A0C-3D5BBCFBF5CD}"/>
              </a:ext>
            </a:extLst>
          </p:cNvPr>
          <p:cNvSpPr/>
          <p:nvPr/>
        </p:nvSpPr>
        <p:spPr>
          <a:xfrm>
            <a:off x="170949" y="2018924"/>
            <a:ext cx="2132815" cy="533855"/>
          </a:xfrm>
          <a:prstGeom prst="wedgeRoundRectCallout">
            <a:avLst>
              <a:gd name="adj1" fmla="val 40222"/>
              <a:gd name="adj2" fmla="val 89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ディーラーのポイントが</a:t>
            </a:r>
            <a:r>
              <a:rPr kumimoji="1" lang="en-US" altLang="ja-JP" sz="1200" dirty="0"/>
              <a:t>16</a:t>
            </a:r>
            <a:r>
              <a:rPr kumimoji="1" lang="ja-JP" altLang="en-US" sz="1200" dirty="0"/>
              <a:t>点以下ならもう一度ドローする</a:t>
            </a: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A221CB22-D751-4174-B6DC-8BBA87C6580D}"/>
              </a:ext>
            </a:extLst>
          </p:cNvPr>
          <p:cNvSpPr/>
          <p:nvPr/>
        </p:nvSpPr>
        <p:spPr>
          <a:xfrm>
            <a:off x="2406716" y="6323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252E7B24-6C9C-4432-B32B-6621050F8563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5340374" y="4310345"/>
            <a:ext cx="4331733" cy="348600"/>
          </a:xfrm>
          <a:prstGeom prst="bentConnector5">
            <a:avLst>
              <a:gd name="adj1" fmla="val -2638"/>
              <a:gd name="adj2" fmla="val -425356"/>
              <a:gd name="adj3" fmla="val 100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EB7CA37-CB7F-4AD4-865E-10BE273E67A0}"/>
              </a:ext>
            </a:extLst>
          </p:cNvPr>
          <p:cNvSpPr txBox="1"/>
          <p:nvPr/>
        </p:nvSpPr>
        <p:spPr>
          <a:xfrm flipH="1">
            <a:off x="2456455" y="3329007"/>
            <a:ext cx="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100" name="フローチャート: 定義済み処理 99">
            <a:extLst>
              <a:ext uri="{FF2B5EF4-FFF2-40B4-BE49-F238E27FC236}">
                <a16:creationId xmlns:a16="http://schemas.microsoft.com/office/drawing/2014/main" id="{CA69262C-0B4C-42B9-9F84-0356637E806B}"/>
              </a:ext>
            </a:extLst>
          </p:cNvPr>
          <p:cNvSpPr/>
          <p:nvPr/>
        </p:nvSpPr>
        <p:spPr>
          <a:xfrm>
            <a:off x="1523744" y="4756791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勝敗判定</a:t>
            </a:r>
          </a:p>
        </p:txBody>
      </p:sp>
      <p:sp>
        <p:nvSpPr>
          <p:cNvPr id="101" name="フローチャート: 定義済み処理 100">
            <a:extLst>
              <a:ext uri="{FF2B5EF4-FFF2-40B4-BE49-F238E27FC236}">
                <a16:creationId xmlns:a16="http://schemas.microsoft.com/office/drawing/2014/main" id="{745D2086-41A3-464E-9CBA-D695981812DE}"/>
              </a:ext>
            </a:extLst>
          </p:cNvPr>
          <p:cNvSpPr/>
          <p:nvPr/>
        </p:nvSpPr>
        <p:spPr>
          <a:xfrm>
            <a:off x="1512540" y="541960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結果表示</a:t>
            </a:r>
          </a:p>
        </p:txBody>
      </p:sp>
      <p:sp>
        <p:nvSpPr>
          <p:cNvPr id="102" name="フローチャート: 端子 101">
            <a:extLst>
              <a:ext uri="{FF2B5EF4-FFF2-40B4-BE49-F238E27FC236}">
                <a16:creationId xmlns:a16="http://schemas.microsoft.com/office/drawing/2014/main" id="{14FB89BC-57F1-4EEF-A798-5398AD4145BE}"/>
              </a:ext>
            </a:extLst>
          </p:cNvPr>
          <p:cNvSpPr/>
          <p:nvPr/>
        </p:nvSpPr>
        <p:spPr>
          <a:xfrm>
            <a:off x="1512540" y="6189713"/>
            <a:ext cx="2006600" cy="4191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</p:txBody>
      </p: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4729D1F7-9531-47CB-A67F-D958BDB48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3610" y="3673451"/>
            <a:ext cx="290864" cy="1513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>
            <a:extLst>
              <a:ext uri="{FF2B5EF4-FFF2-40B4-BE49-F238E27FC236}">
                <a16:creationId xmlns:a16="http://schemas.microsoft.com/office/drawing/2014/main" id="{39D40A11-53CC-4B22-99A2-F0EDB490A203}"/>
              </a:ext>
            </a:extLst>
          </p:cNvPr>
          <p:cNvSpPr/>
          <p:nvPr/>
        </p:nvSpPr>
        <p:spPr>
          <a:xfrm>
            <a:off x="3406070" y="1615401"/>
            <a:ext cx="2515552" cy="4587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--</a:t>
            </a:r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s_dealerPoint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s_dealerPoint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0E684691-530A-42E7-9A43-7CBB8DBD5C27}"/>
              </a:ext>
            </a:extLst>
          </p:cNvPr>
          <p:cNvSpPr/>
          <p:nvPr/>
        </p:nvSpPr>
        <p:spPr>
          <a:xfrm>
            <a:off x="6813829" y="5952802"/>
            <a:ext cx="1733423" cy="69770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/>
              <a:t> --</a:t>
            </a:r>
          </a:p>
          <a:p>
            <a:pPr algn="ctr"/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  = </a:t>
            </a:r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 - 10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DF0E61B1-161A-4F6C-A8D7-22D137AC2A6B}"/>
              </a:ext>
            </a:extLst>
          </p:cNvPr>
          <p:cNvSpPr/>
          <p:nvPr/>
        </p:nvSpPr>
        <p:spPr>
          <a:xfrm>
            <a:off x="261132" y="4950637"/>
            <a:ext cx="1011627" cy="238727"/>
          </a:xfrm>
          <a:prstGeom prst="wedgeRoundRectCallout">
            <a:avLst>
              <a:gd name="adj1" fmla="val 77022"/>
              <a:gd name="adj2" fmla="val -43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P17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826F6A96-07FC-4BC5-ACFE-D1A666C41FEC}"/>
              </a:ext>
            </a:extLst>
          </p:cNvPr>
          <p:cNvSpPr/>
          <p:nvPr/>
        </p:nvSpPr>
        <p:spPr>
          <a:xfrm>
            <a:off x="338640" y="5611293"/>
            <a:ext cx="1011627" cy="238727"/>
          </a:xfrm>
          <a:prstGeom prst="wedgeRoundRectCallout">
            <a:avLst>
              <a:gd name="adj1" fmla="val 77022"/>
              <a:gd name="adj2" fmla="val -43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P18</a:t>
            </a:r>
            <a:r>
              <a:rPr kumimoji="1" lang="ja-JP" altLang="en-US" sz="1200" dirty="0"/>
              <a:t>参照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2521984-85A5-42EB-8337-34512E49B6B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99210" y="6060448"/>
            <a:ext cx="7329" cy="3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0F004FD4-E8FE-4AEC-9A74-95BA36D3D4CD}"/>
              </a:ext>
            </a:extLst>
          </p:cNvPr>
          <p:cNvSpPr/>
          <p:nvPr/>
        </p:nvSpPr>
        <p:spPr>
          <a:xfrm>
            <a:off x="5544539" y="6382544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C5FFF1D9-C435-4AAC-938D-A619A6D8BD45}"/>
              </a:ext>
            </a:extLst>
          </p:cNvPr>
          <p:cNvSpPr/>
          <p:nvPr/>
        </p:nvSpPr>
        <p:spPr>
          <a:xfrm>
            <a:off x="840241" y="399756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977B457E-833E-4222-A55B-822C916EB0AA}"/>
              </a:ext>
            </a:extLst>
          </p:cNvPr>
          <p:cNvCxnSpPr>
            <a:cxnSpLocks/>
          </p:cNvCxnSpPr>
          <p:nvPr/>
        </p:nvCxnSpPr>
        <p:spPr>
          <a:xfrm rot="5400000">
            <a:off x="3077203" y="4440117"/>
            <a:ext cx="282881" cy="138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定義済み処理 44">
            <a:extLst>
              <a:ext uri="{FF2B5EF4-FFF2-40B4-BE49-F238E27FC236}">
                <a16:creationId xmlns:a16="http://schemas.microsoft.com/office/drawing/2014/main" id="{EAE141FF-B3BB-43C5-BBC5-BB244DDFADB5}"/>
              </a:ext>
            </a:extLst>
          </p:cNvPr>
          <p:cNvSpPr/>
          <p:nvPr/>
        </p:nvSpPr>
        <p:spPr>
          <a:xfrm>
            <a:off x="4734285" y="4149329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カードの表示</a:t>
            </a:r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47" name="フローチャート: 定義済み処理 46">
            <a:extLst>
              <a:ext uri="{FF2B5EF4-FFF2-40B4-BE49-F238E27FC236}">
                <a16:creationId xmlns:a16="http://schemas.microsoft.com/office/drawing/2014/main" id="{D51B3814-6D39-4DF9-860C-9BCB08558AD0}"/>
              </a:ext>
            </a:extLst>
          </p:cNvPr>
          <p:cNvSpPr/>
          <p:nvPr/>
        </p:nvSpPr>
        <p:spPr>
          <a:xfrm>
            <a:off x="1544580" y="695259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カードの表示</a:t>
            </a:r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48" name="フローチャート: 判断 47">
            <a:extLst>
              <a:ext uri="{FF2B5EF4-FFF2-40B4-BE49-F238E27FC236}">
                <a16:creationId xmlns:a16="http://schemas.microsoft.com/office/drawing/2014/main" id="{E78DF58C-8913-46E0-99BF-814AFCB9A9C6}"/>
              </a:ext>
            </a:extLst>
          </p:cNvPr>
          <p:cNvSpPr/>
          <p:nvPr/>
        </p:nvSpPr>
        <p:spPr>
          <a:xfrm>
            <a:off x="1158131" y="1024490"/>
            <a:ext cx="2821170" cy="44647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/>
              <a:t> == 2</a:t>
            </a:r>
            <a:endParaRPr kumimoji="1" lang="ja-JP" altLang="en-US" sz="1200" dirty="0"/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B87AD380-9527-4205-A21F-226CDF11C610}"/>
              </a:ext>
            </a:extLst>
          </p:cNvPr>
          <p:cNvSpPr/>
          <p:nvPr/>
        </p:nvSpPr>
        <p:spPr>
          <a:xfrm>
            <a:off x="3757482" y="465803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D4A4A81B-E2C9-4004-AC6B-45D62EEED572}"/>
              </a:ext>
            </a:extLst>
          </p:cNvPr>
          <p:cNvSpPr/>
          <p:nvPr/>
        </p:nvSpPr>
        <p:spPr>
          <a:xfrm>
            <a:off x="3186803" y="4234639"/>
            <a:ext cx="1011627" cy="238727"/>
          </a:xfrm>
          <a:prstGeom prst="wedgeRoundRectCallout">
            <a:avLst>
              <a:gd name="adj1" fmla="val 20946"/>
              <a:gd name="adj2" fmla="val 101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P14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C63FC28-8BF7-443D-BD27-4445785D25A6}"/>
              </a:ext>
            </a:extLst>
          </p:cNvPr>
          <p:cNvSpPr txBox="1"/>
          <p:nvPr/>
        </p:nvSpPr>
        <p:spPr>
          <a:xfrm flipH="1">
            <a:off x="2510631" y="1434774"/>
            <a:ext cx="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7FB277-F5FD-4475-9DBC-EC316FBA812F}"/>
              </a:ext>
            </a:extLst>
          </p:cNvPr>
          <p:cNvSpPr txBox="1"/>
          <p:nvPr/>
        </p:nvSpPr>
        <p:spPr>
          <a:xfrm>
            <a:off x="3848879" y="95323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22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E8479151-7A28-427D-95A5-04F36EF0D7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98125" y="1852695"/>
            <a:ext cx="943043" cy="537255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900D5470-1808-4857-8D3A-89EC2A3BA4C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880868" y="4841639"/>
            <a:ext cx="1558559" cy="720961"/>
          </a:xfrm>
          <a:prstGeom prst="bentConnector3">
            <a:avLst>
              <a:gd name="adj1" fmla="val 98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C035FEC-6672-43ED-A85E-1D6AE8A21C56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flipH="1">
            <a:off x="1904886" y="2064579"/>
            <a:ext cx="17257" cy="25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309A94C-D059-4855-88AF-82377FBC61C3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1904886" y="563451"/>
            <a:ext cx="17257" cy="107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6230708" y="45436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シャッフル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FC4CFF1-07D9-4076-A046-7BF8008E3BB3}"/>
              </a:ext>
            </a:extLst>
          </p:cNvPr>
          <p:cNvSpPr/>
          <p:nvPr/>
        </p:nvSpPr>
        <p:spPr>
          <a:xfrm>
            <a:off x="3255147" y="2140709"/>
            <a:ext cx="1172041" cy="4237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deck[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 = </a:t>
            </a:r>
            <a:r>
              <a:rPr kumimoji="1" lang="en-US" altLang="ja-JP" sz="1200" dirty="0" err="1"/>
              <a:t>i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++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36D725B8-7A53-4CD6-A498-043FFB842B81}"/>
              </a:ext>
            </a:extLst>
          </p:cNvPr>
          <p:cNvSpPr/>
          <p:nvPr/>
        </p:nvSpPr>
        <p:spPr>
          <a:xfrm>
            <a:off x="946161" y="1640811"/>
            <a:ext cx="1951964" cy="4237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== 52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FD5A4F51-832F-41F8-8AEC-26F982D34D9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2332406" y="1055716"/>
            <a:ext cx="1131051" cy="1886473"/>
          </a:xfrm>
          <a:prstGeom prst="bentConnector4">
            <a:avLst>
              <a:gd name="adj1" fmla="val -20211"/>
              <a:gd name="adj2" fmla="val -4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798CA8-A24F-4568-BC1D-E27001AF4735}"/>
              </a:ext>
            </a:extLst>
          </p:cNvPr>
          <p:cNvSpPr txBox="1"/>
          <p:nvPr/>
        </p:nvSpPr>
        <p:spPr>
          <a:xfrm>
            <a:off x="1910296" y="204259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58D96B-54D0-4933-9A52-2FA142026206}"/>
              </a:ext>
            </a:extLst>
          </p:cNvPr>
          <p:cNvSpPr txBox="1"/>
          <p:nvPr/>
        </p:nvSpPr>
        <p:spPr>
          <a:xfrm>
            <a:off x="2623910" y="1483363"/>
            <a:ext cx="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022412D-FC4B-4E6A-9011-508B66FD7FAF}"/>
              </a:ext>
            </a:extLst>
          </p:cNvPr>
          <p:cNvSpPr/>
          <p:nvPr/>
        </p:nvSpPr>
        <p:spPr>
          <a:xfrm>
            <a:off x="3171526" y="5248228"/>
            <a:ext cx="2535801" cy="113105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err="1"/>
              <a:t>randomNumber</a:t>
            </a:r>
            <a:r>
              <a:rPr kumimoji="1" lang="en-US" altLang="ja-JP" sz="1200" dirty="0"/>
              <a:t> =  rand() % 52</a:t>
            </a:r>
          </a:p>
          <a:p>
            <a:r>
              <a:rPr kumimoji="1" lang="en-US" altLang="ja-JP" sz="1200" dirty="0"/>
              <a:t>temp = deck[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% 52 ]</a:t>
            </a:r>
          </a:p>
          <a:p>
            <a:r>
              <a:rPr kumimoji="1" lang="en-US" altLang="ja-JP" sz="1200" dirty="0"/>
              <a:t>deck[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% 52] = deck[</a:t>
            </a:r>
            <a:r>
              <a:rPr kumimoji="1" lang="en-US" altLang="ja-JP" sz="1200" dirty="0" err="1"/>
              <a:t>randomNumber</a:t>
            </a:r>
            <a:r>
              <a:rPr kumimoji="1" lang="en-US" altLang="ja-JP" sz="1200" dirty="0"/>
              <a:t>]</a:t>
            </a:r>
          </a:p>
          <a:p>
            <a:r>
              <a:rPr kumimoji="1" lang="en-US" altLang="ja-JP" sz="1200" dirty="0"/>
              <a:t>deck[</a:t>
            </a:r>
            <a:r>
              <a:rPr kumimoji="1" lang="en-US" altLang="ja-JP" sz="1200" dirty="0" err="1"/>
              <a:t>randomNumber</a:t>
            </a:r>
            <a:r>
              <a:rPr kumimoji="1" lang="en-US" altLang="ja-JP" sz="1200" dirty="0"/>
              <a:t>] = temp</a:t>
            </a:r>
          </a:p>
          <a:p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++</a:t>
            </a:r>
            <a:endParaRPr lang="ja-JP" altLang="en-US" sz="1200" dirty="0"/>
          </a:p>
        </p:txBody>
      </p:sp>
      <p:sp>
        <p:nvSpPr>
          <p:cNvPr id="39" name="フローチャート: 判断 38">
            <a:extLst>
              <a:ext uri="{FF2B5EF4-FFF2-40B4-BE49-F238E27FC236}">
                <a16:creationId xmlns:a16="http://schemas.microsoft.com/office/drawing/2014/main" id="{012B313F-F976-4C89-9791-336933319DD3}"/>
              </a:ext>
            </a:extLst>
          </p:cNvPr>
          <p:cNvSpPr/>
          <p:nvPr/>
        </p:nvSpPr>
        <p:spPr>
          <a:xfrm>
            <a:off x="928904" y="4629755"/>
            <a:ext cx="1951964" cy="4237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== 500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0F6B9C9-A87E-4125-86ED-BE66B97B49FC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2223915" y="4163768"/>
            <a:ext cx="1884635" cy="2546388"/>
          </a:xfrm>
          <a:prstGeom prst="bentConnector4">
            <a:avLst>
              <a:gd name="adj1" fmla="val -12130"/>
              <a:gd name="adj2" fmla="val -7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EE26534-79BE-46B9-AFB0-D474D4F738D2}"/>
              </a:ext>
            </a:extLst>
          </p:cNvPr>
          <p:cNvSpPr txBox="1"/>
          <p:nvPr/>
        </p:nvSpPr>
        <p:spPr>
          <a:xfrm>
            <a:off x="1893039" y="501831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FBA49A8-2195-4D94-AF36-29B51D8173EB}"/>
              </a:ext>
            </a:extLst>
          </p:cNvPr>
          <p:cNvSpPr txBox="1"/>
          <p:nvPr/>
        </p:nvSpPr>
        <p:spPr>
          <a:xfrm>
            <a:off x="2811254" y="4535060"/>
            <a:ext cx="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CEFE86F-5D78-4EEC-BEE9-8C1F62E00B7E}"/>
              </a:ext>
            </a:extLst>
          </p:cNvPr>
          <p:cNvSpPr/>
          <p:nvPr/>
        </p:nvSpPr>
        <p:spPr>
          <a:xfrm>
            <a:off x="2606653" y="3662492"/>
            <a:ext cx="3232056" cy="628857"/>
          </a:xfrm>
          <a:prstGeom prst="wedgeRoundRectCallout">
            <a:avLst>
              <a:gd name="adj1" fmla="val -61236"/>
              <a:gd name="adj2" fmla="val 119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シャッフルする回数は根拠に基づいた数字が出ていないため、現時点では</a:t>
            </a:r>
            <a:r>
              <a:rPr kumimoji="1" lang="en-US" altLang="ja-JP" sz="1200" dirty="0"/>
              <a:t>500</a:t>
            </a:r>
            <a:r>
              <a:rPr kumimoji="1" lang="ja-JP" altLang="en-US" sz="1200" dirty="0"/>
              <a:t>とする。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シャッフルの回数は実装を進めながら調整する。</a:t>
            </a:r>
            <a:endParaRPr kumimoji="1" lang="en-US" altLang="ja-JP" sz="1200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DF87D4B-70EA-4284-A835-3AFAC10C584A}"/>
              </a:ext>
            </a:extLst>
          </p:cNvPr>
          <p:cNvSpPr/>
          <p:nvPr/>
        </p:nvSpPr>
        <p:spPr>
          <a:xfrm>
            <a:off x="6501684" y="5387643"/>
            <a:ext cx="2676704" cy="628857"/>
          </a:xfrm>
          <a:prstGeom prst="wedgeRoundRectCallout">
            <a:avLst>
              <a:gd name="adj1" fmla="val -85640"/>
              <a:gd name="adj2" fmla="val -5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</a:t>
            </a:r>
            <a:r>
              <a:rPr kumimoji="1" lang="ja-JP" altLang="en-US" sz="1200" dirty="0"/>
              <a:t>～</a:t>
            </a:r>
            <a:r>
              <a:rPr kumimoji="1" lang="en-US" altLang="ja-JP" sz="1200" dirty="0"/>
              <a:t>51</a:t>
            </a:r>
            <a:r>
              <a:rPr kumimoji="1" lang="ja-JP" altLang="en-US" sz="1200" dirty="0" err="1"/>
              <a:t>までの</a:t>
            </a:r>
            <a:r>
              <a:rPr kumimoji="1" lang="ja-JP" altLang="en-US" sz="1200" dirty="0"/>
              <a:t>乱数を生成し、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deck[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deck[</a:t>
            </a:r>
            <a:r>
              <a:rPr kumimoji="1" lang="ja-JP" altLang="en-US" sz="1200" dirty="0"/>
              <a:t>乱数</a:t>
            </a:r>
            <a:r>
              <a:rPr kumimoji="1" lang="en-US" altLang="ja-JP" sz="1200" dirty="0"/>
              <a:t>]</a:t>
            </a:r>
            <a:r>
              <a:rPr kumimoji="1" lang="ja-JP" altLang="en-US" sz="1200" dirty="0"/>
              <a:t>の値を入れ替えてシャッフルしている。</a:t>
            </a:r>
            <a:endParaRPr kumimoji="1" lang="en-US" altLang="ja-JP" sz="1200" dirty="0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8CECBCC2-D586-4384-8EAB-0293C67F5E5A}"/>
              </a:ext>
            </a:extLst>
          </p:cNvPr>
          <p:cNvSpPr/>
          <p:nvPr/>
        </p:nvSpPr>
        <p:spPr>
          <a:xfrm>
            <a:off x="1335209" y="1040078"/>
            <a:ext cx="1172041" cy="26499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21D04047-BD98-459D-BCF6-A1E00036E68F}"/>
              </a:ext>
            </a:extLst>
          </p:cNvPr>
          <p:cNvSpPr/>
          <p:nvPr/>
        </p:nvSpPr>
        <p:spPr>
          <a:xfrm>
            <a:off x="1307017" y="3692105"/>
            <a:ext cx="1172041" cy="26499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</a:p>
        </p:txBody>
      </p:sp>
      <p:sp>
        <p:nvSpPr>
          <p:cNvPr id="22" name="フローチャート: 端子 21">
            <a:extLst>
              <a:ext uri="{FF2B5EF4-FFF2-40B4-BE49-F238E27FC236}">
                <a16:creationId xmlns:a16="http://schemas.microsoft.com/office/drawing/2014/main" id="{178611BF-6A9C-416D-AECC-A63B12E8B694}"/>
              </a:ext>
            </a:extLst>
          </p:cNvPr>
          <p:cNvSpPr/>
          <p:nvPr/>
        </p:nvSpPr>
        <p:spPr>
          <a:xfrm>
            <a:off x="1029194" y="201637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28" name="フローチャート: 端子 27">
            <a:extLst>
              <a:ext uri="{FF2B5EF4-FFF2-40B4-BE49-F238E27FC236}">
                <a16:creationId xmlns:a16="http://schemas.microsoft.com/office/drawing/2014/main" id="{BE580E74-22C6-4BF8-8498-EC1C956B5D2D}"/>
              </a:ext>
            </a:extLst>
          </p:cNvPr>
          <p:cNvSpPr/>
          <p:nvPr/>
        </p:nvSpPr>
        <p:spPr>
          <a:xfrm>
            <a:off x="1028281" y="6386392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C14855A-8157-4CB2-9995-785928A7B03B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 flipH="1">
            <a:off x="1903973" y="5053523"/>
            <a:ext cx="913" cy="13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36EE26DD-ED50-4F19-9E7C-79D7636F1132}"/>
              </a:ext>
            </a:extLst>
          </p:cNvPr>
          <p:cNvSpPr/>
          <p:nvPr/>
        </p:nvSpPr>
        <p:spPr>
          <a:xfrm>
            <a:off x="6501684" y="804569"/>
            <a:ext cx="2880674" cy="62885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下記のパラメータを受け取る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unsigned Int *deck</a:t>
            </a:r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D91855E3-2679-4B6A-B9D6-8086482C3583}"/>
              </a:ext>
            </a:extLst>
          </p:cNvPr>
          <p:cNvSpPr/>
          <p:nvPr/>
        </p:nvSpPr>
        <p:spPr>
          <a:xfrm>
            <a:off x="705042" y="3093230"/>
            <a:ext cx="2550715" cy="2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rgbClr val="FF0000"/>
                </a:solidFill>
              </a:rPr>
              <a:t>srand</a:t>
            </a:r>
            <a:r>
              <a:rPr kumimoji="1" lang="en-US" altLang="ja-JP" sz="1200" dirty="0">
                <a:solidFill>
                  <a:srgbClr val="FF0000"/>
                </a:solidFill>
              </a:rPr>
              <a:t>((unsigned int) time(NULL));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C7916F6-D4CD-4A82-8D23-C50C6DBA5ED8}"/>
              </a:ext>
            </a:extLst>
          </p:cNvPr>
          <p:cNvSpPr/>
          <p:nvPr/>
        </p:nvSpPr>
        <p:spPr>
          <a:xfrm>
            <a:off x="3526733" y="2963867"/>
            <a:ext cx="2569267" cy="537255"/>
          </a:xfrm>
          <a:prstGeom prst="wedgeRoundRectCallout">
            <a:avLst>
              <a:gd name="adj1" fmla="val -67260"/>
              <a:gd name="adj2" fmla="val -32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rand</a:t>
            </a:r>
            <a:r>
              <a:rPr kumimoji="1" lang="ja-JP" altLang="en-US" sz="1200" dirty="0"/>
              <a:t>関数で得られる乱数のシード値を実行時の時刻によって設定</a:t>
            </a:r>
          </a:p>
        </p:txBody>
      </p:sp>
    </p:spTree>
    <p:extLst>
      <p:ext uri="{BB962C8B-B14F-4D97-AF65-F5344CB8AC3E}">
        <p14:creationId xmlns:p14="http://schemas.microsoft.com/office/powerpoint/2010/main" val="322195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2B3BD7A-8437-4252-B63F-24678F81B542}"/>
              </a:ext>
            </a:extLst>
          </p:cNvPr>
          <p:cNvCxnSpPr>
            <a:cxnSpLocks/>
            <a:stCxn id="40" idx="2"/>
            <a:endCxn id="6" idx="0"/>
          </p:cNvCxnSpPr>
          <p:nvPr/>
        </p:nvCxnSpPr>
        <p:spPr>
          <a:xfrm>
            <a:off x="1904155" y="972387"/>
            <a:ext cx="0" cy="9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C899CA3-B07E-4DD6-82B2-B1449D9411E9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 flipH="1">
            <a:off x="1900609" y="5173570"/>
            <a:ext cx="3546" cy="12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3074CF-94CF-49BD-8E1B-56A951A4A4B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1904155" y="2658908"/>
            <a:ext cx="0" cy="18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2E0B5441-C364-4B10-A957-BCEC0E77B1C0}"/>
              </a:ext>
            </a:extLst>
          </p:cNvPr>
          <p:cNvSpPr/>
          <p:nvPr/>
        </p:nvSpPr>
        <p:spPr>
          <a:xfrm>
            <a:off x="935077" y="1281452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 = 0</a:t>
            </a:r>
            <a:endParaRPr kumimoji="1" lang="ja-JP" altLang="en-US" sz="120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EAECEECF-EF5A-4940-B199-56AFB672CF62}"/>
              </a:ext>
            </a:extLst>
          </p:cNvPr>
          <p:cNvSpPr/>
          <p:nvPr/>
        </p:nvSpPr>
        <p:spPr>
          <a:xfrm>
            <a:off x="502344" y="3133764"/>
            <a:ext cx="2803627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playerHand</a:t>
            </a:r>
            <a:r>
              <a:rPr lang="en-US" altLang="ja-JP" sz="1200" dirty="0"/>
              <a:t>[*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drawCount</a:t>
            </a:r>
            <a:r>
              <a:rPr kumimoji="1" lang="en-US" altLang="ja-JP" sz="1200" dirty="0">
                <a:solidFill>
                  <a:schemeClr val="tx1"/>
                </a:solidFill>
              </a:rPr>
              <a:t>]</a:t>
            </a:r>
            <a:r>
              <a:rPr lang="en-US" altLang="ja-JP" sz="1200" dirty="0"/>
              <a:t> =  </a:t>
            </a:r>
            <a:r>
              <a:rPr kumimoji="1" lang="en-US" altLang="ja-JP" sz="1200" dirty="0" err="1"/>
              <a:t>s_cards_tbl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B289351E-5137-418C-B877-0D8ED89AC48E}"/>
              </a:ext>
            </a:extLst>
          </p:cNvPr>
          <p:cNvSpPr/>
          <p:nvPr/>
        </p:nvSpPr>
        <p:spPr>
          <a:xfrm>
            <a:off x="85329" y="1901655"/>
            <a:ext cx="3637652" cy="75725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deck[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 +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s_dealerDrawCount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]</a:t>
            </a:r>
            <a:r>
              <a:rPr kumimoji="1" lang="ja-JP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ja-JP" sz="1200" dirty="0">
                <a:solidFill>
                  <a:schemeClr val="tx1"/>
                </a:solidFill>
              </a:rPr>
              <a:t>==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s_cards_tbl</a:t>
            </a:r>
            <a:r>
              <a:rPr kumimoji="1" lang="en-US" altLang="ja-JP" sz="1200" dirty="0">
                <a:solidFill>
                  <a:schemeClr val="tx1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i</a:t>
            </a:r>
            <a:r>
              <a:rPr kumimoji="1" lang="en-US" altLang="ja-JP" sz="1200" dirty="0">
                <a:solidFill>
                  <a:schemeClr val="tx1"/>
                </a:solidFill>
              </a:rPr>
              <a:t>].number 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98F0A59-B56F-44FF-A930-2C013603FFE7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722981" y="2280282"/>
            <a:ext cx="1086466" cy="945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2976836" y="173168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ドロー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CCB2A35-BF0A-429E-96A3-4E2274040EE6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1935318" y="1692758"/>
            <a:ext cx="3688249" cy="1717651"/>
          </a:xfrm>
          <a:prstGeom prst="bentConnector3">
            <a:avLst>
              <a:gd name="adj1" fmla="val -2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98F0381F-692A-4093-B4EC-9539EE42F0C5}"/>
              </a:ext>
            </a:extLst>
          </p:cNvPr>
          <p:cNvSpPr/>
          <p:nvPr/>
        </p:nvSpPr>
        <p:spPr>
          <a:xfrm>
            <a:off x="502342" y="3955014"/>
            <a:ext cx="2803627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*point</a:t>
            </a:r>
            <a:r>
              <a:rPr lang="en-US" altLang="ja-JP" sz="1200" dirty="0"/>
              <a:t> +=  </a:t>
            </a:r>
            <a:r>
              <a:rPr kumimoji="1" lang="en-US" altLang="ja-JP" sz="1200" dirty="0" err="1"/>
              <a:t>s_cards_tbl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].point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414B0C-7BD3-4A26-B9CC-C0FD08232BED}"/>
              </a:ext>
            </a:extLst>
          </p:cNvPr>
          <p:cNvSpPr txBox="1"/>
          <p:nvPr/>
        </p:nvSpPr>
        <p:spPr>
          <a:xfrm>
            <a:off x="1907097" y="26404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AD1474-FC1B-4162-AADA-8903D8C28631}"/>
              </a:ext>
            </a:extLst>
          </p:cNvPr>
          <p:cNvSpPr txBox="1"/>
          <p:nvPr/>
        </p:nvSpPr>
        <p:spPr>
          <a:xfrm>
            <a:off x="3441891" y="1943216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3" name="フローチャート: 判断 22">
            <a:extLst>
              <a:ext uri="{FF2B5EF4-FFF2-40B4-BE49-F238E27FC236}">
                <a16:creationId xmlns:a16="http://schemas.microsoft.com/office/drawing/2014/main" id="{8697501B-7C5D-47B1-B669-7C1DB74515BC}"/>
              </a:ext>
            </a:extLst>
          </p:cNvPr>
          <p:cNvSpPr/>
          <p:nvPr/>
        </p:nvSpPr>
        <p:spPr>
          <a:xfrm>
            <a:off x="155932" y="4503784"/>
            <a:ext cx="3496446" cy="66978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hand[*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drawCount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]</a:t>
            </a:r>
            <a:r>
              <a:rPr lang="en-US" altLang="ja-JP" sz="1200" dirty="0">
                <a:solidFill>
                  <a:schemeClr val="tx1"/>
                </a:solidFill>
              </a:rPr>
              <a:t>.point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 == 11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CEE08DE-8579-49CB-AFC6-31F5A59DC99F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935318" y="4838677"/>
            <a:ext cx="1717060" cy="763837"/>
          </a:xfrm>
          <a:prstGeom prst="bentConnector3">
            <a:avLst>
              <a:gd name="adj1" fmla="val -5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45112C4-D59B-421F-8699-9EB4B055A1C9}"/>
              </a:ext>
            </a:extLst>
          </p:cNvPr>
          <p:cNvSpPr txBox="1"/>
          <p:nvPr/>
        </p:nvSpPr>
        <p:spPr>
          <a:xfrm>
            <a:off x="3449646" y="44242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40D237-A3B6-49AB-B736-49D2FA389EE6}"/>
              </a:ext>
            </a:extLst>
          </p:cNvPr>
          <p:cNvSpPr txBox="1"/>
          <p:nvPr/>
        </p:nvSpPr>
        <p:spPr>
          <a:xfrm>
            <a:off x="1935318" y="51092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5834888B-FD19-402F-BD1D-0FFBD3419F10}"/>
              </a:ext>
            </a:extLst>
          </p:cNvPr>
          <p:cNvSpPr/>
          <p:nvPr/>
        </p:nvSpPr>
        <p:spPr>
          <a:xfrm>
            <a:off x="710195" y="5754842"/>
            <a:ext cx="2312245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*</a:t>
            </a:r>
            <a:r>
              <a:rPr kumimoji="1" lang="en-US" altLang="ja-JP" sz="1200" dirty="0" err="1"/>
              <a:t>drawCount</a:t>
            </a:r>
            <a:r>
              <a:rPr kumimoji="1" lang="en-US" altLang="ja-JP" sz="1200" dirty="0"/>
              <a:t> ++</a:t>
            </a:r>
            <a:endParaRPr kumimoji="1" lang="ja-JP" altLang="en-US" sz="1200" dirty="0"/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EFEA659F-022E-4391-BB78-E1BF9ECCF1DD}"/>
              </a:ext>
            </a:extLst>
          </p:cNvPr>
          <p:cNvSpPr/>
          <p:nvPr/>
        </p:nvSpPr>
        <p:spPr>
          <a:xfrm>
            <a:off x="1028463" y="610573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:a16="http://schemas.microsoft.com/office/drawing/2014/main" id="{F6A6106A-128B-4F3B-A72B-7D0F05560D13}"/>
              </a:ext>
            </a:extLst>
          </p:cNvPr>
          <p:cNvSpPr/>
          <p:nvPr/>
        </p:nvSpPr>
        <p:spPr>
          <a:xfrm>
            <a:off x="1024917" y="639512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37" name="フローチャート: 判断 36">
            <a:extLst>
              <a:ext uri="{FF2B5EF4-FFF2-40B4-BE49-F238E27FC236}">
                <a16:creationId xmlns:a16="http://schemas.microsoft.com/office/drawing/2014/main" id="{8C0AACBA-2367-46B3-BAEB-51D4D2379355}"/>
              </a:ext>
            </a:extLst>
          </p:cNvPr>
          <p:cNvSpPr/>
          <p:nvPr/>
        </p:nvSpPr>
        <p:spPr>
          <a:xfrm>
            <a:off x="3995326" y="3225743"/>
            <a:ext cx="1628241" cy="3693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i</a:t>
            </a:r>
            <a:r>
              <a:rPr kumimoji="1" lang="en-US" altLang="ja-JP" sz="1200" dirty="0">
                <a:solidFill>
                  <a:schemeClr val="tx1"/>
                </a:solidFill>
              </a:rPr>
              <a:t> &gt; 51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0643388-3264-49F6-8CD5-3FB96CDA4BEC}"/>
              </a:ext>
            </a:extLst>
          </p:cNvPr>
          <p:cNvSpPr txBox="1"/>
          <p:nvPr/>
        </p:nvSpPr>
        <p:spPr>
          <a:xfrm>
            <a:off x="4899948" y="35035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7EAEA2F-FC8E-4548-BB86-AF56759A7596}"/>
              </a:ext>
            </a:extLst>
          </p:cNvPr>
          <p:cNvSpPr txBox="1"/>
          <p:nvPr/>
        </p:nvSpPr>
        <p:spPr>
          <a:xfrm>
            <a:off x="5582283" y="304107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990DB962-817D-4BCC-ADC4-C4571A49CC66}"/>
              </a:ext>
            </a:extLst>
          </p:cNvPr>
          <p:cNvSpPr/>
          <p:nvPr/>
        </p:nvSpPr>
        <p:spPr>
          <a:xfrm>
            <a:off x="4647446" y="3798559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DB027C8-2003-4DA8-9047-AE779DA6C497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4809446" y="3595075"/>
            <a:ext cx="1" cy="20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9187811-CC03-4215-A925-106ECBDD6CC7}"/>
              </a:ext>
            </a:extLst>
          </p:cNvPr>
          <p:cNvSpPr/>
          <p:nvPr/>
        </p:nvSpPr>
        <p:spPr>
          <a:xfrm>
            <a:off x="5533191" y="3478243"/>
            <a:ext cx="3068318" cy="419866"/>
          </a:xfrm>
          <a:prstGeom prst="wedgeRoundRectCallout">
            <a:avLst>
              <a:gd name="adj1" fmla="val -62684"/>
              <a:gd name="adj2" fmla="val -50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ja-JP" altLang="en-US" sz="1200" dirty="0"/>
              <a:t>が</a:t>
            </a:r>
            <a:r>
              <a:rPr kumimoji="1" lang="en-US" altLang="ja-JP" sz="1200" dirty="0"/>
              <a:t>51</a:t>
            </a:r>
            <a:r>
              <a:rPr kumimoji="1" lang="ja-JP" altLang="en-US" sz="1200" dirty="0"/>
              <a:t>を超えた場合、勝敗判定にジャンプしてエラーメッセージを表示する。</a:t>
            </a:r>
            <a:endParaRPr kumimoji="1" lang="en-US" altLang="ja-JP" sz="1200" dirty="0"/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564D0EBF-B864-46EC-9CC6-EF826418F8D1}"/>
              </a:ext>
            </a:extLst>
          </p:cNvPr>
          <p:cNvSpPr/>
          <p:nvPr/>
        </p:nvSpPr>
        <p:spPr>
          <a:xfrm>
            <a:off x="6490306" y="5425096"/>
            <a:ext cx="2146130" cy="121515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プレイヤードローの場合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下記のパラメータが渡される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/>
              <a:t>playerHand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&amp;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/>
              <a:t>&amp;</a:t>
            </a:r>
            <a:r>
              <a:rPr kumimoji="1" lang="en-US" altLang="ja-JP" sz="1200" dirty="0" err="1"/>
              <a:t>s_playerPoint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&amp;</a:t>
            </a:r>
            <a:r>
              <a:rPr kumimoji="1" lang="en-US" altLang="ja-JP" sz="1200" dirty="0" err="1"/>
              <a:t>s_playerAceCount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6A10A62-5822-4DAC-9E3E-95E5F08CDCD7}"/>
              </a:ext>
            </a:extLst>
          </p:cNvPr>
          <p:cNvSpPr/>
          <p:nvPr/>
        </p:nvSpPr>
        <p:spPr>
          <a:xfrm>
            <a:off x="8782386" y="5425096"/>
            <a:ext cx="2146130" cy="122154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ディーラードローの場合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下記のパラメータが渡される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/>
              <a:t>dealerHand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&amp;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s_dealerDrawCount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/>
              <a:t>&amp;</a:t>
            </a:r>
            <a:r>
              <a:rPr kumimoji="1" lang="en-US" altLang="ja-JP" sz="1200" dirty="0" err="1"/>
              <a:t>s_dealerDrawPoint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&amp;</a:t>
            </a:r>
            <a:r>
              <a:rPr lang="en-US" altLang="ja-JP" sz="1200" dirty="0" err="1"/>
              <a:t>s_dealer</a:t>
            </a:r>
            <a:r>
              <a:rPr kumimoji="1" lang="en-US" altLang="ja-JP" sz="1200" dirty="0" err="1"/>
              <a:t>AceCount</a:t>
            </a:r>
            <a:endParaRPr kumimoji="1" lang="en-US" altLang="ja-JP" sz="1200" dirty="0"/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7755392C-297A-4701-A4E7-1CADD5BAF29E}"/>
              </a:ext>
            </a:extLst>
          </p:cNvPr>
          <p:cNvSpPr/>
          <p:nvPr/>
        </p:nvSpPr>
        <p:spPr>
          <a:xfrm>
            <a:off x="6490306" y="4275593"/>
            <a:ext cx="2146130" cy="107361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下記のパラメータを受け取る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ST_Card</a:t>
            </a:r>
            <a:r>
              <a:rPr kumimoji="1" lang="en-US" altLang="ja-JP" sz="1200" dirty="0">
                <a:solidFill>
                  <a:schemeClr val="tx1"/>
                </a:solidFill>
              </a:rPr>
              <a:t>* hand</a:t>
            </a:r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*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* point</a:t>
            </a:r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* </a:t>
            </a:r>
            <a:r>
              <a:rPr kumimoji="1" lang="en-US" altLang="ja-JP" sz="1200" dirty="0" err="1"/>
              <a:t>aceCount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9E27A68F-A081-40E7-9419-979CA3EB717D}"/>
              </a:ext>
            </a:extLst>
          </p:cNvPr>
          <p:cNvSpPr/>
          <p:nvPr/>
        </p:nvSpPr>
        <p:spPr>
          <a:xfrm>
            <a:off x="3806147" y="2701027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i++</a:t>
            </a:r>
            <a:endParaRPr kumimoji="1" lang="ja-JP" altLang="en-US" sz="1200" dirty="0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9B5D6C0-6806-4575-AD10-7FFE11C85A27}"/>
              </a:ext>
            </a:extLst>
          </p:cNvPr>
          <p:cNvSpPr/>
          <p:nvPr/>
        </p:nvSpPr>
        <p:spPr>
          <a:xfrm>
            <a:off x="3697277" y="5068194"/>
            <a:ext cx="1765607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*</a:t>
            </a:r>
            <a:r>
              <a:rPr kumimoji="1" lang="en-US" altLang="ja-JP" sz="1200" dirty="0" err="1"/>
              <a:t>aceCount</a:t>
            </a:r>
            <a:r>
              <a:rPr kumimoji="1" lang="en-US" altLang="ja-JP" sz="1200" dirty="0"/>
              <a:t> ++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228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5478605-D41D-4013-AF85-8C9C6B03BEA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33178" y="3148552"/>
            <a:ext cx="32820" cy="24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3074CF-94CF-49BD-8E1B-56A951A4A4B0}"/>
              </a:ext>
            </a:extLst>
          </p:cNvPr>
          <p:cNvCxnSpPr>
            <a:cxnSpLocks/>
          </p:cNvCxnSpPr>
          <p:nvPr/>
        </p:nvCxnSpPr>
        <p:spPr>
          <a:xfrm flipH="1">
            <a:off x="2461132" y="2319066"/>
            <a:ext cx="28101" cy="413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2923522" y="16050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勝敗判定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2B3BD7A-8437-4252-B63F-24678F81B542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2461132" y="1378132"/>
            <a:ext cx="0" cy="3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>
            <a:extLst>
              <a:ext uri="{FF2B5EF4-FFF2-40B4-BE49-F238E27FC236}">
                <a16:creationId xmlns:a16="http://schemas.microsoft.com/office/drawing/2014/main" id="{4F34F27F-8715-485B-BC3A-98D09A681918}"/>
              </a:ext>
            </a:extLst>
          </p:cNvPr>
          <p:cNvSpPr/>
          <p:nvPr/>
        </p:nvSpPr>
        <p:spPr>
          <a:xfrm>
            <a:off x="566831" y="1697842"/>
            <a:ext cx="3788601" cy="10823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&gt; 21) || (</a:t>
            </a:r>
            <a:r>
              <a:rPr kumimoji="1" lang="en-US" altLang="ja-JP" sz="1200" dirty="0" err="1"/>
              <a:t>s_</a:t>
            </a:r>
            <a:r>
              <a:rPr lang="en-US" altLang="ja-JP" sz="1200" dirty="0" err="1"/>
              <a:t>dealerPoint</a:t>
            </a:r>
            <a:r>
              <a:rPr lang="en-US" altLang="ja-JP" sz="1200" dirty="0"/>
              <a:t>  &lt;= 21 &amp;&amp; </a:t>
            </a:r>
            <a:r>
              <a:rPr lang="en-US" altLang="ja-JP" sz="1200" dirty="0" err="1"/>
              <a:t>s_</a:t>
            </a:r>
            <a:r>
              <a:rPr kumimoji="1" lang="en-US" altLang="ja-JP" sz="1200" dirty="0" err="1"/>
              <a:t>playerPoint</a:t>
            </a:r>
            <a:r>
              <a:rPr kumimoji="1" lang="en-US" altLang="ja-JP" sz="1200" dirty="0"/>
              <a:t> &lt; </a:t>
            </a:r>
            <a:r>
              <a:rPr kumimoji="1" lang="en-US" altLang="ja-JP" sz="1200" dirty="0" err="1"/>
              <a:t>s_</a:t>
            </a:r>
            <a:r>
              <a:rPr lang="en-US" altLang="ja-JP" sz="1200" dirty="0" err="1"/>
              <a:t>dealerPoint</a:t>
            </a:r>
            <a:r>
              <a:rPr lang="en-US" altLang="ja-JP" sz="1200" dirty="0"/>
              <a:t>)</a:t>
            </a: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83D61A1E-12B9-4B12-AD8A-5F0E2CA7AB8E}"/>
              </a:ext>
            </a:extLst>
          </p:cNvPr>
          <p:cNvSpPr/>
          <p:nvPr/>
        </p:nvSpPr>
        <p:spPr>
          <a:xfrm>
            <a:off x="4729878" y="3813950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 = E_RESULT_EVEN</a:t>
            </a:r>
          </a:p>
        </p:txBody>
      </p: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FA19F91B-4051-404A-AAD1-CF48096BD456}"/>
              </a:ext>
            </a:extLst>
          </p:cNvPr>
          <p:cNvSpPr/>
          <p:nvPr/>
        </p:nvSpPr>
        <p:spPr>
          <a:xfrm>
            <a:off x="4491355" y="2537909"/>
            <a:ext cx="2483646" cy="61064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== </a:t>
            </a:r>
            <a:r>
              <a:rPr kumimoji="1" lang="en-US" altLang="ja-JP" sz="1200" dirty="0" err="1"/>
              <a:t>s_</a:t>
            </a:r>
            <a:r>
              <a:rPr lang="en-US" altLang="ja-JP" sz="1200" dirty="0" err="1"/>
              <a:t>dealerPoint</a:t>
            </a:r>
            <a:endParaRPr kumimoji="1" lang="ja-JP" altLang="en-US" sz="1200" dirty="0"/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58DA0DF2-2C35-4BD8-9567-B24946B3C4F5}"/>
              </a:ext>
            </a:extLst>
          </p:cNvPr>
          <p:cNvSpPr/>
          <p:nvPr/>
        </p:nvSpPr>
        <p:spPr>
          <a:xfrm>
            <a:off x="1457831" y="3721088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 = E_RESULT_LOSE</a:t>
            </a: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C202A388-0476-434D-8854-BCED94403396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2506039" y="2843231"/>
            <a:ext cx="4468962" cy="2727390"/>
          </a:xfrm>
          <a:prstGeom prst="bentConnector3">
            <a:avLst>
              <a:gd name="adj1" fmla="val -21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C37B97-0E15-4FF8-A3AB-607448380BEC}"/>
              </a:ext>
            </a:extLst>
          </p:cNvPr>
          <p:cNvSpPr txBox="1"/>
          <p:nvPr/>
        </p:nvSpPr>
        <p:spPr>
          <a:xfrm>
            <a:off x="2517894" y="27675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ACEDCC8-AE33-4169-89F2-76A424F260BC}"/>
              </a:ext>
            </a:extLst>
          </p:cNvPr>
          <p:cNvSpPr txBox="1"/>
          <p:nvPr/>
        </p:nvSpPr>
        <p:spPr>
          <a:xfrm>
            <a:off x="4205482" y="182916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23C22E8-9FE9-4B4F-BE51-CF4E13222C68}"/>
              </a:ext>
            </a:extLst>
          </p:cNvPr>
          <p:cNvSpPr txBox="1"/>
          <p:nvPr/>
        </p:nvSpPr>
        <p:spPr>
          <a:xfrm>
            <a:off x="5847818" y="311108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BFF2F2C-481A-414F-8DAF-29FF6635D3F5}"/>
              </a:ext>
            </a:extLst>
          </p:cNvPr>
          <p:cNvSpPr txBox="1"/>
          <p:nvPr/>
        </p:nvSpPr>
        <p:spPr>
          <a:xfrm>
            <a:off x="6832847" y="247389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367689B0-A0CA-4B26-A2A8-C39D1F5BB763}"/>
              </a:ext>
            </a:extLst>
          </p:cNvPr>
          <p:cNvCxnSpPr>
            <a:cxnSpLocks/>
            <a:stCxn id="23" idx="3"/>
            <a:endCxn id="31" idx="0"/>
          </p:cNvCxnSpPr>
          <p:nvPr/>
        </p:nvCxnSpPr>
        <p:spPr>
          <a:xfrm>
            <a:off x="4355432" y="2238998"/>
            <a:ext cx="1377746" cy="29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端子 27">
            <a:extLst>
              <a:ext uri="{FF2B5EF4-FFF2-40B4-BE49-F238E27FC236}">
                <a16:creationId xmlns:a16="http://schemas.microsoft.com/office/drawing/2014/main" id="{510D6A10-D3F1-4234-BB0F-1389A6F78E2D}"/>
              </a:ext>
            </a:extLst>
          </p:cNvPr>
          <p:cNvSpPr/>
          <p:nvPr/>
        </p:nvSpPr>
        <p:spPr>
          <a:xfrm>
            <a:off x="1585440" y="1016318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29" name="フローチャート: 端子 28">
            <a:extLst>
              <a:ext uri="{FF2B5EF4-FFF2-40B4-BE49-F238E27FC236}">
                <a16:creationId xmlns:a16="http://schemas.microsoft.com/office/drawing/2014/main" id="{E648D2E5-FD29-4368-94E5-18C9E88D59A2}"/>
              </a:ext>
            </a:extLst>
          </p:cNvPr>
          <p:cNvSpPr/>
          <p:nvPr/>
        </p:nvSpPr>
        <p:spPr>
          <a:xfrm>
            <a:off x="1585440" y="6208524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567C6D87-180D-4BD1-83A4-E44B01D33B9E}"/>
              </a:ext>
            </a:extLst>
          </p:cNvPr>
          <p:cNvSpPr/>
          <p:nvPr/>
        </p:nvSpPr>
        <p:spPr>
          <a:xfrm>
            <a:off x="6991981" y="3838287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 = E_RESULT_WIN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B81CF3-3A72-4AEB-B148-D34CD3D62B85}"/>
              </a:ext>
            </a:extLst>
          </p:cNvPr>
          <p:cNvSpPr/>
          <p:nvPr/>
        </p:nvSpPr>
        <p:spPr>
          <a:xfrm>
            <a:off x="3766846" y="947168"/>
            <a:ext cx="3481836" cy="784567"/>
          </a:xfrm>
          <a:prstGeom prst="wedgeRoundRectCallout">
            <a:avLst>
              <a:gd name="adj1" fmla="val -61028"/>
              <a:gd name="adj2" fmla="val 103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点より大きいか、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ディーラーの合計点が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点以下でディーラーの合計点よりプレイヤーの合計点の方が小さい場合、プレイヤーの負け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11023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3074CF-94CF-49BD-8E1B-56A951A4A4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52647" y="645185"/>
            <a:ext cx="14483" cy="139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B289351E-5137-418C-B877-0D8ED89AC48E}"/>
              </a:ext>
            </a:extLst>
          </p:cNvPr>
          <p:cNvSpPr/>
          <p:nvPr/>
        </p:nvSpPr>
        <p:spPr>
          <a:xfrm>
            <a:off x="1191022" y="2039246"/>
            <a:ext cx="1752215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</a:t>
            </a:r>
            <a:endParaRPr kumimoji="1" lang="ja-JP" altLang="en-US" sz="1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4263438" y="330756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結果表示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23C22E8-9FE9-4B4F-BE51-CF4E13222C68}"/>
              </a:ext>
            </a:extLst>
          </p:cNvPr>
          <p:cNvSpPr txBox="1"/>
          <p:nvPr/>
        </p:nvSpPr>
        <p:spPr>
          <a:xfrm>
            <a:off x="1994901" y="2932019"/>
            <a:ext cx="1133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E_RESULT_WIN</a:t>
            </a:r>
            <a:endParaRPr kumimoji="1" lang="ja-JP" altLang="en-US" sz="1200" dirty="0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367689B0-A0CA-4B26-A2A8-C39D1F5BB763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2052647" y="2969613"/>
            <a:ext cx="8228334" cy="1343284"/>
          </a:xfrm>
          <a:prstGeom prst="bentConnector4">
            <a:avLst>
              <a:gd name="adj1" fmla="val 39302"/>
              <a:gd name="adj2" fmla="val -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3315F19-63ED-4DDE-9913-39787E90178A}"/>
              </a:ext>
            </a:extLst>
          </p:cNvPr>
          <p:cNvCxnSpPr>
            <a:cxnSpLocks/>
          </p:cNvCxnSpPr>
          <p:nvPr/>
        </p:nvCxnSpPr>
        <p:spPr>
          <a:xfrm>
            <a:off x="4453549" y="2979349"/>
            <a:ext cx="0" cy="17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6113CB9D-333A-4EEF-8B33-E7389BD9AC21}"/>
              </a:ext>
            </a:extLst>
          </p:cNvPr>
          <p:cNvCxnSpPr>
            <a:cxnSpLocks/>
            <a:stCxn id="19" idx="4"/>
          </p:cNvCxnSpPr>
          <p:nvPr/>
        </p:nvCxnSpPr>
        <p:spPr>
          <a:xfrm rot="5400000">
            <a:off x="5978334" y="456210"/>
            <a:ext cx="445960" cy="8159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データ 27">
            <a:extLst>
              <a:ext uri="{FF2B5EF4-FFF2-40B4-BE49-F238E27FC236}">
                <a16:creationId xmlns:a16="http://schemas.microsoft.com/office/drawing/2014/main" id="{EFDA204E-D894-496F-989F-875F06F13BBB}"/>
              </a:ext>
            </a:extLst>
          </p:cNvPr>
          <p:cNvSpPr/>
          <p:nvPr/>
        </p:nvSpPr>
        <p:spPr>
          <a:xfrm>
            <a:off x="3419314" y="3813538"/>
            <a:ext cx="2148347" cy="45552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引き分けです。</a:t>
            </a:r>
            <a:r>
              <a:rPr kumimoji="1" lang="en-US" altLang="ja-JP" sz="1200" dirty="0"/>
              <a:t>\n”)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D4DD52-5B4D-4F3B-944E-CA6B99C69358}"/>
              </a:ext>
            </a:extLst>
          </p:cNvPr>
          <p:cNvSpPr txBox="1"/>
          <p:nvPr/>
        </p:nvSpPr>
        <p:spPr>
          <a:xfrm>
            <a:off x="7089785" y="2966030"/>
            <a:ext cx="11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E_RESULT_LOSE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497CBC-8D58-43DB-916D-AD37FA1B750E}"/>
              </a:ext>
            </a:extLst>
          </p:cNvPr>
          <p:cNvSpPr txBox="1"/>
          <p:nvPr/>
        </p:nvSpPr>
        <p:spPr>
          <a:xfrm>
            <a:off x="4405791" y="2979349"/>
            <a:ext cx="170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E_RESULT_EVEN</a:t>
            </a:r>
            <a:endParaRPr kumimoji="1" lang="ja-JP" altLang="en-US" sz="1200" dirty="0"/>
          </a:p>
        </p:txBody>
      </p:sp>
      <p:sp>
        <p:nvSpPr>
          <p:cNvPr id="19" name="フローチャート: データ 18">
            <a:extLst>
              <a:ext uri="{FF2B5EF4-FFF2-40B4-BE49-F238E27FC236}">
                <a16:creationId xmlns:a16="http://schemas.microsoft.com/office/drawing/2014/main" id="{01B5E665-CA39-4F3A-8E46-A7074C424D47}"/>
              </a:ext>
            </a:extLst>
          </p:cNvPr>
          <p:cNvSpPr/>
          <p:nvPr/>
        </p:nvSpPr>
        <p:spPr>
          <a:xfrm>
            <a:off x="8520522" y="3813539"/>
            <a:ext cx="3520917" cy="49935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エラーが発生しました。プログラムを終了します。</a:t>
            </a:r>
            <a:r>
              <a:rPr kumimoji="1" lang="en-US" altLang="ja-JP" sz="1200" dirty="0"/>
              <a:t>\n”)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1411277-B39B-48D5-BE39-9FCE9EAE7DD2}"/>
              </a:ext>
            </a:extLst>
          </p:cNvPr>
          <p:cNvCxnSpPr>
            <a:cxnSpLocks/>
          </p:cNvCxnSpPr>
          <p:nvPr/>
        </p:nvCxnSpPr>
        <p:spPr>
          <a:xfrm>
            <a:off x="6919844" y="2979349"/>
            <a:ext cx="0" cy="17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B78BC00-84FA-4804-86AB-CE36E38B129A}"/>
              </a:ext>
            </a:extLst>
          </p:cNvPr>
          <p:cNvSpPr txBox="1"/>
          <p:nvPr/>
        </p:nvSpPr>
        <p:spPr>
          <a:xfrm>
            <a:off x="10259841" y="2946694"/>
            <a:ext cx="61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default</a:t>
            </a:r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0CAFDE69-3C49-4272-838B-EA1B41375A9F}"/>
              </a:ext>
            </a:extLst>
          </p:cNvPr>
          <p:cNvSpPr/>
          <p:nvPr/>
        </p:nvSpPr>
        <p:spPr>
          <a:xfrm>
            <a:off x="334494" y="1088773"/>
            <a:ext cx="3603272" cy="77250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プレイヤー合計 </a:t>
            </a:r>
            <a:r>
              <a:rPr kumimoji="1" lang="en-US" altLang="ja-JP" sz="1200" dirty="0"/>
              <a:t>: %d\n”, </a:t>
            </a:r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)</a:t>
            </a:r>
          </a:p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ディーラー合計 </a:t>
            </a:r>
            <a:r>
              <a:rPr kumimoji="1" lang="en-US" altLang="ja-JP" sz="1200" dirty="0"/>
              <a:t>: %d\n”, </a:t>
            </a:r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25" name="フローチャート: データ 24">
            <a:extLst>
              <a:ext uri="{FF2B5EF4-FFF2-40B4-BE49-F238E27FC236}">
                <a16:creationId xmlns:a16="http://schemas.microsoft.com/office/drawing/2014/main" id="{38229620-B617-4FE4-AD9C-92FF98FB1D20}"/>
              </a:ext>
            </a:extLst>
          </p:cNvPr>
          <p:cNvSpPr/>
          <p:nvPr/>
        </p:nvSpPr>
        <p:spPr>
          <a:xfrm>
            <a:off x="5773387" y="3813538"/>
            <a:ext cx="2292914" cy="45552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プレイヤーの負けです。</a:t>
            </a:r>
            <a:r>
              <a:rPr kumimoji="1" lang="en-US" altLang="ja-JP" sz="1200" dirty="0"/>
              <a:t>\n”)</a:t>
            </a:r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:a16="http://schemas.microsoft.com/office/drawing/2014/main" id="{12F78F97-D2C2-43CB-A25B-6BD5F1D4F2C1}"/>
              </a:ext>
            </a:extLst>
          </p:cNvPr>
          <p:cNvSpPr/>
          <p:nvPr/>
        </p:nvSpPr>
        <p:spPr>
          <a:xfrm>
            <a:off x="1176955" y="31172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47" name="フローチャート: 端子 46">
            <a:extLst>
              <a:ext uri="{FF2B5EF4-FFF2-40B4-BE49-F238E27FC236}">
                <a16:creationId xmlns:a16="http://schemas.microsoft.com/office/drawing/2014/main" id="{EEB22642-4513-4E8C-ACF7-1A3CC339BA5F}"/>
              </a:ext>
            </a:extLst>
          </p:cNvPr>
          <p:cNvSpPr/>
          <p:nvPr/>
        </p:nvSpPr>
        <p:spPr>
          <a:xfrm>
            <a:off x="1191022" y="6316925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CF37F8D-7228-42C7-88FA-E2041A86614C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2066714" y="2617327"/>
            <a:ext cx="416" cy="369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72B47D3F-E611-421F-AA87-3A3162FF8559}"/>
              </a:ext>
            </a:extLst>
          </p:cNvPr>
          <p:cNvSpPr/>
          <p:nvPr/>
        </p:nvSpPr>
        <p:spPr>
          <a:xfrm>
            <a:off x="920674" y="3831109"/>
            <a:ext cx="2292914" cy="4518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プレイヤーの勝ちです。</a:t>
            </a:r>
            <a:r>
              <a:rPr kumimoji="1" lang="en-US" altLang="ja-JP" sz="1200" dirty="0"/>
              <a:t>\n”)</a:t>
            </a:r>
          </a:p>
        </p:txBody>
      </p:sp>
    </p:spTree>
    <p:extLst>
      <p:ext uri="{BB962C8B-B14F-4D97-AF65-F5344CB8AC3E}">
        <p14:creationId xmlns:p14="http://schemas.microsoft.com/office/powerpoint/2010/main" val="36470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504824" y="0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31674"/>
              </p:ext>
            </p:extLst>
          </p:nvPr>
        </p:nvGraphicFramePr>
        <p:xfrm>
          <a:off x="504824" y="639652"/>
          <a:ext cx="11182352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97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  <a:gridCol w="790576">
                  <a:extLst>
                    <a:ext uri="{9D8B030D-6E8A-4147-A177-3AD203B41FA5}">
                      <a16:colId xmlns:a16="http://schemas.microsoft.com/office/drawing/2014/main" val="24624577"/>
                    </a:ext>
                  </a:extLst>
                </a:gridCol>
              </a:tblGrid>
              <a:tr h="282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282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新規作成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186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 </a:t>
                      </a:r>
                      <a:r>
                        <a:rPr kumimoji="1" lang="ja-JP" altLang="en-US" sz="1400" dirty="0"/>
                        <a:t>変数の追加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drowCount</a:t>
                      </a:r>
                      <a:r>
                        <a:rPr kumimoji="1" lang="en-US" altLang="ja-JP" sz="1400" dirty="0"/>
                        <a:t>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-P5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 </a:t>
                      </a:r>
                      <a:r>
                        <a:rPr kumimoji="1" lang="en-US" altLang="ja-JP" sz="1400" dirty="0" err="1"/>
                        <a:t>Enum</a:t>
                      </a:r>
                      <a:r>
                        <a:rPr kumimoji="1" lang="ja-JP" altLang="en-US" sz="1400" dirty="0"/>
                        <a:t>の削除 </a:t>
                      </a:r>
                      <a:r>
                        <a:rPr kumimoji="1" lang="en-US" altLang="ja-JP" sz="1400" dirty="0"/>
                        <a:t>“E_MARK”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-P6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“E_MARK”</a:t>
                      </a:r>
                      <a:r>
                        <a:rPr kumimoji="1" lang="ja-JP" altLang="en-US" sz="1400" dirty="0"/>
                        <a:t>削除に伴い、</a:t>
                      </a:r>
                      <a:r>
                        <a:rPr kumimoji="1" lang="en-US" altLang="ja-JP" sz="1400" b="0" dirty="0"/>
                        <a:t>s_</a:t>
                      </a:r>
                      <a:r>
                        <a:rPr kumimoji="1" lang="ja-JP" altLang="en-US" sz="1400" b="0" dirty="0" err="1"/>
                        <a:t>ｔ</a:t>
                      </a:r>
                      <a:r>
                        <a:rPr kumimoji="1" lang="en-US" altLang="ja-JP" sz="1400" b="0" dirty="0" err="1"/>
                        <a:t>ranp_tbl</a:t>
                      </a:r>
                      <a:r>
                        <a:rPr kumimoji="1" lang="ja-JP" altLang="en-US" sz="1400" b="0" dirty="0"/>
                        <a:t>のデータを変更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-P8</a:t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dirty="0"/>
                        <a:t>            </a:t>
                      </a:r>
                      <a:r>
                        <a:rPr kumimoji="1" lang="en-US" altLang="ja-JP" sz="1400" b="0" dirty="0"/>
                        <a:t> </a:t>
                      </a:r>
                      <a:r>
                        <a:rPr kumimoji="1" lang="ja-JP" altLang="en-US" sz="1400" b="0" dirty="0"/>
                        <a:t>ドローについて噴出しを追加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-P10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dirty="0" err="1"/>
                        <a:t>drowSlect</a:t>
                      </a:r>
                      <a:r>
                        <a:rPr kumimoji="1" lang="ja-JP" altLang="en-US" sz="1400" dirty="0"/>
                        <a:t>について説明を追加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                                E_RESULT</a:t>
                      </a:r>
                      <a:r>
                        <a:rPr kumimoji="1" lang="ja-JP" altLang="en-US" sz="1400" b="0" dirty="0"/>
                        <a:t>に値が入った際のフローを変更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-P11</a:t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                                </a:t>
                      </a:r>
                      <a:r>
                        <a:rPr kumimoji="1" lang="ja-JP" altLang="en-US" sz="1400" b="0" dirty="0"/>
                        <a:t>勝敗判定、結果表示について噴出しを追加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-P12</a:t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                                </a:t>
                      </a:r>
                      <a:r>
                        <a:rPr kumimoji="1" lang="ja-JP" altLang="en-US" sz="1400" b="0" dirty="0"/>
                        <a:t>シャッフルについての説明を追加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-P13</a:t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                                </a:t>
                      </a:r>
                      <a:r>
                        <a:rPr kumimoji="1" lang="ja-JP" altLang="en-US" sz="1400" b="0" dirty="0"/>
                        <a:t>プレイヤー、ディーラーのドロースライドを統合 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</a:rPr>
                        <a:t>-P14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81536"/>
                  </a:ext>
                </a:extLst>
              </a:tr>
              <a:tr h="325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History</a:t>
                      </a:r>
                      <a:r>
                        <a:rPr kumimoji="1" lang="ja-JP" altLang="en-US" sz="1400" dirty="0"/>
                        <a:t>の追加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 </a:t>
                      </a:r>
                      <a:r>
                        <a:rPr kumimoji="1" lang="ja-JP" altLang="en-US" sz="1400" dirty="0"/>
                        <a:t>変数名の変更 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s_tranp_tbl</a:t>
                      </a:r>
                      <a:r>
                        <a:rPr kumimoji="1" lang="en-US" altLang="ja-JP" sz="1400" dirty="0"/>
                        <a:t>[]”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[]”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                            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drowslect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drawSelect</a:t>
                      </a:r>
                      <a:r>
                        <a:rPr kumimoji="1" lang="en-US" altLang="ja-JP" sz="1400" dirty="0"/>
                        <a:t>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 変数の説明を追加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 補足を追加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-P8 </a:t>
                      </a:r>
                      <a:br>
                        <a:rPr kumimoji="1" lang="en-US" altLang="ja-JP" sz="1400" dirty="0"/>
                      </a:b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 </a:t>
                      </a:r>
                      <a:r>
                        <a:rPr kumimoji="1" lang="ja-JP" altLang="en-US" sz="1400" dirty="0"/>
                        <a:t>判定フローの</a:t>
                      </a:r>
                      <a:r>
                        <a:rPr kumimoji="1" lang="en-US" altLang="ja-JP" sz="1400" dirty="0"/>
                        <a:t>”N”</a:t>
                      </a:r>
                      <a:r>
                        <a:rPr kumimoji="1" lang="ja-JP" altLang="en-US" sz="1400" dirty="0"/>
                        <a:t>の記載忘れを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修正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-P10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判定文を修正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”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[1].number &gt;</a:t>
                      </a:r>
                      <a:r>
                        <a:rPr lang="en-US" altLang="ja-JP" sz="1400" dirty="0"/>
                        <a:t> 14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 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[1].number ==</a:t>
                      </a:r>
                      <a:r>
                        <a:rPr lang="en-US" altLang="ja-JP" sz="1400" dirty="0"/>
                        <a:t> 11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“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[1].number </a:t>
                      </a:r>
                      <a:r>
                        <a:rPr lang="en-US" altLang="ja-JP" sz="1400" dirty="0"/>
                        <a:t>&gt; 14”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 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[1].number == 11”</a:t>
                      </a:r>
                      <a:br>
                        <a:rPr kumimoji="1" lang="en-US" altLang="ja-JP" sz="1400" dirty="0"/>
                      </a:b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                                 </a:t>
                      </a:r>
                      <a:r>
                        <a:rPr kumimoji="1" lang="ja-JP" altLang="en-US" sz="1400" dirty="0"/>
                        <a:t>フロー連結の割り振りを追加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P11,12,13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                    </a:t>
                      </a:r>
                      <a:r>
                        <a:rPr kumimoji="1" lang="ja-JP" altLang="en-US" sz="1400" dirty="0"/>
                        <a:t>誤記を修正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“deck[</a:t>
                      </a:r>
                      <a:r>
                        <a:rPr kumimoji="1" lang="en-US" altLang="ja-JP" sz="1400" dirty="0" err="1"/>
                        <a:t>g_drowCount</a:t>
                      </a:r>
                      <a:r>
                        <a:rPr kumimoji="1" lang="en-US" altLang="ja-JP" sz="1400" dirty="0"/>
                        <a:t>].number”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”deck[</a:t>
                      </a:r>
                      <a:r>
                        <a:rPr kumimoji="1" lang="en-US" altLang="ja-JP" sz="1400" dirty="0" err="1"/>
                        <a:t>g_drowCount</a:t>
                      </a:r>
                      <a:r>
                        <a:rPr kumimoji="1" lang="en-US" altLang="ja-JP" sz="1400" dirty="0"/>
                        <a:t>]”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                    “</a:t>
                      </a:r>
                      <a:r>
                        <a:rPr kumimoji="1" lang="en-US" altLang="ja-JP" sz="1400" dirty="0" err="1"/>
                        <a:t>playerIsAce</a:t>
                      </a:r>
                      <a:r>
                        <a:rPr kumimoji="1" lang="en-US" altLang="ja-JP" sz="1400" dirty="0"/>
                        <a:t> ++”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dealerIsAce</a:t>
                      </a:r>
                      <a:r>
                        <a:rPr kumimoji="1" lang="en-US" altLang="ja-JP" sz="1400" dirty="0"/>
                        <a:t> ++”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                    case</a:t>
                      </a:r>
                      <a:r>
                        <a:rPr kumimoji="1" lang="ja-JP" altLang="en-US" sz="1400" dirty="0"/>
                        <a:t>文に</a:t>
                      </a:r>
                      <a:r>
                        <a:rPr lang="ja-JP" altLang="en-US" sz="1400" dirty="0"/>
                        <a:t>defaultを追加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-P16</a:t>
                      </a:r>
                      <a:endParaRPr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9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3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CDE52021-6D21-4FC5-ACD1-95529DFFA90B}"/>
              </a:ext>
            </a:extLst>
          </p:cNvPr>
          <p:cNvCxnSpPr>
            <a:cxnSpLocks/>
          </p:cNvCxnSpPr>
          <p:nvPr/>
        </p:nvCxnSpPr>
        <p:spPr>
          <a:xfrm>
            <a:off x="5768220" y="3718040"/>
            <a:ext cx="1710475" cy="613104"/>
          </a:xfrm>
          <a:prstGeom prst="bentConnector3">
            <a:avLst>
              <a:gd name="adj1" fmla="val 100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C7403EA-22B8-4571-8CE0-31BF2420456C}"/>
              </a:ext>
            </a:extLst>
          </p:cNvPr>
          <p:cNvCxnSpPr>
            <a:cxnSpLocks/>
          </p:cNvCxnSpPr>
          <p:nvPr/>
        </p:nvCxnSpPr>
        <p:spPr>
          <a:xfrm>
            <a:off x="2041939" y="3236869"/>
            <a:ext cx="12701" cy="273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71FB865-7D5B-48C6-BE33-3E31CE3776F3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2629148" y="3432573"/>
            <a:ext cx="1464805" cy="2613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5496769-A7C8-4FE3-83FC-23492A9C3A7C}"/>
              </a:ext>
            </a:extLst>
          </p:cNvPr>
          <p:cNvCxnSpPr>
            <a:cxnSpLocks/>
            <a:stCxn id="39" idx="2"/>
            <a:endCxn id="9" idx="0"/>
          </p:cNvCxnSpPr>
          <p:nvPr/>
        </p:nvCxnSpPr>
        <p:spPr>
          <a:xfrm>
            <a:off x="2038578" y="918327"/>
            <a:ext cx="3361" cy="175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:a16="http://schemas.microsoft.com/office/drawing/2014/main" id="{32C6CBA3-8BCF-4868-9D0B-8132A1DEBD77}"/>
              </a:ext>
            </a:extLst>
          </p:cNvPr>
          <p:cNvSpPr txBox="1">
            <a:spLocks/>
          </p:cNvSpPr>
          <p:nvPr/>
        </p:nvSpPr>
        <p:spPr>
          <a:xfrm>
            <a:off x="2963096" y="200329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ユーザーの入力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551943BE-1D91-49A9-B341-88CF16BDBAC5}"/>
              </a:ext>
            </a:extLst>
          </p:cNvPr>
          <p:cNvSpPr/>
          <p:nvPr/>
        </p:nvSpPr>
        <p:spPr>
          <a:xfrm>
            <a:off x="1038639" y="4664220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return 1;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B6FEC496-33E9-40DB-BE00-E281AFEE96FC}"/>
              </a:ext>
            </a:extLst>
          </p:cNvPr>
          <p:cNvSpPr/>
          <p:nvPr/>
        </p:nvSpPr>
        <p:spPr>
          <a:xfrm>
            <a:off x="3665160" y="4664220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return 0;</a:t>
            </a:r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DBA6ED09-8F7A-48BC-97CE-FDBA814D5BE8}"/>
              </a:ext>
            </a:extLst>
          </p:cNvPr>
          <p:cNvSpPr/>
          <p:nvPr/>
        </p:nvSpPr>
        <p:spPr>
          <a:xfrm>
            <a:off x="942178" y="2671488"/>
            <a:ext cx="2199521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input ==  ‘y’</a:t>
            </a:r>
            <a:endParaRPr kumimoji="1" lang="ja-JP" altLang="en-US" sz="1200" dirty="0"/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D59F488F-30F8-4255-B4C4-F81D012BD03C}"/>
              </a:ext>
            </a:extLst>
          </p:cNvPr>
          <p:cNvSpPr/>
          <p:nvPr/>
        </p:nvSpPr>
        <p:spPr>
          <a:xfrm>
            <a:off x="3568699" y="3429000"/>
            <a:ext cx="2199521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input ==  ‘N’</a:t>
            </a:r>
            <a:endParaRPr kumimoji="1" lang="ja-JP" altLang="en-US" sz="1200" dirty="0"/>
          </a:p>
        </p:txBody>
      </p:sp>
      <p:sp>
        <p:nvSpPr>
          <p:cNvPr id="11" name="フローチャート: データ 10">
            <a:extLst>
              <a:ext uri="{FF2B5EF4-FFF2-40B4-BE49-F238E27FC236}">
                <a16:creationId xmlns:a16="http://schemas.microsoft.com/office/drawing/2014/main" id="{347B4765-88F4-4C7A-86AB-0F1760DF0045}"/>
              </a:ext>
            </a:extLst>
          </p:cNvPr>
          <p:cNvSpPr/>
          <p:nvPr/>
        </p:nvSpPr>
        <p:spPr>
          <a:xfrm>
            <a:off x="6096000" y="4146939"/>
            <a:ext cx="2765389" cy="51728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printf</a:t>
            </a:r>
            <a:r>
              <a:rPr lang="en-US" altLang="ja-JP" sz="1200" dirty="0"/>
              <a:t>(“”y”</a:t>
            </a:r>
            <a:r>
              <a:rPr lang="ja-JP" altLang="en-US" sz="1200" dirty="0"/>
              <a:t>か</a:t>
            </a:r>
            <a:r>
              <a:rPr lang="en-US" altLang="ja-JP" sz="1200" dirty="0"/>
              <a:t>”N”</a:t>
            </a:r>
            <a:r>
              <a:rPr lang="ja-JP" altLang="en-US" sz="1200" dirty="0"/>
              <a:t>を入力してください。</a:t>
            </a:r>
            <a:r>
              <a:rPr lang="en-US" altLang="ja-JP" sz="1200" dirty="0"/>
              <a:t>\n”)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8AEAB5F8-10FE-4BCB-8AC2-37CB6DAA64C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141699" y="2960529"/>
            <a:ext cx="1526761" cy="468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780632-CCD5-48BC-BB85-F70ECAB127C5}"/>
              </a:ext>
            </a:extLst>
          </p:cNvPr>
          <p:cNvCxnSpPr>
            <a:cxnSpLocks/>
            <a:stCxn id="11" idx="4"/>
          </p:cNvCxnSpPr>
          <p:nvPr/>
        </p:nvCxnSpPr>
        <p:spPr>
          <a:xfrm rot="5400000" flipH="1">
            <a:off x="3060259" y="245785"/>
            <a:ext cx="3412817" cy="5424055"/>
          </a:xfrm>
          <a:prstGeom prst="bentConnector4">
            <a:avLst>
              <a:gd name="adj1" fmla="val -6698"/>
              <a:gd name="adj2" fmla="val -41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99E2A4-4AFB-4049-BD07-F0A07BA12825}"/>
              </a:ext>
            </a:extLst>
          </p:cNvPr>
          <p:cNvSpPr txBox="1"/>
          <p:nvPr/>
        </p:nvSpPr>
        <p:spPr>
          <a:xfrm>
            <a:off x="2038581" y="31938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A2EB06-DB02-4FCF-BBE2-C012CC3DD395}"/>
              </a:ext>
            </a:extLst>
          </p:cNvPr>
          <p:cNvSpPr txBox="1"/>
          <p:nvPr/>
        </p:nvSpPr>
        <p:spPr>
          <a:xfrm>
            <a:off x="3087133" y="259119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2D7FF6-D801-470F-9FA9-601AD152B11E}"/>
              </a:ext>
            </a:extLst>
          </p:cNvPr>
          <p:cNvSpPr txBox="1"/>
          <p:nvPr/>
        </p:nvSpPr>
        <p:spPr>
          <a:xfrm>
            <a:off x="4776322" y="39618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8861D1-3167-4A11-B3BA-75D5663E9537}"/>
              </a:ext>
            </a:extLst>
          </p:cNvPr>
          <p:cNvSpPr txBox="1"/>
          <p:nvPr/>
        </p:nvSpPr>
        <p:spPr>
          <a:xfrm>
            <a:off x="5824874" y="335919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38046C7-94CC-4890-994E-369BFEFDF766}"/>
              </a:ext>
            </a:extLst>
          </p:cNvPr>
          <p:cNvSpPr/>
          <p:nvPr/>
        </p:nvSpPr>
        <p:spPr>
          <a:xfrm>
            <a:off x="1178948" y="5981428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F254A98-9EEE-4741-A8EC-9021561C56ED}"/>
              </a:ext>
            </a:extLst>
          </p:cNvPr>
          <p:cNvSpPr/>
          <p:nvPr/>
        </p:nvSpPr>
        <p:spPr>
          <a:xfrm>
            <a:off x="1162886" y="556513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スタート</a:t>
            </a:r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CDFD3F97-7A78-4BFB-8BA1-0031E0EF46B7}"/>
              </a:ext>
            </a:extLst>
          </p:cNvPr>
          <p:cNvSpPr/>
          <p:nvPr/>
        </p:nvSpPr>
        <p:spPr>
          <a:xfrm>
            <a:off x="743996" y="1430281"/>
            <a:ext cx="2589165" cy="45759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カードを追加しますか？ </a:t>
            </a:r>
            <a:r>
              <a:rPr kumimoji="1" lang="en-US" altLang="ja-JP" sz="1200" dirty="0"/>
              <a:t>: y /N”)</a:t>
            </a:r>
          </a:p>
        </p:txBody>
      </p:sp>
      <p:sp>
        <p:nvSpPr>
          <p:cNvPr id="13" name="フローチャート: 手操作入力 12">
            <a:extLst>
              <a:ext uri="{FF2B5EF4-FFF2-40B4-BE49-F238E27FC236}">
                <a16:creationId xmlns:a16="http://schemas.microsoft.com/office/drawing/2014/main" id="{E4514594-2EEA-4AFF-A03A-3A5A2CEBBAE9}"/>
              </a:ext>
            </a:extLst>
          </p:cNvPr>
          <p:cNvSpPr/>
          <p:nvPr/>
        </p:nvSpPr>
        <p:spPr>
          <a:xfrm>
            <a:off x="1275197" y="2066757"/>
            <a:ext cx="1526761" cy="419727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input = </a:t>
            </a:r>
            <a:r>
              <a:rPr lang="en-US" altLang="ja-JP" sz="1200" dirty="0" err="1"/>
              <a:t>getchar</a:t>
            </a:r>
            <a:r>
              <a:rPr lang="en-US" altLang="ja-JP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434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3074CF-94CF-49BD-8E1B-56A951A4A4B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3538" y="1053248"/>
            <a:ext cx="14483" cy="5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4939713" y="311720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カードの表示</a:t>
            </a:r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:a16="http://schemas.microsoft.com/office/drawing/2014/main" id="{12F78F97-D2C2-43CB-A25B-6BD5F1D4F2C1}"/>
              </a:ext>
            </a:extLst>
          </p:cNvPr>
          <p:cNvSpPr/>
          <p:nvPr/>
        </p:nvSpPr>
        <p:spPr>
          <a:xfrm>
            <a:off x="2782329" y="6261557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47" name="フローチャート: 端子 46">
            <a:extLst>
              <a:ext uri="{FF2B5EF4-FFF2-40B4-BE49-F238E27FC236}">
                <a16:creationId xmlns:a16="http://schemas.microsoft.com/office/drawing/2014/main" id="{EEB22642-4513-4E8C-ACF7-1A3CC339BA5F}"/>
              </a:ext>
            </a:extLst>
          </p:cNvPr>
          <p:cNvSpPr/>
          <p:nvPr/>
        </p:nvSpPr>
        <p:spPr>
          <a:xfrm>
            <a:off x="2767847" y="75967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スタート</a:t>
            </a:r>
          </a:p>
        </p:txBody>
      </p:sp>
      <p:sp>
        <p:nvSpPr>
          <p:cNvPr id="24" name="フローチャート: データ 23">
            <a:extLst>
              <a:ext uri="{FF2B5EF4-FFF2-40B4-BE49-F238E27FC236}">
                <a16:creationId xmlns:a16="http://schemas.microsoft.com/office/drawing/2014/main" id="{EFE4AFAE-9E30-4AB5-976A-8643B6EBB34D}"/>
              </a:ext>
            </a:extLst>
          </p:cNvPr>
          <p:cNvSpPr/>
          <p:nvPr/>
        </p:nvSpPr>
        <p:spPr>
          <a:xfrm>
            <a:off x="1053800" y="4144290"/>
            <a:ext cx="5208442" cy="69355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(“%s: %s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%d\n”</a:t>
            </a:r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playerOrDealer</a:t>
            </a:r>
            <a:r>
              <a:rPr kumimoji="1" lang="en-US" altLang="ja-JP" sz="1200" dirty="0"/>
              <a:t> , </a:t>
            </a:r>
            <a:r>
              <a:rPr kumimoji="1" lang="en-US" altLang="ja-JP" sz="1200" dirty="0" err="1"/>
              <a:t>pHand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drawCount</a:t>
            </a:r>
            <a:r>
              <a:rPr kumimoji="1" lang="en-US" altLang="ja-JP" sz="1200" dirty="0"/>
              <a:t> - 1].mark ,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drawCount</a:t>
            </a:r>
            <a:r>
              <a:rPr kumimoji="1" lang="en-US" altLang="ja-JP" sz="1200" dirty="0"/>
              <a:t> - 1].number % 13) + 1)</a:t>
            </a: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14B1C118-6534-44BC-A468-C247B24072F0}"/>
              </a:ext>
            </a:extLst>
          </p:cNvPr>
          <p:cNvSpPr/>
          <p:nvPr/>
        </p:nvSpPr>
        <p:spPr>
          <a:xfrm>
            <a:off x="7412830" y="1233735"/>
            <a:ext cx="2456921" cy="115252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下記のパラメータを受け取る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BOOL </a:t>
            </a:r>
            <a:r>
              <a:rPr kumimoji="1" lang="en-US" altLang="ja-JP" sz="1200" dirty="0" err="1"/>
              <a:t>isPlayer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/>
              <a:t>ST_Card</a:t>
            </a:r>
            <a:r>
              <a:rPr kumimoji="1" lang="en-US" altLang="ja-JP" sz="1200" dirty="0"/>
              <a:t> *</a:t>
            </a:r>
            <a:r>
              <a:rPr kumimoji="1" lang="en-US" altLang="ja-JP" sz="1200" dirty="0" err="1"/>
              <a:t>pHand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drawCount</a:t>
            </a:r>
            <a:endParaRPr kumimoji="1" lang="en-US" altLang="ja-JP" sz="1200" dirty="0"/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91DEB528-20C5-4368-AFF9-067471C63F5A}"/>
              </a:ext>
            </a:extLst>
          </p:cNvPr>
          <p:cNvSpPr/>
          <p:nvPr/>
        </p:nvSpPr>
        <p:spPr>
          <a:xfrm>
            <a:off x="2558260" y="1582998"/>
            <a:ext cx="2199521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isPlayer</a:t>
            </a:r>
            <a:endParaRPr kumimoji="1" lang="ja-JP" altLang="en-US" sz="1200" dirty="0"/>
          </a:p>
        </p:txBody>
      </p: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791EE64D-E6F1-4C8B-9B97-8A02380C82FA}"/>
              </a:ext>
            </a:extLst>
          </p:cNvPr>
          <p:cNvSpPr/>
          <p:nvPr/>
        </p:nvSpPr>
        <p:spPr>
          <a:xfrm>
            <a:off x="2460153" y="2679418"/>
            <a:ext cx="2366766" cy="3057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playerOrDealer</a:t>
            </a:r>
            <a:r>
              <a:rPr kumimoji="1" lang="en-US" altLang="ja-JP" sz="1200" dirty="0"/>
              <a:t>[] = “</a:t>
            </a:r>
            <a:r>
              <a:rPr kumimoji="1" lang="ja-JP" altLang="en-US" sz="1200" dirty="0"/>
              <a:t>プレイヤー</a:t>
            </a:r>
            <a:r>
              <a:rPr kumimoji="1" lang="en-US" altLang="ja-JP" sz="1200" dirty="0"/>
              <a:t>”</a:t>
            </a:r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F3FC05B0-9061-4BAC-ACE3-A6C6C5229D71}"/>
              </a:ext>
            </a:extLst>
          </p:cNvPr>
          <p:cNvSpPr/>
          <p:nvPr/>
        </p:nvSpPr>
        <p:spPr>
          <a:xfrm>
            <a:off x="4947187" y="2679418"/>
            <a:ext cx="2366766" cy="3057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playerOrDealer</a:t>
            </a:r>
            <a:r>
              <a:rPr kumimoji="1" lang="en-US" altLang="ja-JP" sz="1200" dirty="0"/>
              <a:t>[] = “</a:t>
            </a:r>
            <a:r>
              <a:rPr kumimoji="1" lang="ja-JP" altLang="en-US" sz="1200" dirty="0"/>
              <a:t>ディーラー</a:t>
            </a:r>
            <a:r>
              <a:rPr kumimoji="1" lang="en-US" altLang="ja-JP" sz="1200"/>
              <a:t>”</a:t>
            </a:r>
            <a:endParaRPr kumimoji="1" lang="en-US" altLang="ja-JP" sz="1200" dirty="0"/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87A8C99E-BE37-4EE8-A57C-82A5D604482F}"/>
              </a:ext>
            </a:extLst>
          </p:cNvPr>
          <p:cNvSpPr/>
          <p:nvPr/>
        </p:nvSpPr>
        <p:spPr>
          <a:xfrm>
            <a:off x="818975" y="1520253"/>
            <a:ext cx="1707099" cy="349198"/>
          </a:xfrm>
          <a:prstGeom prst="wedgeRoundRectCallout">
            <a:avLst>
              <a:gd name="adj1" fmla="val 69413"/>
              <a:gd name="adj2" fmla="val 51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#define DEALER 0</a:t>
            </a:r>
          </a:p>
          <a:p>
            <a:pPr algn="ctr"/>
            <a:r>
              <a:rPr kumimoji="1" lang="en-US" altLang="ja-JP" sz="1200" dirty="0"/>
              <a:t>#define PLAYER 1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6B0BCDAE-25B0-4A2F-A8D9-A2CF7EC8A70A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>
            <a:off x="4757781" y="1872039"/>
            <a:ext cx="1372789" cy="807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7291ECD-6AC7-480B-91E4-8B6983FC62CE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643459" y="1999688"/>
            <a:ext cx="501674" cy="2472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F5596CF-B4B1-4CB0-B7DA-61090F5B216C}"/>
              </a:ext>
            </a:extLst>
          </p:cNvPr>
          <p:cNvSpPr txBox="1"/>
          <p:nvPr/>
        </p:nvSpPr>
        <p:spPr>
          <a:xfrm>
            <a:off x="3650779" y="21667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0E50871-6EE0-4607-80E7-2B04807A0AB9}"/>
              </a:ext>
            </a:extLst>
          </p:cNvPr>
          <p:cNvSpPr txBox="1"/>
          <p:nvPr/>
        </p:nvSpPr>
        <p:spPr>
          <a:xfrm>
            <a:off x="4628650" y="1542853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5771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3074CF-94CF-49BD-8E1B-56A951A4A4B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3538" y="1053248"/>
            <a:ext cx="14483" cy="5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4939713" y="311720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カードの表示</a:t>
            </a:r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:a16="http://schemas.microsoft.com/office/drawing/2014/main" id="{12F78F97-D2C2-43CB-A25B-6BD5F1D4F2C1}"/>
              </a:ext>
            </a:extLst>
          </p:cNvPr>
          <p:cNvSpPr/>
          <p:nvPr/>
        </p:nvSpPr>
        <p:spPr>
          <a:xfrm>
            <a:off x="2782329" y="6261557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47" name="フローチャート: 端子 46">
            <a:extLst>
              <a:ext uri="{FF2B5EF4-FFF2-40B4-BE49-F238E27FC236}">
                <a16:creationId xmlns:a16="http://schemas.microsoft.com/office/drawing/2014/main" id="{EEB22642-4513-4E8C-ACF7-1A3CC339BA5F}"/>
              </a:ext>
            </a:extLst>
          </p:cNvPr>
          <p:cNvSpPr/>
          <p:nvPr/>
        </p:nvSpPr>
        <p:spPr>
          <a:xfrm>
            <a:off x="2767847" y="75967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スタート</a:t>
            </a:r>
          </a:p>
        </p:txBody>
      </p:sp>
      <p:sp>
        <p:nvSpPr>
          <p:cNvPr id="16" name="フローチャート: データ 15">
            <a:extLst>
              <a:ext uri="{FF2B5EF4-FFF2-40B4-BE49-F238E27FC236}">
                <a16:creationId xmlns:a16="http://schemas.microsoft.com/office/drawing/2014/main" id="{DA402535-1DA1-40DA-BDDD-9D4184A66899}"/>
              </a:ext>
            </a:extLst>
          </p:cNvPr>
          <p:cNvSpPr/>
          <p:nvPr/>
        </p:nvSpPr>
        <p:spPr>
          <a:xfrm>
            <a:off x="604997" y="2895507"/>
            <a:ext cx="6091564" cy="95259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ディーラー</a:t>
            </a:r>
            <a:r>
              <a:rPr kumimoji="1" lang="en-US" altLang="ja-JP" sz="1200" dirty="0"/>
              <a:t>%d</a:t>
            </a:r>
            <a:r>
              <a:rPr kumimoji="1" lang="ja-JP" altLang="en-US" sz="1200" dirty="0"/>
              <a:t>枚目 </a:t>
            </a:r>
            <a:r>
              <a:rPr kumimoji="1" lang="en-US" altLang="ja-JP" sz="1200" dirty="0"/>
              <a:t>: %s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%d\n”</a:t>
            </a:r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s_dealerDrawCount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dealerHand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s_dealerDrawCount</a:t>
            </a:r>
            <a:r>
              <a:rPr kumimoji="1" lang="en-US" altLang="ja-JP" sz="1200" dirty="0"/>
              <a:t> - 1].mark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dealerHand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s_dealerDrawCount</a:t>
            </a:r>
            <a:r>
              <a:rPr kumimoji="1" lang="en-US" altLang="ja-JP" sz="1200" dirty="0"/>
              <a:t> - 1].number % 13) + 1,)</a:t>
            </a:r>
          </a:p>
        </p:txBody>
      </p:sp>
    </p:spTree>
    <p:extLst>
      <p:ext uri="{BB962C8B-B14F-4D97-AF65-F5344CB8AC3E}">
        <p14:creationId xmlns:p14="http://schemas.microsoft.com/office/powerpoint/2010/main" val="13884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00869"/>
              </p:ext>
            </p:extLst>
          </p:nvPr>
        </p:nvGraphicFramePr>
        <p:xfrm>
          <a:off x="504824" y="182880"/>
          <a:ext cx="11217276" cy="652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49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42735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  <a:gridCol w="793045">
                  <a:extLst>
                    <a:ext uri="{9D8B030D-6E8A-4147-A177-3AD203B41FA5}">
                      <a16:colId xmlns:a16="http://schemas.microsoft.com/office/drawing/2014/main" val="24624577"/>
                    </a:ext>
                  </a:extLst>
                </a:gridCol>
              </a:tblGrid>
              <a:tr h="288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318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スライドの順番を変更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-P6,7,8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kumimoji="1" lang="ja-JP" altLang="en-US" sz="140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構造体のスライドを統合させ、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p7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に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変数、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p8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にローカル変数を記載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変数の追加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”s_playerDrowCount”,”s_dealerDrowCount”,“s</a:t>
                      </a:r>
                      <a:r>
                        <a:rPr lang="en-US" altLang="ja-JP" sz="1400" dirty="0"/>
                        <a:t>_dealer</a:t>
                      </a:r>
                      <a:r>
                        <a:rPr kumimoji="1" lang="en-US" altLang="ja-JP" sz="1400" dirty="0"/>
                        <a:t>Point”,“s_playerPoint”,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“s</a:t>
                      </a:r>
                      <a:r>
                        <a:rPr lang="en-US" altLang="ja-JP" sz="1400" dirty="0"/>
                        <a:t>_dealer</a:t>
                      </a:r>
                      <a:r>
                        <a:rPr kumimoji="1" lang="en-US" altLang="ja-JP" sz="1400" dirty="0"/>
                        <a:t>AceCount”,“s</a:t>
                      </a:r>
                      <a:r>
                        <a:rPr lang="en-US" altLang="ja-JP" sz="1400" dirty="0"/>
                        <a:t>_player</a:t>
                      </a:r>
                      <a:r>
                        <a:rPr kumimoji="1" lang="en-US" altLang="ja-JP" sz="1400" dirty="0"/>
                        <a:t>AceCount”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変数の削除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”g_drowCount”,“</a:t>
                      </a:r>
                      <a:r>
                        <a:rPr lang="en-US" altLang="ja-JP" sz="1400" dirty="0"/>
                        <a:t>dealer</a:t>
                      </a:r>
                      <a:r>
                        <a:rPr kumimoji="1" lang="en-US" altLang="ja-JP" sz="1400" dirty="0"/>
                        <a:t>Point”,“playerPoint”,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ja-JP" sz="1400" dirty="0"/>
                        <a:t>dealer</a:t>
                      </a:r>
                      <a:r>
                        <a:rPr kumimoji="1" lang="en-US" altLang="ja-JP" sz="1400" dirty="0"/>
                        <a:t>Point”,“playerPoint”,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ja-JP" sz="1400" dirty="0"/>
                        <a:t>dealerIs</a:t>
                      </a:r>
                      <a:r>
                        <a:rPr kumimoji="1" lang="en-US" altLang="ja-JP" sz="1400" dirty="0"/>
                        <a:t>Ace”,“</a:t>
                      </a:r>
                      <a:r>
                        <a:rPr lang="en-US" altLang="ja-JP" sz="1400" dirty="0"/>
                        <a:t>playerIs</a:t>
                      </a:r>
                      <a:r>
                        <a:rPr kumimoji="1" lang="en-US" altLang="ja-JP" sz="1400" dirty="0"/>
                        <a:t>Ace”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テーブルの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の値を変更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 </a:t>
                      </a:r>
                      <a:r>
                        <a:rPr kumimoji="1" lang="ja-JP" altLang="en-US" sz="1400" dirty="0"/>
                        <a:t>最初に引いた二枚が</a:t>
                      </a:r>
                      <a:r>
                        <a:rPr kumimoji="1" lang="en-US" altLang="ja-JP" sz="1400" dirty="0"/>
                        <a:t>Ace</a:t>
                      </a:r>
                      <a:r>
                        <a:rPr kumimoji="1" lang="ja-JP" altLang="en-US" sz="1400" dirty="0" err="1"/>
                        <a:t>だった</a:t>
                      </a:r>
                      <a:r>
                        <a:rPr kumimoji="1" lang="ja-JP" altLang="en-US" sz="1400" dirty="0"/>
                        <a:t>場合のフローを追加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-P11,13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表示のフローを追加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-P11,12,13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                               </a:t>
                      </a:r>
                      <a:r>
                        <a:rPr kumimoji="1" lang="en-US" altLang="ja-JP" sz="1400" dirty="0"/>
                        <a:t>result</a:t>
                      </a:r>
                      <a:r>
                        <a:rPr kumimoji="1" lang="ja-JP" altLang="en-US" sz="1400" dirty="0"/>
                        <a:t>に値を入れる箇所を、勝敗判定に飛ぶよう変更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-P12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               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ナチュラルブラックジャックの判定を削除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                 下記の判定を削除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-P12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result != E_RESULT_INVALID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</a:t>
                      </a:r>
                      <a:r>
                        <a:rPr kumimoji="1" lang="ja-JP" altLang="en-US" sz="1400" dirty="0"/>
                        <a:t>結合部の図形をターミナルに変更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-P14,15,16,17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</a:t>
                      </a:r>
                      <a:r>
                        <a:rPr kumimoji="1" lang="ja-JP" altLang="en-US" sz="1400" dirty="0"/>
                        <a:t>スライドを追加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</a:t>
                      </a:r>
                      <a:r>
                        <a:rPr kumimoji="1" lang="ja-JP" altLang="en-US" sz="1400" dirty="0"/>
                        <a:t>処理を変更しました。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[0].point + 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 [1].point  &lt;= 16 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lang="en-US" altLang="ja-JP" sz="1400" dirty="0" err="1"/>
                        <a:t>s_dealer</a:t>
                      </a:r>
                      <a:r>
                        <a:rPr kumimoji="1" lang="en-US" altLang="ja-JP" sz="1400" dirty="0" err="1"/>
                        <a:t>point</a:t>
                      </a:r>
                      <a:r>
                        <a:rPr kumimoji="1" lang="en-US" altLang="ja-JP" sz="1400" dirty="0"/>
                        <a:t>  &lt;= 16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-P13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2712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 </a:t>
                      </a:r>
                      <a:r>
                        <a:rPr kumimoji="1" lang="ja-JP" altLang="en-US" sz="1400" dirty="0"/>
                        <a:t>変数名の修正 </a:t>
                      </a:r>
                      <a:r>
                        <a:rPr kumimoji="1" lang="en-US" altLang="ja-JP" sz="1400" dirty="0"/>
                        <a:t>p7</a:t>
                      </a:r>
                      <a:r>
                        <a:rPr kumimoji="1" lang="ja-JP" altLang="en-US" sz="1400" dirty="0"/>
                        <a:t>以降のスライドの誤記も修正しました。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s_playerDrowCount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s_playerDrawCount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s_dealerDrowCount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s_dealerDrawCount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使用していない変数の削除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drawSelect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</a:t>
                      </a:r>
                      <a:r>
                        <a:rPr kumimoji="1" lang="ja-JP" altLang="en-US" sz="1400" dirty="0"/>
                        <a:t>補足の修正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特殊な処理にコメントを追加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s_playerIsAce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/>
                        <a:t>== 0”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s_playerAceCount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/>
                        <a:t>== 0”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s_playerPoint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s_dealerPoint</a:t>
                      </a:r>
                      <a:r>
                        <a:rPr kumimoji="1" lang="en-US" altLang="ja-JP" sz="1400" dirty="0"/>
                        <a:t>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                       “</a:t>
                      </a:r>
                      <a:r>
                        <a:rPr kumimoji="1" lang="en-US" altLang="ja-JP" sz="1400" dirty="0" err="1"/>
                        <a:t>s_dealerAceCount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　</a:t>
                      </a:r>
                      <a:r>
                        <a:rPr kumimoji="1" lang="en-US" altLang="ja-JP" sz="1400" dirty="0"/>
                        <a:t>== 0”</a:t>
                      </a:r>
                      <a:r>
                        <a:rPr kumimoji="1" lang="ja-JP" altLang="en-US" sz="1400" dirty="0"/>
                        <a:t>の条件が</a:t>
                      </a:r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の時、</a:t>
                      </a:r>
                      <a:r>
                        <a:rPr kumimoji="1" lang="en-US" altLang="ja-JP" sz="1400" dirty="0"/>
                        <a:t>”C”</a:t>
                      </a:r>
                      <a:r>
                        <a:rPr kumimoji="1" lang="ja-JP" altLang="en-US" sz="1400" dirty="0"/>
                        <a:t>のフローへ飛ぶように修正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“temp = deck[ 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 % 52 ] + 1”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 temp = deck[ 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 % 52 ]”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lang="en-US" altLang="ja-JP" sz="1400" dirty="0"/>
                        <a:t>[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/>
                        <a:t> =  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]”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lang="en-US" altLang="ja-JP" sz="1400" dirty="0"/>
                        <a:t>[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s_playerDrawCount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/>
                        <a:t> =  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]”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-P15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                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分岐条件に中括弧を追加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2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68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581024" y="15854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85113"/>
              </p:ext>
            </p:extLst>
          </p:nvPr>
        </p:nvGraphicFramePr>
        <p:xfrm>
          <a:off x="504824" y="893017"/>
          <a:ext cx="1118235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97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  <a:gridCol w="790576">
                  <a:extLst>
                    <a:ext uri="{9D8B030D-6E8A-4147-A177-3AD203B41FA5}">
                      <a16:colId xmlns:a16="http://schemas.microsoft.com/office/drawing/2014/main" val="24624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 </a:t>
                      </a:r>
                      <a:r>
                        <a:rPr kumimoji="1" lang="ja-JP" altLang="en-US" sz="1400" dirty="0"/>
                        <a:t>変数名の変更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[]”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s_cardsTbl</a:t>
                      </a:r>
                      <a:r>
                        <a:rPr kumimoji="1" lang="en-US" altLang="ja-JP" sz="1400" dirty="0"/>
                        <a:t>[]”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変数の追加 </a:t>
                      </a:r>
                      <a:r>
                        <a:rPr kumimoji="1" lang="en-US" altLang="ja-JP" sz="1400" dirty="0"/>
                        <a:t>“char </a:t>
                      </a:r>
                      <a:r>
                        <a:rPr kumimoji="1" lang="en-US" altLang="ja-JP" sz="1400" dirty="0" err="1"/>
                        <a:t>playerOrDealer</a:t>
                      </a:r>
                      <a:r>
                        <a:rPr kumimoji="1" lang="en-US" altLang="ja-JP" sz="1400" dirty="0"/>
                        <a:t>[15]”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結合子</a:t>
                      </a:r>
                      <a:r>
                        <a:rPr kumimoji="1" lang="en-US" altLang="ja-JP" sz="1400" dirty="0"/>
                        <a:t>C</a:t>
                      </a:r>
                      <a:r>
                        <a:rPr kumimoji="1" lang="ja-JP" altLang="en-US" sz="1400" dirty="0"/>
                        <a:t>の表記を</a:t>
                      </a:r>
                      <a:r>
                        <a:rPr kumimoji="1" lang="en-US" altLang="ja-JP" sz="1400" dirty="0"/>
                        <a:t>A,B</a:t>
                      </a:r>
                      <a:r>
                        <a:rPr kumimoji="1" lang="ja-JP" altLang="en-US" sz="1400" dirty="0"/>
                        <a:t>と合わせました。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-P12,13,14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カードの表示を関数化しました。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ja-JP" altLang="en-US" sz="1400" dirty="0"/>
                        <a:t>シャッフル回数についてコメントを追加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ja-JP" altLang="en-US" sz="1400" dirty="0"/>
                        <a:t>が</a:t>
                      </a:r>
                      <a:r>
                        <a:rPr kumimoji="1" lang="en-US" altLang="ja-JP" sz="1400" dirty="0"/>
                        <a:t>52</a:t>
                      </a:r>
                      <a:r>
                        <a:rPr kumimoji="1" lang="ja-JP" altLang="en-US" sz="1400" dirty="0"/>
                        <a:t>を超えた場合に勝敗判定に飛ぶようフローを追加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E_RESULT_LOSE</a:t>
                      </a:r>
                      <a:r>
                        <a:rPr kumimoji="1" lang="ja-JP" altLang="en-US" sz="1400" dirty="0"/>
                        <a:t>になる条件に括弧を追加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”</a:t>
                      </a:r>
                      <a:r>
                        <a:rPr kumimoji="1" lang="en-US" altLang="ja-JP" sz="1400" dirty="0" err="1"/>
                        <a:t>printf</a:t>
                      </a:r>
                      <a:r>
                        <a:rPr kumimoji="1" lang="en-US" altLang="ja-JP" sz="1400" dirty="0"/>
                        <a:t>(“</a:t>
                      </a:r>
                      <a:r>
                        <a:rPr kumimoji="1" lang="ja-JP" altLang="en-US" sz="1400" dirty="0"/>
                        <a:t>カードを追加しますか？ </a:t>
                      </a:r>
                      <a:r>
                        <a:rPr kumimoji="1" lang="en-US" altLang="ja-JP" sz="1400" dirty="0"/>
                        <a:t>: y /N”)”</a:t>
                      </a:r>
                      <a:r>
                        <a:rPr kumimoji="1" lang="ja-JP" altLang="en-US" sz="1400" dirty="0"/>
                        <a:t>をユーザー入力の処理のスライドに移動しました。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“</a:t>
                      </a:r>
                      <a:r>
                        <a:rPr lang="en-US" altLang="ja-JP" sz="1400" dirty="0"/>
                        <a:t>input = </a:t>
                      </a:r>
                      <a:r>
                        <a:rPr lang="en-US" altLang="ja-JP" sz="1400" dirty="0" err="1"/>
                        <a:t>getchar</a:t>
                      </a:r>
                      <a:r>
                        <a:rPr lang="en-US" altLang="ja-JP" sz="1400" dirty="0"/>
                        <a:t>();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ja-JP" altLang="en-US" sz="1400" dirty="0"/>
                        <a:t>のフロー図形をユーザー入力に変更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                                </a:t>
                      </a:r>
                      <a:r>
                        <a:rPr lang="ja-JP" altLang="en-US" sz="1400" dirty="0"/>
                        <a:t>カード表示のスライドを追加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-P21,22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</a:t>
                      </a:r>
                      <a:r>
                        <a:rPr lang="en-US" altLang="ja-JP" sz="1400" dirty="0"/>
                        <a:t> </a:t>
                      </a:r>
                      <a:r>
                        <a:rPr lang="ja-JP" altLang="en-US" sz="1400" dirty="0"/>
                        <a:t>目次に項目を追加 </a:t>
                      </a:r>
                      <a:r>
                        <a:rPr lang="en-US" altLang="ja-JP" sz="1400" dirty="0"/>
                        <a:t>-P5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</a:t>
                      </a:r>
                      <a:r>
                        <a:rPr lang="ja-JP" altLang="en-US" sz="1400" dirty="0"/>
                        <a:t> フローの変更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s_playerPoint</a:t>
                      </a:r>
                      <a:r>
                        <a:rPr kumimoji="1" lang="en-US" altLang="ja-JP" sz="1400" dirty="0"/>
                        <a:t> == 22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s_playerAceCount</a:t>
                      </a:r>
                      <a:r>
                        <a:rPr kumimoji="1" lang="en-US" altLang="ja-JP" sz="1400" dirty="0"/>
                        <a:t> == 2” -P12</a:t>
                      </a:r>
                      <a:endParaRPr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                                </a:t>
                      </a:r>
                      <a:r>
                        <a:rPr lang="ja-JP" altLang="en-US" sz="1400" dirty="0"/>
                        <a:t>文言の変更 </a:t>
                      </a:r>
                      <a:r>
                        <a:rPr lang="en-US" altLang="ja-JP" sz="1400" dirty="0"/>
                        <a:t>“</a:t>
                      </a:r>
                      <a:r>
                        <a:rPr lang="ja-JP" altLang="en-US" sz="1400" dirty="0"/>
                        <a:t>フローチャート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メイン処理</a:t>
                      </a:r>
                      <a:r>
                        <a:rPr lang="en-US" altLang="ja-JP" sz="1400" dirty="0"/>
                        <a:t>” -P12,13,14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　　　　　　</a:t>
                      </a:r>
                      <a:r>
                        <a:rPr lang="en-US" altLang="ja-JP" sz="1400" dirty="0"/>
                        <a:t>              ”</a:t>
                      </a:r>
                      <a:r>
                        <a:rPr kumimoji="1" lang="en-US" altLang="ja-JP" sz="1400" dirty="0" err="1"/>
                        <a:t>s_playerPoint</a:t>
                      </a:r>
                      <a:r>
                        <a:rPr kumimoji="1" lang="en-US" altLang="ja-JP" sz="1400" dirty="0"/>
                        <a:t> == 21”</a:t>
                      </a:r>
                      <a:r>
                        <a:rPr kumimoji="1" lang="ja-JP" altLang="en-US" sz="1400" dirty="0"/>
                        <a:t>の時のフローを仕様書通りに修正 </a:t>
                      </a:r>
                      <a:r>
                        <a:rPr kumimoji="1" lang="en-US" altLang="ja-JP" sz="1400" dirty="0"/>
                        <a:t>-P12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                                </a:t>
                      </a:r>
                      <a:r>
                        <a:rPr lang="ja-JP" altLang="en-US" sz="1400" dirty="0"/>
                        <a:t>フローの変更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s_dealerPoint</a:t>
                      </a:r>
                      <a:r>
                        <a:rPr kumimoji="1" lang="en-US" altLang="ja-JP" sz="1400" dirty="0"/>
                        <a:t> == 22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s_dealerAceCount</a:t>
                      </a:r>
                      <a:r>
                        <a:rPr kumimoji="1" lang="en-US" altLang="ja-JP" sz="1400" dirty="0"/>
                        <a:t> == 2</a:t>
                      </a:r>
                      <a:r>
                        <a:rPr lang="en-US" altLang="ja-JP" sz="1400" dirty="0"/>
                        <a:t>” 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                                </a:t>
                      </a:r>
                      <a:r>
                        <a:rPr lang="ja-JP" altLang="en-US" sz="1400" dirty="0"/>
                        <a:t>関数のパラメータを記載し、フローを修正しました。 </a:t>
                      </a:r>
                      <a:r>
                        <a:rPr lang="en-US" altLang="ja-JP" sz="1400" dirty="0"/>
                        <a:t>-P16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58910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 </a:t>
                      </a:r>
                      <a:r>
                        <a:rPr lang="en-US" altLang="ja-JP" sz="1400" dirty="0"/>
                        <a:t>“Y”</a:t>
                      </a:r>
                      <a:r>
                        <a:rPr lang="ja-JP" altLang="en-US" sz="1400" dirty="0" err="1"/>
                        <a:t>、</a:t>
                      </a:r>
                      <a:r>
                        <a:rPr lang="en-US" altLang="ja-JP" sz="1400" dirty="0"/>
                        <a:t>”N”</a:t>
                      </a:r>
                      <a:r>
                        <a:rPr lang="ja-JP" altLang="en-US" sz="1400" dirty="0"/>
                        <a:t>の記述漏れ修正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                                </a:t>
                      </a:r>
                      <a:r>
                        <a:rPr lang="ja-JP" altLang="en-US" sz="1400" dirty="0"/>
                        <a:t>端子にスタート、エンドを記載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-P15-21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全体的に噴出しのサイズ、テキストサイズの調整、ページ番号の修正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57386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 </a:t>
                      </a:r>
                      <a:r>
                        <a:rPr kumimoji="1" lang="ja-JP" altLang="en-US" sz="1400" dirty="0"/>
                        <a:t>カードの表示</a:t>
                      </a:r>
                      <a:r>
                        <a:rPr kumimoji="1" lang="en-US" altLang="ja-JP" sz="1400" dirty="0"/>
                        <a:t>A</a:t>
                      </a:r>
                      <a:r>
                        <a:rPr kumimoji="1" lang="ja-JP" altLang="en-US" sz="1400" dirty="0"/>
                        <a:t>処理の引数を修正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dirty="0"/>
                        <a:t>                              </a:t>
                      </a:r>
                      <a:r>
                        <a:rPr kumimoji="1" lang="ja-JP" altLang="en-US" sz="1400" baseline="0" dirty="0"/>
                        <a:t> 処理の修正 </a:t>
                      </a:r>
                      <a:r>
                        <a:rPr kumimoji="1" lang="en-US" altLang="ja-JP" sz="1400" baseline="0" dirty="0">
                          <a:solidFill>
                            <a:srgbClr val="FF0000"/>
                          </a:solidFill>
                        </a:rPr>
                        <a:t>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“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lang="en-US" altLang="ja-JP" sz="1400" dirty="0"/>
                        <a:t>[*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/>
                        <a:t> =  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]”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”h</a:t>
                      </a:r>
                      <a:r>
                        <a:rPr kumimoji="1" lang="en-US" altLang="ja-JP" sz="1400" dirty="0"/>
                        <a:t>and</a:t>
                      </a:r>
                      <a:r>
                        <a:rPr lang="en-US" altLang="ja-JP" sz="1400" dirty="0"/>
                        <a:t>[*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/>
                        <a:t> =  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]”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581024" y="15854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85369"/>
              </p:ext>
            </p:extLst>
          </p:nvPr>
        </p:nvGraphicFramePr>
        <p:xfrm>
          <a:off x="504824" y="893017"/>
          <a:ext cx="1118235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97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  <a:gridCol w="790576">
                  <a:extLst>
                    <a:ext uri="{9D8B030D-6E8A-4147-A177-3AD203B41FA5}">
                      <a16:colId xmlns:a16="http://schemas.microsoft.com/office/drawing/2014/main" val="24624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History  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文言の修正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ドキュメント作成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⇒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新規作成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               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変更点のページ数を右にし、左に章名を記入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-P2,3,4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              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Version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を修正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-P2,3,4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目次  章番号を追加し、ページ数を右に修正 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定義  </a:t>
                      </a:r>
                      <a:r>
                        <a:rPr lang="en-US" altLang="ja-JP" sz="1400" dirty="0" err="1">
                          <a:solidFill>
                            <a:srgbClr val="FF0000"/>
                          </a:solidFill>
                        </a:rPr>
                        <a:t>Enum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と構造体の説明を追加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-P8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              </a:t>
                      </a:r>
                      <a:r>
                        <a:rPr kumimoji="1" lang="en-US" altLang="ja-JP" sz="1400" dirty="0" err="1">
                          <a:solidFill>
                            <a:srgbClr val="FF0000"/>
                          </a:solidFill>
                        </a:rPr>
                        <a:t>s_cards_tbl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の値の説明を追加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 -P11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フローチャート フローの修正 結合子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“C”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を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”B”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に修正 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                               文言の修正　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ユーザーの入力”の戻り値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== 1”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⇒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カードを追加するか入力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” -P14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                               rand()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関数のシード値作成箇所を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rand()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関数の使用箇所の前に移動 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-P16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3/17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5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69" y="316523"/>
            <a:ext cx="10772775" cy="1658198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92702"/>
            <a:ext cx="10753725" cy="5148775"/>
          </a:xfrm>
        </p:spPr>
        <p:txBody>
          <a:bodyPr>
            <a:normAutofit fontScale="85000" lnSpcReduction="20000"/>
          </a:bodyPr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1.</a:t>
            </a:r>
            <a:r>
              <a:rPr lang="ja-JP" altLang="en-US" dirty="0"/>
              <a:t>定義 </a:t>
            </a:r>
            <a:r>
              <a:rPr lang="en-US" altLang="ja-JP" dirty="0">
                <a:solidFill>
                  <a:srgbClr val="FF0000"/>
                </a:solidFill>
              </a:rPr>
              <a:t>-P6</a:t>
            </a:r>
          </a:p>
          <a:p>
            <a:pPr marL="0" indent="0">
              <a:buNone/>
            </a:pPr>
            <a:r>
              <a:rPr lang="ja-JP" altLang="en-US" dirty="0"/>
              <a:t>   ・</a:t>
            </a:r>
            <a:r>
              <a:rPr lang="en-US" altLang="ja-JP" dirty="0" err="1"/>
              <a:t>Enum</a:t>
            </a:r>
            <a:r>
              <a:rPr lang="en-US" altLang="ja-JP" dirty="0"/>
              <a:t>,</a:t>
            </a:r>
            <a:r>
              <a:rPr lang="ja-JP" altLang="en-US" dirty="0"/>
              <a:t>構造体 </a:t>
            </a:r>
            <a:r>
              <a:rPr lang="en-US" altLang="ja-JP" dirty="0">
                <a:solidFill>
                  <a:srgbClr val="FF0000"/>
                </a:solidFill>
              </a:rPr>
              <a:t>-P7 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・</a:t>
            </a:r>
            <a:r>
              <a:rPr lang="en-US" altLang="ja-JP" dirty="0"/>
              <a:t>static</a:t>
            </a:r>
            <a:r>
              <a:rPr lang="ja-JP" altLang="en-US" dirty="0"/>
              <a:t>変数 </a:t>
            </a:r>
            <a:r>
              <a:rPr lang="en-US" altLang="ja-JP" dirty="0">
                <a:solidFill>
                  <a:srgbClr val="FF0000"/>
                </a:solidFill>
              </a:rPr>
              <a:t>-P8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・ローカル変数 </a:t>
            </a:r>
            <a:r>
              <a:rPr lang="en-US" altLang="ja-JP" dirty="0">
                <a:solidFill>
                  <a:srgbClr val="FF0000"/>
                </a:solidFill>
              </a:rPr>
              <a:t>-P9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2.</a:t>
            </a:r>
            <a:r>
              <a:rPr lang="ja-JP" altLang="en-US" dirty="0"/>
              <a:t>フローチャート </a:t>
            </a:r>
            <a:r>
              <a:rPr lang="en-US" altLang="ja-JP" dirty="0">
                <a:solidFill>
                  <a:srgbClr val="FF0000"/>
                </a:solidFill>
              </a:rPr>
              <a:t>-P11</a:t>
            </a:r>
          </a:p>
          <a:p>
            <a:pPr marL="0" indent="0">
              <a:buNone/>
            </a:pPr>
            <a:r>
              <a:rPr lang="ja-JP" altLang="en-US" dirty="0"/>
              <a:t>   ・メイン処理 </a:t>
            </a:r>
            <a:r>
              <a:rPr lang="en-US" altLang="ja-JP" dirty="0">
                <a:solidFill>
                  <a:srgbClr val="FF0000"/>
                </a:solidFill>
              </a:rPr>
              <a:t>-P12,13,14 </a:t>
            </a:r>
          </a:p>
          <a:p>
            <a:pPr marL="0" indent="0">
              <a:buNone/>
            </a:pPr>
            <a:r>
              <a:rPr lang="ja-JP" altLang="en-US" dirty="0"/>
              <a:t>   ・シャッフル</a:t>
            </a:r>
            <a:r>
              <a:rPr lang="en-US" altLang="ja-JP" dirty="0">
                <a:solidFill>
                  <a:srgbClr val="FF0000"/>
                </a:solidFill>
              </a:rPr>
              <a:t>-P15 </a:t>
            </a:r>
          </a:p>
          <a:p>
            <a:pPr marL="0" indent="0">
              <a:buNone/>
            </a:pPr>
            <a:r>
              <a:rPr lang="ja-JP" altLang="en-US" dirty="0"/>
              <a:t>   ・ドロー </a:t>
            </a:r>
            <a:r>
              <a:rPr lang="en-US" altLang="ja-JP" dirty="0">
                <a:solidFill>
                  <a:srgbClr val="FF0000"/>
                </a:solidFill>
              </a:rPr>
              <a:t>-P16 </a:t>
            </a:r>
          </a:p>
          <a:p>
            <a:pPr marL="0" indent="0">
              <a:buNone/>
            </a:pPr>
            <a:r>
              <a:rPr lang="ja-JP" altLang="en-US" dirty="0"/>
              <a:t>   ・勝敗判定 </a:t>
            </a:r>
            <a:r>
              <a:rPr lang="en-US" altLang="ja-JP" dirty="0">
                <a:solidFill>
                  <a:srgbClr val="FF0000"/>
                </a:solidFill>
              </a:rPr>
              <a:t>-P17 </a:t>
            </a:r>
          </a:p>
          <a:p>
            <a:pPr marL="0" indent="0">
              <a:buNone/>
            </a:pPr>
            <a:r>
              <a:rPr lang="ja-JP" altLang="en-US" dirty="0"/>
              <a:t>   ・結果表示 </a:t>
            </a:r>
            <a:r>
              <a:rPr lang="en-US" altLang="ja-JP" dirty="0">
                <a:solidFill>
                  <a:srgbClr val="FF0000"/>
                </a:solidFill>
              </a:rPr>
              <a:t>-P18</a:t>
            </a:r>
          </a:p>
          <a:p>
            <a:pPr marL="0" indent="0">
              <a:buNone/>
            </a:pPr>
            <a:r>
              <a:rPr lang="ja-JP" altLang="en-US" dirty="0"/>
              <a:t>   ・ユーザーの入力 </a:t>
            </a:r>
            <a:r>
              <a:rPr lang="en-US" altLang="ja-JP" dirty="0">
                <a:solidFill>
                  <a:srgbClr val="FF0000"/>
                </a:solidFill>
              </a:rPr>
              <a:t>-P19 </a:t>
            </a:r>
          </a:p>
          <a:p>
            <a:pPr marL="0" indent="0">
              <a:buNone/>
            </a:pPr>
            <a:r>
              <a:rPr lang="ja-JP" altLang="en-US" dirty="0"/>
              <a:t>   ・カードの表示</a:t>
            </a:r>
            <a:r>
              <a:rPr lang="en-US" altLang="ja-JP" dirty="0"/>
              <a:t>A </a:t>
            </a:r>
            <a:r>
              <a:rPr lang="en-US" altLang="ja-JP" dirty="0">
                <a:solidFill>
                  <a:srgbClr val="FF0000"/>
                </a:solidFill>
              </a:rPr>
              <a:t>-P20 </a:t>
            </a:r>
          </a:p>
          <a:p>
            <a:pPr marL="0" indent="0">
              <a:buNone/>
            </a:pPr>
            <a:r>
              <a:rPr lang="ja-JP" altLang="en-US" dirty="0"/>
              <a:t>   ・カードの表示</a:t>
            </a:r>
            <a:r>
              <a:rPr lang="en-US" altLang="ja-JP" dirty="0"/>
              <a:t>B </a:t>
            </a:r>
            <a:r>
              <a:rPr lang="en-US" altLang="ja-JP" dirty="0">
                <a:solidFill>
                  <a:srgbClr val="FF0000"/>
                </a:solidFill>
              </a:rPr>
              <a:t>-P21 </a:t>
            </a:r>
          </a:p>
        </p:txBody>
      </p:sp>
    </p:spTree>
    <p:extLst>
      <p:ext uri="{BB962C8B-B14F-4D97-AF65-F5344CB8AC3E}">
        <p14:creationId xmlns:p14="http://schemas.microsoft.com/office/powerpoint/2010/main" val="298538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定義</a:t>
            </a:r>
            <a:endParaRPr lang="en-US" altLang="ja-JP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Enum</a:t>
            </a:r>
            <a:r>
              <a:rPr lang="ja-JP" altLang="en-US" dirty="0"/>
              <a:t>の定義</a:t>
            </a:r>
            <a:endParaRPr lang="en-US" altLang="ja-JP" dirty="0"/>
          </a:p>
          <a:p>
            <a:r>
              <a:rPr kumimoji="1" lang="ja-JP" altLang="en-US" dirty="0"/>
              <a:t>・構造体の定義</a:t>
            </a:r>
            <a:endParaRPr kumimoji="1" lang="en-US" altLang="ja-JP" dirty="0"/>
          </a:p>
          <a:p>
            <a:r>
              <a:rPr lang="ja-JP" altLang="en-US" dirty="0"/>
              <a:t>・変数の定義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16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15819"/>
              </p:ext>
            </p:extLst>
          </p:nvPr>
        </p:nvGraphicFramePr>
        <p:xfrm>
          <a:off x="692784" y="1330960"/>
          <a:ext cx="1090231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16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446964238"/>
                    </a:ext>
                  </a:extLst>
                </a:gridCol>
                <a:gridCol w="7073899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型名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Enum</a:t>
                      </a:r>
                      <a:r>
                        <a:rPr kumimoji="1" lang="ja-JP" altLang="en-US" dirty="0"/>
                        <a:t>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説明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E_RESULT_WIN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E_RESULT_EVEN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E_RESULT_LOSE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プレイヤーが勝った時に使われる値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プレイヤーとディーラーが引き分けた時に使われる値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プレイヤーが負けた時に使われる値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初期値として使用する値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7757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E_BOOL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E_FALSE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E_TRUE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偽の値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正の値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65155"/>
                  </a:ext>
                </a:extLst>
              </a:tr>
            </a:tbl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:a16="http://schemas.microsoft.com/office/drawing/2014/main" id="{5EC2C186-54BD-4087-83E5-4A77196EB77C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Enum</a:t>
            </a:r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33FD5F8-1767-48D9-B242-EB1D8B50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2037"/>
              </p:ext>
            </p:extLst>
          </p:nvPr>
        </p:nvGraphicFramePr>
        <p:xfrm>
          <a:off x="692783" y="4886960"/>
          <a:ext cx="1090231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217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128023917"/>
                    </a:ext>
                  </a:extLst>
                </a:gridCol>
                <a:gridCol w="7073898">
                  <a:extLst>
                    <a:ext uri="{9D8B030D-6E8A-4147-A177-3AD203B41FA5}">
                      <a16:colId xmlns:a16="http://schemas.microsoft.com/office/drawing/2014/main" val="2035356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型名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メンバ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説明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ST_Card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unsigned int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unsigned int 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char mark[12]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カードの番号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カードの得点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カードのマーク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87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D51CEA9A-0842-4577-AEA2-17241C6B32E6}"/>
              </a:ext>
            </a:extLst>
          </p:cNvPr>
          <p:cNvSpPr txBox="1">
            <a:spLocks/>
          </p:cNvSpPr>
          <p:nvPr/>
        </p:nvSpPr>
        <p:spPr>
          <a:xfrm>
            <a:off x="692784" y="396917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構造体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549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36865"/>
              </p:ext>
            </p:extLst>
          </p:nvPr>
        </p:nvGraphicFramePr>
        <p:xfrm>
          <a:off x="286713" y="1445937"/>
          <a:ext cx="11600817" cy="244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317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2370985">
                  <a:extLst>
                    <a:ext uri="{9D8B030D-6E8A-4147-A177-3AD203B41FA5}">
                      <a16:colId xmlns:a16="http://schemas.microsoft.com/office/drawing/2014/main" val="3086120864"/>
                    </a:ext>
                  </a:extLst>
                </a:gridCol>
                <a:gridCol w="2250170">
                  <a:extLst>
                    <a:ext uri="{9D8B030D-6E8A-4147-A177-3AD203B41FA5}">
                      <a16:colId xmlns:a16="http://schemas.microsoft.com/office/drawing/2014/main" val="24624577"/>
                    </a:ext>
                  </a:extLst>
                </a:gridCol>
                <a:gridCol w="4159345">
                  <a:extLst>
                    <a:ext uri="{9D8B030D-6E8A-4147-A177-3AD203B41FA5}">
                      <a16:colId xmlns:a16="http://schemas.microsoft.com/office/drawing/2014/main" val="4211806006"/>
                    </a:ext>
                  </a:extLst>
                </a:gridCol>
              </a:tblGrid>
              <a:tr h="2229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型名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変数名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初期値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説明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557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const static </a:t>
                      </a:r>
                      <a:r>
                        <a:rPr kumimoji="1" lang="en-US" altLang="ja-JP" sz="1600" dirty="0" err="1"/>
                        <a:t>ST_Card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s_cardsTbl</a:t>
                      </a:r>
                      <a:r>
                        <a:rPr kumimoji="1" lang="en-US" altLang="ja-JP" sz="16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P10 </a:t>
                      </a:r>
                      <a:r>
                        <a:rPr kumimoji="1" lang="ja-JP" altLang="en-US" sz="1600" dirty="0"/>
                        <a:t>参照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ゲームに使用するカードの固定テーブル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1393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unsigned </a:t>
                      </a:r>
                      <a:r>
                        <a:rPr kumimoji="1" lang="en-US" altLang="ja-JP" sz="1600" dirty="0" err="1"/>
                        <a:t>Int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s_dealer</a:t>
                      </a:r>
                      <a:r>
                        <a:rPr kumimoji="1" lang="en-US" altLang="ja-JP" sz="1600" dirty="0" err="1"/>
                        <a:t>Point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s_playerPoint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s_dealer</a:t>
                      </a:r>
                      <a:r>
                        <a:rPr kumimoji="1" lang="en-US" altLang="ja-JP" sz="1600" dirty="0" err="1"/>
                        <a:t>AceCount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s_playerAceCount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>
                          <a:solidFill>
                            <a:schemeClr val="tx1"/>
                          </a:solidFill>
                        </a:rPr>
                        <a:t>s_dealerDrawCount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>
                          <a:solidFill>
                            <a:schemeClr val="tx1"/>
                          </a:solidFill>
                        </a:rPr>
                        <a:t>s_playerDrawCount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ディーラーの合計ポイント</a:t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プレイヤーの合計ポイント</a:t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ディーラーが</a:t>
                      </a:r>
                      <a:r>
                        <a:rPr kumimoji="1" lang="en-US" altLang="ja-JP" sz="1600" dirty="0"/>
                        <a:t>Ace</a:t>
                      </a:r>
                      <a:r>
                        <a:rPr kumimoji="1" lang="ja-JP" altLang="en-US" sz="1600" dirty="0"/>
                        <a:t>を引いた回数</a:t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プレイヤーが</a:t>
                      </a:r>
                      <a:r>
                        <a:rPr kumimoji="1" lang="en-US" altLang="ja-JP" sz="1600" dirty="0"/>
                        <a:t>Ace</a:t>
                      </a:r>
                      <a:r>
                        <a:rPr kumimoji="1" lang="ja-JP" altLang="en-US" sz="1600" dirty="0"/>
                        <a:t>を引いた回数</a:t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ディーラーが山札からカードを引いた回数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プレイヤーが山札からカードを引いた回数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81536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static</a:t>
            </a:r>
            <a:r>
              <a:rPr lang="ja-JP" altLang="en-US" dirty="0"/>
              <a:t>変数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7396054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34429</TotalTime>
  <Words>2391</Words>
  <Application>Microsoft Office PowerPoint</Application>
  <PresentationFormat>ワイド画面</PresentationFormat>
  <Paragraphs>605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5" baseType="lpstr">
      <vt:lpstr>Arial</vt:lpstr>
      <vt:lpstr>Calibri Light</vt:lpstr>
      <vt:lpstr>メトロポリタン</vt:lpstr>
      <vt:lpstr>Black Jack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目次</vt:lpstr>
      <vt:lpstr>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フローチャート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m</dc:creator>
  <cp:lastModifiedBy>m</cp:lastModifiedBy>
  <cp:revision>242</cp:revision>
  <dcterms:created xsi:type="dcterms:W3CDTF">2018-11-11T10:16:11Z</dcterms:created>
  <dcterms:modified xsi:type="dcterms:W3CDTF">2019-03-17T14:14:22Z</dcterms:modified>
</cp:coreProperties>
</file>