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1.xml" ContentType="application/vnd.openxmlformats-officedocument.drawingml.chartshape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1.xml" ContentType="application/vnd.openxmlformats-officedocument.drawingml.chart+xml"/>
  <Override PartName="/ppt/charts/chart22.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3.xml" ContentType="application/vnd.openxmlformats-officedocument.drawingml.chart+xml"/>
  <Override PartName="/ppt/charts/style21.xml" ContentType="application/vnd.ms-office.chartstyle+xml"/>
  <Override PartName="/ppt/charts/colors2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7" r:id="rId2"/>
    <p:sldId id="278" r:id="rId3"/>
    <p:sldId id="284" r:id="rId4"/>
    <p:sldId id="266" r:id="rId5"/>
    <p:sldId id="262" r:id="rId6"/>
    <p:sldId id="268" r:id="rId7"/>
    <p:sldId id="280" r:id="rId8"/>
    <p:sldId id="294" r:id="rId9"/>
    <p:sldId id="296" r:id="rId10"/>
    <p:sldId id="267" r:id="rId11"/>
    <p:sldId id="298" r:id="rId12"/>
    <p:sldId id="270" r:id="rId13"/>
    <p:sldId id="297" r:id="rId14"/>
    <p:sldId id="271" r:id="rId15"/>
    <p:sldId id="288" r:id="rId16"/>
    <p:sldId id="291" r:id="rId17"/>
    <p:sldId id="293" r:id="rId18"/>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94719"/>
  </p:normalViewPr>
  <p:slideViewPr>
    <p:cSldViewPr snapToGrid="0">
      <p:cViewPr varScale="1">
        <p:scale>
          <a:sx n="142" d="100"/>
          <a:sy n="142" d="100"/>
        </p:scale>
        <p:origin x="18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mohammadali\Desktop\SmartDataPoint\SQL\Project\BikeStore\income_%3c100.000.xml" TargetMode="Externa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1.xml"/></Relationships>
</file>

<file path=ppt/charts/_rels/chart15.xml.rels><?xml version="1.0" encoding="UTF-8" standalone="yes"?>
<Relationships xmlns="http://schemas.openxmlformats.org/package/2006/relationships"><Relationship Id="rId3" Type="http://schemas.openxmlformats.org/officeDocument/2006/relationships/oleObject" Target="file:////Users/mohammadali/Desktop/SmartDataPoint/SQL/Project/BikeStore/Barnd_selling.xml"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Users\mohammadali\Desktop\SmartDataPoint\SQL\Project\BikeStore\Barnd_selling.xml"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1" Type="http://schemas.openxmlformats.org/officeDocument/2006/relationships/oleObject" Target="file:////Users\mohammadali\Desktop\SmartDataPoint\SQL\Project\BikeStore\BikeStore_data.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1" Type="http://schemas.openxmlformats.org/officeDocument/2006/relationships/oleObject" Target="file:////Users\mohammadali\Desktop\SmartDataPoint\SQL\Project\BikeStore\BikeStore_data.xlsx" TargetMode="External"/></Relationships>
</file>

<file path=ppt/charts/_rels/chart22.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20.xml"/><Relationship Id="rId1" Type="http://schemas.microsoft.com/office/2011/relationships/chartStyle" Target="style20.xml"/></Relationships>
</file>

<file path=ppt/charts/_rels/chart23.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21.xml"/><Relationship Id="rId1" Type="http://schemas.microsoft.com/office/2011/relationships/chartStyle" Target="style21.xml"/></Relationships>
</file>

<file path=ppt/charts/_rels/chart3.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mohammadali/Desktop/SmartDataPoint/SQL/Project/BikeStore/BikeStore_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2000" dirty="0"/>
              <a:t>Sales vs Stock Value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manualLayout>
          <c:layoutTarget val="inner"/>
          <c:xMode val="edge"/>
          <c:yMode val="edge"/>
          <c:x val="0.11972705528744391"/>
          <c:y val="9.1368393765594122E-2"/>
          <c:w val="0.83012509525019051"/>
          <c:h val="0.79547649136450549"/>
        </c:manualLayout>
      </c:layout>
      <c:barChart>
        <c:barDir val="bar"/>
        <c:grouping val="clustered"/>
        <c:varyColors val="0"/>
        <c:ser>
          <c:idx val="1"/>
          <c:order val="0"/>
          <c:tx>
            <c:strRef>
              <c:f>'total  sales and stock value'!$B$8</c:f>
              <c:strCache>
                <c:ptCount val="1"/>
                <c:pt idx="0">
                  <c:v>total_sales</c:v>
                </c:pt>
              </c:strCache>
            </c:strRef>
          </c:tx>
          <c:spPr>
            <a:solidFill>
              <a:schemeClr val="accent2"/>
            </a:solidFill>
            <a:ln>
              <a:noFill/>
            </a:ln>
            <a:effectLst/>
          </c:spPr>
          <c:invertIfNegative val="0"/>
          <c:cat>
            <c:strRef>
              <c:f>'total  sales and stock value'!$C$7:$E$7</c:f>
              <c:strCache>
                <c:ptCount val="3"/>
                <c:pt idx="0">
                  <c:v>Santa Cruz Bikes  Id_!</c:v>
                </c:pt>
                <c:pt idx="1">
                  <c:v>Baldwin Bikes  Id_2</c:v>
                </c:pt>
                <c:pt idx="2">
                  <c:v>Rowlett Bikes. Id_3</c:v>
                </c:pt>
              </c:strCache>
            </c:strRef>
          </c:cat>
          <c:val>
            <c:numRef>
              <c:f>'total  sales and stock value'!$C$8:$E$8</c:f>
              <c:numCache>
                <c:formatCode>[$$-409]#,##0.00</c:formatCode>
                <c:ptCount val="3"/>
                <c:pt idx="0">
                  <c:v>1605823.04</c:v>
                </c:pt>
                <c:pt idx="1">
                  <c:v>5215751.28</c:v>
                </c:pt>
                <c:pt idx="2">
                  <c:v>867542.24</c:v>
                </c:pt>
              </c:numCache>
            </c:numRef>
          </c:val>
          <c:extLst>
            <c:ext xmlns:c16="http://schemas.microsoft.com/office/drawing/2014/chart" uri="{C3380CC4-5D6E-409C-BE32-E72D297353CC}">
              <c16:uniqueId val="{00000000-4E71-F448-850F-AB505FFA30BD}"/>
            </c:ext>
          </c:extLst>
        </c:ser>
        <c:ser>
          <c:idx val="2"/>
          <c:order val="1"/>
          <c:tx>
            <c:strRef>
              <c:f>'total  sales and stock value'!$B$9</c:f>
              <c:strCache>
                <c:ptCount val="1"/>
                <c:pt idx="0">
                  <c:v>Total_stock_value</c:v>
                </c:pt>
              </c:strCache>
            </c:strRef>
          </c:tx>
          <c:spPr>
            <a:solidFill>
              <a:schemeClr val="bg2">
                <a:lumMod val="90000"/>
              </a:schemeClr>
            </a:solidFill>
            <a:ln>
              <a:noFill/>
            </a:ln>
            <a:effectLst/>
          </c:spPr>
          <c:invertIfNegative val="0"/>
          <c:cat>
            <c:strRef>
              <c:f>'total  sales and stock value'!$C$7:$E$7</c:f>
              <c:strCache>
                <c:ptCount val="3"/>
                <c:pt idx="0">
                  <c:v>Santa Cruz Bikes  Id_!</c:v>
                </c:pt>
                <c:pt idx="1">
                  <c:v>Baldwin Bikes  Id_2</c:v>
                </c:pt>
                <c:pt idx="2">
                  <c:v>Rowlett Bikes. Id_3</c:v>
                </c:pt>
              </c:strCache>
            </c:strRef>
          </c:cat>
          <c:val>
            <c:numRef>
              <c:f>'total  sales and stock value'!$C$9:$E$9</c:f>
              <c:numCache>
                <c:formatCode>[$$-409]#,##0.00</c:formatCode>
                <c:ptCount val="3"/>
                <c:pt idx="0">
                  <c:v>6487242.1600000001</c:v>
                </c:pt>
                <c:pt idx="1">
                  <c:v>6473126.2800000003</c:v>
                </c:pt>
                <c:pt idx="2">
                  <c:v>6859214.21</c:v>
                </c:pt>
              </c:numCache>
            </c:numRef>
          </c:val>
          <c:extLst>
            <c:ext xmlns:c16="http://schemas.microsoft.com/office/drawing/2014/chart" uri="{C3380CC4-5D6E-409C-BE32-E72D297353CC}">
              <c16:uniqueId val="{00000001-4E71-F448-850F-AB505FFA30BD}"/>
            </c:ext>
          </c:extLst>
        </c:ser>
        <c:dLbls>
          <c:showLegendKey val="0"/>
          <c:showVal val="0"/>
          <c:showCatName val="0"/>
          <c:showSerName val="0"/>
          <c:showPercent val="0"/>
          <c:showBubbleSize val="0"/>
        </c:dLbls>
        <c:gapWidth val="182"/>
        <c:axId val="823310767"/>
        <c:axId val="823312495"/>
      </c:barChart>
      <c:catAx>
        <c:axId val="8233107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DE"/>
          </a:p>
        </c:txPr>
        <c:crossAx val="823312495"/>
        <c:crosses val="autoZero"/>
        <c:auto val="1"/>
        <c:lblAlgn val="ctr"/>
        <c:lblOffset val="100"/>
        <c:noMultiLvlLbl val="0"/>
      </c:catAx>
      <c:valAx>
        <c:axId val="823312495"/>
        <c:scaling>
          <c:orientation val="minMax"/>
        </c:scaling>
        <c:delete val="0"/>
        <c:axPos val="b"/>
        <c:majorGridlines>
          <c:spPr>
            <a:ln w="9525" cap="flat" cmpd="sng" algn="ctr">
              <a:solidFill>
                <a:schemeClr val="tx1">
                  <a:lumMod val="15000"/>
                  <a:lumOff val="85000"/>
                </a:schemeClr>
              </a:solidFill>
              <a:round/>
            </a:ln>
            <a:effectLst/>
          </c:spPr>
        </c:majorGridlines>
        <c:numFmt formatCode="[$$-4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8233107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Q.for all years group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spPr>
            <a:solidFill>
              <a:schemeClr val="accent2">
                <a:lumMod val="60000"/>
                <a:lumOff val="40000"/>
              </a:schemeClr>
            </a:solidFill>
            <a:ln>
              <a:noFill/>
            </a:ln>
            <a:effectLst/>
          </c:spPr>
          <c:invertIfNegative val="0"/>
          <c:errBars>
            <c:errBarType val="both"/>
            <c:errValType val="cust"/>
            <c:noEndCap val="0"/>
            <c:plus>
              <c:numRef>
                <c:f>Sales_quarter!$C$28:$F$28</c:f>
                <c:numCache>
                  <c:formatCode>General</c:formatCode>
                  <c:ptCount val="4"/>
                  <c:pt idx="0">
                    <c:v>177434.78923222746</c:v>
                  </c:pt>
                  <c:pt idx="1">
                    <c:v>126217.41812610504</c:v>
                  </c:pt>
                  <c:pt idx="2">
                    <c:v>346158.21647194767</c:v>
                  </c:pt>
                  <c:pt idx="3">
                    <c:v>346806.41732261912</c:v>
                  </c:pt>
                </c:numCache>
              </c:numRef>
            </c:plus>
            <c:minus>
              <c:numRef>
                <c:f>Sales_quarter!$C$28:$F$28</c:f>
                <c:numCache>
                  <c:formatCode>General</c:formatCode>
                  <c:ptCount val="4"/>
                  <c:pt idx="0">
                    <c:v>177434.78923222746</c:v>
                  </c:pt>
                  <c:pt idx="1">
                    <c:v>126217.41812610504</c:v>
                  </c:pt>
                  <c:pt idx="2">
                    <c:v>346158.21647194767</c:v>
                  </c:pt>
                  <c:pt idx="3">
                    <c:v>346806.41732261912</c:v>
                  </c:pt>
                </c:numCache>
              </c:numRef>
            </c:minus>
            <c:spPr>
              <a:noFill/>
              <a:ln w="9525" cap="flat" cmpd="sng" algn="ctr">
                <a:solidFill>
                  <a:schemeClr val="tx1">
                    <a:lumMod val="65000"/>
                    <a:lumOff val="35000"/>
                  </a:schemeClr>
                </a:solidFill>
                <a:round/>
              </a:ln>
              <a:effectLst/>
            </c:spPr>
          </c:errBars>
          <c:val>
            <c:numRef>
              <c:f>Sales_quarter!$C$27:$F$27</c:f>
              <c:numCache>
                <c:formatCode>[$$-475]#,##0.00</c:formatCode>
                <c:ptCount val="4"/>
                <c:pt idx="0">
                  <c:v>801796.78749999998</c:v>
                </c:pt>
                <c:pt idx="1">
                  <c:v>758492.28023333335</c:v>
                </c:pt>
                <c:pt idx="2">
                  <c:v>513646.52809999994</c:v>
                </c:pt>
                <c:pt idx="3">
                  <c:v>489103.25670000003</c:v>
                </c:pt>
              </c:numCache>
            </c:numRef>
          </c:val>
          <c:extLst>
            <c:ext xmlns:c16="http://schemas.microsoft.com/office/drawing/2014/chart" uri="{C3380CC4-5D6E-409C-BE32-E72D297353CC}">
              <c16:uniqueId val="{00000000-27C8-FA44-8FA1-C8FA2D872A49}"/>
            </c:ext>
          </c:extLst>
        </c:ser>
        <c:dLbls>
          <c:showLegendKey val="0"/>
          <c:showVal val="0"/>
          <c:showCatName val="0"/>
          <c:showSerName val="0"/>
          <c:showPercent val="0"/>
          <c:showBubbleSize val="0"/>
        </c:dLbls>
        <c:gapWidth val="219"/>
        <c:overlap val="-27"/>
        <c:axId val="248165503"/>
        <c:axId val="248494735"/>
      </c:barChart>
      <c:catAx>
        <c:axId val="2481655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Quarter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48494735"/>
        <c:crosses val="autoZero"/>
        <c:auto val="1"/>
        <c:lblAlgn val="ctr"/>
        <c:lblOffset val="100"/>
        <c:noMultiLvlLbl val="0"/>
      </c:catAx>
      <c:valAx>
        <c:axId val="2484947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Income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475]#,##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4816550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dirty="0"/>
              <a:t>Percentage</a:t>
            </a:r>
            <a:r>
              <a:rPr lang="en-US" baseline="0" dirty="0"/>
              <a:t>  sales of category </a:t>
            </a:r>
            <a:endParaRPr lang="en-US"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DE"/>
        </a:p>
      </c:txPr>
    </c:title>
    <c:autoTitleDeleted val="0"/>
    <c:plotArea>
      <c:layout/>
      <c:pieChart>
        <c:varyColors val="1"/>
        <c:ser>
          <c:idx val="0"/>
          <c:order val="0"/>
          <c:tx>
            <c:strRef>
              <c:f>category_reveniu!$B$1</c:f>
              <c:strCache>
                <c:ptCount val="1"/>
                <c:pt idx="0">
                  <c:v>category_sales</c:v>
                </c:pt>
              </c:strCache>
            </c:strRef>
          </c:tx>
          <c:dPt>
            <c:idx val="0"/>
            <c:bubble3D val="0"/>
            <c:spPr>
              <a:solidFill>
                <a:schemeClr val="accent5">
                  <a:lumMod val="40000"/>
                  <a:lumOff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0035-D547-A369-AE6D43072DDC}"/>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0035-D547-A369-AE6D43072DDC}"/>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0035-D547-A369-AE6D43072DDC}"/>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0035-D547-A369-AE6D43072DDC}"/>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0035-D547-A369-AE6D43072DDC}"/>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0035-D547-A369-AE6D43072DDC}"/>
              </c:ext>
            </c:extLst>
          </c:dPt>
          <c:dPt>
            <c:idx val="6"/>
            <c:bubble3D val="0"/>
            <c:spPr>
              <a:solidFill>
                <a:schemeClr val="tx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0035-D547-A369-AE6D43072DDC}"/>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DE"/>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category_reveniu!$A$2:$A$8</c:f>
              <c:strCache>
                <c:ptCount val="7"/>
                <c:pt idx="0">
                  <c:v>Mountain Bikes</c:v>
                </c:pt>
                <c:pt idx="1">
                  <c:v>Road Bikes</c:v>
                </c:pt>
                <c:pt idx="2">
                  <c:v>Cruisers Bicycles</c:v>
                </c:pt>
                <c:pt idx="3">
                  <c:v>Electric Bikes</c:v>
                </c:pt>
                <c:pt idx="4">
                  <c:v>Cyclocross Bicycles</c:v>
                </c:pt>
                <c:pt idx="5">
                  <c:v>Comfort Bicycles</c:v>
                </c:pt>
                <c:pt idx="6">
                  <c:v>Children Bicycles</c:v>
                </c:pt>
              </c:strCache>
            </c:strRef>
          </c:cat>
          <c:val>
            <c:numRef>
              <c:f>category_reveniu!$B$2:$B$8</c:f>
              <c:numCache>
                <c:formatCode>[$$-409]#,##0.00</c:formatCode>
                <c:ptCount val="7"/>
                <c:pt idx="0">
                  <c:v>2715079.53</c:v>
                </c:pt>
                <c:pt idx="1">
                  <c:v>1665098.49</c:v>
                </c:pt>
                <c:pt idx="2">
                  <c:v>995032.62</c:v>
                </c:pt>
                <c:pt idx="3">
                  <c:v>916684.78</c:v>
                </c:pt>
                <c:pt idx="4">
                  <c:v>711011.83999999997</c:v>
                </c:pt>
                <c:pt idx="5">
                  <c:v>394020.1</c:v>
                </c:pt>
                <c:pt idx="6">
                  <c:v>292189.2</c:v>
                </c:pt>
              </c:numCache>
            </c:numRef>
          </c:val>
          <c:extLst>
            <c:ext xmlns:c16="http://schemas.microsoft.com/office/drawing/2014/chart" uri="{C3380CC4-5D6E-409C-BE32-E72D297353CC}">
              <c16:uniqueId val="{0000000E-0035-D547-A369-AE6D43072DD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DE"/>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DE"/>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Income from cateegorey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manualLayout>
          <c:layoutTarget val="inner"/>
          <c:xMode val="edge"/>
          <c:yMode val="edge"/>
          <c:x val="0.22796144208869962"/>
          <c:y val="0.13104254194374113"/>
          <c:w val="0.70093636567269046"/>
          <c:h val="0.73084767950153751"/>
        </c:manualLayout>
      </c:layout>
      <c:barChart>
        <c:barDir val="bar"/>
        <c:grouping val="clustered"/>
        <c:varyColors val="0"/>
        <c:ser>
          <c:idx val="0"/>
          <c:order val="0"/>
          <c:tx>
            <c:strRef>
              <c:f>category_reveniu!$B$1</c:f>
              <c:strCache>
                <c:ptCount val="1"/>
                <c:pt idx="0">
                  <c:v>category_sales</c:v>
                </c:pt>
              </c:strCache>
            </c:strRef>
          </c:tx>
          <c:spPr>
            <a:solidFill>
              <a:schemeClr val="accent2"/>
            </a:solidFill>
            <a:ln>
              <a:noFill/>
            </a:ln>
            <a:effectLst/>
          </c:spPr>
          <c:invertIfNegative val="0"/>
          <c:dPt>
            <c:idx val="0"/>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0-8CF8-8345-A877-8E3BFE1B8875}"/>
              </c:ext>
            </c:extLst>
          </c:dPt>
          <c:dPt>
            <c:idx val="2"/>
            <c:invertIfNegative val="0"/>
            <c:bubble3D val="0"/>
            <c:spPr>
              <a:solidFill>
                <a:schemeClr val="bg2">
                  <a:lumMod val="90000"/>
                </a:schemeClr>
              </a:solidFill>
              <a:ln>
                <a:noFill/>
              </a:ln>
              <a:effectLst/>
            </c:spPr>
            <c:extLst>
              <c:ext xmlns:c16="http://schemas.microsoft.com/office/drawing/2014/chart" uri="{C3380CC4-5D6E-409C-BE32-E72D297353CC}">
                <c16:uniqueId val="{00000002-8CF8-8345-A877-8E3BFE1B8875}"/>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1-8CF8-8345-A877-8E3BFE1B8875}"/>
              </c:ext>
            </c:extLst>
          </c:dPt>
          <c:dPt>
            <c:idx val="4"/>
            <c:invertIfNegative val="0"/>
            <c:bubble3D val="0"/>
            <c:spPr>
              <a:solidFill>
                <a:srgbClr val="00B0F0"/>
              </a:solidFill>
              <a:ln>
                <a:noFill/>
              </a:ln>
              <a:effectLst/>
            </c:spPr>
            <c:extLst>
              <c:ext xmlns:c16="http://schemas.microsoft.com/office/drawing/2014/chart" uri="{C3380CC4-5D6E-409C-BE32-E72D297353CC}">
                <c16:uniqueId val="{00000003-8CF8-8345-A877-8E3BFE1B8875}"/>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4-8CF8-8345-A877-8E3BFE1B8875}"/>
              </c:ext>
            </c:extLst>
          </c:dPt>
          <c:dPt>
            <c:idx val="6"/>
            <c:invertIfNegative val="0"/>
            <c:bubble3D val="0"/>
            <c:spPr>
              <a:solidFill>
                <a:schemeClr val="tx2"/>
              </a:solidFill>
              <a:ln>
                <a:noFill/>
              </a:ln>
              <a:effectLst/>
            </c:spPr>
            <c:extLst>
              <c:ext xmlns:c16="http://schemas.microsoft.com/office/drawing/2014/chart" uri="{C3380CC4-5D6E-409C-BE32-E72D297353CC}">
                <c16:uniqueId val="{00000005-8CF8-8345-A877-8E3BFE1B8875}"/>
              </c:ext>
            </c:extLst>
          </c:dPt>
          <c:cat>
            <c:strRef>
              <c:f>category_reveniu!$A$2:$A$8</c:f>
              <c:strCache>
                <c:ptCount val="7"/>
                <c:pt idx="0">
                  <c:v>Mountain Bikes</c:v>
                </c:pt>
                <c:pt idx="1">
                  <c:v>Road Bikes</c:v>
                </c:pt>
                <c:pt idx="2">
                  <c:v>Cruisers Bicycles</c:v>
                </c:pt>
                <c:pt idx="3">
                  <c:v>Electric Bikes</c:v>
                </c:pt>
                <c:pt idx="4">
                  <c:v>Cyclocross Bicycles</c:v>
                </c:pt>
                <c:pt idx="5">
                  <c:v>Comfort Bicycles</c:v>
                </c:pt>
                <c:pt idx="6">
                  <c:v>Children Bicycles</c:v>
                </c:pt>
              </c:strCache>
            </c:strRef>
          </c:cat>
          <c:val>
            <c:numRef>
              <c:f>category_reveniu!$B$2:$B$8</c:f>
              <c:numCache>
                <c:formatCode>[$$-409]#,##0.00</c:formatCode>
                <c:ptCount val="7"/>
                <c:pt idx="0">
                  <c:v>2715079.53</c:v>
                </c:pt>
                <c:pt idx="1">
                  <c:v>1665098.49</c:v>
                </c:pt>
                <c:pt idx="2">
                  <c:v>995032.62</c:v>
                </c:pt>
                <c:pt idx="3">
                  <c:v>916684.78</c:v>
                </c:pt>
                <c:pt idx="4">
                  <c:v>711011.83999999997</c:v>
                </c:pt>
                <c:pt idx="5">
                  <c:v>394020.1</c:v>
                </c:pt>
                <c:pt idx="6">
                  <c:v>292189.2</c:v>
                </c:pt>
              </c:numCache>
            </c:numRef>
          </c:val>
          <c:extLst>
            <c:ext xmlns:c16="http://schemas.microsoft.com/office/drawing/2014/chart" uri="{C3380CC4-5D6E-409C-BE32-E72D297353CC}">
              <c16:uniqueId val="{00000000-F22D-044D-B3B7-5921877298AE}"/>
            </c:ext>
          </c:extLst>
        </c:ser>
        <c:dLbls>
          <c:showLegendKey val="0"/>
          <c:showVal val="0"/>
          <c:showCatName val="0"/>
          <c:showSerName val="0"/>
          <c:showPercent val="0"/>
          <c:showBubbleSize val="0"/>
        </c:dLbls>
        <c:gapWidth val="182"/>
        <c:axId val="968527584"/>
        <c:axId val="968482112"/>
      </c:barChart>
      <c:catAx>
        <c:axId val="96852758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400"/>
                  <a:t>category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68482112"/>
        <c:crosses val="autoZero"/>
        <c:auto val="1"/>
        <c:lblAlgn val="ctr"/>
        <c:lblOffset val="100"/>
        <c:noMultiLvlLbl val="0"/>
      </c:catAx>
      <c:valAx>
        <c:axId val="968482112"/>
        <c:scaling>
          <c:orientation val="minMax"/>
        </c:scaling>
        <c:delete val="0"/>
        <c:axPos val="b"/>
        <c:majorGridlines>
          <c:spPr>
            <a:ln w="9525" cap="flat" cmpd="sng" algn="ctr">
              <a:solidFill>
                <a:schemeClr val="tx1">
                  <a:lumMod val="15000"/>
                  <a:lumOff val="85000"/>
                </a:schemeClr>
              </a:solidFill>
              <a:round/>
            </a:ln>
            <a:effectLst/>
          </c:spPr>
        </c:majorGridlines>
        <c:numFmt formatCode="[$$-4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68527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Category</a:t>
            </a:r>
            <a:r>
              <a:rPr lang="en-GB" baseline="0" dirty="0"/>
              <a:t> a</a:t>
            </a:r>
            <a:r>
              <a:rPr lang="en-GB" dirty="0"/>
              <a:t>verage sales</a:t>
            </a:r>
            <a:r>
              <a:rPr lang="en-GB" baseline="0" dirty="0"/>
              <a:t> </a:t>
            </a:r>
            <a:r>
              <a:rPr lang="en-GB" dirty="0"/>
              <a:t>price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[1]Avg_price_for_each_category!$B$2</c:f>
              <c:strCache>
                <c:ptCount val="1"/>
                <c:pt idx="0">
                  <c:v>Average_price</c:v>
                </c:pt>
              </c:strCache>
            </c:strRef>
          </c:tx>
          <c:spPr>
            <a:solidFill>
              <a:schemeClr val="accent2">
                <a:lumMod val="20000"/>
                <a:lumOff val="80000"/>
              </a:schemeClr>
            </a:solidFill>
            <a:ln>
              <a:noFill/>
            </a:ln>
            <a:effectLst/>
          </c:spPr>
          <c:invertIfNegative val="0"/>
          <c:dPt>
            <c:idx val="0"/>
            <c:invertIfNegative val="0"/>
            <c:bubble3D val="0"/>
            <c:spPr>
              <a:solidFill>
                <a:schemeClr val="accent1">
                  <a:lumMod val="50000"/>
                </a:schemeClr>
              </a:solidFill>
              <a:ln>
                <a:noFill/>
              </a:ln>
              <a:effectLst/>
            </c:spPr>
            <c:extLst>
              <c:ext xmlns:c16="http://schemas.microsoft.com/office/drawing/2014/chart" uri="{C3380CC4-5D6E-409C-BE32-E72D297353CC}">
                <c16:uniqueId val="{00000007-8CB5-834F-8887-EC12D7D693A0}"/>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4-8CB5-834F-8887-EC12D7D693A0}"/>
              </c:ext>
            </c:extLst>
          </c:dPt>
          <c:dPt>
            <c:idx val="2"/>
            <c:invertIfNegative val="0"/>
            <c:bubble3D val="0"/>
            <c:spPr>
              <a:solidFill>
                <a:schemeClr val="bg2">
                  <a:lumMod val="75000"/>
                </a:schemeClr>
              </a:solidFill>
              <a:ln>
                <a:noFill/>
              </a:ln>
              <a:effectLst/>
            </c:spPr>
            <c:extLst>
              <c:ext xmlns:c16="http://schemas.microsoft.com/office/drawing/2014/chart" uri="{C3380CC4-5D6E-409C-BE32-E72D297353CC}">
                <c16:uniqueId val="{00000006-8CB5-834F-8887-EC12D7D693A0}"/>
              </c:ext>
            </c:extLst>
          </c:dPt>
          <c:dPt>
            <c:idx val="3"/>
            <c:invertIfNegative val="0"/>
            <c:bubble3D val="0"/>
            <c:spPr>
              <a:solidFill>
                <a:srgbClr val="00B0F0"/>
              </a:solidFill>
              <a:ln>
                <a:noFill/>
              </a:ln>
              <a:effectLst/>
            </c:spPr>
            <c:extLst>
              <c:ext xmlns:c16="http://schemas.microsoft.com/office/drawing/2014/chart" uri="{C3380CC4-5D6E-409C-BE32-E72D297353CC}">
                <c16:uniqueId val="{00000003-8CB5-834F-8887-EC12D7D693A0}"/>
              </c:ext>
            </c:extLst>
          </c:dPt>
          <c:dPt>
            <c:idx val="4"/>
            <c:invertIfNegative val="0"/>
            <c:bubble3D val="0"/>
            <c:spPr>
              <a:solidFill>
                <a:srgbClr val="FFC000"/>
              </a:solidFill>
              <a:ln>
                <a:noFill/>
              </a:ln>
              <a:effectLst/>
            </c:spPr>
            <c:extLst>
              <c:ext xmlns:c16="http://schemas.microsoft.com/office/drawing/2014/chart" uri="{C3380CC4-5D6E-409C-BE32-E72D297353CC}">
                <c16:uniqueId val="{00000005-8CB5-834F-8887-EC12D7D693A0}"/>
              </c:ext>
            </c:extLst>
          </c:dPt>
          <c:dPt>
            <c:idx val="5"/>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1-8CB5-834F-8887-EC12D7D693A0}"/>
              </c:ext>
            </c:extLst>
          </c:dPt>
          <c:dPt>
            <c:idx val="6"/>
            <c:invertIfNegative val="0"/>
            <c:bubble3D val="0"/>
            <c:spPr>
              <a:solidFill>
                <a:schemeClr val="accent2"/>
              </a:solidFill>
              <a:ln>
                <a:noFill/>
              </a:ln>
              <a:effectLst/>
            </c:spPr>
            <c:extLst>
              <c:ext xmlns:c16="http://schemas.microsoft.com/office/drawing/2014/chart" uri="{C3380CC4-5D6E-409C-BE32-E72D297353CC}">
                <c16:uniqueId val="{00000002-8CB5-834F-8887-EC12D7D693A0}"/>
              </c:ext>
            </c:extLst>
          </c:dPt>
          <c:cat>
            <c:strRef>
              <c:f>[1]Avg_price_for_each_category!$A$3:$A$9</c:f>
              <c:strCache>
                <c:ptCount val="7"/>
                <c:pt idx="0">
                  <c:v>Children Bicycles</c:v>
                </c:pt>
                <c:pt idx="1">
                  <c:v>Comfort Bicycles</c:v>
                </c:pt>
                <c:pt idx="2">
                  <c:v>Cruisers Bicycles</c:v>
                </c:pt>
                <c:pt idx="3">
                  <c:v>Cyclocross Bicycles</c:v>
                </c:pt>
                <c:pt idx="4">
                  <c:v>Electric Bikes</c:v>
                </c:pt>
                <c:pt idx="5">
                  <c:v>Mountain Bikes</c:v>
                </c:pt>
                <c:pt idx="6">
                  <c:v>Road Bikes</c:v>
                </c:pt>
              </c:strCache>
            </c:strRef>
          </c:cat>
          <c:val>
            <c:numRef>
              <c:f>[1]Avg_price_for_each_category!$B$3:$B$9</c:f>
              <c:numCache>
                <c:formatCode>[$$-409]#,##0.00</c:formatCode>
                <c:ptCount val="7"/>
                <c:pt idx="0">
                  <c:v>287.79000000000002</c:v>
                </c:pt>
                <c:pt idx="1">
                  <c:v>682.12</c:v>
                </c:pt>
                <c:pt idx="2">
                  <c:v>730.41</c:v>
                </c:pt>
                <c:pt idx="3">
                  <c:v>2542.79</c:v>
                </c:pt>
                <c:pt idx="4">
                  <c:v>3281.66</c:v>
                </c:pt>
                <c:pt idx="5">
                  <c:v>1649.76</c:v>
                </c:pt>
                <c:pt idx="6">
                  <c:v>3175.36</c:v>
                </c:pt>
              </c:numCache>
            </c:numRef>
          </c:val>
          <c:extLst>
            <c:ext xmlns:c16="http://schemas.microsoft.com/office/drawing/2014/chart" uri="{C3380CC4-5D6E-409C-BE32-E72D297353CC}">
              <c16:uniqueId val="{00000000-8CB5-834F-8887-EC12D7D693A0}"/>
            </c:ext>
          </c:extLst>
        </c:ser>
        <c:dLbls>
          <c:showLegendKey val="0"/>
          <c:showVal val="0"/>
          <c:showCatName val="0"/>
          <c:showSerName val="0"/>
          <c:showPercent val="0"/>
          <c:showBubbleSize val="0"/>
        </c:dLbls>
        <c:gapWidth val="219"/>
        <c:overlap val="-27"/>
        <c:axId val="823595935"/>
        <c:axId val="306390415"/>
      </c:barChart>
      <c:catAx>
        <c:axId val="823595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306390415"/>
        <c:crosses val="autoZero"/>
        <c:auto val="1"/>
        <c:lblAlgn val="ctr"/>
        <c:lblOffset val="100"/>
        <c:noMultiLvlLbl val="0"/>
      </c:catAx>
      <c:valAx>
        <c:axId val="3063904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dirty="0" err="1"/>
                  <a:t>Avg</a:t>
                </a:r>
                <a:r>
                  <a:rPr lang="en-GB" sz="1100" dirty="0"/>
                  <a:t>-</a:t>
                </a:r>
                <a:r>
                  <a:rPr lang="en-GB" sz="1100" baseline="0" dirty="0"/>
                  <a:t> Unit price</a:t>
                </a:r>
                <a:endParaRPr lang="en-GB" sz="11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4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8235959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0070C0"/>
                </a:solidFill>
                <a:latin typeface="+mn-lt"/>
                <a:ea typeface="+mn-ea"/>
                <a:cs typeface="+mn-cs"/>
              </a:defRPr>
            </a:pPr>
            <a:r>
              <a:rPr lang="en-US" sz="2000">
                <a:solidFill>
                  <a:srgbClr val="0070C0"/>
                </a:solidFill>
              </a:rPr>
              <a:t>Total</a:t>
            </a:r>
            <a:r>
              <a:rPr lang="en-US" sz="2000" baseline="0">
                <a:solidFill>
                  <a:srgbClr val="0070C0"/>
                </a:solidFill>
              </a:rPr>
              <a:t> of orders</a:t>
            </a:r>
            <a:endParaRPr lang="en-US" sz="2000">
              <a:solidFill>
                <a:srgbClr val="0070C0"/>
              </a:solidFill>
            </a:endParaRPr>
          </a:p>
        </c:rich>
      </c:tx>
      <c:layout>
        <c:manualLayout>
          <c:xMode val="edge"/>
          <c:yMode val="edge"/>
          <c:x val="0.66746479230960865"/>
          <c:y val="0.1076113244424031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0070C0"/>
              </a:solidFill>
              <a:latin typeface="+mn-lt"/>
              <a:ea typeface="+mn-ea"/>
              <a:cs typeface="+mn-cs"/>
            </a:defRPr>
          </a:pPr>
          <a:endParaRPr lang="en-DE"/>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4000130510712575"/>
          <c:y val="5.3819294725687928E-3"/>
          <c:w val="0.69672306815845875"/>
          <c:h val="0.91149344213191785"/>
        </c:manualLayout>
      </c:layout>
      <c:bar3DChart>
        <c:barDir val="bar"/>
        <c:grouping val="clustered"/>
        <c:varyColors val="0"/>
        <c:ser>
          <c:idx val="1"/>
          <c:order val="0"/>
          <c:tx>
            <c:strRef>
              <c:f>Table1!$D$1</c:f>
              <c:strCache>
                <c:ptCount val="1"/>
                <c:pt idx="0">
                  <c:v>total_sales_value</c:v>
                </c:pt>
              </c:strCache>
            </c:strRef>
          </c:tx>
          <c:spPr>
            <a:solidFill>
              <a:schemeClr val="accent2"/>
            </a:solidFill>
            <a:ln>
              <a:noFill/>
            </a:ln>
            <a:effectLst/>
            <a:sp3d/>
          </c:spPr>
          <c:invertIfNegative val="0"/>
          <c:dLbls>
            <c:dLbl>
              <c:idx val="0"/>
              <c:tx>
                <c:rich>
                  <a:bodyPr/>
                  <a:lstStyle/>
                  <a:p>
                    <a:r>
                      <a:rPr lang="en-US"/>
                      <a:t>154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2F7-9343-92D5-E50DB3D081D2}"/>
                </c:ext>
              </c:extLst>
            </c:dLbl>
            <c:dLbl>
              <c:idx val="1"/>
              <c:tx>
                <c:rich>
                  <a:bodyPr/>
                  <a:lstStyle/>
                  <a:p>
                    <a:r>
                      <a:rPr lang="en-US"/>
                      <a:t>145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2F7-9343-92D5-E50DB3D081D2}"/>
                </c:ext>
              </c:extLst>
            </c:dLbl>
            <c:dLbl>
              <c:idx val="2"/>
              <c:tx>
                <c:rich>
                  <a:bodyPr/>
                  <a:lstStyle/>
                  <a:p>
                    <a:r>
                      <a:rPr lang="en-US"/>
                      <a:t>143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2F7-9343-92D5-E50DB3D081D2}"/>
                </c:ext>
              </c:extLst>
            </c:dLbl>
            <c:dLbl>
              <c:idx val="3"/>
              <c:tx>
                <c:rich>
                  <a:bodyPr/>
                  <a:lstStyle/>
                  <a:p>
                    <a:r>
                      <a:rPr lang="en-US"/>
                      <a:t>151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2F7-9343-92D5-E50DB3D081D2}"/>
                </c:ext>
              </c:extLst>
            </c:dLbl>
            <c:dLbl>
              <c:idx val="4"/>
              <c:tx>
                <c:rich>
                  <a:bodyPr/>
                  <a:lstStyle/>
                  <a:p>
                    <a:r>
                      <a:rPr lang="en-US"/>
                      <a:t>43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2F7-9343-92D5-E50DB3D081D2}"/>
                </c:ext>
              </c:extLst>
            </c:dLbl>
            <c:dLbl>
              <c:idx val="5"/>
              <c:tx>
                <c:rich>
                  <a:bodyPr/>
                  <a:lstStyle/>
                  <a:p>
                    <a:r>
                      <a:rPr lang="en-US"/>
                      <a:t>147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2F7-9343-92D5-E50DB3D081D2}"/>
                </c:ext>
              </c:extLst>
            </c:dLbl>
            <c:dLbl>
              <c:idx val="6"/>
              <c:tx>
                <c:rich>
                  <a:bodyPr/>
                  <a:lstStyle/>
                  <a:p>
                    <a:r>
                      <a:rPr lang="en-US"/>
                      <a:t>125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92F7-9343-92D5-E50DB3D081D2}"/>
                </c:ext>
              </c:extLst>
            </c:dLbl>
            <c:dLbl>
              <c:idx val="7"/>
              <c:tx>
                <c:rich>
                  <a:bodyPr/>
                  <a:lstStyle/>
                  <a:p>
                    <a:r>
                      <a:rPr lang="en-US"/>
                      <a:t>41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2F7-9343-92D5-E50DB3D081D2}"/>
                </c:ext>
              </c:extLst>
            </c:dLbl>
            <c:dLbl>
              <c:idx val="8"/>
              <c:tx>
                <c:rich>
                  <a:bodyPr/>
                  <a:lstStyle/>
                  <a:p>
                    <a:r>
                      <a:rPr lang="en-US"/>
                      <a:t>39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92F7-9343-92D5-E50DB3D081D2}"/>
                </c:ext>
              </c:extLst>
            </c:dLbl>
            <c:dLbl>
              <c:idx val="9"/>
              <c:tx>
                <c:rich>
                  <a:bodyPr/>
                  <a:lstStyle/>
                  <a:p>
                    <a:r>
                      <a:rPr lang="en-US"/>
                      <a:t>29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2F7-9343-92D5-E50DB3D081D2}"/>
                </c:ext>
              </c:extLst>
            </c:dLbl>
            <c:dLbl>
              <c:idx val="10"/>
              <c:tx>
                <c:rich>
                  <a:bodyPr/>
                  <a:lstStyle/>
                  <a:p>
                    <a:r>
                      <a:rPr lang="en-US"/>
                      <a:t>30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92F7-9343-92D5-E50DB3D081D2}"/>
                </c:ext>
              </c:extLst>
            </c:dLbl>
            <c:dLbl>
              <c:idx val="11"/>
              <c:tx>
                <c:rich>
                  <a:bodyPr/>
                  <a:lstStyle/>
                  <a:p>
                    <a:r>
                      <a:rPr lang="en-US"/>
                      <a:t>33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2F7-9343-92D5-E50DB3D081D2}"/>
                </c:ext>
              </c:extLst>
            </c:dLbl>
            <c:dLbl>
              <c:idx val="12"/>
              <c:tx>
                <c:rich>
                  <a:bodyPr/>
                  <a:lstStyle/>
                  <a:p>
                    <a:r>
                      <a:rPr lang="en-US"/>
                      <a:t>129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92F7-9343-92D5-E50DB3D081D2}"/>
                </c:ext>
              </c:extLst>
            </c:dLbl>
            <c:dLbl>
              <c:idx val="13"/>
              <c:tx>
                <c:rich>
                  <a:bodyPr/>
                  <a:lstStyle/>
                  <a:p>
                    <a:r>
                      <a:rPr lang="en-US"/>
                      <a:t>33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2F7-9343-92D5-E50DB3D081D2}"/>
                </c:ext>
              </c:extLst>
            </c:dLbl>
            <c:dLbl>
              <c:idx val="14"/>
              <c:tx>
                <c:rich>
                  <a:bodyPr/>
                  <a:lstStyle/>
                  <a:p>
                    <a:r>
                      <a:rPr lang="en-US"/>
                      <a:t>42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92F7-9343-92D5-E50DB3D081D2}"/>
                </c:ext>
              </c:extLst>
            </c:dLbl>
            <c:dLbl>
              <c:idx val="15"/>
              <c:tx>
                <c:rich>
                  <a:bodyPr/>
                  <a:lstStyle/>
                  <a:p>
                    <a:r>
                      <a:rPr lang="en-US"/>
                      <a:t>37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2F7-9343-92D5-E50DB3D081D2}"/>
                </c:ext>
              </c:extLst>
            </c:dLbl>
            <c:dLbl>
              <c:idx val="16"/>
              <c:tx>
                <c:rich>
                  <a:bodyPr/>
                  <a:lstStyle/>
                  <a:p>
                    <a:r>
                      <a:rPr lang="en-US"/>
                      <a:t>126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92F7-9343-92D5-E50DB3D081D2}"/>
                </c:ext>
              </c:extLst>
            </c:dLbl>
            <c:dLbl>
              <c:idx val="17"/>
              <c:tx>
                <c:rich>
                  <a:bodyPr/>
                  <a:lstStyle/>
                  <a:p>
                    <a:r>
                      <a:rPr lang="en-US"/>
                      <a:t>22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2F7-9343-92D5-E50DB3D081D2}"/>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0070C0"/>
                    </a:solidFill>
                    <a:latin typeface="+mn-lt"/>
                    <a:ea typeface="+mn-ea"/>
                    <a:cs typeface="+mn-cs"/>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Table1!$A$2:$B$19</c:f>
              <c:multiLvlStrCache>
                <c:ptCount val="18"/>
                <c:lvl>
                  <c:pt idx="0">
                    <c:v>Trek Slash 8 27.5 - 2016</c:v>
                  </c:pt>
                  <c:pt idx="1">
                    <c:v>Trek Conduit+ - 2016</c:v>
                  </c:pt>
                  <c:pt idx="2">
                    <c:v>Trek Fuel EX 8 29 - 2016</c:v>
                  </c:pt>
                  <c:pt idx="3">
                    <c:v>Surly Straggler 650b - 2016</c:v>
                  </c:pt>
                  <c:pt idx="4">
                    <c:v>Trek Domane SLR 6 Disc - 2017</c:v>
                  </c:pt>
                  <c:pt idx="5">
                    <c:v>Surly Straggler - 2016</c:v>
                  </c:pt>
                  <c:pt idx="6">
                    <c:v>Trek Remedy 29 Carbon Frameset - 2016</c:v>
                  </c:pt>
                  <c:pt idx="7">
                    <c:v>Trek Powerfly 8 FS Plus - 2017</c:v>
                  </c:pt>
                  <c:pt idx="8">
                    <c:v>Trek Madone 9.2 - 2017</c:v>
                  </c:pt>
                  <c:pt idx="9">
                    <c:v>Trek Silque SLR 8 Women's - 2017</c:v>
                  </c:pt>
                  <c:pt idx="10">
                    <c:v>Trek Silque SLR 7 Women's - 2017</c:v>
                  </c:pt>
                  <c:pt idx="11">
                    <c:v>Trek Fuel EX 9.8 27.5 Plus - 2017</c:v>
                  </c:pt>
                  <c:pt idx="12">
                    <c:v>Heller Shagamaw Frame - 2016</c:v>
                  </c:pt>
                  <c:pt idx="13">
                    <c:v>Trek Fuel EX 9.8 29 - 2017</c:v>
                  </c:pt>
                  <c:pt idx="14">
                    <c:v>Trek Boone 7 - 2017</c:v>
                  </c:pt>
                  <c:pt idx="15">
                    <c:v>Trek Domane SL 6 - 2017</c:v>
                  </c:pt>
                  <c:pt idx="16">
                    <c:v>Surly Wednesday Frameset - 2016</c:v>
                  </c:pt>
                  <c:pt idx="17">
                    <c:v>Trek Remedy 9.8 - 2017</c:v>
                  </c:pt>
                </c:lvl>
                <c:lvl>
                  <c:pt idx="0">
                    <c:v>7</c:v>
                  </c:pt>
                  <c:pt idx="1">
                    <c:v>9</c:v>
                  </c:pt>
                  <c:pt idx="2">
                    <c:v>4</c:v>
                  </c:pt>
                  <c:pt idx="3">
                    <c:v>11</c:v>
                  </c:pt>
                  <c:pt idx="4">
                    <c:v>56</c:v>
                  </c:pt>
                  <c:pt idx="5">
                    <c:v>10</c:v>
                  </c:pt>
                  <c:pt idx="6">
                    <c:v>8</c:v>
                  </c:pt>
                  <c:pt idx="7">
                    <c:v>61</c:v>
                  </c:pt>
                  <c:pt idx="8">
                    <c:v>58</c:v>
                  </c:pt>
                  <c:pt idx="9">
                    <c:v>51</c:v>
                  </c:pt>
                  <c:pt idx="10">
                    <c:v>50</c:v>
                  </c:pt>
                  <c:pt idx="11">
                    <c:v>43</c:v>
                  </c:pt>
                  <c:pt idx="12">
                    <c:v>5</c:v>
                  </c:pt>
                  <c:pt idx="13">
                    <c:v>40</c:v>
                  </c:pt>
                  <c:pt idx="14">
                    <c:v>62</c:v>
                  </c:pt>
                  <c:pt idx="15">
                    <c:v>49</c:v>
                  </c:pt>
                  <c:pt idx="16">
                    <c:v>3</c:v>
                  </c:pt>
                  <c:pt idx="17">
                    <c:v>47</c:v>
                  </c:pt>
                </c:lvl>
              </c:multiLvlStrCache>
            </c:multiLvlStrRef>
          </c:cat>
          <c:val>
            <c:numRef>
              <c:f>Table1!$D$2:$D$19</c:f>
              <c:numCache>
                <c:formatCode>[$$-409]#,##0.00</c:formatCode>
                <c:ptCount val="18"/>
                <c:pt idx="0">
                  <c:v>555558.61109999998</c:v>
                </c:pt>
                <c:pt idx="1">
                  <c:v>389248.70250000001</c:v>
                </c:pt>
                <c:pt idx="2">
                  <c:v>368472.72940000001</c:v>
                </c:pt>
                <c:pt idx="3">
                  <c:v>226765.55100000001</c:v>
                </c:pt>
                <c:pt idx="4">
                  <c:v>211584.6153</c:v>
                </c:pt>
                <c:pt idx="5">
                  <c:v>203507.62</c:v>
                </c:pt>
                <c:pt idx="6">
                  <c:v>203380.8701</c:v>
                </c:pt>
                <c:pt idx="7">
                  <c:v>188249.62349999999</c:v>
                </c:pt>
                <c:pt idx="8">
                  <c:v>175899.6482</c:v>
                </c:pt>
                <c:pt idx="9">
                  <c:v>174524.73149999999</c:v>
                </c:pt>
                <c:pt idx="10">
                  <c:v>163079.72820000001</c:v>
                </c:pt>
                <c:pt idx="11">
                  <c:v>159052.69990000001</c:v>
                </c:pt>
                <c:pt idx="12">
                  <c:v>151160.88570000001</c:v>
                </c:pt>
                <c:pt idx="13">
                  <c:v>147449.70509999999</c:v>
                </c:pt>
                <c:pt idx="14">
                  <c:v>127609.6354</c:v>
                </c:pt>
                <c:pt idx="15">
                  <c:v>113644.6753</c:v>
                </c:pt>
                <c:pt idx="16">
                  <c:v>112288.8771</c:v>
                </c:pt>
                <c:pt idx="17">
                  <c:v>105469.80100000001</c:v>
                </c:pt>
              </c:numCache>
            </c:numRef>
          </c:val>
          <c:extLst>
            <c:ext xmlns:c16="http://schemas.microsoft.com/office/drawing/2014/chart" uri="{C3380CC4-5D6E-409C-BE32-E72D297353CC}">
              <c16:uniqueId val="{00000012-92F7-9343-92D5-E50DB3D081D2}"/>
            </c:ext>
          </c:extLst>
        </c:ser>
        <c:dLbls>
          <c:showLegendKey val="0"/>
          <c:showVal val="1"/>
          <c:showCatName val="0"/>
          <c:showSerName val="0"/>
          <c:showPercent val="0"/>
          <c:showBubbleSize val="0"/>
        </c:dLbls>
        <c:gapWidth val="75"/>
        <c:shape val="box"/>
        <c:axId val="1944273391"/>
        <c:axId val="1671401631"/>
        <c:axId val="0"/>
      </c:bar3DChart>
      <c:catAx>
        <c:axId val="1944273391"/>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b="0" i="0" u="none" strike="noStrike" kern="1200" baseline="0" dirty="0">
                    <a:solidFill>
                      <a:prstClr val="black">
                        <a:lumMod val="65000"/>
                        <a:lumOff val="35000"/>
                      </a:prstClr>
                    </a:solidFill>
                  </a:rPr>
                  <a:t>Product name &amp; </a:t>
                </a:r>
                <a:r>
                  <a:rPr lang="en-GB" sz="1400" b="0" i="0" u="none" strike="noStrike" kern="1200" baseline="0" dirty="0" err="1">
                    <a:solidFill>
                      <a:prstClr val="black">
                        <a:lumMod val="65000"/>
                        <a:lumOff val="35000"/>
                      </a:prstClr>
                    </a:solidFill>
                  </a:rPr>
                  <a:t>i</a:t>
                </a:r>
                <a:r>
                  <a:rPr lang="en-GB" sz="1400" b="0" i="0" u="none" strike="noStrike" kern="1200" baseline="0" dirty="0">
                    <a:solidFill>
                      <a:prstClr val="black">
                        <a:lumMod val="65000"/>
                        <a:lumOff val="35000"/>
                      </a:prstClr>
                    </a:solidFill>
                  </a:rPr>
                  <a:t>-d</a:t>
                </a:r>
              </a:p>
            </c:rich>
          </c:tx>
          <c:layout>
            <c:manualLayout>
              <c:xMode val="edge"/>
              <c:yMode val="edge"/>
              <c:x val="1.6752552925565999E-2"/>
              <c:y val="0.27879051517566383"/>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crossAx val="1671401631"/>
        <c:crosses val="autoZero"/>
        <c:auto val="1"/>
        <c:lblAlgn val="ctr"/>
        <c:lblOffset val="100"/>
        <c:noMultiLvlLbl val="0"/>
      </c:catAx>
      <c:valAx>
        <c:axId val="16714016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Total income</a:t>
                </a:r>
              </a:p>
            </c:rich>
          </c:tx>
          <c:layout>
            <c:manualLayout>
              <c:xMode val="edge"/>
              <c:yMode val="edge"/>
              <c:x val="0.50042972459481039"/>
              <c:y val="0.9138300119694958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409]#,##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crossAx val="1944273391"/>
        <c:crosses val="autoZero"/>
        <c:crossBetween val="between"/>
      </c:valAx>
      <c:spPr>
        <a:noFill/>
        <a:ln>
          <a:noFill/>
        </a:ln>
        <a:effectLst/>
      </c:spPr>
    </c:plotArea>
    <c:legend>
      <c:legendPos val="b"/>
      <c:layout>
        <c:manualLayout>
          <c:xMode val="edge"/>
          <c:yMode val="edge"/>
          <c:x val="7.3396580295907385E-2"/>
          <c:y val="0.92229807540930742"/>
          <c:w val="0.10661326888716882"/>
          <c:h val="4.541034775527985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userShapes r:id="rId4"/>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dirty="0"/>
              <a:t>Sales brand percentage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DE"/>
        </a:p>
      </c:txPr>
    </c:title>
    <c:autoTitleDeleted val="0"/>
    <c:plotArea>
      <c:layout/>
      <c:pieChart>
        <c:varyColors val="1"/>
        <c:ser>
          <c:idx val="0"/>
          <c:order val="0"/>
          <c:tx>
            <c:strRef>
              <c:f>Table1!$C$1</c:f>
              <c:strCache>
                <c:ptCount val="1"/>
                <c:pt idx="0">
                  <c:v>total_quantity_sold</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F93D-6C4D-9262-7B5CD503F264}"/>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F93D-6C4D-9262-7B5CD503F264}"/>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F93D-6C4D-9262-7B5CD503F264}"/>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F93D-6C4D-9262-7B5CD503F264}"/>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F93D-6C4D-9262-7B5CD503F264}"/>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F93D-6C4D-9262-7B5CD503F264}"/>
              </c:ext>
            </c:extLst>
          </c:dPt>
          <c:dPt>
            <c:idx val="6"/>
            <c:bubble3D val="0"/>
            <c:spPr>
              <a:solidFill>
                <a:schemeClr val="accent1">
                  <a:lumMod val="40000"/>
                  <a:lumOff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F93D-6C4D-9262-7B5CD503F264}"/>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F93D-6C4D-9262-7B5CD503F264}"/>
              </c:ext>
            </c:extLst>
          </c:dPt>
          <c:dPt>
            <c:idx val="8"/>
            <c:bubble3D val="0"/>
            <c:spPr>
              <a:solidFill>
                <a:schemeClr val="tx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1-F93D-6C4D-9262-7B5CD503F264}"/>
              </c:ext>
            </c:extLst>
          </c:dPt>
          <c:dLbls>
            <c:dLbl>
              <c:idx val="7"/>
              <c:spPr>
                <a:noFill/>
                <a:ln w="9525">
                  <a:noFill/>
                </a:ln>
                <a:effectLst/>
              </c:spPr>
              <c:txPr>
                <a:bodyPr rot="0" spcFirstLastPara="1" vertOverflow="overflow" horzOverflow="overflow"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DE"/>
                </a:p>
              </c:txPr>
              <c:dLblPos val="inEnd"/>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F-F93D-6C4D-9262-7B5CD503F264}"/>
                </c:ext>
              </c:extLst>
            </c:dLbl>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DE"/>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multiLvlStrRef>
              <c:f>Table1!$A$2:$B$10</c:f>
              <c:multiLvlStrCache>
                <c:ptCount val="9"/>
                <c:lvl>
                  <c:pt idx="0">
                    <c:v>Trek</c:v>
                  </c:pt>
                  <c:pt idx="1">
                    <c:v>Electra</c:v>
                  </c:pt>
                  <c:pt idx="2">
                    <c:v>Surly</c:v>
                  </c:pt>
                  <c:pt idx="3">
                    <c:v>Sun Bicycles</c:v>
                  </c:pt>
                  <c:pt idx="4">
                    <c:v>Haro</c:v>
                  </c:pt>
                  <c:pt idx="5">
                    <c:v>Heller</c:v>
                  </c:pt>
                  <c:pt idx="6">
                    <c:v>Pure Cycles</c:v>
                  </c:pt>
                  <c:pt idx="7">
                    <c:v>Ritchey</c:v>
                  </c:pt>
                  <c:pt idx="8">
                    <c:v>Strider</c:v>
                  </c:pt>
                </c:lvl>
                <c:lvl>
                  <c:pt idx="0">
                    <c:v>9</c:v>
                  </c:pt>
                  <c:pt idx="1">
                    <c:v>1</c:v>
                  </c:pt>
                  <c:pt idx="2">
                    <c:v>8</c:v>
                  </c:pt>
                  <c:pt idx="3">
                    <c:v>7</c:v>
                  </c:pt>
                  <c:pt idx="4">
                    <c:v>2</c:v>
                  </c:pt>
                  <c:pt idx="5">
                    <c:v>3</c:v>
                  </c:pt>
                  <c:pt idx="6">
                    <c:v>4</c:v>
                  </c:pt>
                  <c:pt idx="7">
                    <c:v>5</c:v>
                  </c:pt>
                  <c:pt idx="8">
                    <c:v>6</c:v>
                  </c:pt>
                </c:lvl>
              </c:multiLvlStrCache>
            </c:multiLvlStrRef>
          </c:cat>
          <c:val>
            <c:numRef>
              <c:f>Table1!$C$2:$C$10</c:f>
              <c:numCache>
                <c:formatCode>General</c:formatCode>
                <c:ptCount val="9"/>
                <c:pt idx="0">
                  <c:v>1839</c:v>
                </c:pt>
                <c:pt idx="1">
                  <c:v>2612</c:v>
                </c:pt>
                <c:pt idx="2">
                  <c:v>908</c:v>
                </c:pt>
                <c:pt idx="3">
                  <c:v>731</c:v>
                </c:pt>
                <c:pt idx="4">
                  <c:v>331</c:v>
                </c:pt>
                <c:pt idx="5">
                  <c:v>138</c:v>
                </c:pt>
                <c:pt idx="6">
                  <c:v>376</c:v>
                </c:pt>
                <c:pt idx="7">
                  <c:v>118</c:v>
                </c:pt>
                <c:pt idx="8">
                  <c:v>25</c:v>
                </c:pt>
              </c:numCache>
            </c:numRef>
          </c:val>
          <c:extLst>
            <c:ext xmlns:c16="http://schemas.microsoft.com/office/drawing/2014/chart" uri="{C3380CC4-5D6E-409C-BE32-E72D297353CC}">
              <c16:uniqueId val="{00000012-F93D-6C4D-9262-7B5CD503F264}"/>
            </c:ext>
          </c:extLst>
        </c:ser>
        <c:ser>
          <c:idx val="1"/>
          <c:order val="1"/>
          <c:tx>
            <c:strRef>
              <c:f>Table1!$D$1</c:f>
              <c:strCache>
                <c:ptCount val="1"/>
                <c:pt idx="0">
                  <c:v>total_sales_value</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4-F93D-6C4D-9262-7B5CD503F264}"/>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6-F93D-6C4D-9262-7B5CD503F264}"/>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8-F93D-6C4D-9262-7B5CD503F264}"/>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A-F93D-6C4D-9262-7B5CD503F264}"/>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C-F93D-6C4D-9262-7B5CD503F264}"/>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E-F93D-6C4D-9262-7B5CD503F264}"/>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0-F93D-6C4D-9262-7B5CD503F264}"/>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2-F93D-6C4D-9262-7B5CD503F264}"/>
              </c:ext>
            </c:extLst>
          </c:dPt>
          <c:dPt>
            <c:idx val="8"/>
            <c:bubble3D val="0"/>
            <c:spPr>
              <a:solidFill>
                <a:schemeClr val="accent3">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24-F93D-6C4D-9262-7B5CD503F26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DE"/>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multiLvlStrRef>
              <c:f>Table1!$A$2:$B$10</c:f>
              <c:multiLvlStrCache>
                <c:ptCount val="9"/>
                <c:lvl>
                  <c:pt idx="0">
                    <c:v>Trek</c:v>
                  </c:pt>
                  <c:pt idx="1">
                    <c:v>Electra</c:v>
                  </c:pt>
                  <c:pt idx="2">
                    <c:v>Surly</c:v>
                  </c:pt>
                  <c:pt idx="3">
                    <c:v>Sun Bicycles</c:v>
                  </c:pt>
                  <c:pt idx="4">
                    <c:v>Haro</c:v>
                  </c:pt>
                  <c:pt idx="5">
                    <c:v>Heller</c:v>
                  </c:pt>
                  <c:pt idx="6">
                    <c:v>Pure Cycles</c:v>
                  </c:pt>
                  <c:pt idx="7">
                    <c:v>Ritchey</c:v>
                  </c:pt>
                  <c:pt idx="8">
                    <c:v>Strider</c:v>
                  </c:pt>
                </c:lvl>
                <c:lvl>
                  <c:pt idx="0">
                    <c:v>9</c:v>
                  </c:pt>
                  <c:pt idx="1">
                    <c:v>1</c:v>
                  </c:pt>
                  <c:pt idx="2">
                    <c:v>8</c:v>
                  </c:pt>
                  <c:pt idx="3">
                    <c:v>7</c:v>
                  </c:pt>
                  <c:pt idx="4">
                    <c:v>2</c:v>
                  </c:pt>
                  <c:pt idx="5">
                    <c:v>3</c:v>
                  </c:pt>
                  <c:pt idx="6">
                    <c:v>4</c:v>
                  </c:pt>
                  <c:pt idx="7">
                    <c:v>5</c:v>
                  </c:pt>
                  <c:pt idx="8">
                    <c:v>6</c:v>
                  </c:pt>
                </c:lvl>
              </c:multiLvlStrCache>
            </c:multiLvlStrRef>
          </c:cat>
          <c:val>
            <c:numRef>
              <c:f>Table1!$D$2:$D$10</c:f>
              <c:numCache>
                <c:formatCode>[$$-409]#,##0.00</c:formatCode>
                <c:ptCount val="9"/>
                <c:pt idx="0">
                  <c:v>4602754.3509</c:v>
                </c:pt>
                <c:pt idx="1">
                  <c:v>1205320.8196</c:v>
                </c:pt>
                <c:pt idx="2">
                  <c:v>949507.06330000004</c:v>
                </c:pt>
                <c:pt idx="3">
                  <c:v>341994.92749999999</c:v>
                </c:pt>
                <c:pt idx="4">
                  <c:v>185384.55369999999</c:v>
                </c:pt>
                <c:pt idx="5">
                  <c:v>171459.07569999999</c:v>
                </c:pt>
                <c:pt idx="6">
                  <c:v>149476.34</c:v>
                </c:pt>
                <c:pt idx="7">
                  <c:v>78898.948000000004</c:v>
                </c:pt>
                <c:pt idx="8">
                  <c:v>4320.4789000000001</c:v>
                </c:pt>
              </c:numCache>
            </c:numRef>
          </c:val>
          <c:extLst>
            <c:ext xmlns:c16="http://schemas.microsoft.com/office/drawing/2014/chart" uri="{C3380CC4-5D6E-409C-BE32-E72D297353CC}">
              <c16:uniqueId val="{00000025-F93D-6C4D-9262-7B5CD503F264}"/>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DE"/>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Brand Sales Value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manualLayout>
          <c:layoutTarget val="inner"/>
          <c:xMode val="edge"/>
          <c:yMode val="edge"/>
          <c:x val="0.18626568377765837"/>
          <c:y val="8.664506854899269E-2"/>
          <c:w val="0.75456090002532239"/>
          <c:h val="0.73386943653319936"/>
        </c:manualLayout>
      </c:layout>
      <c:barChart>
        <c:barDir val="bar"/>
        <c:grouping val="clustered"/>
        <c:varyColors val="0"/>
        <c:ser>
          <c:idx val="0"/>
          <c:order val="0"/>
          <c:tx>
            <c:strRef>
              <c:f>Table1!$D$1</c:f>
              <c:strCache>
                <c:ptCount val="1"/>
                <c:pt idx="0">
                  <c:v>total_sales_value</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BDE8-2B43-9185-53EA5ADB7637}"/>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BDE8-2B43-9185-53EA5ADB7637}"/>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BDE8-2B43-9185-53EA5ADB7637}"/>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BDE8-2B43-9185-53EA5ADB7637}"/>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BDE8-2B43-9185-53EA5ADB7637}"/>
              </c:ext>
            </c:extLst>
          </c:dPt>
          <c:dPt>
            <c:idx val="5"/>
            <c:invertIfNegative val="0"/>
            <c:bubble3D val="0"/>
            <c:spPr>
              <a:solidFill>
                <a:schemeClr val="accent6">
                  <a:lumMod val="75000"/>
                </a:schemeClr>
              </a:solidFill>
              <a:ln>
                <a:noFill/>
              </a:ln>
              <a:effectLst/>
            </c:spPr>
            <c:extLst>
              <c:ext xmlns:c16="http://schemas.microsoft.com/office/drawing/2014/chart" uri="{C3380CC4-5D6E-409C-BE32-E72D297353CC}">
                <c16:uniqueId val="{0000000B-BDE8-2B43-9185-53EA5ADB7637}"/>
              </c:ext>
            </c:extLst>
          </c:dPt>
          <c:dPt>
            <c:idx val="6"/>
            <c:invertIfNegative val="0"/>
            <c:bubble3D val="0"/>
            <c:spPr>
              <a:solidFill>
                <a:schemeClr val="tx1"/>
              </a:solidFill>
              <a:ln>
                <a:noFill/>
              </a:ln>
              <a:effectLst/>
            </c:spPr>
            <c:extLst>
              <c:ext xmlns:c16="http://schemas.microsoft.com/office/drawing/2014/chart" uri="{C3380CC4-5D6E-409C-BE32-E72D297353CC}">
                <c16:uniqueId val="{0000000D-BDE8-2B43-9185-53EA5ADB7637}"/>
              </c:ext>
            </c:extLst>
          </c:dPt>
          <c:dPt>
            <c:idx val="7"/>
            <c:invertIfNegative val="0"/>
            <c:bubble3D val="0"/>
            <c:spPr>
              <a:solidFill>
                <a:schemeClr val="accent2">
                  <a:lumMod val="75000"/>
                </a:schemeClr>
              </a:solidFill>
              <a:ln>
                <a:noFill/>
              </a:ln>
              <a:effectLst/>
            </c:spPr>
            <c:extLst>
              <c:ext xmlns:c16="http://schemas.microsoft.com/office/drawing/2014/chart" uri="{C3380CC4-5D6E-409C-BE32-E72D297353CC}">
                <c16:uniqueId val="{0000000F-BDE8-2B43-9185-53EA5ADB7637}"/>
              </c:ext>
            </c:extLst>
          </c:dPt>
          <c:cat>
            <c:strRef>
              <c:f>Table1!$B$2:$B$10</c:f>
              <c:strCache>
                <c:ptCount val="9"/>
                <c:pt idx="0">
                  <c:v>Trek</c:v>
                </c:pt>
                <c:pt idx="1">
                  <c:v>Electra</c:v>
                </c:pt>
                <c:pt idx="2">
                  <c:v>Surly</c:v>
                </c:pt>
                <c:pt idx="3">
                  <c:v>Sun Bicycles</c:v>
                </c:pt>
                <c:pt idx="4">
                  <c:v>Haro</c:v>
                </c:pt>
                <c:pt idx="5">
                  <c:v>Heller</c:v>
                </c:pt>
                <c:pt idx="6">
                  <c:v>Pure Cycles</c:v>
                </c:pt>
                <c:pt idx="7">
                  <c:v>Ritchey</c:v>
                </c:pt>
                <c:pt idx="8">
                  <c:v>Strider</c:v>
                </c:pt>
              </c:strCache>
            </c:strRef>
          </c:cat>
          <c:val>
            <c:numRef>
              <c:f>Table1!$D$2:$D$10</c:f>
              <c:numCache>
                <c:formatCode>[$$-409]#,##0.00</c:formatCode>
                <c:ptCount val="9"/>
                <c:pt idx="0">
                  <c:v>4602754.3509</c:v>
                </c:pt>
                <c:pt idx="1">
                  <c:v>1205320.8196</c:v>
                </c:pt>
                <c:pt idx="2">
                  <c:v>949507.06330000004</c:v>
                </c:pt>
                <c:pt idx="3">
                  <c:v>341994.92749999999</c:v>
                </c:pt>
                <c:pt idx="4">
                  <c:v>185384.55369999999</c:v>
                </c:pt>
                <c:pt idx="5">
                  <c:v>171459.07569999999</c:v>
                </c:pt>
                <c:pt idx="6">
                  <c:v>149476.34</c:v>
                </c:pt>
                <c:pt idx="7">
                  <c:v>78898.948000000004</c:v>
                </c:pt>
                <c:pt idx="8">
                  <c:v>4320.4789000000001</c:v>
                </c:pt>
              </c:numCache>
            </c:numRef>
          </c:val>
          <c:extLst>
            <c:ext xmlns:c16="http://schemas.microsoft.com/office/drawing/2014/chart" uri="{C3380CC4-5D6E-409C-BE32-E72D297353CC}">
              <c16:uniqueId val="{00000010-BDE8-2B43-9185-53EA5ADB7637}"/>
            </c:ext>
          </c:extLst>
        </c:ser>
        <c:dLbls>
          <c:showLegendKey val="0"/>
          <c:showVal val="0"/>
          <c:showCatName val="0"/>
          <c:showSerName val="0"/>
          <c:showPercent val="0"/>
          <c:showBubbleSize val="0"/>
        </c:dLbls>
        <c:gapWidth val="182"/>
        <c:axId val="1796229344"/>
        <c:axId val="1796231072"/>
      </c:barChart>
      <c:catAx>
        <c:axId val="1796229344"/>
        <c:scaling>
          <c:orientation val="minMax"/>
        </c:scaling>
        <c:delete val="0"/>
        <c:axPos val="r"/>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DE"/>
          </a:p>
        </c:txPr>
        <c:crossAx val="1796231072"/>
        <c:crosses val="autoZero"/>
        <c:auto val="1"/>
        <c:lblAlgn val="ctr"/>
        <c:lblOffset val="100"/>
        <c:noMultiLvlLbl val="0"/>
      </c:catAx>
      <c:valAx>
        <c:axId val="1796231072"/>
        <c:scaling>
          <c:orientation val="maxMin"/>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409]#,##0.00;[Red][$$-409]#,##0.00" sourceLinked="0"/>
        <c:majorTickMark val="none"/>
        <c:minorTickMark val="none"/>
        <c:tickLblPos val="low"/>
        <c:spPr>
          <a:noFill/>
          <a:ln>
            <a:solidFill>
              <a:schemeClr val="accent2"/>
            </a:solidFill>
            <a:bevel/>
          </a:ln>
          <a:effectLst/>
        </c:spPr>
        <c:txPr>
          <a:bodyPr rot="540000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DE"/>
          </a:p>
        </c:txPr>
        <c:crossAx val="1796229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Bottom 10 Customers</a:t>
            </a:r>
          </a:p>
        </c:rich>
      </c:tx>
      <c:layout>
        <c:manualLayout>
          <c:xMode val="edge"/>
          <c:yMode val="edge"/>
          <c:x val="0.457101242505237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spPr>
            <a:solidFill>
              <a:schemeClr val="accent2"/>
            </a:solidFill>
            <a:ln>
              <a:noFill/>
            </a:ln>
            <a:effectLst/>
          </c:spPr>
          <c:invertIfNegative val="0"/>
          <c:cat>
            <c:numRef>
              <c:f>Bottom_10_customer!$A$2:$A$11</c:f>
              <c:numCache>
                <c:formatCode>General</c:formatCode>
                <c:ptCount val="10"/>
                <c:pt idx="0">
                  <c:v>850</c:v>
                </c:pt>
                <c:pt idx="1">
                  <c:v>718</c:v>
                </c:pt>
                <c:pt idx="2">
                  <c:v>177</c:v>
                </c:pt>
                <c:pt idx="3">
                  <c:v>752</c:v>
                </c:pt>
                <c:pt idx="4">
                  <c:v>1111</c:v>
                </c:pt>
                <c:pt idx="5">
                  <c:v>1414</c:v>
                </c:pt>
                <c:pt idx="6">
                  <c:v>221</c:v>
                </c:pt>
                <c:pt idx="7">
                  <c:v>593</c:v>
                </c:pt>
                <c:pt idx="8">
                  <c:v>347</c:v>
                </c:pt>
                <c:pt idx="9">
                  <c:v>1142</c:v>
                </c:pt>
              </c:numCache>
            </c:numRef>
          </c:cat>
          <c:val>
            <c:numRef>
              <c:f>Bottom_10_customer!$D$2:$D$11</c:f>
              <c:numCache>
                <c:formatCode>[$$-409]#,##0.00</c:formatCode>
                <c:ptCount val="10"/>
                <c:pt idx="0">
                  <c:v>104.49</c:v>
                </c:pt>
                <c:pt idx="1">
                  <c:v>167.99</c:v>
                </c:pt>
                <c:pt idx="2">
                  <c:v>170.99</c:v>
                </c:pt>
                <c:pt idx="3">
                  <c:v>170.99</c:v>
                </c:pt>
                <c:pt idx="4">
                  <c:v>170.99</c:v>
                </c:pt>
                <c:pt idx="5">
                  <c:v>176.69</c:v>
                </c:pt>
                <c:pt idx="6">
                  <c:v>199.99</c:v>
                </c:pt>
                <c:pt idx="7">
                  <c:v>208.98</c:v>
                </c:pt>
                <c:pt idx="8">
                  <c:v>225.89</c:v>
                </c:pt>
                <c:pt idx="9">
                  <c:v>232.49</c:v>
                </c:pt>
              </c:numCache>
            </c:numRef>
          </c:val>
          <c:extLst>
            <c:ext xmlns:c16="http://schemas.microsoft.com/office/drawing/2014/chart" uri="{C3380CC4-5D6E-409C-BE32-E72D297353CC}">
              <c16:uniqueId val="{00000000-E715-D142-A0F0-0EC1F39D7247}"/>
            </c:ext>
          </c:extLst>
        </c:ser>
        <c:dLbls>
          <c:showLegendKey val="0"/>
          <c:showVal val="0"/>
          <c:showCatName val="0"/>
          <c:showSerName val="0"/>
          <c:showPercent val="0"/>
          <c:showBubbleSize val="0"/>
        </c:dLbls>
        <c:gapWidth val="219"/>
        <c:overlap val="-27"/>
        <c:axId val="195206879"/>
        <c:axId val="195433807"/>
      </c:barChart>
      <c:catAx>
        <c:axId val="1952068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50">
                    <a:latin typeface="Arial" panose="020B0604020202020204" pitchFamily="34" charset="0"/>
                    <a:cs typeface="Arial" panose="020B0604020202020204" pitchFamily="34" charset="0"/>
                  </a:rPr>
                  <a:t>Cuustomer_Id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95433807"/>
        <c:crosses val="autoZero"/>
        <c:auto val="1"/>
        <c:lblAlgn val="ctr"/>
        <c:lblOffset val="100"/>
        <c:noMultiLvlLbl val="0"/>
      </c:catAx>
      <c:valAx>
        <c:axId val="195433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Arial" panose="020B0604020202020204" pitchFamily="34" charset="0"/>
                    <a:cs typeface="Arial" panose="020B0604020202020204" pitchFamily="34" charset="0"/>
                  </a:rPr>
                  <a:t>Income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409]#,##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95206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Top 10 Customers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manualLayout>
          <c:layoutTarget val="inner"/>
          <c:xMode val="edge"/>
          <c:yMode val="edge"/>
          <c:x val="0.15528301886792453"/>
          <c:y val="0.12053664965699031"/>
          <c:w val="0.79838434110830481"/>
          <c:h val="0.72813926773444504"/>
        </c:manualLayout>
      </c:layout>
      <c:barChart>
        <c:barDir val="col"/>
        <c:grouping val="clustered"/>
        <c:varyColors val="0"/>
        <c:ser>
          <c:idx val="0"/>
          <c:order val="0"/>
          <c:spPr>
            <a:solidFill>
              <a:schemeClr val="accent2"/>
            </a:solidFill>
            <a:ln>
              <a:noFill/>
            </a:ln>
            <a:effectLst/>
          </c:spPr>
          <c:invertIfNegative val="0"/>
          <c:cat>
            <c:numRef>
              <c:f>Top_10_customer!$A$2:$A$11</c:f>
              <c:numCache>
                <c:formatCode>General</c:formatCode>
                <c:ptCount val="10"/>
                <c:pt idx="0">
                  <c:v>94</c:v>
                </c:pt>
                <c:pt idx="1">
                  <c:v>10</c:v>
                </c:pt>
                <c:pt idx="2">
                  <c:v>75</c:v>
                </c:pt>
                <c:pt idx="3">
                  <c:v>6</c:v>
                </c:pt>
                <c:pt idx="4">
                  <c:v>16</c:v>
                </c:pt>
                <c:pt idx="5">
                  <c:v>73</c:v>
                </c:pt>
                <c:pt idx="6">
                  <c:v>1</c:v>
                </c:pt>
                <c:pt idx="7">
                  <c:v>61</c:v>
                </c:pt>
                <c:pt idx="8">
                  <c:v>93</c:v>
                </c:pt>
                <c:pt idx="9">
                  <c:v>122</c:v>
                </c:pt>
              </c:numCache>
            </c:numRef>
          </c:cat>
          <c:val>
            <c:numRef>
              <c:f>Top_10_customer!$D$2:$D$11</c:f>
              <c:numCache>
                <c:formatCode>[$$-409]#,##0.00</c:formatCode>
                <c:ptCount val="10"/>
                <c:pt idx="0">
                  <c:v>34807.94</c:v>
                </c:pt>
                <c:pt idx="1">
                  <c:v>33634.26</c:v>
                </c:pt>
                <c:pt idx="2">
                  <c:v>32803.01</c:v>
                </c:pt>
                <c:pt idx="3">
                  <c:v>32675.07</c:v>
                </c:pt>
                <c:pt idx="4">
                  <c:v>31925.89</c:v>
                </c:pt>
                <c:pt idx="5">
                  <c:v>31913.69</c:v>
                </c:pt>
                <c:pt idx="6">
                  <c:v>27888.18</c:v>
                </c:pt>
                <c:pt idx="7">
                  <c:v>25636.45</c:v>
                </c:pt>
                <c:pt idx="8">
                  <c:v>25612.7</c:v>
                </c:pt>
                <c:pt idx="9">
                  <c:v>24890.62</c:v>
                </c:pt>
              </c:numCache>
            </c:numRef>
          </c:val>
          <c:extLst>
            <c:ext xmlns:c16="http://schemas.microsoft.com/office/drawing/2014/chart" uri="{C3380CC4-5D6E-409C-BE32-E72D297353CC}">
              <c16:uniqueId val="{00000000-BE18-714F-872D-F677C14410BE}"/>
            </c:ext>
          </c:extLst>
        </c:ser>
        <c:dLbls>
          <c:showLegendKey val="0"/>
          <c:showVal val="0"/>
          <c:showCatName val="0"/>
          <c:showSerName val="0"/>
          <c:showPercent val="0"/>
          <c:showBubbleSize val="0"/>
        </c:dLbls>
        <c:gapWidth val="219"/>
        <c:overlap val="-27"/>
        <c:axId val="248325215"/>
        <c:axId val="248326943"/>
      </c:barChart>
      <c:catAx>
        <c:axId val="24832521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50"/>
                  <a:t>Customer_Id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48326943"/>
        <c:crosses val="autoZero"/>
        <c:auto val="1"/>
        <c:lblAlgn val="ctr"/>
        <c:lblOffset val="100"/>
        <c:noMultiLvlLbl val="0"/>
      </c:catAx>
      <c:valAx>
        <c:axId val="24832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200"/>
                  <a:t>Income</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4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48325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quantity of orders</a:t>
            </a:r>
          </a:p>
        </c:rich>
      </c:tx>
      <c:overlay val="0"/>
      <c:spPr>
        <a:noFill/>
        <a:ln>
          <a:noFill/>
        </a:ln>
        <a:effectLst/>
      </c:spPr>
    </c:title>
    <c:autoTitleDeleted val="0"/>
    <c:plotArea>
      <c:layout/>
      <c:lineChart>
        <c:grouping val="standard"/>
        <c:varyColors val="0"/>
        <c:ser>
          <c:idx val="2"/>
          <c:order val="0"/>
          <c:tx>
            <c:v>2018</c:v>
          </c:tx>
          <c:marker>
            <c:symbol val="none"/>
          </c:marker>
          <c:val>
            <c:numRef>
              <c:f>Evalution_salesVsOrder!$D$26:$D$36</c:f>
              <c:numCache>
                <c:formatCode>General</c:formatCode>
                <c:ptCount val="11"/>
                <c:pt idx="0">
                  <c:v>162</c:v>
                </c:pt>
                <c:pt idx="1">
                  <c:v>107</c:v>
                </c:pt>
                <c:pt idx="2">
                  <c:v>193</c:v>
                </c:pt>
                <c:pt idx="3">
                  <c:v>385</c:v>
                </c:pt>
                <c:pt idx="4">
                  <c:v>1</c:v>
                </c:pt>
                <c:pt idx="5">
                  <c:v>9</c:v>
                </c:pt>
                <c:pt idx="6">
                  <c:v>6</c:v>
                </c:pt>
                <c:pt idx="7">
                  <c:v>3</c:v>
                </c:pt>
                <c:pt idx="8">
                  <c:v>5</c:v>
                </c:pt>
                <c:pt idx="9">
                  <c:v>5</c:v>
                </c:pt>
                <c:pt idx="10">
                  <c:v>3</c:v>
                </c:pt>
              </c:numCache>
            </c:numRef>
          </c:val>
          <c:smooth val="0"/>
          <c:extLst>
            <c:ext xmlns:c16="http://schemas.microsoft.com/office/drawing/2014/chart" uri="{C3380CC4-5D6E-409C-BE32-E72D297353CC}">
              <c16:uniqueId val="{00000000-3246-084A-94F6-DDE590B6C1BC}"/>
            </c:ext>
          </c:extLst>
        </c:ser>
        <c:ser>
          <c:idx val="0"/>
          <c:order val="1"/>
          <c:tx>
            <c:v>2017</c:v>
          </c:tx>
          <c:marker>
            <c:symbol val="none"/>
          </c:marker>
          <c:val>
            <c:numRef>
              <c:f>Evalution_salesVsOrder!$D$14:$D$25</c:f>
              <c:numCache>
                <c:formatCode>General</c:formatCode>
                <c:ptCount val="12"/>
                <c:pt idx="0">
                  <c:v>157</c:v>
                </c:pt>
                <c:pt idx="1">
                  <c:v>174</c:v>
                </c:pt>
                <c:pt idx="2">
                  <c:v>202</c:v>
                </c:pt>
                <c:pt idx="3">
                  <c:v>166</c:v>
                </c:pt>
                <c:pt idx="4">
                  <c:v>163</c:v>
                </c:pt>
                <c:pt idx="5">
                  <c:v>193</c:v>
                </c:pt>
                <c:pt idx="6">
                  <c:v>167</c:v>
                </c:pt>
                <c:pt idx="7">
                  <c:v>191</c:v>
                </c:pt>
                <c:pt idx="8">
                  <c:v>153</c:v>
                </c:pt>
                <c:pt idx="9">
                  <c:v>192</c:v>
                </c:pt>
                <c:pt idx="10">
                  <c:v>165</c:v>
                </c:pt>
                <c:pt idx="11">
                  <c:v>147</c:v>
                </c:pt>
              </c:numCache>
            </c:numRef>
          </c:val>
          <c:smooth val="0"/>
          <c:extLst>
            <c:ext xmlns:c16="http://schemas.microsoft.com/office/drawing/2014/chart" uri="{C3380CC4-5D6E-409C-BE32-E72D297353CC}">
              <c16:uniqueId val="{00000001-3246-084A-94F6-DDE590B6C1BC}"/>
            </c:ext>
          </c:extLst>
        </c:ser>
        <c:ser>
          <c:idx val="1"/>
          <c:order val="2"/>
          <c:tx>
            <c:strRef>
              <c:f> </c:f>
            </c:strRef>
          </c:tx>
          <c:spPr>
            <a:effectLst/>
          </c:spPr>
          <c:marker>
            <c:symbol val="none"/>
          </c:marker>
          <c:val>
            <c:numRef>
              <c:f>Evalution_salesVsOrder!$D$2:$D$13</c:f>
              <c:numCache>
                <c:formatCode>General</c:formatCode>
                <c:ptCount val="12"/>
                <c:pt idx="0">
                  <c:v>147</c:v>
                </c:pt>
                <c:pt idx="1">
                  <c:v>148</c:v>
                </c:pt>
                <c:pt idx="2">
                  <c:v>140</c:v>
                </c:pt>
                <c:pt idx="3">
                  <c:v>118</c:v>
                </c:pt>
                <c:pt idx="4">
                  <c:v>146</c:v>
                </c:pt>
                <c:pt idx="5">
                  <c:v>130</c:v>
                </c:pt>
                <c:pt idx="6">
                  <c:v>139</c:v>
                </c:pt>
                <c:pt idx="7">
                  <c:v>167</c:v>
                </c:pt>
                <c:pt idx="8">
                  <c:v>192</c:v>
                </c:pt>
                <c:pt idx="9">
                  <c:v>173</c:v>
                </c:pt>
                <c:pt idx="10">
                  <c:v>124</c:v>
                </c:pt>
                <c:pt idx="11">
                  <c:v>149</c:v>
                </c:pt>
              </c:numCache>
            </c:numRef>
          </c:val>
          <c:smooth val="0"/>
          <c:extLst>
            <c:ext xmlns:c16="http://schemas.microsoft.com/office/drawing/2014/chart" uri="{C3380CC4-5D6E-409C-BE32-E72D297353CC}">
              <c16:uniqueId val="{00000002-3246-084A-94F6-DDE590B6C1BC}"/>
            </c:ext>
          </c:extLst>
        </c:ser>
        <c:dLbls>
          <c:showLegendKey val="0"/>
          <c:showVal val="0"/>
          <c:showCatName val="0"/>
          <c:showSerName val="0"/>
          <c:showPercent val="0"/>
          <c:showBubbleSize val="0"/>
        </c:dLbls>
        <c:smooth val="0"/>
        <c:axId val="195648591"/>
        <c:axId val="195194975"/>
      </c:lineChart>
      <c:catAx>
        <c:axId val="195648591"/>
        <c:scaling>
          <c:orientation val="minMax"/>
        </c:scaling>
        <c:delete val="0"/>
        <c:axPos val="b"/>
        <c:title>
          <c:tx>
            <c:rich>
              <a:bodyPr/>
              <a:lstStyle/>
              <a:p>
                <a:pPr>
                  <a:defRPr sz="900"/>
                </a:pPr>
                <a:r>
                  <a:rPr lang="en-GB" sz="900" b="0" dirty="0"/>
                  <a:t>2016</a:t>
                </a:r>
              </a:p>
            </c:rich>
          </c:tx>
          <c:layout>
            <c:manualLayout>
              <c:xMode val="edge"/>
              <c:yMode val="edge"/>
              <c:x val="0.66354223123222933"/>
              <c:y val="0.94469651039830804"/>
            </c:manualLayout>
          </c:layout>
          <c:overlay val="0"/>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95194975"/>
        <c:crosses val="autoZero"/>
        <c:auto val="1"/>
        <c:lblAlgn val="ctr"/>
        <c:lblOffset val="100"/>
        <c:noMultiLvlLbl val="0"/>
      </c:catAx>
      <c:valAx>
        <c:axId val="195194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95648591"/>
        <c:crosses val="autoZero"/>
        <c:crossBetween val="between"/>
      </c:valAx>
    </c:plotArea>
    <c:legend>
      <c:legendPos val="b"/>
      <c:layout>
        <c:manualLayout>
          <c:xMode val="edge"/>
          <c:yMode val="edge"/>
          <c:x val="0.38417454653066463"/>
          <c:y val="0.93699693609175461"/>
          <c:w val="0.30105204661613766"/>
          <c:h val="4.647422792223638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extLst/>
  </c:chart>
  <c:txPr>
    <a:bodyPr/>
    <a:lstStyle/>
    <a:p>
      <a:pPr>
        <a:defRPr/>
      </a:pPr>
      <a:endParaRPr lang="en-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Total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lineChart>
        <c:grouping val="standard"/>
        <c:varyColors val="0"/>
        <c:ser>
          <c:idx val="0"/>
          <c:order val="0"/>
          <c:spPr>
            <a:ln w="28575" cap="rnd">
              <a:solidFill>
                <a:schemeClr val="accent2"/>
              </a:solidFill>
              <a:round/>
            </a:ln>
            <a:effectLst/>
          </c:spPr>
          <c:marker>
            <c:symbol val="circle"/>
            <c:size val="5"/>
            <c:spPr>
              <a:solidFill>
                <a:schemeClr val="dk1">
                  <a:tint val="88000"/>
                </a:schemeClr>
              </a:solidFill>
              <a:ln w="9525">
                <a:solidFill>
                  <a:schemeClr val="dk1">
                    <a:tint val="88000"/>
                  </a:schemeClr>
                </a:solidFill>
              </a:ln>
              <a:effectLst/>
            </c:spPr>
          </c:marker>
          <c:cat>
            <c:multiLvlStrRef>
              <c:f>'Monthly income'!$A$2:$B$36</c:f>
              <c:multiLvlStrCache>
                <c:ptCount val="35"/>
                <c:lvl>
                  <c:pt idx="0">
                    <c:v>1</c:v>
                  </c:pt>
                  <c:pt idx="1">
                    <c:v>2</c:v>
                  </c:pt>
                  <c:pt idx="2">
                    <c:v>3</c:v>
                  </c:pt>
                  <c:pt idx="3">
                    <c:v>4</c:v>
                  </c:pt>
                  <c:pt idx="4">
                    <c:v>5</c:v>
                  </c:pt>
                  <c:pt idx="5">
                    <c:v>6</c:v>
                  </c:pt>
                  <c:pt idx="6">
                    <c:v>7</c:v>
                  </c:pt>
                  <c:pt idx="7">
                    <c:v>8</c:v>
                  </c:pt>
                  <c:pt idx="8">
                    <c:v>9</c:v>
                  </c:pt>
                  <c:pt idx="9">
                    <c:v>10</c:v>
                  </c:pt>
                  <c:pt idx="10">
                    <c:v>11</c:v>
                  </c:pt>
                  <c:pt idx="11">
                    <c:v>12</c:v>
                  </c:pt>
                  <c:pt idx="12">
                    <c:v>1</c:v>
                  </c:pt>
                  <c:pt idx="13">
                    <c:v>2</c:v>
                  </c:pt>
                  <c:pt idx="14">
                    <c:v>3</c:v>
                  </c:pt>
                  <c:pt idx="15">
                    <c:v>4</c:v>
                  </c:pt>
                  <c:pt idx="16">
                    <c:v>5</c:v>
                  </c:pt>
                  <c:pt idx="17">
                    <c:v>6</c:v>
                  </c:pt>
                  <c:pt idx="18">
                    <c:v>7</c:v>
                  </c:pt>
                  <c:pt idx="19">
                    <c:v>8</c:v>
                  </c:pt>
                  <c:pt idx="20">
                    <c:v>9</c:v>
                  </c:pt>
                  <c:pt idx="21">
                    <c:v>10</c:v>
                  </c:pt>
                  <c:pt idx="22">
                    <c:v>11</c:v>
                  </c:pt>
                  <c:pt idx="23">
                    <c:v>12</c:v>
                  </c:pt>
                  <c:pt idx="24">
                    <c:v>1</c:v>
                  </c:pt>
                  <c:pt idx="25">
                    <c:v>2</c:v>
                  </c:pt>
                  <c:pt idx="26">
                    <c:v>3</c:v>
                  </c:pt>
                  <c:pt idx="27">
                    <c:v>4</c:v>
                  </c:pt>
                  <c:pt idx="28">
                    <c:v>6</c:v>
                  </c:pt>
                  <c:pt idx="29">
                    <c:v>7</c:v>
                  </c:pt>
                  <c:pt idx="30">
                    <c:v>8</c:v>
                  </c:pt>
                  <c:pt idx="31">
                    <c:v>9</c:v>
                  </c:pt>
                  <c:pt idx="32">
                    <c:v>10</c:v>
                  </c:pt>
                  <c:pt idx="33">
                    <c:v>11</c:v>
                  </c:pt>
                  <c:pt idx="34">
                    <c:v>12</c:v>
                  </c:pt>
                </c:lvl>
                <c:lvl>
                  <c:pt idx="0">
                    <c:v>2016</c:v>
                  </c:pt>
                  <c:pt idx="12">
                    <c:v>2017</c:v>
                  </c:pt>
                  <c:pt idx="24">
                    <c:v>2018</c:v>
                  </c:pt>
                </c:lvl>
              </c:multiLvlStrCache>
            </c:multiLvlStrRef>
          </c:cat>
          <c:val>
            <c:numRef>
              <c:f>'Monthly income'!$C$2:$C$36</c:f>
              <c:numCache>
                <c:formatCode>#,##0.0\ [$USD]</c:formatCode>
                <c:ptCount val="35"/>
                <c:pt idx="0">
                  <c:v>215146.41</c:v>
                </c:pt>
                <c:pt idx="1">
                  <c:v>156112.28</c:v>
                </c:pt>
                <c:pt idx="2">
                  <c:v>180600.26</c:v>
                </c:pt>
                <c:pt idx="3">
                  <c:v>167144.01</c:v>
                </c:pt>
                <c:pt idx="4">
                  <c:v>205269.96</c:v>
                </c:pt>
                <c:pt idx="5">
                  <c:v>210562.08</c:v>
                </c:pt>
                <c:pt idx="6">
                  <c:v>199556.79</c:v>
                </c:pt>
                <c:pt idx="7">
                  <c:v>225657.3</c:v>
                </c:pt>
                <c:pt idx="8">
                  <c:v>273091.5</c:v>
                </c:pt>
                <c:pt idx="9">
                  <c:v>212078.02</c:v>
                </c:pt>
                <c:pt idx="10">
                  <c:v>182329.36</c:v>
                </c:pt>
                <c:pt idx="11">
                  <c:v>199829.92</c:v>
                </c:pt>
                <c:pt idx="12">
                  <c:v>285616.46999999997</c:v>
                </c:pt>
                <c:pt idx="13">
                  <c:v>312923.71000000002</c:v>
                </c:pt>
                <c:pt idx="14">
                  <c:v>308911.89</c:v>
                </c:pt>
                <c:pt idx="15">
                  <c:v>227290.91</c:v>
                </c:pt>
                <c:pt idx="16">
                  <c:v>268233.21999999997</c:v>
                </c:pt>
                <c:pt idx="17">
                  <c:v>378865.63</c:v>
                </c:pt>
                <c:pt idx="18">
                  <c:v>229995.38</c:v>
                </c:pt>
                <c:pt idx="19">
                  <c:v>290553.37</c:v>
                </c:pt>
                <c:pt idx="20">
                  <c:v>293405.26</c:v>
                </c:pt>
                <c:pt idx="21">
                  <c:v>310328.25</c:v>
                </c:pt>
                <c:pt idx="22">
                  <c:v>281577.88</c:v>
                </c:pt>
                <c:pt idx="23">
                  <c:v>259505.94</c:v>
                </c:pt>
                <c:pt idx="24">
                  <c:v>381430.1</c:v>
                </c:pt>
                <c:pt idx="25">
                  <c:v>200658.06</c:v>
                </c:pt>
                <c:pt idx="26">
                  <c:v>363990.95</c:v>
                </c:pt>
                <c:pt idx="27">
                  <c:v>817921.86</c:v>
                </c:pt>
                <c:pt idx="28">
                  <c:v>188.99</c:v>
                </c:pt>
                <c:pt idx="29">
                  <c:v>11337.9</c:v>
                </c:pt>
                <c:pt idx="30">
                  <c:v>8377.81</c:v>
                </c:pt>
                <c:pt idx="31">
                  <c:v>8963.9599999999991</c:v>
                </c:pt>
                <c:pt idx="32">
                  <c:v>3781.13</c:v>
                </c:pt>
                <c:pt idx="33">
                  <c:v>11362.01</c:v>
                </c:pt>
                <c:pt idx="34">
                  <c:v>6516.97</c:v>
                </c:pt>
              </c:numCache>
            </c:numRef>
          </c:val>
          <c:smooth val="0"/>
          <c:extLst>
            <c:ext xmlns:c16="http://schemas.microsoft.com/office/drawing/2014/chart" uri="{C3380CC4-5D6E-409C-BE32-E72D297353CC}">
              <c16:uniqueId val="{00000000-21C8-914B-BF6D-1D2CB48EE77C}"/>
            </c:ext>
          </c:extLst>
        </c:ser>
        <c:dLbls>
          <c:showLegendKey val="0"/>
          <c:showVal val="0"/>
          <c:showCatName val="0"/>
          <c:showSerName val="0"/>
          <c:showPercent val="0"/>
          <c:showBubbleSize val="0"/>
        </c:dLbls>
        <c:marker val="1"/>
        <c:smooth val="0"/>
        <c:axId val="248196495"/>
        <c:axId val="248198223"/>
      </c:lineChart>
      <c:catAx>
        <c:axId val="248196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48198223"/>
        <c:crosses val="autoZero"/>
        <c:auto val="1"/>
        <c:lblAlgn val="ctr"/>
        <c:lblOffset val="100"/>
        <c:noMultiLvlLbl val="0"/>
      </c:catAx>
      <c:valAx>
        <c:axId val="248198223"/>
        <c:scaling>
          <c:orientation val="minMax"/>
        </c:scaling>
        <c:delete val="0"/>
        <c:axPos val="l"/>
        <c:majorGridlines>
          <c:spPr>
            <a:ln w="9525" cap="flat" cmpd="sng" algn="ctr">
              <a:solidFill>
                <a:schemeClr val="tx1">
                  <a:lumMod val="15000"/>
                  <a:lumOff val="85000"/>
                </a:schemeClr>
              </a:solidFill>
              <a:round/>
            </a:ln>
            <a:effectLst/>
          </c:spPr>
        </c:majorGridlines>
        <c:numFmt formatCode="#,##0.0\ [$USD]"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48196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Total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lineChart>
        <c:grouping val="standard"/>
        <c:varyColors val="0"/>
        <c:ser>
          <c:idx val="0"/>
          <c:order val="0"/>
          <c:spPr>
            <a:ln w="28575" cap="rnd">
              <a:solidFill>
                <a:schemeClr val="accent2"/>
              </a:solidFill>
              <a:round/>
            </a:ln>
            <a:effectLst/>
          </c:spPr>
          <c:marker>
            <c:symbol val="circle"/>
            <c:size val="5"/>
            <c:spPr>
              <a:solidFill>
                <a:schemeClr val="dk1">
                  <a:tint val="88000"/>
                </a:schemeClr>
              </a:solidFill>
              <a:ln w="9525">
                <a:solidFill>
                  <a:schemeClr val="dk1">
                    <a:tint val="88000"/>
                  </a:schemeClr>
                </a:solidFill>
              </a:ln>
              <a:effectLst/>
            </c:spPr>
          </c:marker>
          <c:cat>
            <c:multiLvlStrRef>
              <c:f>'Monthly income'!$A$2:$B$36</c:f>
              <c:multiLvlStrCache>
                <c:ptCount val="35"/>
                <c:lvl>
                  <c:pt idx="0">
                    <c:v>1</c:v>
                  </c:pt>
                  <c:pt idx="1">
                    <c:v>2</c:v>
                  </c:pt>
                  <c:pt idx="2">
                    <c:v>3</c:v>
                  </c:pt>
                  <c:pt idx="3">
                    <c:v>4</c:v>
                  </c:pt>
                  <c:pt idx="4">
                    <c:v>5</c:v>
                  </c:pt>
                  <c:pt idx="5">
                    <c:v>6</c:v>
                  </c:pt>
                  <c:pt idx="6">
                    <c:v>7</c:v>
                  </c:pt>
                  <c:pt idx="7">
                    <c:v>8</c:v>
                  </c:pt>
                  <c:pt idx="8">
                    <c:v>9</c:v>
                  </c:pt>
                  <c:pt idx="9">
                    <c:v>10</c:v>
                  </c:pt>
                  <c:pt idx="10">
                    <c:v>11</c:v>
                  </c:pt>
                  <c:pt idx="11">
                    <c:v>12</c:v>
                  </c:pt>
                  <c:pt idx="12">
                    <c:v>1</c:v>
                  </c:pt>
                  <c:pt idx="13">
                    <c:v>2</c:v>
                  </c:pt>
                  <c:pt idx="14">
                    <c:v>3</c:v>
                  </c:pt>
                  <c:pt idx="15">
                    <c:v>4</c:v>
                  </c:pt>
                  <c:pt idx="16">
                    <c:v>5</c:v>
                  </c:pt>
                  <c:pt idx="17">
                    <c:v>6</c:v>
                  </c:pt>
                  <c:pt idx="18">
                    <c:v>7</c:v>
                  </c:pt>
                  <c:pt idx="19">
                    <c:v>8</c:v>
                  </c:pt>
                  <c:pt idx="20">
                    <c:v>9</c:v>
                  </c:pt>
                  <c:pt idx="21">
                    <c:v>10</c:v>
                  </c:pt>
                  <c:pt idx="22">
                    <c:v>11</c:v>
                  </c:pt>
                  <c:pt idx="23">
                    <c:v>12</c:v>
                  </c:pt>
                  <c:pt idx="24">
                    <c:v>1</c:v>
                  </c:pt>
                  <c:pt idx="25">
                    <c:v>2</c:v>
                  </c:pt>
                  <c:pt idx="26">
                    <c:v>3</c:v>
                  </c:pt>
                  <c:pt idx="27">
                    <c:v>4</c:v>
                  </c:pt>
                  <c:pt idx="28">
                    <c:v>6</c:v>
                  </c:pt>
                  <c:pt idx="29">
                    <c:v>7</c:v>
                  </c:pt>
                  <c:pt idx="30">
                    <c:v>8</c:v>
                  </c:pt>
                  <c:pt idx="31">
                    <c:v>9</c:v>
                  </c:pt>
                  <c:pt idx="32">
                    <c:v>10</c:v>
                  </c:pt>
                  <c:pt idx="33">
                    <c:v>11</c:v>
                  </c:pt>
                  <c:pt idx="34">
                    <c:v>12</c:v>
                  </c:pt>
                </c:lvl>
                <c:lvl>
                  <c:pt idx="0">
                    <c:v>2016</c:v>
                  </c:pt>
                  <c:pt idx="12">
                    <c:v>2017</c:v>
                  </c:pt>
                  <c:pt idx="24">
                    <c:v>2018</c:v>
                  </c:pt>
                </c:lvl>
              </c:multiLvlStrCache>
            </c:multiLvlStrRef>
          </c:cat>
          <c:val>
            <c:numRef>
              <c:f>'Monthly income'!$C$2:$C$36</c:f>
              <c:numCache>
                <c:formatCode>#,##0.0\ [$USD]</c:formatCode>
                <c:ptCount val="35"/>
                <c:pt idx="0">
                  <c:v>215146.41</c:v>
                </c:pt>
                <c:pt idx="1">
                  <c:v>156112.28</c:v>
                </c:pt>
                <c:pt idx="2">
                  <c:v>180600.26</c:v>
                </c:pt>
                <c:pt idx="3">
                  <c:v>167144.01</c:v>
                </c:pt>
                <c:pt idx="4">
                  <c:v>205269.96</c:v>
                </c:pt>
                <c:pt idx="5">
                  <c:v>210562.08</c:v>
                </c:pt>
                <c:pt idx="6">
                  <c:v>199556.79</c:v>
                </c:pt>
                <c:pt idx="7">
                  <c:v>225657.3</c:v>
                </c:pt>
                <c:pt idx="8">
                  <c:v>273091.5</c:v>
                </c:pt>
                <c:pt idx="9">
                  <c:v>212078.02</c:v>
                </c:pt>
                <c:pt idx="10">
                  <c:v>182329.36</c:v>
                </c:pt>
                <c:pt idx="11">
                  <c:v>199829.92</c:v>
                </c:pt>
                <c:pt idx="12">
                  <c:v>285616.46999999997</c:v>
                </c:pt>
                <c:pt idx="13">
                  <c:v>312923.71000000002</c:v>
                </c:pt>
                <c:pt idx="14">
                  <c:v>308911.89</c:v>
                </c:pt>
                <c:pt idx="15">
                  <c:v>227290.91</c:v>
                </c:pt>
                <c:pt idx="16">
                  <c:v>268233.21999999997</c:v>
                </c:pt>
                <c:pt idx="17">
                  <c:v>378865.63</c:v>
                </c:pt>
                <c:pt idx="18">
                  <c:v>229995.38</c:v>
                </c:pt>
                <c:pt idx="19">
                  <c:v>290553.37</c:v>
                </c:pt>
                <c:pt idx="20">
                  <c:v>293405.26</c:v>
                </c:pt>
                <c:pt idx="21">
                  <c:v>310328.25</c:v>
                </c:pt>
                <c:pt idx="22">
                  <c:v>281577.88</c:v>
                </c:pt>
                <c:pt idx="23">
                  <c:v>259505.94</c:v>
                </c:pt>
                <c:pt idx="24">
                  <c:v>381430.1</c:v>
                </c:pt>
                <c:pt idx="25">
                  <c:v>200658.06</c:v>
                </c:pt>
                <c:pt idx="26">
                  <c:v>363990.95</c:v>
                </c:pt>
                <c:pt idx="27">
                  <c:v>817921.86</c:v>
                </c:pt>
                <c:pt idx="28">
                  <c:v>188.99</c:v>
                </c:pt>
                <c:pt idx="29">
                  <c:v>11337.9</c:v>
                </c:pt>
                <c:pt idx="30">
                  <c:v>8377.81</c:v>
                </c:pt>
                <c:pt idx="31">
                  <c:v>8963.9599999999991</c:v>
                </c:pt>
                <c:pt idx="32">
                  <c:v>3781.13</c:v>
                </c:pt>
                <c:pt idx="33">
                  <c:v>11362.01</c:v>
                </c:pt>
                <c:pt idx="34">
                  <c:v>6516.97</c:v>
                </c:pt>
              </c:numCache>
            </c:numRef>
          </c:val>
          <c:smooth val="0"/>
          <c:extLst>
            <c:ext xmlns:c16="http://schemas.microsoft.com/office/drawing/2014/chart" uri="{C3380CC4-5D6E-409C-BE32-E72D297353CC}">
              <c16:uniqueId val="{00000000-8824-414D-A8A0-1E7370630494}"/>
            </c:ext>
          </c:extLst>
        </c:ser>
        <c:dLbls>
          <c:showLegendKey val="0"/>
          <c:showVal val="0"/>
          <c:showCatName val="0"/>
          <c:showSerName val="0"/>
          <c:showPercent val="0"/>
          <c:showBubbleSize val="0"/>
        </c:dLbls>
        <c:marker val="1"/>
        <c:smooth val="0"/>
        <c:axId val="248196495"/>
        <c:axId val="248198223"/>
      </c:lineChart>
      <c:catAx>
        <c:axId val="248196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48198223"/>
        <c:crosses val="autoZero"/>
        <c:auto val="1"/>
        <c:lblAlgn val="ctr"/>
        <c:lblOffset val="100"/>
        <c:noMultiLvlLbl val="0"/>
      </c:catAx>
      <c:valAx>
        <c:axId val="248198223"/>
        <c:scaling>
          <c:orientation val="minMax"/>
        </c:scaling>
        <c:delete val="0"/>
        <c:axPos val="l"/>
        <c:majorGridlines>
          <c:spPr>
            <a:ln w="9525" cap="flat" cmpd="sng" algn="ctr">
              <a:solidFill>
                <a:schemeClr val="tx1">
                  <a:lumMod val="15000"/>
                  <a:lumOff val="85000"/>
                </a:schemeClr>
              </a:solidFill>
              <a:round/>
            </a:ln>
            <a:effectLst/>
          </c:spPr>
        </c:majorGridlines>
        <c:numFmt formatCode="#,##0.0\ [$USD]"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48196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Quantity of orders</a:t>
            </a:r>
          </a:p>
        </c:rich>
      </c:tx>
      <c:overlay val="0"/>
      <c:spPr>
        <a:noFill/>
        <a:ln>
          <a:noFill/>
        </a:ln>
        <a:effectLst/>
      </c:spPr>
    </c:title>
    <c:autoTitleDeleted val="0"/>
    <c:plotArea>
      <c:layout/>
      <c:lineChart>
        <c:grouping val="standard"/>
        <c:varyColors val="0"/>
        <c:ser>
          <c:idx val="2"/>
          <c:order val="0"/>
          <c:tx>
            <c:v>2018</c:v>
          </c:tx>
          <c:marker>
            <c:symbol val="none"/>
          </c:marker>
          <c:val>
            <c:numRef>
              <c:f>Evalution_salesVsOrder!$D$26:$D$36</c:f>
              <c:numCache>
                <c:formatCode>General</c:formatCode>
                <c:ptCount val="11"/>
                <c:pt idx="0">
                  <c:v>162</c:v>
                </c:pt>
                <c:pt idx="1">
                  <c:v>107</c:v>
                </c:pt>
                <c:pt idx="2">
                  <c:v>193</c:v>
                </c:pt>
                <c:pt idx="3">
                  <c:v>385</c:v>
                </c:pt>
                <c:pt idx="4">
                  <c:v>1</c:v>
                </c:pt>
                <c:pt idx="5">
                  <c:v>9</c:v>
                </c:pt>
                <c:pt idx="6">
                  <c:v>6</c:v>
                </c:pt>
                <c:pt idx="7">
                  <c:v>3</c:v>
                </c:pt>
                <c:pt idx="8">
                  <c:v>5</c:v>
                </c:pt>
                <c:pt idx="9">
                  <c:v>5</c:v>
                </c:pt>
                <c:pt idx="10">
                  <c:v>3</c:v>
                </c:pt>
              </c:numCache>
            </c:numRef>
          </c:val>
          <c:smooth val="0"/>
          <c:extLst>
            <c:ext xmlns:c16="http://schemas.microsoft.com/office/drawing/2014/chart" uri="{C3380CC4-5D6E-409C-BE32-E72D297353CC}">
              <c16:uniqueId val="{00000000-60F5-DF42-8374-F6925B441831}"/>
            </c:ext>
          </c:extLst>
        </c:ser>
        <c:ser>
          <c:idx val="0"/>
          <c:order val="1"/>
          <c:tx>
            <c:v>2017</c:v>
          </c:tx>
          <c:marker>
            <c:symbol val="none"/>
          </c:marker>
          <c:val>
            <c:numRef>
              <c:f>Evalution_salesVsOrder!$D$14:$D$25</c:f>
              <c:numCache>
                <c:formatCode>General</c:formatCode>
                <c:ptCount val="12"/>
                <c:pt idx="0">
                  <c:v>157</c:v>
                </c:pt>
                <c:pt idx="1">
                  <c:v>174</c:v>
                </c:pt>
                <c:pt idx="2">
                  <c:v>202</c:v>
                </c:pt>
                <c:pt idx="3">
                  <c:v>166</c:v>
                </c:pt>
                <c:pt idx="4">
                  <c:v>163</c:v>
                </c:pt>
                <c:pt idx="5">
                  <c:v>193</c:v>
                </c:pt>
                <c:pt idx="6">
                  <c:v>167</c:v>
                </c:pt>
                <c:pt idx="7">
                  <c:v>191</c:v>
                </c:pt>
                <c:pt idx="8">
                  <c:v>153</c:v>
                </c:pt>
                <c:pt idx="9">
                  <c:v>192</c:v>
                </c:pt>
                <c:pt idx="10">
                  <c:v>165</c:v>
                </c:pt>
                <c:pt idx="11">
                  <c:v>147</c:v>
                </c:pt>
              </c:numCache>
            </c:numRef>
          </c:val>
          <c:smooth val="0"/>
          <c:extLst>
            <c:ext xmlns:c16="http://schemas.microsoft.com/office/drawing/2014/chart" uri="{C3380CC4-5D6E-409C-BE32-E72D297353CC}">
              <c16:uniqueId val="{00000001-60F5-DF42-8374-F6925B441831}"/>
            </c:ext>
          </c:extLst>
        </c:ser>
        <c:ser>
          <c:idx val="1"/>
          <c:order val="2"/>
          <c:tx>
            <c:strRef>
              <c:f> </c:f>
            </c:strRef>
          </c:tx>
          <c:spPr>
            <a:effectLst/>
          </c:spPr>
          <c:marker>
            <c:symbol val="none"/>
          </c:marker>
          <c:val>
            <c:numRef>
              <c:f>Evalution_salesVsOrder!$D$2:$D$13</c:f>
              <c:numCache>
                <c:formatCode>General</c:formatCode>
                <c:ptCount val="12"/>
                <c:pt idx="0">
                  <c:v>147</c:v>
                </c:pt>
                <c:pt idx="1">
                  <c:v>148</c:v>
                </c:pt>
                <c:pt idx="2">
                  <c:v>140</c:v>
                </c:pt>
                <c:pt idx="3">
                  <c:v>118</c:v>
                </c:pt>
                <c:pt idx="4">
                  <c:v>146</c:v>
                </c:pt>
                <c:pt idx="5">
                  <c:v>130</c:v>
                </c:pt>
                <c:pt idx="6">
                  <c:v>139</c:v>
                </c:pt>
                <c:pt idx="7">
                  <c:v>167</c:v>
                </c:pt>
                <c:pt idx="8">
                  <c:v>192</c:v>
                </c:pt>
                <c:pt idx="9">
                  <c:v>173</c:v>
                </c:pt>
                <c:pt idx="10">
                  <c:v>124</c:v>
                </c:pt>
                <c:pt idx="11">
                  <c:v>149</c:v>
                </c:pt>
              </c:numCache>
            </c:numRef>
          </c:val>
          <c:smooth val="0"/>
          <c:extLst>
            <c:ext xmlns:c16="http://schemas.microsoft.com/office/drawing/2014/chart" uri="{C3380CC4-5D6E-409C-BE32-E72D297353CC}">
              <c16:uniqueId val="{00000002-60F5-DF42-8374-F6925B441831}"/>
            </c:ext>
          </c:extLst>
        </c:ser>
        <c:dLbls>
          <c:showLegendKey val="0"/>
          <c:showVal val="0"/>
          <c:showCatName val="0"/>
          <c:showSerName val="0"/>
          <c:showPercent val="0"/>
          <c:showBubbleSize val="0"/>
        </c:dLbls>
        <c:smooth val="0"/>
        <c:axId val="195648591"/>
        <c:axId val="195194975"/>
      </c:lineChart>
      <c:catAx>
        <c:axId val="195648591"/>
        <c:scaling>
          <c:orientation val="minMax"/>
        </c:scaling>
        <c:delete val="0"/>
        <c:axPos val="b"/>
        <c:title>
          <c:tx>
            <c:rich>
              <a:bodyPr/>
              <a:lstStyle/>
              <a:p>
                <a:pPr>
                  <a:defRPr sz="900"/>
                </a:pPr>
                <a:r>
                  <a:rPr lang="en-GB" sz="900" b="0" dirty="0"/>
                  <a:t>2016</a:t>
                </a:r>
              </a:p>
            </c:rich>
          </c:tx>
          <c:layout>
            <c:manualLayout>
              <c:xMode val="edge"/>
              <c:yMode val="edge"/>
              <c:x val="0.66354223123222933"/>
              <c:y val="0.94469651039830804"/>
            </c:manualLayout>
          </c:layout>
          <c:overlay val="0"/>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95194975"/>
        <c:crosses val="autoZero"/>
        <c:auto val="1"/>
        <c:lblAlgn val="ctr"/>
        <c:lblOffset val="100"/>
        <c:noMultiLvlLbl val="0"/>
      </c:catAx>
      <c:valAx>
        <c:axId val="195194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95648591"/>
        <c:crosses val="autoZero"/>
        <c:crossBetween val="between"/>
      </c:valAx>
    </c:plotArea>
    <c:legend>
      <c:legendPos val="b"/>
      <c:layout>
        <c:manualLayout>
          <c:xMode val="edge"/>
          <c:yMode val="edge"/>
          <c:x val="0.38417454653066463"/>
          <c:y val="0.93699693609175461"/>
          <c:w val="0.30105204661613766"/>
          <c:h val="4.647422792223638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extLst/>
  </c:chart>
  <c:txPr>
    <a:bodyPr/>
    <a:lstStyle/>
    <a:p>
      <a:pPr>
        <a:defRPr/>
      </a:pPr>
      <a:endParaRPr lang="en-DE"/>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GB" sz="1600" b="1" i="0" u="none" strike="noStrike" kern="1200" cap="none" spc="0" normalizeH="0" baseline="0" dirty="0">
                <a:solidFill>
                  <a:sysClr val="windowText" lastClr="000000">
                    <a:lumMod val="50000"/>
                    <a:lumOff val="50000"/>
                  </a:sysClr>
                </a:solidFill>
              </a:rPr>
              <a:t>Staff </a:t>
            </a:r>
            <a:r>
              <a:rPr lang="en-GB" sz="1600" b="1" i="0" u="none" strike="noStrike" kern="1200" cap="none" spc="0" normalizeH="0" baseline="0" dirty="0" err="1">
                <a:solidFill>
                  <a:sysClr val="windowText" lastClr="000000">
                    <a:lumMod val="50000"/>
                    <a:lumOff val="50000"/>
                  </a:sysClr>
                </a:solidFill>
              </a:rPr>
              <a:t>performance_Order</a:t>
            </a:r>
            <a:r>
              <a:rPr lang="en-GB" sz="1600" b="1" i="0" u="none" strike="noStrike" kern="1200" cap="none" spc="0" normalizeH="0" baseline="0" dirty="0">
                <a:solidFill>
                  <a:sysClr val="windowText" lastClr="000000">
                    <a:lumMod val="50000"/>
                    <a:lumOff val="50000"/>
                  </a:sysClr>
                </a:solidFill>
              </a:rPr>
              <a:t> </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DE"/>
        </a:p>
      </c:txPr>
    </c:title>
    <c:autoTitleDeleted val="0"/>
    <c:plotArea>
      <c:layout/>
      <c:barChart>
        <c:barDir val="col"/>
        <c:grouping val="clustered"/>
        <c:varyColors val="0"/>
        <c:ser>
          <c:idx val="0"/>
          <c:order val="0"/>
          <c:tx>
            <c:strRef>
              <c:f>Employess_performance!$C$1</c:f>
              <c:strCache>
                <c:ptCount val="1"/>
                <c:pt idx="0">
                  <c:v>total_orders_processed</c:v>
                </c:pt>
              </c:strCache>
            </c:strRef>
          </c:tx>
          <c:spPr>
            <a:solidFill>
              <a:schemeClr val="accent2">
                <a:lumMod val="40000"/>
                <a:lumOff val="60000"/>
              </a:schemeClr>
            </a:solidFill>
            <a:ln>
              <a:noFill/>
            </a:ln>
            <a:effectLst/>
          </c:spPr>
          <c:invertIfNegative val="0"/>
          <c:cat>
            <c:multiLvlStrRef>
              <c:f>Employess_performance!$A$2:$B$7</c:f>
              <c:multiLvlStrCache>
                <c:ptCount val="6"/>
                <c:lvl>
                  <c:pt idx="0">
                    <c:v>Genna Serrano</c:v>
                  </c:pt>
                  <c:pt idx="1">
                    <c:v>Mireya Copeland</c:v>
                  </c:pt>
                  <c:pt idx="2">
                    <c:v>Marcelene Boyer</c:v>
                  </c:pt>
                  <c:pt idx="3">
                    <c:v>Venita Daniel</c:v>
                  </c:pt>
                  <c:pt idx="4">
                    <c:v>Kali Vargas</c:v>
                  </c:pt>
                  <c:pt idx="5">
                    <c:v>Layla Terrell</c:v>
                  </c:pt>
                </c:lvl>
                <c:lvl>
                  <c:pt idx="0">
                    <c:v>1</c:v>
                  </c:pt>
                  <c:pt idx="1">
                    <c:v>1</c:v>
                  </c:pt>
                  <c:pt idx="2">
                    <c:v>2</c:v>
                  </c:pt>
                  <c:pt idx="3">
                    <c:v>2</c:v>
                  </c:pt>
                  <c:pt idx="4">
                    <c:v>3</c:v>
                  </c:pt>
                  <c:pt idx="5">
                    <c:v>3</c:v>
                  </c:pt>
                </c:lvl>
              </c:multiLvlStrCache>
            </c:multiLvlStrRef>
          </c:cat>
          <c:val>
            <c:numRef>
              <c:f>Employess_performance!$C$2:$C$7</c:f>
              <c:numCache>
                <c:formatCode>General</c:formatCode>
                <c:ptCount val="6"/>
                <c:pt idx="0">
                  <c:v>544</c:v>
                </c:pt>
                <c:pt idx="1">
                  <c:v>462</c:v>
                </c:pt>
                <c:pt idx="2">
                  <c:v>1615</c:v>
                </c:pt>
                <c:pt idx="3">
                  <c:v>1580</c:v>
                </c:pt>
                <c:pt idx="4">
                  <c:v>269</c:v>
                </c:pt>
                <c:pt idx="5">
                  <c:v>252</c:v>
                </c:pt>
              </c:numCache>
            </c:numRef>
          </c:val>
          <c:extLst>
            <c:ext xmlns:c16="http://schemas.microsoft.com/office/drawing/2014/chart" uri="{C3380CC4-5D6E-409C-BE32-E72D297353CC}">
              <c16:uniqueId val="{00000000-C7B6-E54A-93C5-3D5A095802A3}"/>
            </c:ext>
          </c:extLst>
        </c:ser>
        <c:dLbls>
          <c:showLegendKey val="0"/>
          <c:showVal val="0"/>
          <c:showCatName val="0"/>
          <c:showSerName val="0"/>
          <c:showPercent val="0"/>
          <c:showBubbleSize val="0"/>
        </c:dLbls>
        <c:gapWidth val="267"/>
        <c:overlap val="-43"/>
        <c:axId val="195558799"/>
        <c:axId val="195561071"/>
      </c:barChart>
      <c:catAx>
        <c:axId val="195558799"/>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DE"/>
          </a:p>
        </c:txPr>
        <c:crossAx val="195561071"/>
        <c:crosses val="autoZero"/>
        <c:auto val="1"/>
        <c:lblAlgn val="ctr"/>
        <c:lblOffset val="100"/>
        <c:noMultiLvlLbl val="0"/>
      </c:catAx>
      <c:valAx>
        <c:axId val="195561071"/>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GB" sz="1200" dirty="0"/>
                  <a:t>Number of order processed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DE"/>
          </a:p>
        </c:txPr>
        <c:crossAx val="195558799"/>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DE"/>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GB" dirty="0"/>
              <a:t>Staff performance _Income </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DE"/>
        </a:p>
      </c:txPr>
    </c:title>
    <c:autoTitleDeleted val="0"/>
    <c:plotArea>
      <c:layout/>
      <c:barChart>
        <c:barDir val="col"/>
        <c:grouping val="clustered"/>
        <c:varyColors val="0"/>
        <c:ser>
          <c:idx val="1"/>
          <c:order val="0"/>
          <c:spPr>
            <a:solidFill>
              <a:schemeClr val="accent2"/>
            </a:solidFill>
            <a:ln>
              <a:noFill/>
            </a:ln>
            <a:effectLst/>
          </c:spPr>
          <c:invertIfNegative val="0"/>
          <c:cat>
            <c:multiLvlStrRef>
              <c:f>Employess_performance!$A$2:$B$7</c:f>
              <c:multiLvlStrCache>
                <c:ptCount val="6"/>
                <c:lvl>
                  <c:pt idx="0">
                    <c:v>Genna Serrano</c:v>
                  </c:pt>
                  <c:pt idx="1">
                    <c:v>Mireya Copeland</c:v>
                  </c:pt>
                  <c:pt idx="2">
                    <c:v>Marcelene Boyer</c:v>
                  </c:pt>
                  <c:pt idx="3">
                    <c:v>Venita Daniel</c:v>
                  </c:pt>
                  <c:pt idx="4">
                    <c:v>Kali Vargas</c:v>
                  </c:pt>
                  <c:pt idx="5">
                    <c:v>Layla Terrell</c:v>
                  </c:pt>
                </c:lvl>
                <c:lvl>
                  <c:pt idx="0">
                    <c:v>1</c:v>
                  </c:pt>
                  <c:pt idx="1">
                    <c:v>1</c:v>
                  </c:pt>
                  <c:pt idx="2">
                    <c:v>2</c:v>
                  </c:pt>
                  <c:pt idx="3">
                    <c:v>2</c:v>
                  </c:pt>
                  <c:pt idx="4">
                    <c:v>3</c:v>
                  </c:pt>
                  <c:pt idx="5">
                    <c:v>3</c:v>
                  </c:pt>
                </c:lvl>
              </c:multiLvlStrCache>
            </c:multiLvlStrRef>
          </c:cat>
          <c:val>
            <c:numRef>
              <c:f>Employess_performance!$D$2:$D$7</c:f>
              <c:numCache>
                <c:formatCode>[$$-409]#,##0.00</c:formatCode>
                <c:ptCount val="6"/>
                <c:pt idx="0">
                  <c:v>853287.36</c:v>
                </c:pt>
                <c:pt idx="1">
                  <c:v>752535.68</c:v>
                </c:pt>
                <c:pt idx="2">
                  <c:v>2624120.65</c:v>
                </c:pt>
                <c:pt idx="3">
                  <c:v>2591630.62</c:v>
                </c:pt>
                <c:pt idx="4">
                  <c:v>463918.3</c:v>
                </c:pt>
                <c:pt idx="5">
                  <c:v>403623.94</c:v>
                </c:pt>
              </c:numCache>
            </c:numRef>
          </c:val>
          <c:extLst>
            <c:ext xmlns:c15="http://schemas.microsoft.com/office/drawing/2012/chart" uri="{02D57815-91ED-43cb-92C2-25804820EDAC}">
              <c15:filteredSeriesTitle>
                <c15:tx>
                  <c:strRef>
                    <c:extLst>
                      <c:ext uri="{02D57815-91ED-43cb-92C2-25804820EDAC}">
                        <c15:formulaRef>
                          <c15:sqref> </c15:sqref>
                        </c15:formulaRef>
                      </c:ext>
                    </c:extLst>
                  </c:strRef>
                </c15:tx>
              </c15:filteredSeriesTitle>
            </c:ext>
            <c:ext xmlns:c16="http://schemas.microsoft.com/office/drawing/2014/chart" uri="{C3380CC4-5D6E-409C-BE32-E72D297353CC}">
              <c16:uniqueId val="{00000000-C5F7-3140-84F9-710965BD2272}"/>
            </c:ext>
          </c:extLst>
        </c:ser>
        <c:dLbls>
          <c:showLegendKey val="0"/>
          <c:showVal val="0"/>
          <c:showCatName val="0"/>
          <c:showSerName val="0"/>
          <c:showPercent val="0"/>
          <c:showBubbleSize val="0"/>
        </c:dLbls>
        <c:gapWidth val="267"/>
        <c:overlap val="-43"/>
        <c:axId val="248316479"/>
        <c:axId val="248222911"/>
      </c:barChart>
      <c:catAx>
        <c:axId val="248316479"/>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DE"/>
          </a:p>
        </c:txPr>
        <c:crossAx val="248222911"/>
        <c:crosses val="autoZero"/>
        <c:auto val="1"/>
        <c:lblAlgn val="ctr"/>
        <c:lblOffset val="100"/>
        <c:noMultiLvlLbl val="0"/>
      </c:catAx>
      <c:valAx>
        <c:axId val="248222911"/>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GB" sz="1400" dirty="0"/>
                  <a:t>Income</a:t>
                </a:r>
                <a:endParaRPr lang="en-GB"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DE"/>
            </a:p>
          </c:txPr>
        </c:title>
        <c:numFmt formatCode="[$$-4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DE"/>
          </a:p>
        </c:txPr>
        <c:crossAx val="248316479"/>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manualLayout>
          <c:layoutTarget val="inner"/>
          <c:xMode val="edge"/>
          <c:yMode val="edge"/>
          <c:x val="8.6030100667796275E-2"/>
          <c:y val="0.17318946242830757"/>
          <c:w val="0.90821615940124856"/>
          <c:h val="0.6578383720553449"/>
        </c:manualLayout>
      </c:layout>
      <c:barChart>
        <c:barDir val="col"/>
        <c:grouping val="clustered"/>
        <c:varyColors val="0"/>
        <c:ser>
          <c:idx val="1"/>
          <c:order val="0"/>
          <c:tx>
            <c:v>Month</c:v>
          </c:tx>
          <c:spPr>
            <a:solidFill>
              <a:schemeClr val="accent2"/>
            </a:solidFill>
            <a:ln>
              <a:noFill/>
            </a:ln>
            <a:effectLst/>
          </c:spPr>
          <c:invertIfNegative val="0"/>
          <c:val>
            <c:numRef>
              <c:f>'Monthly income'!$C$2:$C$13</c:f>
              <c:numCache>
                <c:formatCode>#,##0.0\ [$USD]</c:formatCode>
                <c:ptCount val="12"/>
                <c:pt idx="0">
                  <c:v>215146.41</c:v>
                </c:pt>
                <c:pt idx="1">
                  <c:v>156112.28</c:v>
                </c:pt>
                <c:pt idx="2">
                  <c:v>180600.26</c:v>
                </c:pt>
                <c:pt idx="3">
                  <c:v>167144.01</c:v>
                </c:pt>
                <c:pt idx="4">
                  <c:v>205269.96</c:v>
                </c:pt>
                <c:pt idx="5">
                  <c:v>210562.08</c:v>
                </c:pt>
                <c:pt idx="6">
                  <c:v>199556.79</c:v>
                </c:pt>
                <c:pt idx="7">
                  <c:v>225657.3</c:v>
                </c:pt>
                <c:pt idx="8">
                  <c:v>273091.5</c:v>
                </c:pt>
                <c:pt idx="9">
                  <c:v>212078.02</c:v>
                </c:pt>
                <c:pt idx="10">
                  <c:v>182329.36</c:v>
                </c:pt>
                <c:pt idx="11">
                  <c:v>199829.92</c:v>
                </c:pt>
              </c:numCache>
            </c:numRef>
          </c:val>
          <c:extLst>
            <c:ext xmlns:c16="http://schemas.microsoft.com/office/drawing/2014/chart" uri="{C3380CC4-5D6E-409C-BE32-E72D297353CC}">
              <c16:uniqueId val="{00000000-D6BF-D549-8D02-EB60DAA62C5D}"/>
            </c:ext>
          </c:extLst>
        </c:ser>
        <c:dLbls>
          <c:showLegendKey val="0"/>
          <c:showVal val="0"/>
          <c:showCatName val="0"/>
          <c:showSerName val="0"/>
          <c:showPercent val="0"/>
          <c:showBubbleSize val="0"/>
        </c:dLbls>
        <c:gapWidth val="219"/>
        <c:overlap val="-27"/>
        <c:axId val="273615103"/>
        <c:axId val="273616831"/>
      </c:barChart>
      <c:catAx>
        <c:axId val="27361510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73616831"/>
        <c:crosses val="autoZero"/>
        <c:auto val="1"/>
        <c:lblAlgn val="ctr"/>
        <c:lblOffset val="100"/>
        <c:noMultiLvlLbl val="0"/>
      </c:catAx>
      <c:valAx>
        <c:axId val="273616831"/>
        <c:scaling>
          <c:orientation val="minMax"/>
        </c:scaling>
        <c:delete val="0"/>
        <c:axPos val="l"/>
        <c:majorGridlines>
          <c:spPr>
            <a:ln w="9525" cap="flat" cmpd="sng" algn="ctr">
              <a:solidFill>
                <a:schemeClr val="tx1">
                  <a:lumMod val="15000"/>
                  <a:lumOff val="85000"/>
                </a:schemeClr>
              </a:solidFill>
              <a:round/>
            </a:ln>
            <a:effectLst/>
          </c:spPr>
        </c:majorGridlines>
        <c:numFmt formatCode="#,##0.0\ [$USD]"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73615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2017</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manualLayout>
          <c:layoutTarget val="inner"/>
          <c:xMode val="edge"/>
          <c:yMode val="edge"/>
          <c:x val="0.18454459473318369"/>
          <c:y val="0.18023577542557637"/>
          <c:w val="0.76914570917419689"/>
          <c:h val="0.74186269937537286"/>
        </c:manualLayout>
      </c:layout>
      <c:barChart>
        <c:barDir val="col"/>
        <c:grouping val="clustered"/>
        <c:varyColors val="0"/>
        <c:dLbls>
          <c:showLegendKey val="0"/>
          <c:showVal val="0"/>
          <c:showCatName val="0"/>
          <c:showSerName val="0"/>
          <c:showPercent val="0"/>
          <c:showBubbleSize val="0"/>
        </c:dLbls>
        <c:gapWidth val="219"/>
        <c:overlap val="-27"/>
        <c:axId val="273363439"/>
        <c:axId val="273107199"/>
      </c:barChart>
      <c:catAx>
        <c:axId val="273363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73107199"/>
        <c:crosses val="autoZero"/>
        <c:auto val="1"/>
        <c:lblAlgn val="ctr"/>
        <c:lblOffset val="100"/>
        <c:noMultiLvlLbl val="0"/>
      </c:catAx>
      <c:valAx>
        <c:axId val="273107199"/>
        <c:scaling>
          <c:orientation val="minMax"/>
        </c:scaling>
        <c:delete val="0"/>
        <c:axPos val="l"/>
        <c:majorGridlines>
          <c:spPr>
            <a:ln w="9525" cap="flat" cmpd="sng" algn="ctr">
              <a:solidFill>
                <a:schemeClr val="tx1">
                  <a:lumMod val="15000"/>
                  <a:lumOff val="85000"/>
                </a:schemeClr>
              </a:solidFill>
              <a:round/>
            </a:ln>
            <a:effectLst/>
          </c:spPr>
        </c:majorGridlines>
        <c:numFmt formatCode="#,##0.0\ [$USD]"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73363439"/>
        <c:crosses val="autoZero"/>
        <c:crossBetween val="between"/>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v>Month</c:v>
          </c:tx>
          <c:spPr>
            <a:solidFill>
              <a:schemeClr val="accent2"/>
            </a:solidFill>
            <a:ln>
              <a:noFill/>
            </a:ln>
            <a:effectLst/>
          </c:spPr>
          <c:invertIfNegative val="0"/>
          <c:cat>
            <c:numRef>
              <c:f>'Monthly income'!$B$26:$B$36</c:f>
              <c:numCache>
                <c:formatCode>General</c:formatCode>
                <c:ptCount val="11"/>
                <c:pt idx="0">
                  <c:v>1</c:v>
                </c:pt>
                <c:pt idx="1">
                  <c:v>2</c:v>
                </c:pt>
                <c:pt idx="2">
                  <c:v>3</c:v>
                </c:pt>
                <c:pt idx="3">
                  <c:v>4</c:v>
                </c:pt>
                <c:pt idx="4">
                  <c:v>6</c:v>
                </c:pt>
                <c:pt idx="5">
                  <c:v>7</c:v>
                </c:pt>
                <c:pt idx="6">
                  <c:v>8</c:v>
                </c:pt>
                <c:pt idx="7">
                  <c:v>9</c:v>
                </c:pt>
                <c:pt idx="8">
                  <c:v>10</c:v>
                </c:pt>
                <c:pt idx="9">
                  <c:v>11</c:v>
                </c:pt>
                <c:pt idx="10">
                  <c:v>12</c:v>
                </c:pt>
              </c:numCache>
            </c:numRef>
          </c:cat>
          <c:val>
            <c:numRef>
              <c:f>'Monthly income'!$C$26:$C$36</c:f>
              <c:numCache>
                <c:formatCode>#,##0.0\ [$USD]</c:formatCode>
                <c:ptCount val="11"/>
                <c:pt idx="0">
                  <c:v>381430.1</c:v>
                </c:pt>
                <c:pt idx="1">
                  <c:v>200658.06</c:v>
                </c:pt>
                <c:pt idx="2">
                  <c:v>363990.95</c:v>
                </c:pt>
                <c:pt idx="3">
                  <c:v>817921.86</c:v>
                </c:pt>
                <c:pt idx="4">
                  <c:v>188.99</c:v>
                </c:pt>
                <c:pt idx="5">
                  <c:v>11337.9</c:v>
                </c:pt>
                <c:pt idx="6">
                  <c:v>8377.81</c:v>
                </c:pt>
                <c:pt idx="7">
                  <c:v>8963.9599999999991</c:v>
                </c:pt>
                <c:pt idx="8">
                  <c:v>3781.13</c:v>
                </c:pt>
                <c:pt idx="9">
                  <c:v>11362.01</c:v>
                </c:pt>
                <c:pt idx="10">
                  <c:v>6516.97</c:v>
                </c:pt>
              </c:numCache>
            </c:numRef>
          </c:val>
          <c:extLst>
            <c:ext xmlns:c16="http://schemas.microsoft.com/office/drawing/2014/chart" uri="{C3380CC4-5D6E-409C-BE32-E72D297353CC}">
              <c16:uniqueId val="{00000000-420F-784E-84D9-0117235DC73B}"/>
            </c:ext>
          </c:extLst>
        </c:ser>
        <c:dLbls>
          <c:showLegendKey val="0"/>
          <c:showVal val="0"/>
          <c:showCatName val="0"/>
          <c:showSerName val="0"/>
          <c:showPercent val="0"/>
          <c:showBubbleSize val="0"/>
        </c:dLbls>
        <c:gapWidth val="219"/>
        <c:overlap val="-27"/>
        <c:axId val="690140111"/>
        <c:axId val="690141839"/>
      </c:barChart>
      <c:catAx>
        <c:axId val="6901401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690141839"/>
        <c:crosses val="autoZero"/>
        <c:auto val="1"/>
        <c:lblAlgn val="ctr"/>
        <c:lblOffset val="100"/>
        <c:noMultiLvlLbl val="0"/>
      </c:catAx>
      <c:valAx>
        <c:axId val="690141839"/>
        <c:scaling>
          <c:orientation val="minMax"/>
        </c:scaling>
        <c:delete val="0"/>
        <c:axPos val="l"/>
        <c:majorGridlines>
          <c:spPr>
            <a:ln w="9525" cap="flat" cmpd="sng" algn="ctr">
              <a:solidFill>
                <a:schemeClr val="tx1">
                  <a:lumMod val="15000"/>
                  <a:lumOff val="85000"/>
                </a:schemeClr>
              </a:solidFill>
              <a:round/>
            </a:ln>
            <a:effectLst/>
          </c:spPr>
        </c:majorGridlines>
        <c:numFmt formatCode="#,##0.0\ [$USD]"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6901401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2017</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v>Month</c:v>
          </c:tx>
          <c:spPr>
            <a:solidFill>
              <a:schemeClr val="accent2"/>
            </a:solidFill>
            <a:ln>
              <a:noFill/>
            </a:ln>
            <a:effectLst/>
          </c:spPr>
          <c:invertIfNegative val="0"/>
          <c:cat>
            <c:numRef>
              <c:f>'Monthly income'!$B$14:$B$25</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'Monthly income'!$C$14:$C$25</c:f>
              <c:numCache>
                <c:formatCode>#,##0.0\ [$USD]</c:formatCode>
                <c:ptCount val="12"/>
                <c:pt idx="0">
                  <c:v>285616.46999999997</c:v>
                </c:pt>
                <c:pt idx="1">
                  <c:v>312923.71000000002</c:v>
                </c:pt>
                <c:pt idx="2">
                  <c:v>308911.89</c:v>
                </c:pt>
                <c:pt idx="3">
                  <c:v>227290.91</c:v>
                </c:pt>
                <c:pt idx="4">
                  <c:v>268233.21999999997</c:v>
                </c:pt>
                <c:pt idx="5">
                  <c:v>378865.63</c:v>
                </c:pt>
                <c:pt idx="6">
                  <c:v>229995.38</c:v>
                </c:pt>
                <c:pt idx="7">
                  <c:v>290553.37</c:v>
                </c:pt>
                <c:pt idx="8">
                  <c:v>293405.26</c:v>
                </c:pt>
                <c:pt idx="9">
                  <c:v>310328.25</c:v>
                </c:pt>
                <c:pt idx="10">
                  <c:v>281577.88</c:v>
                </c:pt>
                <c:pt idx="11">
                  <c:v>259505.94</c:v>
                </c:pt>
              </c:numCache>
            </c:numRef>
          </c:val>
          <c:extLst>
            <c:ext xmlns:c16="http://schemas.microsoft.com/office/drawing/2014/chart" uri="{C3380CC4-5D6E-409C-BE32-E72D297353CC}">
              <c16:uniqueId val="{00000000-F5FE-044A-89DD-1DB9057C5DF7}"/>
            </c:ext>
          </c:extLst>
        </c:ser>
        <c:dLbls>
          <c:showLegendKey val="0"/>
          <c:showVal val="0"/>
          <c:showCatName val="0"/>
          <c:showSerName val="0"/>
          <c:showPercent val="0"/>
          <c:showBubbleSize val="0"/>
        </c:dLbls>
        <c:gapWidth val="219"/>
        <c:overlap val="-27"/>
        <c:axId val="273363439"/>
        <c:axId val="273107199"/>
      </c:barChart>
      <c:catAx>
        <c:axId val="2733634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73107199"/>
        <c:crosses val="autoZero"/>
        <c:auto val="1"/>
        <c:lblAlgn val="ctr"/>
        <c:lblOffset val="100"/>
        <c:noMultiLvlLbl val="0"/>
      </c:catAx>
      <c:valAx>
        <c:axId val="273107199"/>
        <c:scaling>
          <c:orientation val="minMax"/>
        </c:scaling>
        <c:delete val="0"/>
        <c:axPos val="l"/>
        <c:majorGridlines>
          <c:spPr>
            <a:ln w="9525" cap="flat" cmpd="sng" algn="ctr">
              <a:solidFill>
                <a:schemeClr val="tx1">
                  <a:lumMod val="15000"/>
                  <a:lumOff val="85000"/>
                </a:schemeClr>
              </a:solidFill>
              <a:round/>
            </a:ln>
            <a:effectLst/>
          </c:spPr>
        </c:majorGridlines>
        <c:numFmt formatCode="#,##0.0\ [$USD]"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73363439"/>
        <c:crosses val="autoZero"/>
        <c:crossBetween val="between"/>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Q-2016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manualLayout>
          <c:layoutTarget val="inner"/>
          <c:xMode val="edge"/>
          <c:yMode val="edge"/>
          <c:x val="0.19686914731356683"/>
          <c:y val="0.19665906247700346"/>
          <c:w val="0.75909416180103129"/>
          <c:h val="0.6859658547354478"/>
        </c:manualLayout>
      </c:layout>
      <c:barChart>
        <c:barDir val="col"/>
        <c:grouping val="clustered"/>
        <c:varyColors val="0"/>
        <c:ser>
          <c:idx val="1"/>
          <c:order val="0"/>
          <c:spPr>
            <a:solidFill>
              <a:schemeClr val="accent2"/>
            </a:solidFill>
            <a:ln>
              <a:noFill/>
            </a:ln>
            <a:effectLst/>
          </c:spPr>
          <c:invertIfNegative val="0"/>
          <c:val>
            <c:numRef>
              <c:f>Sales_quarter!$C$2:$C$5</c:f>
              <c:numCache>
                <c:formatCode>[$$-475]#,##0.00</c:formatCode>
                <c:ptCount val="4"/>
                <c:pt idx="0">
                  <c:v>551859.07539999997</c:v>
                </c:pt>
                <c:pt idx="1">
                  <c:v>582976.18480000005</c:v>
                </c:pt>
                <c:pt idx="2">
                  <c:v>698305.7953</c:v>
                </c:pt>
                <c:pt idx="3">
                  <c:v>594237.47210000001</c:v>
                </c:pt>
              </c:numCache>
            </c:numRef>
          </c:val>
          <c:extLst>
            <c:ext xmlns:c16="http://schemas.microsoft.com/office/drawing/2014/chart" uri="{C3380CC4-5D6E-409C-BE32-E72D297353CC}">
              <c16:uniqueId val="{00000000-4EBE-3549-A764-F76CEE043032}"/>
            </c:ext>
          </c:extLst>
        </c:ser>
        <c:dLbls>
          <c:showLegendKey val="0"/>
          <c:showVal val="0"/>
          <c:showCatName val="0"/>
          <c:showSerName val="0"/>
          <c:showPercent val="0"/>
          <c:showBubbleSize val="0"/>
        </c:dLbls>
        <c:gapWidth val="219"/>
        <c:overlap val="-27"/>
        <c:axId val="707672927"/>
        <c:axId val="707088527"/>
      </c:barChart>
      <c:catAx>
        <c:axId val="7076729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Q</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707088527"/>
        <c:crosses val="autoZero"/>
        <c:auto val="1"/>
        <c:lblAlgn val="ctr"/>
        <c:lblOffset val="100"/>
        <c:noMultiLvlLbl val="0"/>
      </c:catAx>
      <c:valAx>
        <c:axId val="707088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Income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475]#,##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7076729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Q_2017</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manualLayout>
          <c:layoutTarget val="inner"/>
          <c:xMode val="edge"/>
          <c:yMode val="edge"/>
          <c:x val="0.19136456095289159"/>
          <c:y val="0.18718902122127684"/>
          <c:w val="0.72401241964319674"/>
          <c:h val="0.66923872538365281"/>
        </c:manualLayout>
      </c:layout>
      <c:barChart>
        <c:barDir val="col"/>
        <c:grouping val="clustered"/>
        <c:varyColors val="0"/>
        <c:ser>
          <c:idx val="1"/>
          <c:order val="0"/>
          <c:spPr>
            <a:solidFill>
              <a:schemeClr val="accent2"/>
            </a:solidFill>
            <a:ln>
              <a:noFill/>
            </a:ln>
            <a:effectLst/>
          </c:spPr>
          <c:invertIfNegative val="0"/>
          <c:val>
            <c:numRef>
              <c:f>Sales_quarter!$C$6:$C$9</c:f>
              <c:numCache>
                <c:formatCode>[$$-475]#,##0.00</c:formatCode>
                <c:ptCount val="4"/>
                <c:pt idx="0">
                  <c:v>907452.13280000002</c:v>
                </c:pt>
                <c:pt idx="1">
                  <c:v>874389.80449999997</c:v>
                </c:pt>
                <c:pt idx="2">
                  <c:v>813954.10939999996</c:v>
                </c:pt>
                <c:pt idx="3">
                  <c:v>851412.19579999999</c:v>
                </c:pt>
              </c:numCache>
            </c:numRef>
          </c:val>
          <c:extLst>
            <c:ext xmlns:c16="http://schemas.microsoft.com/office/drawing/2014/chart" uri="{C3380CC4-5D6E-409C-BE32-E72D297353CC}">
              <c16:uniqueId val="{00000000-B208-B749-9D45-9B519099EE1A}"/>
            </c:ext>
          </c:extLst>
        </c:ser>
        <c:dLbls>
          <c:showLegendKey val="0"/>
          <c:showVal val="0"/>
          <c:showCatName val="0"/>
          <c:showSerName val="0"/>
          <c:showPercent val="0"/>
          <c:showBubbleSize val="0"/>
        </c:dLbls>
        <c:gapWidth val="219"/>
        <c:overlap val="-27"/>
        <c:axId val="707367743"/>
        <c:axId val="707369743"/>
      </c:barChart>
      <c:catAx>
        <c:axId val="7073677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Q</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707369743"/>
        <c:crosses val="autoZero"/>
        <c:auto val="1"/>
        <c:lblAlgn val="ctr"/>
        <c:lblOffset val="100"/>
        <c:noMultiLvlLbl val="0"/>
      </c:catAx>
      <c:valAx>
        <c:axId val="707369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GB" sz="1000" b="0" i="0" u="none" strike="noStrike" kern="1200" baseline="0">
                    <a:solidFill>
                      <a:sysClr val="windowText" lastClr="000000">
                        <a:lumMod val="65000"/>
                        <a:lumOff val="35000"/>
                      </a:sysClr>
                    </a:solidFill>
                  </a:rPr>
                  <a:t>Income</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GB"/>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DE"/>
            </a:p>
          </c:txPr>
        </c:title>
        <c:numFmt formatCode="[$$-475]#,##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707367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Q-2018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manualLayout>
          <c:layoutTarget val="inner"/>
          <c:xMode val="edge"/>
          <c:yMode val="edge"/>
          <c:x val="0.21035538389722114"/>
          <c:y val="0.17678248225156126"/>
          <c:w val="0.75936939111906521"/>
          <c:h val="0.67964527895658622"/>
        </c:manualLayout>
      </c:layout>
      <c:barChart>
        <c:barDir val="col"/>
        <c:grouping val="clustered"/>
        <c:varyColors val="0"/>
        <c:ser>
          <c:idx val="1"/>
          <c:order val="0"/>
          <c:spPr>
            <a:solidFill>
              <a:schemeClr val="accent2"/>
            </a:solidFill>
            <a:ln>
              <a:noFill/>
            </a:ln>
            <a:effectLst/>
          </c:spPr>
          <c:invertIfNegative val="0"/>
          <c:val>
            <c:numRef>
              <c:f>Sales_quarter!$C$10:$C$13</c:f>
              <c:numCache>
                <c:formatCode>[$$-475]#,##0.00</c:formatCode>
                <c:ptCount val="4"/>
                <c:pt idx="0">
                  <c:v>946079.15430000005</c:v>
                </c:pt>
                <c:pt idx="1">
                  <c:v>818110.85140000004</c:v>
                </c:pt>
                <c:pt idx="2">
                  <c:v>28679.679599999999</c:v>
                </c:pt>
                <c:pt idx="3">
                  <c:v>21660.102200000001</c:v>
                </c:pt>
              </c:numCache>
            </c:numRef>
          </c:val>
          <c:extLst>
            <c:ext xmlns:c16="http://schemas.microsoft.com/office/drawing/2014/chart" uri="{C3380CC4-5D6E-409C-BE32-E72D297353CC}">
              <c16:uniqueId val="{00000000-EBCC-964A-B6C9-8C11F9FE6B33}"/>
            </c:ext>
          </c:extLst>
        </c:ser>
        <c:dLbls>
          <c:showLegendKey val="0"/>
          <c:showVal val="0"/>
          <c:showCatName val="0"/>
          <c:showSerName val="0"/>
          <c:showPercent val="0"/>
          <c:showBubbleSize val="0"/>
        </c:dLbls>
        <c:gapWidth val="219"/>
        <c:overlap val="-27"/>
        <c:axId val="707362143"/>
        <c:axId val="707274639"/>
      </c:barChart>
      <c:catAx>
        <c:axId val="7073621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Q</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707274639"/>
        <c:crosses val="autoZero"/>
        <c:auto val="1"/>
        <c:lblAlgn val="ctr"/>
        <c:lblOffset val="100"/>
        <c:noMultiLvlLbl val="0"/>
      </c:catAx>
      <c:valAx>
        <c:axId val="7072746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Income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475]#,##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707362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colors2.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3076EE-CE77-E44F-B6BE-E6FB4362552D}" type="doc">
      <dgm:prSet loTypeId="urn:microsoft.com/office/officeart/2009/layout/CircleArrowProcess" loCatId="" qsTypeId="urn:microsoft.com/office/officeart/2005/8/quickstyle/simple3" qsCatId="simple" csTypeId="urn:microsoft.com/office/officeart/2005/8/colors/accent1_2" csCatId="accent1" phldr="1"/>
      <dgm:spPr/>
      <dgm:t>
        <a:bodyPr/>
        <a:lstStyle/>
        <a:p>
          <a:endParaRPr lang="en-GB"/>
        </a:p>
      </dgm:t>
    </dgm:pt>
    <dgm:pt modelId="{F168A457-65AD-C243-902A-348D0558B54E}">
      <dgm:prSet phldrT="[Text]"/>
      <dgm:spPr/>
      <dgm:t>
        <a:bodyPr/>
        <a:lstStyle/>
        <a:p>
          <a:r>
            <a:rPr lang="en-GB" dirty="0"/>
            <a:t>Analysis</a:t>
          </a:r>
        </a:p>
      </dgm:t>
    </dgm:pt>
    <dgm:pt modelId="{C7BC5426-9511-3440-949D-BD875BA93F0D}" type="parTrans" cxnId="{80251DFD-7A3C-AE4F-B5B9-11D51EB1238C}">
      <dgm:prSet/>
      <dgm:spPr/>
      <dgm:t>
        <a:bodyPr/>
        <a:lstStyle/>
        <a:p>
          <a:endParaRPr lang="en-GB"/>
        </a:p>
      </dgm:t>
    </dgm:pt>
    <dgm:pt modelId="{B643D8E2-FC8E-9A4C-969B-5EF29B5131B0}" type="sibTrans" cxnId="{80251DFD-7A3C-AE4F-B5B9-11D51EB1238C}">
      <dgm:prSet/>
      <dgm:spPr/>
      <dgm:t>
        <a:bodyPr/>
        <a:lstStyle/>
        <a:p>
          <a:endParaRPr lang="en-GB"/>
        </a:p>
      </dgm:t>
    </dgm:pt>
    <dgm:pt modelId="{5A690712-CD6D-0F4B-A434-633FD36A2D18}">
      <dgm:prSet phldrT="[Text]"/>
      <dgm:spPr/>
      <dgm:t>
        <a:bodyPr/>
        <a:lstStyle/>
        <a:p>
          <a:r>
            <a:rPr lang="en-GB" dirty="0"/>
            <a:t>Optimization</a:t>
          </a:r>
        </a:p>
      </dgm:t>
    </dgm:pt>
    <dgm:pt modelId="{A2172498-6649-6E46-AF87-0C11DCACBE3F}" type="parTrans" cxnId="{C49115C2-9402-F742-9CD6-60A75E60FBEE}">
      <dgm:prSet/>
      <dgm:spPr/>
      <dgm:t>
        <a:bodyPr/>
        <a:lstStyle/>
        <a:p>
          <a:endParaRPr lang="en-GB"/>
        </a:p>
      </dgm:t>
    </dgm:pt>
    <dgm:pt modelId="{5EA7B031-79B7-0A45-B448-9527CEBDE615}" type="sibTrans" cxnId="{C49115C2-9402-F742-9CD6-60A75E60FBEE}">
      <dgm:prSet/>
      <dgm:spPr/>
      <dgm:t>
        <a:bodyPr/>
        <a:lstStyle/>
        <a:p>
          <a:endParaRPr lang="en-GB"/>
        </a:p>
      </dgm:t>
    </dgm:pt>
    <dgm:pt modelId="{6E28E0EF-C6CE-EB4C-BA41-55295E25BF58}">
      <dgm:prSet phldrT="[Text]"/>
      <dgm:spPr/>
      <dgm:t>
        <a:bodyPr/>
        <a:lstStyle/>
        <a:p>
          <a:r>
            <a:rPr lang="en-GB" dirty="0"/>
            <a:t>Innovation</a:t>
          </a:r>
        </a:p>
      </dgm:t>
    </dgm:pt>
    <dgm:pt modelId="{AECBBF42-AB00-3B43-9D4D-9BD7BA8AAB33}" type="parTrans" cxnId="{C357052E-8385-9E4D-8681-A4B07892A7FE}">
      <dgm:prSet/>
      <dgm:spPr/>
      <dgm:t>
        <a:bodyPr/>
        <a:lstStyle/>
        <a:p>
          <a:endParaRPr lang="en-GB"/>
        </a:p>
      </dgm:t>
    </dgm:pt>
    <dgm:pt modelId="{64C55CFD-00BF-4144-8CE2-216188716BF5}" type="sibTrans" cxnId="{C357052E-8385-9E4D-8681-A4B07892A7FE}">
      <dgm:prSet/>
      <dgm:spPr/>
      <dgm:t>
        <a:bodyPr/>
        <a:lstStyle/>
        <a:p>
          <a:endParaRPr lang="en-GB"/>
        </a:p>
      </dgm:t>
    </dgm:pt>
    <dgm:pt modelId="{84805AE7-478D-6347-85F9-6342EF4764E5}" type="pres">
      <dgm:prSet presAssocID="{CE3076EE-CE77-E44F-B6BE-E6FB4362552D}" presName="Name0" presStyleCnt="0">
        <dgm:presLayoutVars>
          <dgm:chMax val="7"/>
          <dgm:chPref val="7"/>
          <dgm:dir/>
          <dgm:animLvl val="lvl"/>
        </dgm:presLayoutVars>
      </dgm:prSet>
      <dgm:spPr/>
    </dgm:pt>
    <dgm:pt modelId="{F82834D4-26EE-7749-9C39-11493E7453BC}" type="pres">
      <dgm:prSet presAssocID="{F168A457-65AD-C243-902A-348D0558B54E}" presName="Accent1" presStyleCnt="0"/>
      <dgm:spPr/>
    </dgm:pt>
    <dgm:pt modelId="{CDA48D34-08D4-A046-B9BF-8BA455F216AB}" type="pres">
      <dgm:prSet presAssocID="{F168A457-65AD-C243-902A-348D0558B54E}" presName="Accent" presStyleLbl="node1" presStyleIdx="0" presStyleCnt="3" custLinFactNeighborX="12631" custLinFactNeighborY="-1165"/>
      <dgm:spPr>
        <a:gradFill flip="none" rotWithShape="0">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dgm:spPr>
    </dgm:pt>
    <dgm:pt modelId="{E001E006-0380-6748-A1D3-7FA46C91F1AB}" type="pres">
      <dgm:prSet presAssocID="{F168A457-65AD-C243-902A-348D0558B54E}" presName="Parent1" presStyleLbl="revTx" presStyleIdx="0" presStyleCnt="3">
        <dgm:presLayoutVars>
          <dgm:chMax val="1"/>
          <dgm:chPref val="1"/>
          <dgm:bulletEnabled val="1"/>
        </dgm:presLayoutVars>
      </dgm:prSet>
      <dgm:spPr/>
    </dgm:pt>
    <dgm:pt modelId="{DE858073-A2A7-A149-8135-D6F60E5BBD20}" type="pres">
      <dgm:prSet presAssocID="{5A690712-CD6D-0F4B-A434-633FD36A2D18}" presName="Accent2" presStyleCnt="0"/>
      <dgm:spPr/>
    </dgm:pt>
    <dgm:pt modelId="{0E45EB9E-4616-814F-A60D-50C98C367868}" type="pres">
      <dgm:prSet presAssocID="{5A690712-CD6D-0F4B-A434-633FD36A2D18}" presName="Accent" presStyleLbl="node1" presStyleIdx="1" presStyleCnt="3"/>
      <dgm:spPr>
        <a:gradFill flip="none" rotWithShape="0">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dgm:spPr>
    </dgm:pt>
    <dgm:pt modelId="{B1070C00-939E-2D45-B21B-A63487127179}" type="pres">
      <dgm:prSet presAssocID="{5A690712-CD6D-0F4B-A434-633FD36A2D18}" presName="Parent2" presStyleLbl="revTx" presStyleIdx="1" presStyleCnt="3">
        <dgm:presLayoutVars>
          <dgm:chMax val="1"/>
          <dgm:chPref val="1"/>
          <dgm:bulletEnabled val="1"/>
        </dgm:presLayoutVars>
      </dgm:prSet>
      <dgm:spPr/>
    </dgm:pt>
    <dgm:pt modelId="{5D7936A8-5908-E64B-8EB6-3E8B11C0F819}" type="pres">
      <dgm:prSet presAssocID="{6E28E0EF-C6CE-EB4C-BA41-55295E25BF58}" presName="Accent3" presStyleCnt="0"/>
      <dgm:spPr/>
    </dgm:pt>
    <dgm:pt modelId="{7AB4A61B-9D85-9549-8A25-4728935F62AD}" type="pres">
      <dgm:prSet presAssocID="{6E28E0EF-C6CE-EB4C-BA41-55295E25BF58}" presName="Accent" presStyleLbl="node1" presStyleIdx="2" presStyleCnt="3"/>
      <dgm:spPr>
        <a:gradFill flip="none" rotWithShape="0">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dgm:spPr>
    </dgm:pt>
    <dgm:pt modelId="{B7E453CD-A585-9B47-B4CF-23E171F4231A}" type="pres">
      <dgm:prSet presAssocID="{6E28E0EF-C6CE-EB4C-BA41-55295E25BF58}" presName="Parent3" presStyleLbl="revTx" presStyleIdx="2" presStyleCnt="3">
        <dgm:presLayoutVars>
          <dgm:chMax val="1"/>
          <dgm:chPref val="1"/>
          <dgm:bulletEnabled val="1"/>
        </dgm:presLayoutVars>
      </dgm:prSet>
      <dgm:spPr/>
    </dgm:pt>
  </dgm:ptLst>
  <dgm:cxnLst>
    <dgm:cxn modelId="{C357052E-8385-9E4D-8681-A4B07892A7FE}" srcId="{CE3076EE-CE77-E44F-B6BE-E6FB4362552D}" destId="{6E28E0EF-C6CE-EB4C-BA41-55295E25BF58}" srcOrd="2" destOrd="0" parTransId="{AECBBF42-AB00-3B43-9D4D-9BD7BA8AAB33}" sibTransId="{64C55CFD-00BF-4144-8CE2-216188716BF5}"/>
    <dgm:cxn modelId="{E67C627D-7477-D44F-8F29-6A288B3B3C5E}" type="presOf" srcId="{F168A457-65AD-C243-902A-348D0558B54E}" destId="{E001E006-0380-6748-A1D3-7FA46C91F1AB}" srcOrd="0" destOrd="0" presId="urn:microsoft.com/office/officeart/2009/layout/CircleArrowProcess"/>
    <dgm:cxn modelId="{B7E2629C-7028-9742-A8F5-522329E211E5}" type="presOf" srcId="{CE3076EE-CE77-E44F-B6BE-E6FB4362552D}" destId="{84805AE7-478D-6347-85F9-6342EF4764E5}" srcOrd="0" destOrd="0" presId="urn:microsoft.com/office/officeart/2009/layout/CircleArrowProcess"/>
    <dgm:cxn modelId="{7FAB11AB-7AFE-024D-896E-3D12778B6435}" type="presOf" srcId="{6E28E0EF-C6CE-EB4C-BA41-55295E25BF58}" destId="{B7E453CD-A585-9B47-B4CF-23E171F4231A}" srcOrd="0" destOrd="0" presId="urn:microsoft.com/office/officeart/2009/layout/CircleArrowProcess"/>
    <dgm:cxn modelId="{C49115C2-9402-F742-9CD6-60A75E60FBEE}" srcId="{CE3076EE-CE77-E44F-B6BE-E6FB4362552D}" destId="{5A690712-CD6D-0F4B-A434-633FD36A2D18}" srcOrd="1" destOrd="0" parTransId="{A2172498-6649-6E46-AF87-0C11DCACBE3F}" sibTransId="{5EA7B031-79B7-0A45-B448-9527CEBDE615}"/>
    <dgm:cxn modelId="{E2F019EF-F502-6A46-B4DD-53B7EB924DAF}" type="presOf" srcId="{5A690712-CD6D-0F4B-A434-633FD36A2D18}" destId="{B1070C00-939E-2D45-B21B-A63487127179}" srcOrd="0" destOrd="0" presId="urn:microsoft.com/office/officeart/2009/layout/CircleArrowProcess"/>
    <dgm:cxn modelId="{80251DFD-7A3C-AE4F-B5B9-11D51EB1238C}" srcId="{CE3076EE-CE77-E44F-B6BE-E6FB4362552D}" destId="{F168A457-65AD-C243-902A-348D0558B54E}" srcOrd="0" destOrd="0" parTransId="{C7BC5426-9511-3440-949D-BD875BA93F0D}" sibTransId="{B643D8E2-FC8E-9A4C-969B-5EF29B5131B0}"/>
    <dgm:cxn modelId="{F6FB9E70-6553-5B42-B0EB-E35CE2262DDB}" type="presParOf" srcId="{84805AE7-478D-6347-85F9-6342EF4764E5}" destId="{F82834D4-26EE-7749-9C39-11493E7453BC}" srcOrd="0" destOrd="0" presId="urn:microsoft.com/office/officeart/2009/layout/CircleArrowProcess"/>
    <dgm:cxn modelId="{1619FA54-0911-5B42-B1FF-D588A378A0BF}" type="presParOf" srcId="{F82834D4-26EE-7749-9C39-11493E7453BC}" destId="{CDA48D34-08D4-A046-B9BF-8BA455F216AB}" srcOrd="0" destOrd="0" presId="urn:microsoft.com/office/officeart/2009/layout/CircleArrowProcess"/>
    <dgm:cxn modelId="{E1186A77-4CAD-0441-AFAB-88705EC9CE43}" type="presParOf" srcId="{84805AE7-478D-6347-85F9-6342EF4764E5}" destId="{E001E006-0380-6748-A1D3-7FA46C91F1AB}" srcOrd="1" destOrd="0" presId="urn:microsoft.com/office/officeart/2009/layout/CircleArrowProcess"/>
    <dgm:cxn modelId="{AE8B3534-A0DB-A743-8F7C-1FFF431A3CD6}" type="presParOf" srcId="{84805AE7-478D-6347-85F9-6342EF4764E5}" destId="{DE858073-A2A7-A149-8135-D6F60E5BBD20}" srcOrd="2" destOrd="0" presId="urn:microsoft.com/office/officeart/2009/layout/CircleArrowProcess"/>
    <dgm:cxn modelId="{4CE4B93D-6F34-1F40-B569-CF25A88F556F}" type="presParOf" srcId="{DE858073-A2A7-A149-8135-D6F60E5BBD20}" destId="{0E45EB9E-4616-814F-A60D-50C98C367868}" srcOrd="0" destOrd="0" presId="urn:microsoft.com/office/officeart/2009/layout/CircleArrowProcess"/>
    <dgm:cxn modelId="{64FC219D-06B0-5246-B007-B250020FE1E4}" type="presParOf" srcId="{84805AE7-478D-6347-85F9-6342EF4764E5}" destId="{B1070C00-939E-2D45-B21B-A63487127179}" srcOrd="3" destOrd="0" presId="urn:microsoft.com/office/officeart/2009/layout/CircleArrowProcess"/>
    <dgm:cxn modelId="{8D1816E9-10B5-9647-A0A7-53F90440253C}" type="presParOf" srcId="{84805AE7-478D-6347-85F9-6342EF4764E5}" destId="{5D7936A8-5908-E64B-8EB6-3E8B11C0F819}" srcOrd="4" destOrd="0" presId="urn:microsoft.com/office/officeart/2009/layout/CircleArrowProcess"/>
    <dgm:cxn modelId="{71A1E220-8B5A-5947-B332-4F522D9796CC}" type="presParOf" srcId="{5D7936A8-5908-E64B-8EB6-3E8B11C0F819}" destId="{7AB4A61B-9D85-9549-8A25-4728935F62AD}" srcOrd="0" destOrd="0" presId="urn:microsoft.com/office/officeart/2009/layout/CircleArrowProcess"/>
    <dgm:cxn modelId="{094F3F1A-AD7D-2F4C-8BC7-76B5BBB6868D}" type="presParOf" srcId="{84805AE7-478D-6347-85F9-6342EF4764E5}" destId="{B7E453CD-A585-9B47-B4CF-23E171F4231A}"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48D34-08D4-A046-B9BF-8BA455F216AB}">
      <dsp:nvSpPr>
        <dsp:cNvPr id="0" name=""/>
        <dsp:cNvSpPr/>
      </dsp:nvSpPr>
      <dsp:spPr>
        <a:xfrm>
          <a:off x="1788128" y="367781"/>
          <a:ext cx="2539412" cy="2539799"/>
        </a:xfrm>
        <a:prstGeom prst="circularArrow">
          <a:avLst>
            <a:gd name="adj1" fmla="val 10980"/>
            <a:gd name="adj2" fmla="val 1142322"/>
            <a:gd name="adj3" fmla="val 4500000"/>
            <a:gd name="adj4" fmla="val 10800000"/>
            <a:gd name="adj5" fmla="val 12500"/>
          </a:avLst>
        </a:prstGeom>
        <a:gradFill flip="none" rotWithShape="0">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001E006-0380-6748-A1D3-7FA46C91F1AB}">
      <dsp:nvSpPr>
        <dsp:cNvPr id="0" name=""/>
        <dsp:cNvSpPr/>
      </dsp:nvSpPr>
      <dsp:spPr>
        <a:xfrm>
          <a:off x="2028668" y="1314314"/>
          <a:ext cx="1411102" cy="70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Analysis</a:t>
          </a:r>
        </a:p>
      </dsp:txBody>
      <dsp:txXfrm>
        <a:off x="2028668" y="1314314"/>
        <a:ext cx="1411102" cy="705382"/>
      </dsp:txXfrm>
    </dsp:sp>
    <dsp:sp modelId="{0E45EB9E-4616-814F-A60D-50C98C367868}">
      <dsp:nvSpPr>
        <dsp:cNvPr id="0" name=""/>
        <dsp:cNvSpPr/>
      </dsp:nvSpPr>
      <dsp:spPr>
        <a:xfrm>
          <a:off x="762062" y="1856672"/>
          <a:ext cx="2539412" cy="2539799"/>
        </a:xfrm>
        <a:prstGeom prst="leftCircularArrow">
          <a:avLst>
            <a:gd name="adj1" fmla="val 10980"/>
            <a:gd name="adj2" fmla="val 1142322"/>
            <a:gd name="adj3" fmla="val 6300000"/>
            <a:gd name="adj4" fmla="val 18900000"/>
            <a:gd name="adj5" fmla="val 12500"/>
          </a:avLst>
        </a:prstGeom>
        <a:gradFill flip="none" rotWithShape="0">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1070C00-939E-2D45-B21B-A63487127179}">
      <dsp:nvSpPr>
        <dsp:cNvPr id="0" name=""/>
        <dsp:cNvSpPr/>
      </dsp:nvSpPr>
      <dsp:spPr>
        <a:xfrm>
          <a:off x="1326217" y="2782058"/>
          <a:ext cx="1411102" cy="70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Optimization</a:t>
          </a:r>
        </a:p>
      </dsp:txBody>
      <dsp:txXfrm>
        <a:off x="1326217" y="2782058"/>
        <a:ext cx="1411102" cy="705382"/>
      </dsp:txXfrm>
    </dsp:sp>
    <dsp:sp modelId="{7AB4A61B-9D85-9549-8A25-4728935F62AD}">
      <dsp:nvSpPr>
        <dsp:cNvPr id="0" name=""/>
        <dsp:cNvSpPr/>
      </dsp:nvSpPr>
      <dsp:spPr>
        <a:xfrm>
          <a:off x="1648114" y="3490606"/>
          <a:ext cx="2181748" cy="2182623"/>
        </a:xfrm>
        <a:prstGeom prst="blockArc">
          <a:avLst>
            <a:gd name="adj1" fmla="val 13500000"/>
            <a:gd name="adj2" fmla="val 10800000"/>
            <a:gd name="adj3" fmla="val 12740"/>
          </a:avLst>
        </a:prstGeom>
        <a:gradFill flip="none" rotWithShape="0">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E453CD-A585-9B47-B4CF-23E171F4231A}">
      <dsp:nvSpPr>
        <dsp:cNvPr id="0" name=""/>
        <dsp:cNvSpPr/>
      </dsp:nvSpPr>
      <dsp:spPr>
        <a:xfrm>
          <a:off x="2032006" y="4251913"/>
          <a:ext cx="1411102" cy="70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Innovation</a:t>
          </a:r>
        </a:p>
      </dsp:txBody>
      <dsp:txXfrm>
        <a:off x="2032006" y="4251913"/>
        <a:ext cx="1411102" cy="70538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0.43874</cdr:x>
      <cdr:y>0.04429</cdr:y>
    </cdr:from>
    <cdr:to>
      <cdr:x>0.65295</cdr:x>
      <cdr:y>0.13077</cdr:y>
    </cdr:to>
    <cdr:cxnSp macro="">
      <cdr:nvCxnSpPr>
        <cdr:cNvPr id="3" name="Straight Arrow Connector 2">
          <a:extLst xmlns:a="http://schemas.openxmlformats.org/drawingml/2006/main">
            <a:ext uri="{FF2B5EF4-FFF2-40B4-BE49-F238E27FC236}">
              <a16:creationId xmlns:a16="http://schemas.microsoft.com/office/drawing/2014/main" id="{B5AA1D4A-F5DF-3150-DAD1-C62199E5B292}"/>
            </a:ext>
          </a:extLst>
        </cdr:cNvPr>
        <cdr:cNvCxnSpPr/>
      </cdr:nvCxnSpPr>
      <cdr:spPr>
        <a:xfrm xmlns:a="http://schemas.openxmlformats.org/drawingml/2006/main">
          <a:off x="4612256" y="197111"/>
          <a:ext cx="2251893" cy="384862"/>
        </a:xfrm>
        <a:prstGeom xmlns:a="http://schemas.openxmlformats.org/drawingml/2006/main" prst="straightConnector1">
          <a:avLst/>
        </a:prstGeom>
        <a:ln xmlns:a="http://schemas.openxmlformats.org/drawingml/2006/main" w="19050" cap="flat" cmpd="sng" algn="ctr">
          <a:solidFill>
            <a:schemeClr val="accent1"/>
          </a:solidFill>
          <a:prstDash val="solid"/>
          <a:round/>
          <a:headEnd type="none" w="med" len="med"/>
          <a:tailEnd type="arrow"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D382-485C-367A-5C87-C83D684F0D0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76AB7287-3517-77F8-1244-75F224327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E9D826DC-F586-B2F0-009F-B23937A0AEE1}"/>
              </a:ext>
            </a:extLst>
          </p:cNvPr>
          <p:cNvSpPr>
            <a:spLocks noGrp="1"/>
          </p:cNvSpPr>
          <p:nvPr>
            <p:ph type="dt" sz="half" idx="10"/>
          </p:nvPr>
        </p:nvSpPr>
        <p:spPr/>
        <p:txBody>
          <a:bodyPr/>
          <a:lstStyle/>
          <a:p>
            <a:fld id="{DBC202CF-5DA3-234D-8A4A-EE15A8762D4F}" type="datetimeFigureOut">
              <a:rPr lang="en-DE" smtClean="0"/>
              <a:t>25.01.24</a:t>
            </a:fld>
            <a:endParaRPr lang="en-DE"/>
          </a:p>
        </p:txBody>
      </p:sp>
      <p:sp>
        <p:nvSpPr>
          <p:cNvPr id="5" name="Footer Placeholder 4">
            <a:extLst>
              <a:ext uri="{FF2B5EF4-FFF2-40B4-BE49-F238E27FC236}">
                <a16:creationId xmlns:a16="http://schemas.microsoft.com/office/drawing/2014/main" id="{22563F02-B3DB-68D5-B63E-EA4649D7FAE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E08362D-919D-7C70-44E6-80F258446128}"/>
              </a:ext>
            </a:extLst>
          </p:cNvPr>
          <p:cNvSpPr>
            <a:spLocks noGrp="1"/>
          </p:cNvSpPr>
          <p:nvPr>
            <p:ph type="sldNum" sz="quarter" idx="12"/>
          </p:nvPr>
        </p:nvSpPr>
        <p:spPr/>
        <p:txBody>
          <a:bodyPr/>
          <a:lstStyle/>
          <a:p>
            <a:fld id="{B8C02279-B732-894F-B803-E715FE26B170}" type="slidenum">
              <a:rPr lang="en-DE" smtClean="0"/>
              <a:t>‹#›</a:t>
            </a:fld>
            <a:endParaRPr lang="en-DE"/>
          </a:p>
        </p:txBody>
      </p:sp>
    </p:spTree>
    <p:extLst>
      <p:ext uri="{BB962C8B-B14F-4D97-AF65-F5344CB8AC3E}">
        <p14:creationId xmlns:p14="http://schemas.microsoft.com/office/powerpoint/2010/main" val="243663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8A4F-AD87-B110-1FC1-BD954DBA2934}"/>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23483511-1669-3A34-DC57-27CEFA4E12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7E564EEF-C038-C006-06CA-52A4CBE61C6F}"/>
              </a:ext>
            </a:extLst>
          </p:cNvPr>
          <p:cNvSpPr>
            <a:spLocks noGrp="1"/>
          </p:cNvSpPr>
          <p:nvPr>
            <p:ph type="dt" sz="half" idx="10"/>
          </p:nvPr>
        </p:nvSpPr>
        <p:spPr/>
        <p:txBody>
          <a:bodyPr/>
          <a:lstStyle/>
          <a:p>
            <a:fld id="{DBC202CF-5DA3-234D-8A4A-EE15A8762D4F}" type="datetimeFigureOut">
              <a:rPr lang="en-DE" smtClean="0"/>
              <a:t>25.01.24</a:t>
            </a:fld>
            <a:endParaRPr lang="en-DE"/>
          </a:p>
        </p:txBody>
      </p:sp>
      <p:sp>
        <p:nvSpPr>
          <p:cNvPr id="5" name="Footer Placeholder 4">
            <a:extLst>
              <a:ext uri="{FF2B5EF4-FFF2-40B4-BE49-F238E27FC236}">
                <a16:creationId xmlns:a16="http://schemas.microsoft.com/office/drawing/2014/main" id="{69F37D71-E337-DE7D-D246-BF644F0AB16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0682F14-BA6C-99DA-B168-50FE98A89B5A}"/>
              </a:ext>
            </a:extLst>
          </p:cNvPr>
          <p:cNvSpPr>
            <a:spLocks noGrp="1"/>
          </p:cNvSpPr>
          <p:nvPr>
            <p:ph type="sldNum" sz="quarter" idx="12"/>
          </p:nvPr>
        </p:nvSpPr>
        <p:spPr/>
        <p:txBody>
          <a:bodyPr/>
          <a:lstStyle/>
          <a:p>
            <a:fld id="{B8C02279-B732-894F-B803-E715FE26B170}" type="slidenum">
              <a:rPr lang="en-DE" smtClean="0"/>
              <a:t>‹#›</a:t>
            </a:fld>
            <a:endParaRPr lang="en-DE"/>
          </a:p>
        </p:txBody>
      </p:sp>
    </p:spTree>
    <p:extLst>
      <p:ext uri="{BB962C8B-B14F-4D97-AF65-F5344CB8AC3E}">
        <p14:creationId xmlns:p14="http://schemas.microsoft.com/office/powerpoint/2010/main" val="343128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C54F7B-225D-9B51-AD38-C70B4A65D5B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47AE5588-67BF-15E3-6556-20EEF8125E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F0087945-7E97-FA9A-0DC2-839B4CBFB3F0}"/>
              </a:ext>
            </a:extLst>
          </p:cNvPr>
          <p:cNvSpPr>
            <a:spLocks noGrp="1"/>
          </p:cNvSpPr>
          <p:nvPr>
            <p:ph type="dt" sz="half" idx="10"/>
          </p:nvPr>
        </p:nvSpPr>
        <p:spPr/>
        <p:txBody>
          <a:bodyPr/>
          <a:lstStyle/>
          <a:p>
            <a:fld id="{DBC202CF-5DA3-234D-8A4A-EE15A8762D4F}" type="datetimeFigureOut">
              <a:rPr lang="en-DE" smtClean="0"/>
              <a:t>25.01.24</a:t>
            </a:fld>
            <a:endParaRPr lang="en-DE"/>
          </a:p>
        </p:txBody>
      </p:sp>
      <p:sp>
        <p:nvSpPr>
          <p:cNvPr id="5" name="Footer Placeholder 4">
            <a:extLst>
              <a:ext uri="{FF2B5EF4-FFF2-40B4-BE49-F238E27FC236}">
                <a16:creationId xmlns:a16="http://schemas.microsoft.com/office/drawing/2014/main" id="{3527BCC0-9201-AD0C-BFD4-C92783E1699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579DBEF-2DC9-0993-F87F-201F3B465EA5}"/>
              </a:ext>
            </a:extLst>
          </p:cNvPr>
          <p:cNvSpPr>
            <a:spLocks noGrp="1"/>
          </p:cNvSpPr>
          <p:nvPr>
            <p:ph type="sldNum" sz="quarter" idx="12"/>
          </p:nvPr>
        </p:nvSpPr>
        <p:spPr/>
        <p:txBody>
          <a:bodyPr/>
          <a:lstStyle/>
          <a:p>
            <a:fld id="{B8C02279-B732-894F-B803-E715FE26B170}" type="slidenum">
              <a:rPr lang="en-DE" smtClean="0"/>
              <a:t>‹#›</a:t>
            </a:fld>
            <a:endParaRPr lang="en-DE"/>
          </a:p>
        </p:txBody>
      </p:sp>
    </p:spTree>
    <p:extLst>
      <p:ext uri="{BB962C8B-B14F-4D97-AF65-F5344CB8AC3E}">
        <p14:creationId xmlns:p14="http://schemas.microsoft.com/office/powerpoint/2010/main" val="71668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F8F6-FE7B-C8A4-34FB-BE3DAD9DBD7F}"/>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80A8208F-7380-5987-09CD-FBAC512F7EE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9CFE5C8-886C-BE49-0ACD-7F5313AD4592}"/>
              </a:ext>
            </a:extLst>
          </p:cNvPr>
          <p:cNvSpPr>
            <a:spLocks noGrp="1"/>
          </p:cNvSpPr>
          <p:nvPr>
            <p:ph type="dt" sz="half" idx="10"/>
          </p:nvPr>
        </p:nvSpPr>
        <p:spPr/>
        <p:txBody>
          <a:bodyPr/>
          <a:lstStyle/>
          <a:p>
            <a:fld id="{DBC202CF-5DA3-234D-8A4A-EE15A8762D4F}" type="datetimeFigureOut">
              <a:rPr lang="en-DE" smtClean="0"/>
              <a:t>25.01.24</a:t>
            </a:fld>
            <a:endParaRPr lang="en-DE"/>
          </a:p>
        </p:txBody>
      </p:sp>
      <p:sp>
        <p:nvSpPr>
          <p:cNvPr id="5" name="Footer Placeholder 4">
            <a:extLst>
              <a:ext uri="{FF2B5EF4-FFF2-40B4-BE49-F238E27FC236}">
                <a16:creationId xmlns:a16="http://schemas.microsoft.com/office/drawing/2014/main" id="{66BCC975-5B4D-A257-C938-4F8CBC0C120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A2AD854-90D8-D6B2-EE87-D551472D1A5D}"/>
              </a:ext>
            </a:extLst>
          </p:cNvPr>
          <p:cNvSpPr>
            <a:spLocks noGrp="1"/>
          </p:cNvSpPr>
          <p:nvPr>
            <p:ph type="sldNum" sz="quarter" idx="12"/>
          </p:nvPr>
        </p:nvSpPr>
        <p:spPr/>
        <p:txBody>
          <a:bodyPr/>
          <a:lstStyle/>
          <a:p>
            <a:fld id="{B8C02279-B732-894F-B803-E715FE26B170}" type="slidenum">
              <a:rPr lang="en-DE" smtClean="0"/>
              <a:t>‹#›</a:t>
            </a:fld>
            <a:endParaRPr lang="en-DE"/>
          </a:p>
        </p:txBody>
      </p:sp>
    </p:spTree>
    <p:extLst>
      <p:ext uri="{BB962C8B-B14F-4D97-AF65-F5344CB8AC3E}">
        <p14:creationId xmlns:p14="http://schemas.microsoft.com/office/powerpoint/2010/main" val="165380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7458-B17F-B108-F760-9FAF7C19493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B826C494-B7CD-5DEF-04C6-E0A1DEC2A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29BDB14-F851-66FA-74EC-68F80AB0C7EA}"/>
              </a:ext>
            </a:extLst>
          </p:cNvPr>
          <p:cNvSpPr>
            <a:spLocks noGrp="1"/>
          </p:cNvSpPr>
          <p:nvPr>
            <p:ph type="dt" sz="half" idx="10"/>
          </p:nvPr>
        </p:nvSpPr>
        <p:spPr/>
        <p:txBody>
          <a:bodyPr/>
          <a:lstStyle/>
          <a:p>
            <a:fld id="{DBC202CF-5DA3-234D-8A4A-EE15A8762D4F}" type="datetimeFigureOut">
              <a:rPr lang="en-DE" smtClean="0"/>
              <a:t>25.01.24</a:t>
            </a:fld>
            <a:endParaRPr lang="en-DE"/>
          </a:p>
        </p:txBody>
      </p:sp>
      <p:sp>
        <p:nvSpPr>
          <p:cNvPr id="5" name="Footer Placeholder 4">
            <a:extLst>
              <a:ext uri="{FF2B5EF4-FFF2-40B4-BE49-F238E27FC236}">
                <a16:creationId xmlns:a16="http://schemas.microsoft.com/office/drawing/2014/main" id="{09D18B50-3EF3-B67F-D8BD-DE67FB6FE3B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18BF78A-A78B-BAE0-CCF2-47E0FDF6C703}"/>
              </a:ext>
            </a:extLst>
          </p:cNvPr>
          <p:cNvSpPr>
            <a:spLocks noGrp="1"/>
          </p:cNvSpPr>
          <p:nvPr>
            <p:ph type="sldNum" sz="quarter" idx="12"/>
          </p:nvPr>
        </p:nvSpPr>
        <p:spPr/>
        <p:txBody>
          <a:bodyPr/>
          <a:lstStyle/>
          <a:p>
            <a:fld id="{B8C02279-B732-894F-B803-E715FE26B170}" type="slidenum">
              <a:rPr lang="en-DE" smtClean="0"/>
              <a:t>‹#›</a:t>
            </a:fld>
            <a:endParaRPr lang="en-DE"/>
          </a:p>
        </p:txBody>
      </p:sp>
    </p:spTree>
    <p:extLst>
      <p:ext uri="{BB962C8B-B14F-4D97-AF65-F5344CB8AC3E}">
        <p14:creationId xmlns:p14="http://schemas.microsoft.com/office/powerpoint/2010/main" val="96051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A2AF-19C7-BCB1-193E-27E1D4FE42CE}"/>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9F21CA21-2CE5-521B-F14B-8DF5A95390E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1DDBD7FE-04B2-E9B6-459D-7C5511CA77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3A0044A9-FBF8-0481-E237-7F008DD9F793}"/>
              </a:ext>
            </a:extLst>
          </p:cNvPr>
          <p:cNvSpPr>
            <a:spLocks noGrp="1"/>
          </p:cNvSpPr>
          <p:nvPr>
            <p:ph type="dt" sz="half" idx="10"/>
          </p:nvPr>
        </p:nvSpPr>
        <p:spPr/>
        <p:txBody>
          <a:bodyPr/>
          <a:lstStyle/>
          <a:p>
            <a:fld id="{DBC202CF-5DA3-234D-8A4A-EE15A8762D4F}" type="datetimeFigureOut">
              <a:rPr lang="en-DE" smtClean="0"/>
              <a:t>25.01.24</a:t>
            </a:fld>
            <a:endParaRPr lang="en-DE"/>
          </a:p>
        </p:txBody>
      </p:sp>
      <p:sp>
        <p:nvSpPr>
          <p:cNvPr id="6" name="Footer Placeholder 5">
            <a:extLst>
              <a:ext uri="{FF2B5EF4-FFF2-40B4-BE49-F238E27FC236}">
                <a16:creationId xmlns:a16="http://schemas.microsoft.com/office/drawing/2014/main" id="{D191A285-6BB8-0519-F1CA-40F5C241F9D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011B8FE-9CA3-FFDE-7A94-A07BA0B5D831}"/>
              </a:ext>
            </a:extLst>
          </p:cNvPr>
          <p:cNvSpPr>
            <a:spLocks noGrp="1"/>
          </p:cNvSpPr>
          <p:nvPr>
            <p:ph type="sldNum" sz="quarter" idx="12"/>
          </p:nvPr>
        </p:nvSpPr>
        <p:spPr/>
        <p:txBody>
          <a:bodyPr/>
          <a:lstStyle/>
          <a:p>
            <a:fld id="{B8C02279-B732-894F-B803-E715FE26B170}" type="slidenum">
              <a:rPr lang="en-DE" smtClean="0"/>
              <a:t>‹#›</a:t>
            </a:fld>
            <a:endParaRPr lang="en-DE"/>
          </a:p>
        </p:txBody>
      </p:sp>
    </p:spTree>
    <p:extLst>
      <p:ext uri="{BB962C8B-B14F-4D97-AF65-F5344CB8AC3E}">
        <p14:creationId xmlns:p14="http://schemas.microsoft.com/office/powerpoint/2010/main" val="96688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B54E-70BD-A64B-12BB-57D8C1061655}"/>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FF553480-7AE3-F12A-A093-8A05584CB6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6511339-3946-352A-93DF-1FF1FA7494E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C833CEC5-6BD9-BDBC-C455-86B8F8968A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7E438F6-7972-2009-4019-B78A0AB9B72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537CD8C2-89D5-0D1B-4333-867F14893AC2}"/>
              </a:ext>
            </a:extLst>
          </p:cNvPr>
          <p:cNvSpPr>
            <a:spLocks noGrp="1"/>
          </p:cNvSpPr>
          <p:nvPr>
            <p:ph type="dt" sz="half" idx="10"/>
          </p:nvPr>
        </p:nvSpPr>
        <p:spPr/>
        <p:txBody>
          <a:bodyPr/>
          <a:lstStyle/>
          <a:p>
            <a:fld id="{DBC202CF-5DA3-234D-8A4A-EE15A8762D4F}" type="datetimeFigureOut">
              <a:rPr lang="en-DE" smtClean="0"/>
              <a:t>25.01.24</a:t>
            </a:fld>
            <a:endParaRPr lang="en-DE"/>
          </a:p>
        </p:txBody>
      </p:sp>
      <p:sp>
        <p:nvSpPr>
          <p:cNvPr id="8" name="Footer Placeholder 7">
            <a:extLst>
              <a:ext uri="{FF2B5EF4-FFF2-40B4-BE49-F238E27FC236}">
                <a16:creationId xmlns:a16="http://schemas.microsoft.com/office/drawing/2014/main" id="{9EA50BE4-EE48-59CB-4ECA-94B91F71B480}"/>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2131A4CF-3C29-7E91-2091-23EA46310F42}"/>
              </a:ext>
            </a:extLst>
          </p:cNvPr>
          <p:cNvSpPr>
            <a:spLocks noGrp="1"/>
          </p:cNvSpPr>
          <p:nvPr>
            <p:ph type="sldNum" sz="quarter" idx="12"/>
          </p:nvPr>
        </p:nvSpPr>
        <p:spPr/>
        <p:txBody>
          <a:bodyPr/>
          <a:lstStyle/>
          <a:p>
            <a:fld id="{B8C02279-B732-894F-B803-E715FE26B170}" type="slidenum">
              <a:rPr lang="en-DE" smtClean="0"/>
              <a:t>‹#›</a:t>
            </a:fld>
            <a:endParaRPr lang="en-DE"/>
          </a:p>
        </p:txBody>
      </p:sp>
    </p:spTree>
    <p:extLst>
      <p:ext uri="{BB962C8B-B14F-4D97-AF65-F5344CB8AC3E}">
        <p14:creationId xmlns:p14="http://schemas.microsoft.com/office/powerpoint/2010/main" val="2291846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F3A8-884D-EA17-C8B3-55202C745F90}"/>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A27BEB7D-DA6D-6339-1EEE-D7B5F81687E3}"/>
              </a:ext>
            </a:extLst>
          </p:cNvPr>
          <p:cNvSpPr>
            <a:spLocks noGrp="1"/>
          </p:cNvSpPr>
          <p:nvPr>
            <p:ph type="dt" sz="half" idx="10"/>
          </p:nvPr>
        </p:nvSpPr>
        <p:spPr/>
        <p:txBody>
          <a:bodyPr/>
          <a:lstStyle/>
          <a:p>
            <a:fld id="{DBC202CF-5DA3-234D-8A4A-EE15A8762D4F}" type="datetimeFigureOut">
              <a:rPr lang="en-DE" smtClean="0"/>
              <a:t>25.01.24</a:t>
            </a:fld>
            <a:endParaRPr lang="en-DE"/>
          </a:p>
        </p:txBody>
      </p:sp>
      <p:sp>
        <p:nvSpPr>
          <p:cNvPr id="4" name="Footer Placeholder 3">
            <a:extLst>
              <a:ext uri="{FF2B5EF4-FFF2-40B4-BE49-F238E27FC236}">
                <a16:creationId xmlns:a16="http://schemas.microsoft.com/office/drawing/2014/main" id="{A7049B8C-3553-0539-6288-B531FDDA96FB}"/>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EA4548A8-C453-4E4C-89A8-21CF47E4E098}"/>
              </a:ext>
            </a:extLst>
          </p:cNvPr>
          <p:cNvSpPr>
            <a:spLocks noGrp="1"/>
          </p:cNvSpPr>
          <p:nvPr>
            <p:ph type="sldNum" sz="quarter" idx="12"/>
          </p:nvPr>
        </p:nvSpPr>
        <p:spPr/>
        <p:txBody>
          <a:bodyPr/>
          <a:lstStyle/>
          <a:p>
            <a:fld id="{B8C02279-B732-894F-B803-E715FE26B170}" type="slidenum">
              <a:rPr lang="en-DE" smtClean="0"/>
              <a:t>‹#›</a:t>
            </a:fld>
            <a:endParaRPr lang="en-DE"/>
          </a:p>
        </p:txBody>
      </p:sp>
    </p:spTree>
    <p:extLst>
      <p:ext uri="{BB962C8B-B14F-4D97-AF65-F5344CB8AC3E}">
        <p14:creationId xmlns:p14="http://schemas.microsoft.com/office/powerpoint/2010/main" val="959002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E60FE-0980-4041-DC31-D094AE05C46F}"/>
              </a:ext>
            </a:extLst>
          </p:cNvPr>
          <p:cNvSpPr>
            <a:spLocks noGrp="1"/>
          </p:cNvSpPr>
          <p:nvPr>
            <p:ph type="dt" sz="half" idx="10"/>
          </p:nvPr>
        </p:nvSpPr>
        <p:spPr/>
        <p:txBody>
          <a:bodyPr/>
          <a:lstStyle/>
          <a:p>
            <a:fld id="{DBC202CF-5DA3-234D-8A4A-EE15A8762D4F}" type="datetimeFigureOut">
              <a:rPr lang="en-DE" smtClean="0"/>
              <a:t>25.01.24</a:t>
            </a:fld>
            <a:endParaRPr lang="en-DE"/>
          </a:p>
        </p:txBody>
      </p:sp>
      <p:sp>
        <p:nvSpPr>
          <p:cNvPr id="3" name="Footer Placeholder 2">
            <a:extLst>
              <a:ext uri="{FF2B5EF4-FFF2-40B4-BE49-F238E27FC236}">
                <a16:creationId xmlns:a16="http://schemas.microsoft.com/office/drawing/2014/main" id="{151DBDA4-17CF-FA4C-5FC3-7AD764E90168}"/>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6460203-1532-86DE-04CA-AE97E352F4C5}"/>
              </a:ext>
            </a:extLst>
          </p:cNvPr>
          <p:cNvSpPr>
            <a:spLocks noGrp="1"/>
          </p:cNvSpPr>
          <p:nvPr>
            <p:ph type="sldNum" sz="quarter" idx="12"/>
          </p:nvPr>
        </p:nvSpPr>
        <p:spPr/>
        <p:txBody>
          <a:bodyPr/>
          <a:lstStyle/>
          <a:p>
            <a:fld id="{B8C02279-B732-894F-B803-E715FE26B170}" type="slidenum">
              <a:rPr lang="en-DE" smtClean="0"/>
              <a:t>‹#›</a:t>
            </a:fld>
            <a:endParaRPr lang="en-DE"/>
          </a:p>
        </p:txBody>
      </p:sp>
    </p:spTree>
    <p:extLst>
      <p:ext uri="{BB962C8B-B14F-4D97-AF65-F5344CB8AC3E}">
        <p14:creationId xmlns:p14="http://schemas.microsoft.com/office/powerpoint/2010/main" val="278641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D1C0-D787-BE83-C89D-9F83CFFC5E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AB380553-A126-72BD-257B-8F23BE04BF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007F0974-8939-B35F-5A44-585E5A091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E8F420-65CD-AFF6-AED0-A2ECCEAED481}"/>
              </a:ext>
            </a:extLst>
          </p:cNvPr>
          <p:cNvSpPr>
            <a:spLocks noGrp="1"/>
          </p:cNvSpPr>
          <p:nvPr>
            <p:ph type="dt" sz="half" idx="10"/>
          </p:nvPr>
        </p:nvSpPr>
        <p:spPr/>
        <p:txBody>
          <a:bodyPr/>
          <a:lstStyle/>
          <a:p>
            <a:fld id="{DBC202CF-5DA3-234D-8A4A-EE15A8762D4F}" type="datetimeFigureOut">
              <a:rPr lang="en-DE" smtClean="0"/>
              <a:t>25.01.24</a:t>
            </a:fld>
            <a:endParaRPr lang="en-DE"/>
          </a:p>
        </p:txBody>
      </p:sp>
      <p:sp>
        <p:nvSpPr>
          <p:cNvPr id="6" name="Footer Placeholder 5">
            <a:extLst>
              <a:ext uri="{FF2B5EF4-FFF2-40B4-BE49-F238E27FC236}">
                <a16:creationId xmlns:a16="http://schemas.microsoft.com/office/drawing/2014/main" id="{1E359DE2-1C1E-1335-6F0B-F9C13A76C144}"/>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74F6887-1D7A-A78A-3BA2-5B9D4E51474B}"/>
              </a:ext>
            </a:extLst>
          </p:cNvPr>
          <p:cNvSpPr>
            <a:spLocks noGrp="1"/>
          </p:cNvSpPr>
          <p:nvPr>
            <p:ph type="sldNum" sz="quarter" idx="12"/>
          </p:nvPr>
        </p:nvSpPr>
        <p:spPr/>
        <p:txBody>
          <a:bodyPr/>
          <a:lstStyle/>
          <a:p>
            <a:fld id="{B8C02279-B732-894F-B803-E715FE26B170}" type="slidenum">
              <a:rPr lang="en-DE" smtClean="0"/>
              <a:t>‹#›</a:t>
            </a:fld>
            <a:endParaRPr lang="en-DE"/>
          </a:p>
        </p:txBody>
      </p:sp>
    </p:spTree>
    <p:extLst>
      <p:ext uri="{BB962C8B-B14F-4D97-AF65-F5344CB8AC3E}">
        <p14:creationId xmlns:p14="http://schemas.microsoft.com/office/powerpoint/2010/main" val="16284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9451-E2FB-E446-88D1-E9E6FF2615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83AA004F-DDD3-7E6C-4336-5A32F6A6C5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0A43E109-BD85-CF74-7819-9CB5FEB46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BF8453-AB88-D86F-76F9-BF6A582DE193}"/>
              </a:ext>
            </a:extLst>
          </p:cNvPr>
          <p:cNvSpPr>
            <a:spLocks noGrp="1"/>
          </p:cNvSpPr>
          <p:nvPr>
            <p:ph type="dt" sz="half" idx="10"/>
          </p:nvPr>
        </p:nvSpPr>
        <p:spPr/>
        <p:txBody>
          <a:bodyPr/>
          <a:lstStyle/>
          <a:p>
            <a:fld id="{DBC202CF-5DA3-234D-8A4A-EE15A8762D4F}" type="datetimeFigureOut">
              <a:rPr lang="en-DE" smtClean="0"/>
              <a:t>25.01.24</a:t>
            </a:fld>
            <a:endParaRPr lang="en-DE"/>
          </a:p>
        </p:txBody>
      </p:sp>
      <p:sp>
        <p:nvSpPr>
          <p:cNvPr id="6" name="Footer Placeholder 5">
            <a:extLst>
              <a:ext uri="{FF2B5EF4-FFF2-40B4-BE49-F238E27FC236}">
                <a16:creationId xmlns:a16="http://schemas.microsoft.com/office/drawing/2014/main" id="{FC41BC8D-E497-91BB-9845-CC17E3CCD70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344B873-7476-A6DF-B11F-4FC003628D7A}"/>
              </a:ext>
            </a:extLst>
          </p:cNvPr>
          <p:cNvSpPr>
            <a:spLocks noGrp="1"/>
          </p:cNvSpPr>
          <p:nvPr>
            <p:ph type="sldNum" sz="quarter" idx="12"/>
          </p:nvPr>
        </p:nvSpPr>
        <p:spPr/>
        <p:txBody>
          <a:bodyPr/>
          <a:lstStyle/>
          <a:p>
            <a:fld id="{B8C02279-B732-894F-B803-E715FE26B170}" type="slidenum">
              <a:rPr lang="en-DE" smtClean="0"/>
              <a:t>‹#›</a:t>
            </a:fld>
            <a:endParaRPr lang="en-DE"/>
          </a:p>
        </p:txBody>
      </p:sp>
    </p:spTree>
    <p:extLst>
      <p:ext uri="{BB962C8B-B14F-4D97-AF65-F5344CB8AC3E}">
        <p14:creationId xmlns:p14="http://schemas.microsoft.com/office/powerpoint/2010/main" val="2002950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60C64B-6F78-C8AD-06CB-3813466C8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959F3B07-B621-94B1-B1CA-7D3EA9B89B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657D2E5A-E2E8-BADB-214D-560BBCB225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202CF-5DA3-234D-8A4A-EE15A8762D4F}" type="datetimeFigureOut">
              <a:rPr lang="en-DE" smtClean="0"/>
              <a:t>25.01.24</a:t>
            </a:fld>
            <a:endParaRPr lang="en-DE"/>
          </a:p>
        </p:txBody>
      </p:sp>
      <p:sp>
        <p:nvSpPr>
          <p:cNvPr id="5" name="Footer Placeholder 4">
            <a:extLst>
              <a:ext uri="{FF2B5EF4-FFF2-40B4-BE49-F238E27FC236}">
                <a16:creationId xmlns:a16="http://schemas.microsoft.com/office/drawing/2014/main" id="{5C5312F1-0994-5A8F-1A50-0D3870CAA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7317D7A2-4948-3FD7-C68E-00B97493E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02279-B732-894F-B803-E715FE26B170}" type="slidenum">
              <a:rPr lang="en-DE" smtClean="0"/>
              <a:t>‹#›</a:t>
            </a:fld>
            <a:endParaRPr lang="en-DE"/>
          </a:p>
        </p:txBody>
      </p:sp>
    </p:spTree>
    <p:extLst>
      <p:ext uri="{BB962C8B-B14F-4D97-AF65-F5344CB8AC3E}">
        <p14:creationId xmlns:p14="http://schemas.microsoft.com/office/powerpoint/2010/main" val="44023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5" Type="http://schemas.openxmlformats.org/officeDocument/2006/relationships/chart" Target="../charts/chart6.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6" descr="Bicycle with baskets">
            <a:extLst>
              <a:ext uri="{FF2B5EF4-FFF2-40B4-BE49-F238E27FC236}">
                <a16:creationId xmlns:a16="http://schemas.microsoft.com/office/drawing/2014/main" id="{F4347865-6392-C2EE-D1EC-7372FF7B8B0B}"/>
              </a:ext>
            </a:extLst>
          </p:cNvPr>
          <p:cNvPicPr>
            <a:picLocks noChangeAspect="1"/>
          </p:cNvPicPr>
          <p:nvPr/>
        </p:nvPicPr>
        <p:blipFill rotWithShape="1">
          <a:blip r:embed="rId2"/>
          <a:srcRect t="12147" r="-1" b="3245"/>
          <a:stretch/>
        </p:blipFill>
        <p:spPr>
          <a:xfrm>
            <a:off x="0" y="0"/>
            <a:ext cx="12188952" cy="6857990"/>
          </a:xfrm>
          <a:prstGeom prst="rect">
            <a:avLst/>
          </a:prstGeom>
        </p:spPr>
      </p:pic>
      <p:sp>
        <p:nvSpPr>
          <p:cNvPr id="13" name="Freeform: Shape 12">
            <a:extLst>
              <a:ext uri="{FF2B5EF4-FFF2-40B4-BE49-F238E27FC236}">
                <a16:creationId xmlns:a16="http://schemas.microsoft.com/office/drawing/2014/main" id="{FB27C166-470E-467E-9E9E-E235EEF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24691" y="0"/>
            <a:ext cx="7365784" cy="6858000"/>
          </a:xfrm>
          <a:custGeom>
            <a:avLst/>
            <a:gdLst>
              <a:gd name="connsiteX0" fmla="*/ 5742761 w 7365784"/>
              <a:gd name="connsiteY0" fmla="*/ 0 h 6858000"/>
              <a:gd name="connsiteX1" fmla="*/ 3076369 w 7365784"/>
              <a:gd name="connsiteY1" fmla="*/ 0 h 6858000"/>
              <a:gd name="connsiteX2" fmla="*/ 1949196 w 7365784"/>
              <a:gd name="connsiteY2" fmla="*/ 0 h 6858000"/>
              <a:gd name="connsiteX3" fmla="*/ 1583228 w 7365784"/>
              <a:gd name="connsiteY3" fmla="*/ 0 h 6858000"/>
              <a:gd name="connsiteX4" fmla="*/ 1457787 w 7365784"/>
              <a:gd name="connsiteY4" fmla="*/ 0 h 6858000"/>
              <a:gd name="connsiteX5" fmla="*/ 1445578 w 7365784"/>
              <a:gd name="connsiteY5" fmla="*/ 0 h 6858000"/>
              <a:gd name="connsiteX6" fmla="*/ 571708 w 7365784"/>
              <a:gd name="connsiteY6" fmla="*/ 0 h 6858000"/>
              <a:gd name="connsiteX7" fmla="*/ 237757 w 7365784"/>
              <a:gd name="connsiteY7" fmla="*/ 0 h 6858000"/>
              <a:gd name="connsiteX8" fmla="*/ 205161 w 7365784"/>
              <a:gd name="connsiteY8" fmla="*/ 0 h 6858000"/>
              <a:gd name="connsiteX9" fmla="*/ 0 w 7365784"/>
              <a:gd name="connsiteY9" fmla="*/ 0 h 6858000"/>
              <a:gd name="connsiteX10" fmla="*/ 0 w 7365784"/>
              <a:gd name="connsiteY10" fmla="*/ 6858000 h 6858000"/>
              <a:gd name="connsiteX11" fmla="*/ 205161 w 7365784"/>
              <a:gd name="connsiteY11" fmla="*/ 6858000 h 6858000"/>
              <a:gd name="connsiteX12" fmla="*/ 237757 w 7365784"/>
              <a:gd name="connsiteY12" fmla="*/ 6858000 h 6858000"/>
              <a:gd name="connsiteX13" fmla="*/ 571708 w 7365784"/>
              <a:gd name="connsiteY13" fmla="*/ 6858000 h 6858000"/>
              <a:gd name="connsiteX14" fmla="*/ 1274834 w 7365784"/>
              <a:gd name="connsiteY14" fmla="*/ 6858000 h 6858000"/>
              <a:gd name="connsiteX15" fmla="*/ 1445578 w 7365784"/>
              <a:gd name="connsiteY15" fmla="*/ 6858000 h 6858000"/>
              <a:gd name="connsiteX16" fmla="*/ 1457787 w 7365784"/>
              <a:gd name="connsiteY16" fmla="*/ 6858000 h 6858000"/>
              <a:gd name="connsiteX17" fmla="*/ 1949196 w 7365784"/>
              <a:gd name="connsiteY17" fmla="*/ 6858000 h 6858000"/>
              <a:gd name="connsiteX18" fmla="*/ 3076369 w 7365784"/>
              <a:gd name="connsiteY18" fmla="*/ 6858000 h 6858000"/>
              <a:gd name="connsiteX19" fmla="*/ 4863030 w 7365784"/>
              <a:gd name="connsiteY19" fmla="*/ 6858000 h 6858000"/>
              <a:gd name="connsiteX20" fmla="*/ 4974786 w 7365784"/>
              <a:gd name="connsiteY20" fmla="*/ 6780599 h 6858000"/>
              <a:gd name="connsiteX21" fmla="*/ 5491434 w 7365784"/>
              <a:gd name="connsiteY21" fmla="*/ 6374814 h 6858000"/>
              <a:gd name="connsiteX22" fmla="*/ 7365784 w 7365784"/>
              <a:gd name="connsiteY22" fmla="*/ 3621656 h 6858000"/>
              <a:gd name="connsiteX23" fmla="*/ 5764885 w 7365784"/>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65784" h="6858000">
                <a:moveTo>
                  <a:pt x="5742761" y="0"/>
                </a:moveTo>
                <a:lnTo>
                  <a:pt x="3076369" y="0"/>
                </a:lnTo>
                <a:lnTo>
                  <a:pt x="1949196" y="0"/>
                </a:lnTo>
                <a:lnTo>
                  <a:pt x="1583228" y="0"/>
                </a:lnTo>
                <a:lnTo>
                  <a:pt x="1457787" y="0"/>
                </a:lnTo>
                <a:lnTo>
                  <a:pt x="1445578" y="0"/>
                </a:lnTo>
                <a:lnTo>
                  <a:pt x="571708" y="0"/>
                </a:lnTo>
                <a:lnTo>
                  <a:pt x="237757" y="0"/>
                </a:lnTo>
                <a:lnTo>
                  <a:pt x="205161" y="0"/>
                </a:lnTo>
                <a:lnTo>
                  <a:pt x="0" y="0"/>
                </a:lnTo>
                <a:lnTo>
                  <a:pt x="0" y="6858000"/>
                </a:lnTo>
                <a:lnTo>
                  <a:pt x="205161" y="6858000"/>
                </a:lnTo>
                <a:lnTo>
                  <a:pt x="237757" y="6858000"/>
                </a:lnTo>
                <a:lnTo>
                  <a:pt x="571708" y="6858000"/>
                </a:lnTo>
                <a:lnTo>
                  <a:pt x="1274834" y="6858000"/>
                </a:lnTo>
                <a:lnTo>
                  <a:pt x="1445578" y="6858000"/>
                </a:lnTo>
                <a:lnTo>
                  <a:pt x="1457787" y="6858000"/>
                </a:lnTo>
                <a:lnTo>
                  <a:pt x="1949196" y="6858000"/>
                </a:lnTo>
                <a:lnTo>
                  <a:pt x="3076369" y="6858000"/>
                </a:lnTo>
                <a:lnTo>
                  <a:pt x="4863030" y="6858000"/>
                </a:lnTo>
                <a:lnTo>
                  <a:pt x="4974786" y="6780599"/>
                </a:lnTo>
                <a:cubicBezTo>
                  <a:pt x="5148604" y="6653108"/>
                  <a:pt x="5319231" y="6515397"/>
                  <a:pt x="5491434" y="6374814"/>
                </a:cubicBezTo>
                <a:cubicBezTo>
                  <a:pt x="6437059" y="5602839"/>
                  <a:pt x="7365784" y="4969131"/>
                  <a:pt x="7365784" y="3621656"/>
                </a:cubicBezTo>
                <a:cubicBezTo>
                  <a:pt x="7365784" y="2093192"/>
                  <a:pt x="6792048" y="754641"/>
                  <a:pt x="576488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4">
            <a:extLst>
              <a:ext uri="{FF2B5EF4-FFF2-40B4-BE49-F238E27FC236}">
                <a16:creationId xmlns:a16="http://schemas.microsoft.com/office/drawing/2014/main" id="{673636C8-1392-483A-8A7A-CA259E806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3671" y="0"/>
            <a:ext cx="7208329" cy="6858000"/>
          </a:xfrm>
          <a:custGeom>
            <a:avLst/>
            <a:gdLst>
              <a:gd name="connsiteX0" fmla="*/ 5585306 w 7208329"/>
              <a:gd name="connsiteY0" fmla="*/ 0 h 6858000"/>
              <a:gd name="connsiteX1" fmla="*/ 2918914 w 7208329"/>
              <a:gd name="connsiteY1" fmla="*/ 0 h 6858000"/>
              <a:gd name="connsiteX2" fmla="*/ 1592911 w 7208329"/>
              <a:gd name="connsiteY2" fmla="*/ 0 h 6858000"/>
              <a:gd name="connsiteX3" fmla="*/ 1425773 w 7208329"/>
              <a:gd name="connsiteY3" fmla="*/ 0 h 6858000"/>
              <a:gd name="connsiteX4" fmla="*/ 1300332 w 7208329"/>
              <a:gd name="connsiteY4" fmla="*/ 0 h 6858000"/>
              <a:gd name="connsiteX5" fmla="*/ 1288123 w 7208329"/>
              <a:gd name="connsiteY5" fmla="*/ 0 h 6858000"/>
              <a:gd name="connsiteX6" fmla="*/ 414253 w 7208329"/>
              <a:gd name="connsiteY6" fmla="*/ 0 h 6858000"/>
              <a:gd name="connsiteX7" fmla="*/ 80302 w 7208329"/>
              <a:gd name="connsiteY7" fmla="*/ 0 h 6858000"/>
              <a:gd name="connsiteX8" fmla="*/ 47706 w 7208329"/>
              <a:gd name="connsiteY8" fmla="*/ 0 h 6858000"/>
              <a:gd name="connsiteX9" fmla="*/ 0 w 7208329"/>
              <a:gd name="connsiteY9" fmla="*/ 0 h 6858000"/>
              <a:gd name="connsiteX10" fmla="*/ 0 w 7208329"/>
              <a:gd name="connsiteY10" fmla="*/ 6858000 h 6858000"/>
              <a:gd name="connsiteX11" fmla="*/ 47706 w 7208329"/>
              <a:gd name="connsiteY11" fmla="*/ 6858000 h 6858000"/>
              <a:gd name="connsiteX12" fmla="*/ 80302 w 7208329"/>
              <a:gd name="connsiteY12" fmla="*/ 6858000 h 6858000"/>
              <a:gd name="connsiteX13" fmla="*/ 414253 w 7208329"/>
              <a:gd name="connsiteY13" fmla="*/ 6858000 h 6858000"/>
              <a:gd name="connsiteX14" fmla="*/ 1117379 w 7208329"/>
              <a:gd name="connsiteY14" fmla="*/ 6858000 h 6858000"/>
              <a:gd name="connsiteX15" fmla="*/ 1288123 w 7208329"/>
              <a:gd name="connsiteY15" fmla="*/ 6858000 h 6858000"/>
              <a:gd name="connsiteX16" fmla="*/ 1300332 w 7208329"/>
              <a:gd name="connsiteY16" fmla="*/ 6858000 h 6858000"/>
              <a:gd name="connsiteX17" fmla="*/ 1592911 w 7208329"/>
              <a:gd name="connsiteY17" fmla="*/ 6858000 h 6858000"/>
              <a:gd name="connsiteX18" fmla="*/ 2918914 w 7208329"/>
              <a:gd name="connsiteY18" fmla="*/ 6858000 h 6858000"/>
              <a:gd name="connsiteX19" fmla="*/ 4705575 w 7208329"/>
              <a:gd name="connsiteY19" fmla="*/ 6858000 h 6858000"/>
              <a:gd name="connsiteX20" fmla="*/ 4817331 w 7208329"/>
              <a:gd name="connsiteY20" fmla="*/ 6780599 h 6858000"/>
              <a:gd name="connsiteX21" fmla="*/ 5333979 w 7208329"/>
              <a:gd name="connsiteY21" fmla="*/ 6374814 h 6858000"/>
              <a:gd name="connsiteX22" fmla="*/ 7208329 w 7208329"/>
              <a:gd name="connsiteY22" fmla="*/ 3621656 h 6858000"/>
              <a:gd name="connsiteX23" fmla="*/ 5607430 w 7208329"/>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08329" h="6858000">
                <a:moveTo>
                  <a:pt x="5585306" y="0"/>
                </a:moveTo>
                <a:lnTo>
                  <a:pt x="2918914" y="0"/>
                </a:lnTo>
                <a:lnTo>
                  <a:pt x="1592911" y="0"/>
                </a:lnTo>
                <a:lnTo>
                  <a:pt x="1425773" y="0"/>
                </a:lnTo>
                <a:lnTo>
                  <a:pt x="1300332" y="0"/>
                </a:lnTo>
                <a:lnTo>
                  <a:pt x="1288123" y="0"/>
                </a:lnTo>
                <a:lnTo>
                  <a:pt x="414253" y="0"/>
                </a:lnTo>
                <a:lnTo>
                  <a:pt x="80302" y="0"/>
                </a:lnTo>
                <a:lnTo>
                  <a:pt x="47706" y="0"/>
                </a:lnTo>
                <a:lnTo>
                  <a:pt x="0" y="0"/>
                </a:lnTo>
                <a:lnTo>
                  <a:pt x="0" y="6858000"/>
                </a:lnTo>
                <a:lnTo>
                  <a:pt x="47706" y="6858000"/>
                </a:lnTo>
                <a:lnTo>
                  <a:pt x="80302" y="6858000"/>
                </a:lnTo>
                <a:lnTo>
                  <a:pt x="414253" y="6858000"/>
                </a:lnTo>
                <a:lnTo>
                  <a:pt x="1117379" y="6858000"/>
                </a:lnTo>
                <a:lnTo>
                  <a:pt x="1288123" y="6858000"/>
                </a:lnTo>
                <a:lnTo>
                  <a:pt x="1300332" y="6858000"/>
                </a:lnTo>
                <a:lnTo>
                  <a:pt x="1592911" y="6858000"/>
                </a:lnTo>
                <a:lnTo>
                  <a:pt x="2918914" y="6858000"/>
                </a:lnTo>
                <a:lnTo>
                  <a:pt x="4705575" y="6858000"/>
                </a:lnTo>
                <a:lnTo>
                  <a:pt x="4817331" y="6780599"/>
                </a:lnTo>
                <a:cubicBezTo>
                  <a:pt x="4991149" y="6653108"/>
                  <a:pt x="5161776" y="6515397"/>
                  <a:pt x="5333979" y="6374814"/>
                </a:cubicBezTo>
                <a:cubicBezTo>
                  <a:pt x="6279604" y="5602839"/>
                  <a:pt x="7208329" y="4969131"/>
                  <a:pt x="7208329" y="3621656"/>
                </a:cubicBezTo>
                <a:cubicBezTo>
                  <a:pt x="7208329" y="2093192"/>
                  <a:pt x="6634593" y="754641"/>
                  <a:pt x="5607430"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16">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139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Title 3">
            <a:extLst>
              <a:ext uri="{FF2B5EF4-FFF2-40B4-BE49-F238E27FC236}">
                <a16:creationId xmlns:a16="http://schemas.microsoft.com/office/drawing/2014/main" id="{3621B03E-1EFC-4D8A-5067-AB765F07BB70}"/>
              </a:ext>
            </a:extLst>
          </p:cNvPr>
          <p:cNvSpPr>
            <a:spLocks noGrp="1"/>
          </p:cNvSpPr>
          <p:nvPr>
            <p:ph type="ctrTitle"/>
          </p:nvPr>
        </p:nvSpPr>
        <p:spPr>
          <a:xfrm>
            <a:off x="5278056" y="1713052"/>
            <a:ext cx="6260999" cy="2442691"/>
          </a:xfrm>
        </p:spPr>
        <p:txBody>
          <a:bodyPr>
            <a:normAutofit/>
          </a:bodyPr>
          <a:lstStyle/>
          <a:p>
            <a:r>
              <a:rPr lang="en-GB" sz="3600" dirty="0"/>
              <a:t>Measurement of the </a:t>
            </a:r>
            <a:r>
              <a:rPr lang="en-GB" sz="3600" dirty="0" err="1">
                <a:solidFill>
                  <a:srgbClr val="FF0000"/>
                </a:solidFill>
              </a:rPr>
              <a:t>BikeStores</a:t>
            </a:r>
            <a:r>
              <a:rPr lang="en-GB" sz="3600" dirty="0"/>
              <a:t> sales performance</a:t>
            </a:r>
            <a:br>
              <a:rPr lang="en-GB" sz="3600" dirty="0"/>
            </a:br>
            <a:r>
              <a:rPr lang="en-GB" sz="3600" dirty="0"/>
              <a:t>in branches </a:t>
            </a:r>
            <a:br>
              <a:rPr lang="en-GB" sz="3600" dirty="0"/>
            </a:br>
            <a:r>
              <a:rPr lang="en-GB" sz="3600" dirty="0"/>
              <a:t>New York, Texas, and California</a:t>
            </a:r>
          </a:p>
        </p:txBody>
      </p:sp>
      <p:sp>
        <p:nvSpPr>
          <p:cNvPr id="5" name="Subtitle 4">
            <a:extLst>
              <a:ext uri="{FF2B5EF4-FFF2-40B4-BE49-F238E27FC236}">
                <a16:creationId xmlns:a16="http://schemas.microsoft.com/office/drawing/2014/main" id="{F3C83127-DC8B-55AB-55EB-F1D1D1F3D2EA}"/>
              </a:ext>
            </a:extLst>
          </p:cNvPr>
          <p:cNvSpPr>
            <a:spLocks noGrp="1"/>
          </p:cNvSpPr>
          <p:nvPr>
            <p:ph type="subTitle" idx="1"/>
          </p:nvPr>
        </p:nvSpPr>
        <p:spPr>
          <a:xfrm>
            <a:off x="8055981" y="6101543"/>
            <a:ext cx="3889094" cy="461864"/>
          </a:xfrm>
        </p:spPr>
        <p:txBody>
          <a:bodyPr>
            <a:normAutofit/>
          </a:bodyPr>
          <a:lstStyle/>
          <a:p>
            <a:pPr algn="l"/>
            <a:r>
              <a:rPr lang="en-DE" dirty="0"/>
              <a:t>By: Mohammad Ali Sheiban</a:t>
            </a:r>
          </a:p>
        </p:txBody>
      </p:sp>
    </p:spTree>
    <p:extLst>
      <p:ext uri="{BB962C8B-B14F-4D97-AF65-F5344CB8AC3E}">
        <p14:creationId xmlns:p14="http://schemas.microsoft.com/office/powerpoint/2010/main" val="3566598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DAB1-0EDF-D5D4-F609-8D5CF589D950}"/>
              </a:ext>
            </a:extLst>
          </p:cNvPr>
          <p:cNvSpPr>
            <a:spLocks noGrp="1"/>
          </p:cNvSpPr>
          <p:nvPr>
            <p:ph type="title"/>
          </p:nvPr>
        </p:nvSpPr>
        <p:spPr>
          <a:xfrm>
            <a:off x="838200" y="370678"/>
            <a:ext cx="10515600" cy="1325563"/>
          </a:xfrm>
        </p:spPr>
        <p:txBody>
          <a:bodyPr/>
          <a:lstStyle/>
          <a:p>
            <a:r>
              <a:rPr lang="en-DE" dirty="0"/>
              <a:t>Customers:</a:t>
            </a:r>
          </a:p>
        </p:txBody>
      </p:sp>
      <p:graphicFrame>
        <p:nvGraphicFramePr>
          <p:cNvPr id="4" name="Content Placeholder 3">
            <a:extLst>
              <a:ext uri="{FF2B5EF4-FFF2-40B4-BE49-F238E27FC236}">
                <a16:creationId xmlns:a16="http://schemas.microsoft.com/office/drawing/2014/main" id="{4CB64061-D3FC-1569-DFBC-88223D938E6B}"/>
              </a:ext>
            </a:extLst>
          </p:cNvPr>
          <p:cNvGraphicFramePr>
            <a:graphicFrameLocks noGrp="1"/>
          </p:cNvGraphicFramePr>
          <p:nvPr>
            <p:ph idx="1"/>
            <p:extLst>
              <p:ext uri="{D42A27DB-BD31-4B8C-83A1-F6EECF244321}">
                <p14:modId xmlns:p14="http://schemas.microsoft.com/office/powerpoint/2010/main" val="2570945903"/>
              </p:ext>
            </p:extLst>
          </p:nvPr>
        </p:nvGraphicFramePr>
        <p:xfrm>
          <a:off x="6096000" y="1874042"/>
          <a:ext cx="5537200" cy="41838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A26EC34-BDC1-5D38-B609-457476E15F48}"/>
              </a:ext>
            </a:extLst>
          </p:cNvPr>
          <p:cNvGraphicFramePr>
            <a:graphicFrameLocks/>
          </p:cNvGraphicFramePr>
          <p:nvPr>
            <p:extLst>
              <p:ext uri="{D42A27DB-BD31-4B8C-83A1-F6EECF244321}">
                <p14:modId xmlns:p14="http://schemas.microsoft.com/office/powerpoint/2010/main" val="1733370012"/>
              </p:ext>
            </p:extLst>
          </p:nvPr>
        </p:nvGraphicFramePr>
        <p:xfrm>
          <a:off x="838200" y="1874042"/>
          <a:ext cx="5384800" cy="43616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392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3CBA4EC1-B449-6F6A-7EDD-89B4AC48C089}"/>
              </a:ext>
            </a:extLst>
          </p:cNvPr>
          <p:cNvSpPr>
            <a:spLocks noGrp="1"/>
          </p:cNvSpPr>
          <p:nvPr>
            <p:ph type="ctrTitle"/>
          </p:nvPr>
        </p:nvSpPr>
        <p:spPr>
          <a:xfrm>
            <a:off x="638881" y="417576"/>
            <a:ext cx="10909640" cy="1249394"/>
          </a:xfrm>
        </p:spPr>
        <p:txBody>
          <a:bodyPr anchor="ctr">
            <a:normAutofit/>
          </a:bodyPr>
          <a:lstStyle/>
          <a:p>
            <a:pPr algn="l"/>
            <a:r>
              <a:rPr lang="en-DE" sz="6600" dirty="0"/>
              <a:t>Top order:</a:t>
            </a:r>
          </a:p>
        </p:txBody>
      </p:sp>
      <p:sp>
        <p:nvSpPr>
          <p:cNvPr id="1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9">
            <a:extLst>
              <a:ext uri="{FF2B5EF4-FFF2-40B4-BE49-F238E27FC236}">
                <a16:creationId xmlns:a16="http://schemas.microsoft.com/office/drawing/2014/main" id="{A378A25E-311A-ADC2-5A3B-FAF968720EEA}"/>
              </a:ext>
            </a:extLst>
          </p:cNvPr>
          <p:cNvGraphicFramePr>
            <a:graphicFrameLocks noGrp="1"/>
          </p:cNvGraphicFramePr>
          <p:nvPr>
            <p:ph idx="4294967295"/>
            <p:extLst>
              <p:ext uri="{D42A27DB-BD31-4B8C-83A1-F6EECF244321}">
                <p14:modId xmlns:p14="http://schemas.microsoft.com/office/powerpoint/2010/main" val="3639083521"/>
              </p:ext>
            </p:extLst>
          </p:nvPr>
        </p:nvGraphicFramePr>
        <p:xfrm>
          <a:off x="896303" y="2633472"/>
          <a:ext cx="10396349" cy="3586360"/>
        </p:xfrm>
        <a:graphic>
          <a:graphicData uri="http://schemas.openxmlformats.org/drawingml/2006/table">
            <a:tbl>
              <a:tblPr firstRow="1" bandRow="1">
                <a:noFill/>
              </a:tblPr>
              <a:tblGrid>
                <a:gridCol w="1099971">
                  <a:extLst>
                    <a:ext uri="{9D8B030D-6E8A-4147-A177-3AD203B41FA5}">
                      <a16:colId xmlns:a16="http://schemas.microsoft.com/office/drawing/2014/main" val="3795958890"/>
                    </a:ext>
                  </a:extLst>
                </a:gridCol>
                <a:gridCol w="1566277">
                  <a:extLst>
                    <a:ext uri="{9D8B030D-6E8A-4147-A177-3AD203B41FA5}">
                      <a16:colId xmlns:a16="http://schemas.microsoft.com/office/drawing/2014/main" val="4085391546"/>
                    </a:ext>
                  </a:extLst>
                </a:gridCol>
                <a:gridCol w="1302467">
                  <a:extLst>
                    <a:ext uri="{9D8B030D-6E8A-4147-A177-3AD203B41FA5}">
                      <a16:colId xmlns:a16="http://schemas.microsoft.com/office/drawing/2014/main" val="2124289228"/>
                    </a:ext>
                  </a:extLst>
                </a:gridCol>
                <a:gridCol w="2408814">
                  <a:extLst>
                    <a:ext uri="{9D8B030D-6E8A-4147-A177-3AD203B41FA5}">
                      <a16:colId xmlns:a16="http://schemas.microsoft.com/office/drawing/2014/main" val="1752203225"/>
                    </a:ext>
                  </a:extLst>
                </a:gridCol>
                <a:gridCol w="1693459">
                  <a:extLst>
                    <a:ext uri="{9D8B030D-6E8A-4147-A177-3AD203B41FA5}">
                      <a16:colId xmlns:a16="http://schemas.microsoft.com/office/drawing/2014/main" val="675240151"/>
                    </a:ext>
                  </a:extLst>
                </a:gridCol>
                <a:gridCol w="1182473">
                  <a:extLst>
                    <a:ext uri="{9D8B030D-6E8A-4147-A177-3AD203B41FA5}">
                      <a16:colId xmlns:a16="http://schemas.microsoft.com/office/drawing/2014/main" val="2793023257"/>
                    </a:ext>
                  </a:extLst>
                </a:gridCol>
                <a:gridCol w="1142888">
                  <a:extLst>
                    <a:ext uri="{9D8B030D-6E8A-4147-A177-3AD203B41FA5}">
                      <a16:colId xmlns:a16="http://schemas.microsoft.com/office/drawing/2014/main" val="1331371031"/>
                    </a:ext>
                  </a:extLst>
                </a:gridCol>
              </a:tblGrid>
              <a:tr h="298356">
                <a:tc>
                  <a:txBody>
                    <a:bodyPr/>
                    <a:lstStyle/>
                    <a:p>
                      <a:pPr algn="l" fontAlgn="b"/>
                      <a:r>
                        <a:rPr lang="en-GB" sz="1000" b="1" i="0" u="none" strike="noStrike">
                          <a:solidFill>
                            <a:schemeClr val="tx1">
                              <a:lumMod val="75000"/>
                              <a:lumOff val="25000"/>
                            </a:schemeClr>
                          </a:solidFill>
                          <a:effectLst/>
                          <a:latin typeface="Aptos Narrow" panose="020B0004020202020204" pitchFamily="34" charset="0"/>
                        </a:rPr>
                        <a:t>order_id</a:t>
                      </a:r>
                    </a:p>
                  </a:txBody>
                  <a:tcPr marL="121778" marR="6343" marT="60889" marB="60889"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fontAlgn="b"/>
                      <a:r>
                        <a:rPr lang="en-GB" sz="1000" b="1" i="0" u="none" strike="noStrike">
                          <a:solidFill>
                            <a:schemeClr val="tx1">
                              <a:lumMod val="75000"/>
                              <a:lumOff val="25000"/>
                            </a:schemeClr>
                          </a:solidFill>
                          <a:effectLst/>
                          <a:latin typeface="Aptos Narrow" panose="020B0004020202020204" pitchFamily="34" charset="0"/>
                        </a:rPr>
                        <a:t>order_date</a:t>
                      </a:r>
                    </a:p>
                  </a:txBody>
                  <a:tcPr marL="121778" marR="6343" marT="60889" marB="60889"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fontAlgn="b"/>
                      <a:r>
                        <a:rPr lang="en-GB" sz="1000" b="1" i="0" u="none" strike="noStrike">
                          <a:solidFill>
                            <a:schemeClr val="tx1">
                              <a:lumMod val="75000"/>
                              <a:lumOff val="25000"/>
                            </a:schemeClr>
                          </a:solidFill>
                          <a:effectLst/>
                          <a:latin typeface="Aptos Narrow" panose="020B0004020202020204" pitchFamily="34" charset="0"/>
                        </a:rPr>
                        <a:t>product_id</a:t>
                      </a:r>
                    </a:p>
                  </a:txBody>
                  <a:tcPr marL="121778" marR="6343" marT="60889" marB="60889"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fontAlgn="b"/>
                      <a:r>
                        <a:rPr lang="en-GB" sz="1000" b="1" i="0" u="none" strike="noStrike">
                          <a:solidFill>
                            <a:schemeClr val="tx1">
                              <a:lumMod val="75000"/>
                              <a:lumOff val="25000"/>
                            </a:schemeClr>
                          </a:solidFill>
                          <a:effectLst/>
                          <a:latin typeface="Aptos Narrow" panose="020B0004020202020204" pitchFamily="34" charset="0"/>
                        </a:rPr>
                        <a:t>product_name</a:t>
                      </a:r>
                    </a:p>
                  </a:txBody>
                  <a:tcPr marL="121778" marR="6343" marT="60889" marB="60889"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fontAlgn="b"/>
                      <a:r>
                        <a:rPr lang="en-GB" sz="1000" b="1" i="0" u="none" strike="noStrike">
                          <a:solidFill>
                            <a:schemeClr val="tx1">
                              <a:lumMod val="75000"/>
                              <a:lumOff val="25000"/>
                            </a:schemeClr>
                          </a:solidFill>
                          <a:effectLst/>
                          <a:latin typeface="Aptos Narrow" panose="020B0004020202020204" pitchFamily="34" charset="0"/>
                        </a:rPr>
                        <a:t>quantity</a:t>
                      </a:r>
                    </a:p>
                  </a:txBody>
                  <a:tcPr marL="121778" marR="6343" marT="60889" marB="60889"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fontAlgn="b"/>
                      <a:r>
                        <a:rPr lang="en-GB" sz="1000" b="1" i="0" u="none" strike="noStrike">
                          <a:solidFill>
                            <a:schemeClr val="tx1">
                              <a:lumMod val="75000"/>
                              <a:lumOff val="25000"/>
                            </a:schemeClr>
                          </a:solidFill>
                          <a:effectLst/>
                          <a:latin typeface="Aptos Narrow" panose="020B0004020202020204" pitchFamily="34" charset="0"/>
                        </a:rPr>
                        <a:t>list_price</a:t>
                      </a:r>
                    </a:p>
                  </a:txBody>
                  <a:tcPr marL="121778" marR="6343" marT="60889" marB="60889"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fontAlgn="b"/>
                      <a:r>
                        <a:rPr lang="en-GB" sz="1000" b="1" i="0" u="none" strike="noStrike">
                          <a:solidFill>
                            <a:schemeClr val="tx1">
                              <a:lumMod val="75000"/>
                              <a:lumOff val="25000"/>
                            </a:schemeClr>
                          </a:solidFill>
                          <a:effectLst/>
                          <a:latin typeface="Aptos Narrow" panose="020B0004020202020204" pitchFamily="34" charset="0"/>
                        </a:rPr>
                        <a:t>discount</a:t>
                      </a:r>
                    </a:p>
                  </a:txBody>
                  <a:tcPr marL="121778" marR="6343" marT="60889" marB="60889"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150858982"/>
                  </a:ext>
                </a:extLst>
              </a:tr>
              <a:tr h="450578">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6</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b"/>
                      <a:r>
                        <a:rPr lang="en-DE" sz="1000" b="0" i="0" u="none" strike="noStrike">
                          <a:solidFill>
                            <a:schemeClr val="tx1">
                              <a:lumMod val="75000"/>
                              <a:lumOff val="25000"/>
                            </a:schemeClr>
                          </a:solidFill>
                          <a:effectLst/>
                          <a:latin typeface="Aptos Narrow" panose="020B0004020202020204" pitchFamily="34" charset="0"/>
                        </a:rPr>
                        <a:t>2016-01-04</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18</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b"/>
                      <a:r>
                        <a:rPr lang="en-GB" sz="1000" b="0" i="0" u="none" strike="noStrike">
                          <a:solidFill>
                            <a:schemeClr val="tx1">
                              <a:lumMod val="75000"/>
                              <a:lumOff val="25000"/>
                            </a:schemeClr>
                          </a:solidFill>
                          <a:effectLst/>
                          <a:latin typeface="Aptos Narrow" panose="020B0004020202020204" pitchFamily="34" charset="0"/>
                        </a:rPr>
                        <a:t>Pure Cycles Western 3-Speed - Women's - 2015/2016</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1</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449</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0,07</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35833764"/>
                  </a:ext>
                </a:extLst>
              </a:tr>
              <a:tr h="298356">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6</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fontAlgn="b"/>
                      <a:r>
                        <a:rPr lang="en-DE" sz="1000" b="0" i="0" u="none" strike="noStrike">
                          <a:solidFill>
                            <a:schemeClr val="tx1">
                              <a:lumMod val="75000"/>
                              <a:lumOff val="25000"/>
                            </a:schemeClr>
                          </a:solidFill>
                          <a:effectLst/>
                          <a:latin typeface="Aptos Narrow" panose="020B0004020202020204" pitchFamily="34" charset="0"/>
                        </a:rPr>
                        <a:t>2016-01-04</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12</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fontAlgn="b"/>
                      <a:r>
                        <a:rPr lang="en-GB" sz="1000" b="0" i="0" u="none" strike="noStrike">
                          <a:solidFill>
                            <a:schemeClr val="tx1">
                              <a:lumMod val="75000"/>
                              <a:lumOff val="25000"/>
                            </a:schemeClr>
                          </a:solidFill>
                          <a:effectLst/>
                          <a:latin typeface="Aptos Narrow" panose="020B0004020202020204" pitchFamily="34" charset="0"/>
                        </a:rPr>
                        <a:t>Electra Townie Original 21D - 2016</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2</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549,99</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0,05</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44427112"/>
                  </a:ext>
                </a:extLst>
              </a:tr>
              <a:tr h="450578">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6</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b"/>
                      <a:r>
                        <a:rPr lang="en-DE" sz="1000" b="0" i="0" u="none" strike="noStrike">
                          <a:solidFill>
                            <a:schemeClr val="tx1">
                              <a:lumMod val="75000"/>
                              <a:lumOff val="25000"/>
                            </a:schemeClr>
                          </a:solidFill>
                          <a:effectLst/>
                          <a:latin typeface="Aptos Narrow" panose="020B0004020202020204" pitchFamily="34" charset="0"/>
                        </a:rPr>
                        <a:t>2016-01-04</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20</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b"/>
                      <a:r>
                        <a:rPr lang="en-GB" sz="1000" b="0" i="0" u="none" strike="noStrike">
                          <a:solidFill>
                            <a:schemeClr val="tx1">
                              <a:lumMod val="75000"/>
                              <a:lumOff val="25000"/>
                            </a:schemeClr>
                          </a:solidFill>
                          <a:effectLst/>
                          <a:latin typeface="Aptos Narrow" panose="020B0004020202020204" pitchFamily="34" charset="0"/>
                        </a:rPr>
                        <a:t>Electra Townie Original 7D EQ - Women's - 2016</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1</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599,99</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0,1</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99229845"/>
                  </a:ext>
                </a:extLst>
              </a:tr>
              <a:tr h="298356">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6</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fontAlgn="b"/>
                      <a:r>
                        <a:rPr lang="en-DE" sz="1000" b="0" i="0" u="none" strike="noStrike">
                          <a:solidFill>
                            <a:schemeClr val="tx1">
                              <a:lumMod val="75000"/>
                              <a:lumOff val="25000"/>
                            </a:schemeClr>
                          </a:solidFill>
                          <a:effectLst/>
                          <a:latin typeface="Aptos Narrow" panose="020B0004020202020204" pitchFamily="34" charset="0"/>
                        </a:rPr>
                        <a:t>2016-01-04</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3</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fontAlgn="b"/>
                      <a:r>
                        <a:rPr lang="en-GB" sz="1000" b="0" i="0" u="none" strike="noStrike">
                          <a:solidFill>
                            <a:schemeClr val="tx1">
                              <a:lumMod val="75000"/>
                              <a:lumOff val="25000"/>
                            </a:schemeClr>
                          </a:solidFill>
                          <a:effectLst/>
                          <a:latin typeface="Aptos Narrow" panose="020B0004020202020204" pitchFamily="34" charset="0"/>
                        </a:rPr>
                        <a:t>Surly Wednesday Frameset - 2016</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2</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999,99</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0,07</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132098002"/>
                  </a:ext>
                </a:extLst>
              </a:tr>
              <a:tr h="298356">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6</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b"/>
                      <a:r>
                        <a:rPr lang="en-DE" sz="1000" b="0" i="0" u="none" strike="noStrike">
                          <a:solidFill>
                            <a:schemeClr val="tx1">
                              <a:lumMod val="75000"/>
                              <a:lumOff val="25000"/>
                            </a:schemeClr>
                          </a:solidFill>
                          <a:effectLst/>
                          <a:latin typeface="Aptos Narrow" panose="020B0004020202020204" pitchFamily="34" charset="0"/>
                        </a:rPr>
                        <a:t>2016-01-04</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9</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b"/>
                      <a:r>
                        <a:rPr lang="en-GB" sz="1000" b="0" i="0" u="none" strike="noStrike">
                          <a:solidFill>
                            <a:schemeClr val="tx1">
                              <a:lumMod val="75000"/>
                              <a:lumOff val="25000"/>
                            </a:schemeClr>
                          </a:solidFill>
                          <a:effectLst/>
                          <a:latin typeface="Aptos Narrow" panose="020B0004020202020204" pitchFamily="34" charset="0"/>
                        </a:rPr>
                        <a:t>Trek Conduit+ - 2016</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2</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2999,99</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0,07</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13380474"/>
                  </a:ext>
                </a:extLst>
              </a:tr>
              <a:tr h="298356">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1482</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fontAlgn="b"/>
                      <a:r>
                        <a:rPr lang="en-DE" sz="1000" b="0" i="0" u="none" strike="noStrike">
                          <a:solidFill>
                            <a:schemeClr val="tx1">
                              <a:lumMod val="75000"/>
                              <a:lumOff val="25000"/>
                            </a:schemeClr>
                          </a:solidFill>
                          <a:effectLst/>
                          <a:latin typeface="Aptos Narrow" panose="020B0004020202020204" pitchFamily="34" charset="0"/>
                        </a:rPr>
                        <a:t>2018-04-01</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48</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fontAlgn="b"/>
                      <a:r>
                        <a:rPr lang="en-GB" sz="1000" b="0" i="0" u="none" strike="noStrike">
                          <a:solidFill>
                            <a:schemeClr val="tx1">
                              <a:lumMod val="75000"/>
                              <a:lumOff val="25000"/>
                            </a:schemeClr>
                          </a:solidFill>
                          <a:effectLst/>
                          <a:latin typeface="Aptos Narrow" panose="020B0004020202020204" pitchFamily="34" charset="0"/>
                        </a:rPr>
                        <a:t>Trek Emonda S 4 - 2017</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1</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1499,99</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0,1</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408961444"/>
                  </a:ext>
                </a:extLst>
              </a:tr>
              <a:tr h="298356">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1482</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b"/>
                      <a:r>
                        <a:rPr lang="en-DE" sz="1000" b="0" i="0" u="none" strike="noStrike">
                          <a:solidFill>
                            <a:schemeClr val="tx1">
                              <a:lumMod val="75000"/>
                              <a:lumOff val="25000"/>
                            </a:schemeClr>
                          </a:solidFill>
                          <a:effectLst/>
                          <a:latin typeface="Aptos Narrow" panose="020B0004020202020204" pitchFamily="34" charset="0"/>
                        </a:rPr>
                        <a:t>2018-04-01</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113</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b"/>
                      <a:r>
                        <a:rPr lang="en-GB" sz="1000" b="0" i="0" u="none" strike="noStrike">
                          <a:solidFill>
                            <a:schemeClr val="tx1">
                              <a:lumMod val="75000"/>
                              <a:lumOff val="25000"/>
                            </a:schemeClr>
                          </a:solidFill>
                          <a:effectLst/>
                          <a:latin typeface="Aptos Narrow" panose="020B0004020202020204" pitchFamily="34" charset="0"/>
                        </a:rPr>
                        <a:t>Trek Marlin 5 - 2018</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1</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489,99</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0,05</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957093781"/>
                  </a:ext>
                </a:extLst>
              </a:tr>
              <a:tr h="298356">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1482</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fontAlgn="b"/>
                      <a:r>
                        <a:rPr lang="en-DE" sz="1000" b="0" i="0" u="none" strike="noStrike">
                          <a:solidFill>
                            <a:schemeClr val="tx1">
                              <a:lumMod val="75000"/>
                              <a:lumOff val="25000"/>
                            </a:schemeClr>
                          </a:solidFill>
                          <a:effectLst/>
                          <a:latin typeface="Aptos Narrow" panose="020B0004020202020204" pitchFamily="34" charset="0"/>
                        </a:rPr>
                        <a:t>2018-04-01</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58</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fontAlgn="b"/>
                      <a:r>
                        <a:rPr lang="en-GB" sz="1000" b="0" i="0" u="none" strike="noStrike">
                          <a:solidFill>
                            <a:schemeClr val="tx1">
                              <a:lumMod val="75000"/>
                              <a:lumOff val="25000"/>
                            </a:schemeClr>
                          </a:solidFill>
                          <a:effectLst/>
                          <a:latin typeface="Aptos Narrow" panose="020B0004020202020204" pitchFamily="34" charset="0"/>
                        </a:rPr>
                        <a:t>Trek Madone 9.2 - 2017</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2</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4999,99</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0,07</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014457450"/>
                  </a:ext>
                </a:extLst>
              </a:tr>
              <a:tr h="298356">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1482</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b"/>
                      <a:r>
                        <a:rPr lang="en-DE" sz="1000" b="0" i="0" u="none" strike="noStrike">
                          <a:solidFill>
                            <a:schemeClr val="tx1">
                              <a:lumMod val="75000"/>
                              <a:lumOff val="25000"/>
                            </a:schemeClr>
                          </a:solidFill>
                          <a:effectLst/>
                          <a:latin typeface="Aptos Narrow" panose="020B0004020202020204" pitchFamily="34" charset="0"/>
                        </a:rPr>
                        <a:t>2018-04-01</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40</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b"/>
                      <a:r>
                        <a:rPr lang="en-GB" sz="1000" b="0" i="0" u="none" strike="noStrike">
                          <a:solidFill>
                            <a:schemeClr val="tx1">
                              <a:lumMod val="75000"/>
                              <a:lumOff val="25000"/>
                            </a:schemeClr>
                          </a:solidFill>
                          <a:effectLst/>
                          <a:latin typeface="Aptos Narrow" panose="020B0004020202020204" pitchFamily="34" charset="0"/>
                        </a:rPr>
                        <a:t>Trek Fuel EX 9.8 29 - 2017</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1</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4999,99</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0,05</a:t>
                      </a:r>
                    </a:p>
                  </a:txBody>
                  <a:tcPr marL="121778" marR="6343" marT="60889" marB="6088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097514881"/>
                  </a:ext>
                </a:extLst>
              </a:tr>
              <a:tr h="298356">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1482</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l" fontAlgn="b"/>
                      <a:r>
                        <a:rPr lang="en-DE" sz="1000" b="0" i="0" u="none" strike="noStrike">
                          <a:solidFill>
                            <a:schemeClr val="tx1">
                              <a:lumMod val="75000"/>
                              <a:lumOff val="25000"/>
                            </a:schemeClr>
                          </a:solidFill>
                          <a:effectLst/>
                          <a:latin typeface="Aptos Narrow" panose="020B0004020202020204" pitchFamily="34" charset="0"/>
                        </a:rPr>
                        <a:t>2018-04-01</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205</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l" fontAlgn="b"/>
                      <a:r>
                        <a:rPr lang="en-GB" sz="1000" b="0" i="0" u="none" strike="noStrike">
                          <a:solidFill>
                            <a:schemeClr val="tx1">
                              <a:lumMod val="75000"/>
                              <a:lumOff val="25000"/>
                            </a:schemeClr>
                          </a:solidFill>
                          <a:effectLst/>
                          <a:latin typeface="Aptos Narrow" panose="020B0004020202020204" pitchFamily="34" charset="0"/>
                        </a:rPr>
                        <a:t>Trek Super Commuter+ 8S - 2018</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2</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4999,99</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r" fontAlgn="b"/>
                      <a:r>
                        <a:rPr lang="en-DE" sz="1000" b="0" i="0" u="none" strike="noStrike">
                          <a:solidFill>
                            <a:schemeClr val="tx1">
                              <a:lumMod val="75000"/>
                              <a:lumOff val="25000"/>
                            </a:schemeClr>
                          </a:solidFill>
                          <a:effectLst/>
                          <a:latin typeface="Aptos Narrow" panose="020B0004020202020204" pitchFamily="34" charset="0"/>
                        </a:rPr>
                        <a:t>0,05</a:t>
                      </a:r>
                    </a:p>
                  </a:txBody>
                  <a:tcPr marL="121778" marR="6343" marT="60889" marB="6088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1295177398"/>
                  </a:ext>
                </a:extLst>
              </a:tr>
            </a:tbl>
          </a:graphicData>
        </a:graphic>
      </p:graphicFrame>
    </p:spTree>
    <p:extLst>
      <p:ext uri="{BB962C8B-B14F-4D97-AF65-F5344CB8AC3E}">
        <p14:creationId xmlns:p14="http://schemas.microsoft.com/office/powerpoint/2010/main" val="524528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E6D39B-645A-95A1-4EBA-75D86B2B5B6D}"/>
              </a:ext>
            </a:extLst>
          </p:cNvPr>
          <p:cNvSpPr>
            <a:spLocks noGrp="1"/>
          </p:cNvSpPr>
          <p:nvPr>
            <p:ph type="title"/>
          </p:nvPr>
        </p:nvSpPr>
        <p:spPr>
          <a:xfrm>
            <a:off x="838200" y="557188"/>
            <a:ext cx="10515600" cy="1133499"/>
          </a:xfrm>
        </p:spPr>
        <p:txBody>
          <a:bodyPr>
            <a:normAutofit/>
          </a:bodyPr>
          <a:lstStyle/>
          <a:p>
            <a:r>
              <a:rPr lang="en-DE" sz="5200" dirty="0"/>
              <a:t>Order Controlling:</a:t>
            </a:r>
          </a:p>
        </p:txBody>
      </p:sp>
      <p:graphicFrame>
        <p:nvGraphicFramePr>
          <p:cNvPr id="4" name="Content Placeholder 3">
            <a:extLst>
              <a:ext uri="{FF2B5EF4-FFF2-40B4-BE49-F238E27FC236}">
                <a16:creationId xmlns:a16="http://schemas.microsoft.com/office/drawing/2014/main" id="{797088F5-AD1D-29B8-6545-2A6FDABFD17B}"/>
              </a:ext>
            </a:extLst>
          </p:cNvPr>
          <p:cNvGraphicFramePr>
            <a:graphicFrameLocks noGrp="1"/>
          </p:cNvGraphicFramePr>
          <p:nvPr>
            <p:ph idx="1"/>
            <p:extLst>
              <p:ext uri="{D42A27DB-BD31-4B8C-83A1-F6EECF244321}">
                <p14:modId xmlns:p14="http://schemas.microsoft.com/office/powerpoint/2010/main" val="4141226526"/>
              </p:ext>
            </p:extLst>
          </p:nvPr>
        </p:nvGraphicFramePr>
        <p:xfrm>
          <a:off x="419100" y="1528642"/>
          <a:ext cx="7136756" cy="46101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a:extLst>
              <a:ext uri="{FF2B5EF4-FFF2-40B4-BE49-F238E27FC236}">
                <a16:creationId xmlns:a16="http://schemas.microsoft.com/office/drawing/2014/main" id="{FE5A1BA6-35DE-9E70-B500-84EA5F43D7A8}"/>
              </a:ext>
            </a:extLst>
          </p:cNvPr>
          <p:cNvGraphicFramePr>
            <a:graphicFrameLocks noGrp="1"/>
          </p:cNvGraphicFramePr>
          <p:nvPr>
            <p:extLst>
              <p:ext uri="{D42A27DB-BD31-4B8C-83A1-F6EECF244321}">
                <p14:modId xmlns:p14="http://schemas.microsoft.com/office/powerpoint/2010/main" val="950009963"/>
              </p:ext>
            </p:extLst>
          </p:nvPr>
        </p:nvGraphicFramePr>
        <p:xfrm>
          <a:off x="7555856" y="557188"/>
          <a:ext cx="4462046" cy="5824766"/>
        </p:xfrm>
        <a:graphic>
          <a:graphicData uri="http://schemas.openxmlformats.org/drawingml/2006/table">
            <a:tbl>
              <a:tblPr>
                <a:tableStyleId>{21E4AEA4-8DFA-4A89-87EB-49C32662AFE0}</a:tableStyleId>
              </a:tblPr>
              <a:tblGrid>
                <a:gridCol w="937432">
                  <a:extLst>
                    <a:ext uri="{9D8B030D-6E8A-4147-A177-3AD203B41FA5}">
                      <a16:colId xmlns:a16="http://schemas.microsoft.com/office/drawing/2014/main" val="2993741009"/>
                    </a:ext>
                  </a:extLst>
                </a:gridCol>
                <a:gridCol w="1126916">
                  <a:extLst>
                    <a:ext uri="{9D8B030D-6E8A-4147-A177-3AD203B41FA5}">
                      <a16:colId xmlns:a16="http://schemas.microsoft.com/office/drawing/2014/main" val="1111838406"/>
                    </a:ext>
                  </a:extLst>
                </a:gridCol>
                <a:gridCol w="895204">
                  <a:extLst>
                    <a:ext uri="{9D8B030D-6E8A-4147-A177-3AD203B41FA5}">
                      <a16:colId xmlns:a16="http://schemas.microsoft.com/office/drawing/2014/main" val="1597071405"/>
                    </a:ext>
                  </a:extLst>
                </a:gridCol>
                <a:gridCol w="1502494">
                  <a:extLst>
                    <a:ext uri="{9D8B030D-6E8A-4147-A177-3AD203B41FA5}">
                      <a16:colId xmlns:a16="http://schemas.microsoft.com/office/drawing/2014/main" val="2881640506"/>
                    </a:ext>
                  </a:extLst>
                </a:gridCol>
              </a:tblGrid>
              <a:tr h="301066">
                <a:tc>
                  <a:txBody>
                    <a:bodyPr/>
                    <a:lstStyle/>
                    <a:p>
                      <a:pPr algn="ctr" fontAlgn="b"/>
                      <a:r>
                        <a:rPr lang="en-GB" sz="1600" u="none" strike="noStrike" dirty="0">
                          <a:solidFill>
                            <a:schemeClr val="tx1"/>
                          </a:solidFill>
                          <a:effectLst/>
                        </a:rPr>
                        <a:t>Order year</a:t>
                      </a:r>
                      <a:endParaRPr lang="en-GB" sz="1600" b="0" i="0" u="none" strike="noStrike" dirty="0">
                        <a:solidFill>
                          <a:schemeClr val="tx1"/>
                        </a:solidFill>
                        <a:effectLst/>
                        <a:latin typeface="Aptos Narrow" panose="020B0004020202020204" pitchFamily="34" charset="0"/>
                      </a:endParaRPr>
                    </a:p>
                  </a:txBody>
                  <a:tcPr marL="5420" marR="5420" marT="5420" marB="0" anchor="ctr"/>
                </a:tc>
                <a:tc>
                  <a:txBody>
                    <a:bodyPr/>
                    <a:lstStyle/>
                    <a:p>
                      <a:pPr algn="ctr" fontAlgn="b"/>
                      <a:r>
                        <a:rPr lang="en-GB" sz="1600" u="none" strike="noStrike" dirty="0">
                          <a:solidFill>
                            <a:schemeClr val="tx1"/>
                          </a:solidFill>
                          <a:effectLst/>
                        </a:rPr>
                        <a:t>Order month</a:t>
                      </a:r>
                      <a:endParaRPr lang="en-GB" sz="1600" b="0" i="0" u="none" strike="noStrike" dirty="0">
                        <a:solidFill>
                          <a:schemeClr val="tx1"/>
                        </a:solidFill>
                        <a:effectLst/>
                        <a:latin typeface="Aptos Narrow" panose="020B0004020202020204" pitchFamily="34" charset="0"/>
                      </a:endParaRPr>
                    </a:p>
                  </a:txBody>
                  <a:tcPr marL="5420" marR="5420" marT="5420" marB="0" anchor="ctr"/>
                </a:tc>
                <a:tc>
                  <a:txBody>
                    <a:bodyPr/>
                    <a:lstStyle/>
                    <a:p>
                      <a:pPr algn="ctr" fontAlgn="b"/>
                      <a:r>
                        <a:rPr lang="en-GB" sz="1600" u="none" strike="noStrike" dirty="0">
                          <a:solidFill>
                            <a:schemeClr val="tx1"/>
                          </a:solidFill>
                          <a:effectLst/>
                        </a:rPr>
                        <a:t>Total sales</a:t>
                      </a:r>
                      <a:endParaRPr lang="en-GB" sz="1600" b="0" i="0" u="none" strike="noStrike" dirty="0">
                        <a:solidFill>
                          <a:schemeClr val="tx1"/>
                        </a:solidFill>
                        <a:effectLst/>
                        <a:latin typeface="Aptos Narrow" panose="020B0004020202020204" pitchFamily="34" charset="0"/>
                      </a:endParaRPr>
                    </a:p>
                  </a:txBody>
                  <a:tcPr marL="5420" marR="5420" marT="5420" marB="0" anchor="ctr"/>
                </a:tc>
                <a:tc>
                  <a:txBody>
                    <a:bodyPr/>
                    <a:lstStyle/>
                    <a:p>
                      <a:pPr algn="ctr" fontAlgn="b"/>
                      <a:r>
                        <a:rPr lang="en-GB" sz="1600" u="none" strike="noStrike" dirty="0">
                          <a:solidFill>
                            <a:schemeClr val="tx1"/>
                          </a:solidFill>
                          <a:effectLst/>
                        </a:rPr>
                        <a:t>Total orders</a:t>
                      </a:r>
                      <a:endParaRPr lang="en-GB" sz="1600" b="0" i="0" u="none" strike="noStrike" dirty="0">
                        <a:solidFill>
                          <a:schemeClr val="tx1"/>
                        </a:solidFill>
                        <a:effectLst/>
                        <a:latin typeface="Aptos Narrow" panose="020B0004020202020204" pitchFamily="34" charset="0"/>
                      </a:endParaRPr>
                    </a:p>
                  </a:txBody>
                  <a:tcPr marL="5420" marR="5420" marT="5420" marB="0" anchor="ctr"/>
                </a:tc>
                <a:extLst>
                  <a:ext uri="{0D108BD9-81ED-4DB2-BD59-A6C34878D82A}">
                    <a16:rowId xmlns:a16="http://schemas.microsoft.com/office/drawing/2014/main" val="1853930558"/>
                  </a:ext>
                </a:extLst>
              </a:tr>
              <a:tr h="129530">
                <a:tc rowSpan="12">
                  <a:txBody>
                    <a:bodyPr/>
                    <a:lstStyle/>
                    <a:p>
                      <a:pPr algn="ctr" fontAlgn="ctr"/>
                      <a:r>
                        <a:rPr lang="en-DE" sz="1100" u="none" strike="noStrike" dirty="0">
                          <a:effectLst/>
                        </a:rPr>
                        <a:t>2016</a:t>
                      </a:r>
                      <a:endParaRPr lang="en-DE" sz="1100" b="0" i="0" u="none" strike="noStrike" dirty="0">
                        <a:solidFill>
                          <a:srgbClr val="000000"/>
                        </a:solidFill>
                        <a:effectLst/>
                        <a:latin typeface="Aptos Narrow" panose="020B0004020202020204" pitchFamily="34" charset="0"/>
                      </a:endParaRPr>
                    </a:p>
                  </a:txBody>
                  <a:tcPr marL="5420" marR="5420" marT="5420" marB="0" anchor="ctr"/>
                </a:tc>
                <a:tc>
                  <a:txBody>
                    <a:bodyPr/>
                    <a:lstStyle/>
                    <a:p>
                      <a:pPr algn="r" fontAlgn="b"/>
                      <a:r>
                        <a:rPr lang="en-DE" sz="1000" u="none" strike="noStrike" dirty="0">
                          <a:effectLst/>
                        </a:rPr>
                        <a:t>1</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$215.146,42</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147</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3991585672"/>
                  </a:ext>
                </a:extLst>
              </a:tr>
              <a:tr h="129530">
                <a:tc vMerge="1">
                  <a:txBody>
                    <a:bodyPr/>
                    <a:lstStyle/>
                    <a:p>
                      <a:endParaRPr lang="en-DE"/>
                    </a:p>
                  </a:txBody>
                  <a:tcPr/>
                </a:tc>
                <a:tc>
                  <a:txBody>
                    <a:bodyPr/>
                    <a:lstStyle/>
                    <a:p>
                      <a:pPr algn="r" fontAlgn="b"/>
                      <a:r>
                        <a:rPr lang="en-DE" sz="1000" u="none" strike="noStrike" dirty="0">
                          <a:effectLst/>
                        </a:rPr>
                        <a:t>2</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$156.112,32</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148</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4112102130"/>
                  </a:ext>
                </a:extLst>
              </a:tr>
              <a:tr h="129530">
                <a:tc vMerge="1">
                  <a:txBody>
                    <a:bodyPr/>
                    <a:lstStyle/>
                    <a:p>
                      <a:endParaRPr lang="en-DE"/>
                    </a:p>
                  </a:txBody>
                  <a:tcPr/>
                </a:tc>
                <a:tc>
                  <a:txBody>
                    <a:bodyPr/>
                    <a:lstStyle/>
                    <a:p>
                      <a:pPr algn="r" fontAlgn="b"/>
                      <a:r>
                        <a:rPr lang="en-DE" sz="1000" u="none" strike="noStrike" dirty="0">
                          <a:effectLst/>
                        </a:rPr>
                        <a:t>3</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$180.600,33</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140</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1858757048"/>
                  </a:ext>
                </a:extLst>
              </a:tr>
              <a:tr h="129530">
                <a:tc vMerge="1">
                  <a:txBody>
                    <a:bodyPr/>
                    <a:lstStyle/>
                    <a:p>
                      <a:endParaRPr lang="en-DE"/>
                    </a:p>
                  </a:txBody>
                  <a:tcPr/>
                </a:tc>
                <a:tc>
                  <a:txBody>
                    <a:bodyPr/>
                    <a:lstStyle/>
                    <a:p>
                      <a:pPr algn="r" fontAlgn="b"/>
                      <a:r>
                        <a:rPr lang="en-DE" sz="1000" u="none" strike="noStrike">
                          <a:effectLst/>
                        </a:rPr>
                        <a:t>4</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$167.144,05</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118</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3556946793"/>
                  </a:ext>
                </a:extLst>
              </a:tr>
              <a:tr h="129530">
                <a:tc vMerge="1">
                  <a:txBody>
                    <a:bodyPr/>
                    <a:lstStyle/>
                    <a:p>
                      <a:endParaRPr lang="en-DE"/>
                    </a:p>
                  </a:txBody>
                  <a:tcPr/>
                </a:tc>
                <a:tc>
                  <a:txBody>
                    <a:bodyPr/>
                    <a:lstStyle/>
                    <a:p>
                      <a:pPr algn="r" fontAlgn="b"/>
                      <a:r>
                        <a:rPr lang="en-DE" sz="1000" u="none" strike="noStrike">
                          <a:effectLst/>
                        </a:rPr>
                        <a:t>5</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$205.270,01</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146</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441104620"/>
                  </a:ext>
                </a:extLst>
              </a:tr>
              <a:tr h="129530">
                <a:tc vMerge="1">
                  <a:txBody>
                    <a:bodyPr/>
                    <a:lstStyle/>
                    <a:p>
                      <a:endParaRPr lang="en-DE"/>
                    </a:p>
                  </a:txBody>
                  <a:tcPr/>
                </a:tc>
                <a:tc>
                  <a:txBody>
                    <a:bodyPr/>
                    <a:lstStyle/>
                    <a:p>
                      <a:pPr algn="r" fontAlgn="b"/>
                      <a:r>
                        <a:rPr lang="en-DE" sz="1000" u="none" strike="noStrike">
                          <a:effectLst/>
                        </a:rPr>
                        <a:t>6</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$210.562,12</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130</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1275214074"/>
                  </a:ext>
                </a:extLst>
              </a:tr>
              <a:tr h="129530">
                <a:tc vMerge="1">
                  <a:txBody>
                    <a:bodyPr/>
                    <a:lstStyle/>
                    <a:p>
                      <a:endParaRPr lang="en-DE"/>
                    </a:p>
                  </a:txBody>
                  <a:tcPr/>
                </a:tc>
                <a:tc>
                  <a:txBody>
                    <a:bodyPr/>
                    <a:lstStyle/>
                    <a:p>
                      <a:pPr algn="r" fontAlgn="b"/>
                      <a:r>
                        <a:rPr lang="en-DE" sz="1000" u="none" strike="noStrike" dirty="0">
                          <a:effectLst/>
                        </a:rPr>
                        <a:t>7</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$199.556,81</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139</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3017771534"/>
                  </a:ext>
                </a:extLst>
              </a:tr>
              <a:tr h="129530">
                <a:tc vMerge="1">
                  <a:txBody>
                    <a:bodyPr/>
                    <a:lstStyle/>
                    <a:p>
                      <a:endParaRPr lang="en-DE"/>
                    </a:p>
                  </a:txBody>
                  <a:tcPr/>
                </a:tc>
                <a:tc>
                  <a:txBody>
                    <a:bodyPr/>
                    <a:lstStyle/>
                    <a:p>
                      <a:pPr algn="r" fontAlgn="b"/>
                      <a:r>
                        <a:rPr lang="en-DE" sz="1000" u="none" strike="noStrike" dirty="0">
                          <a:effectLst/>
                        </a:rPr>
                        <a:t>8</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$225.657,38</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167</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1805035256"/>
                  </a:ext>
                </a:extLst>
              </a:tr>
              <a:tr h="129530">
                <a:tc vMerge="1">
                  <a:txBody>
                    <a:bodyPr/>
                    <a:lstStyle/>
                    <a:p>
                      <a:endParaRPr lang="en-DE"/>
                    </a:p>
                  </a:txBody>
                  <a:tcPr/>
                </a:tc>
                <a:tc>
                  <a:txBody>
                    <a:bodyPr/>
                    <a:lstStyle/>
                    <a:p>
                      <a:pPr algn="r" fontAlgn="b"/>
                      <a:r>
                        <a:rPr lang="en-DE" sz="1000" u="none" strike="noStrike" dirty="0">
                          <a:effectLst/>
                        </a:rPr>
                        <a:t>9</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$273.091,61</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192</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3140762541"/>
                  </a:ext>
                </a:extLst>
              </a:tr>
              <a:tr h="129530">
                <a:tc vMerge="1">
                  <a:txBody>
                    <a:bodyPr/>
                    <a:lstStyle/>
                    <a:p>
                      <a:endParaRPr lang="en-DE"/>
                    </a:p>
                  </a:txBody>
                  <a:tcPr/>
                </a:tc>
                <a:tc>
                  <a:txBody>
                    <a:bodyPr/>
                    <a:lstStyle/>
                    <a:p>
                      <a:pPr algn="r" fontAlgn="b"/>
                      <a:r>
                        <a:rPr lang="en-DE" sz="1000" u="none" strike="noStrike" dirty="0">
                          <a:effectLst/>
                        </a:rPr>
                        <a:t>10</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$212.078,08</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173</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3705909905"/>
                  </a:ext>
                </a:extLst>
              </a:tr>
              <a:tr h="129530">
                <a:tc vMerge="1">
                  <a:txBody>
                    <a:bodyPr/>
                    <a:lstStyle/>
                    <a:p>
                      <a:endParaRPr lang="en-DE"/>
                    </a:p>
                  </a:txBody>
                  <a:tcPr/>
                </a:tc>
                <a:tc>
                  <a:txBody>
                    <a:bodyPr/>
                    <a:lstStyle/>
                    <a:p>
                      <a:pPr algn="r" fontAlgn="b"/>
                      <a:r>
                        <a:rPr lang="en-DE" sz="1000" u="none" strike="noStrike" dirty="0">
                          <a:effectLst/>
                        </a:rPr>
                        <a:t>11</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$182.329,41</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124</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2897353442"/>
                  </a:ext>
                </a:extLst>
              </a:tr>
              <a:tr h="130730">
                <a:tc vMerge="1">
                  <a:txBody>
                    <a:bodyPr/>
                    <a:lstStyle/>
                    <a:p>
                      <a:endParaRPr lang="en-DE"/>
                    </a:p>
                  </a:txBody>
                  <a:tcPr/>
                </a:tc>
                <a:tc>
                  <a:txBody>
                    <a:bodyPr/>
                    <a:lstStyle/>
                    <a:p>
                      <a:pPr algn="r" fontAlgn="b"/>
                      <a:r>
                        <a:rPr lang="en-DE" sz="1000" u="none" strike="noStrike" dirty="0">
                          <a:effectLst/>
                        </a:rPr>
                        <a:t>12</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$199.829,98</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149</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3590766865"/>
                  </a:ext>
                </a:extLst>
              </a:tr>
              <a:tr h="129530">
                <a:tc rowSpan="12">
                  <a:txBody>
                    <a:bodyPr/>
                    <a:lstStyle/>
                    <a:p>
                      <a:pPr algn="ctr" fontAlgn="ctr"/>
                      <a:r>
                        <a:rPr lang="en-DE" sz="1100" u="none" strike="noStrike" dirty="0">
                          <a:effectLst/>
                        </a:rPr>
                        <a:t>2017</a:t>
                      </a:r>
                      <a:endParaRPr lang="en-DE" sz="1100" b="0" i="0" u="none" strike="noStrike" dirty="0">
                        <a:solidFill>
                          <a:srgbClr val="000000"/>
                        </a:solidFill>
                        <a:effectLst/>
                        <a:latin typeface="Aptos Narrow" panose="020B0004020202020204" pitchFamily="34" charset="0"/>
                      </a:endParaRPr>
                    </a:p>
                  </a:txBody>
                  <a:tcPr marL="5420" marR="5420" marT="5420" marB="0" anchor="ctr"/>
                </a:tc>
                <a:tc>
                  <a:txBody>
                    <a:bodyPr/>
                    <a:lstStyle/>
                    <a:p>
                      <a:pPr algn="r" fontAlgn="b"/>
                      <a:r>
                        <a:rPr lang="en-DE" sz="1000" u="none" strike="noStrike" dirty="0">
                          <a:effectLst/>
                        </a:rPr>
                        <a:t>1</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$285.616,48</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157</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2929724227"/>
                  </a:ext>
                </a:extLst>
              </a:tr>
              <a:tr h="129530">
                <a:tc vMerge="1">
                  <a:txBody>
                    <a:bodyPr/>
                    <a:lstStyle/>
                    <a:p>
                      <a:endParaRPr lang="en-DE"/>
                    </a:p>
                  </a:txBody>
                  <a:tcPr/>
                </a:tc>
                <a:tc>
                  <a:txBody>
                    <a:bodyPr/>
                    <a:lstStyle/>
                    <a:p>
                      <a:pPr algn="r" fontAlgn="b"/>
                      <a:r>
                        <a:rPr lang="en-DE" sz="1000" u="none" strike="noStrike" dirty="0">
                          <a:effectLst/>
                        </a:rPr>
                        <a:t>2</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$312.923,75</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174</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692518743"/>
                  </a:ext>
                </a:extLst>
              </a:tr>
              <a:tr h="129530">
                <a:tc vMerge="1">
                  <a:txBody>
                    <a:bodyPr/>
                    <a:lstStyle/>
                    <a:p>
                      <a:endParaRPr lang="en-DE"/>
                    </a:p>
                  </a:txBody>
                  <a:tcPr/>
                </a:tc>
                <a:tc>
                  <a:txBody>
                    <a:bodyPr/>
                    <a:lstStyle/>
                    <a:p>
                      <a:pPr algn="r" fontAlgn="b"/>
                      <a:r>
                        <a:rPr lang="en-DE" sz="1000" u="none" strike="noStrike" dirty="0">
                          <a:effectLst/>
                        </a:rPr>
                        <a:t>3</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$308.911,90</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202</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335708435"/>
                  </a:ext>
                </a:extLst>
              </a:tr>
              <a:tr h="129530">
                <a:tc vMerge="1">
                  <a:txBody>
                    <a:bodyPr/>
                    <a:lstStyle/>
                    <a:p>
                      <a:endParaRPr lang="en-DE"/>
                    </a:p>
                  </a:txBody>
                  <a:tcPr/>
                </a:tc>
                <a:tc>
                  <a:txBody>
                    <a:bodyPr/>
                    <a:lstStyle/>
                    <a:p>
                      <a:pPr algn="r" fontAlgn="b"/>
                      <a:r>
                        <a:rPr lang="en-DE" sz="1000" u="none" strike="noStrike" dirty="0">
                          <a:effectLst/>
                        </a:rPr>
                        <a:t>4</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$227.290,91</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166</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2239145516"/>
                  </a:ext>
                </a:extLst>
              </a:tr>
              <a:tr h="129530">
                <a:tc vMerge="1">
                  <a:txBody>
                    <a:bodyPr/>
                    <a:lstStyle/>
                    <a:p>
                      <a:endParaRPr lang="en-DE"/>
                    </a:p>
                  </a:txBody>
                  <a:tcPr/>
                </a:tc>
                <a:tc>
                  <a:txBody>
                    <a:bodyPr/>
                    <a:lstStyle/>
                    <a:p>
                      <a:pPr algn="r" fontAlgn="b"/>
                      <a:r>
                        <a:rPr lang="en-DE" sz="1000" u="none" strike="noStrike" dirty="0">
                          <a:effectLst/>
                        </a:rPr>
                        <a:t>5</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$268.233,24</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163</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3555841958"/>
                  </a:ext>
                </a:extLst>
              </a:tr>
              <a:tr h="129530">
                <a:tc vMerge="1">
                  <a:txBody>
                    <a:bodyPr/>
                    <a:lstStyle/>
                    <a:p>
                      <a:endParaRPr lang="en-DE"/>
                    </a:p>
                  </a:txBody>
                  <a:tcPr/>
                </a:tc>
                <a:tc>
                  <a:txBody>
                    <a:bodyPr/>
                    <a:lstStyle/>
                    <a:p>
                      <a:pPr algn="r" fontAlgn="b"/>
                      <a:r>
                        <a:rPr lang="en-DE" sz="1000" u="none" strike="noStrike" dirty="0">
                          <a:effectLst/>
                        </a:rPr>
                        <a:t>6</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$378.865,65</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193</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2267871020"/>
                  </a:ext>
                </a:extLst>
              </a:tr>
              <a:tr h="129530">
                <a:tc vMerge="1">
                  <a:txBody>
                    <a:bodyPr/>
                    <a:lstStyle/>
                    <a:p>
                      <a:endParaRPr lang="en-DE"/>
                    </a:p>
                  </a:txBody>
                  <a:tcPr/>
                </a:tc>
                <a:tc>
                  <a:txBody>
                    <a:bodyPr/>
                    <a:lstStyle/>
                    <a:p>
                      <a:pPr algn="r" fontAlgn="b"/>
                      <a:r>
                        <a:rPr lang="en-DE" sz="1000" u="none" strike="noStrike">
                          <a:effectLst/>
                        </a:rPr>
                        <a:t>7</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$229.995,40</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167</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1940490591"/>
                  </a:ext>
                </a:extLst>
              </a:tr>
              <a:tr h="129530">
                <a:tc vMerge="1">
                  <a:txBody>
                    <a:bodyPr/>
                    <a:lstStyle/>
                    <a:p>
                      <a:endParaRPr lang="en-DE"/>
                    </a:p>
                  </a:txBody>
                  <a:tcPr/>
                </a:tc>
                <a:tc>
                  <a:txBody>
                    <a:bodyPr/>
                    <a:lstStyle/>
                    <a:p>
                      <a:pPr algn="r" fontAlgn="b"/>
                      <a:r>
                        <a:rPr lang="en-DE" sz="1000" u="none" strike="noStrike">
                          <a:effectLst/>
                        </a:rPr>
                        <a:t>8</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$290.553,46</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191</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1630382935"/>
                  </a:ext>
                </a:extLst>
              </a:tr>
              <a:tr h="129530">
                <a:tc vMerge="1">
                  <a:txBody>
                    <a:bodyPr/>
                    <a:lstStyle/>
                    <a:p>
                      <a:endParaRPr lang="en-DE"/>
                    </a:p>
                  </a:txBody>
                  <a:tcPr/>
                </a:tc>
                <a:tc>
                  <a:txBody>
                    <a:bodyPr/>
                    <a:lstStyle/>
                    <a:p>
                      <a:pPr algn="r" fontAlgn="b"/>
                      <a:r>
                        <a:rPr lang="en-DE" sz="1000" u="none" strike="noStrike">
                          <a:effectLst/>
                        </a:rPr>
                        <a:t>9</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$293.405,26</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153</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718492569"/>
                  </a:ext>
                </a:extLst>
              </a:tr>
              <a:tr h="129530">
                <a:tc vMerge="1">
                  <a:txBody>
                    <a:bodyPr/>
                    <a:lstStyle/>
                    <a:p>
                      <a:endParaRPr lang="en-DE"/>
                    </a:p>
                  </a:txBody>
                  <a:tcPr/>
                </a:tc>
                <a:tc>
                  <a:txBody>
                    <a:bodyPr/>
                    <a:lstStyle/>
                    <a:p>
                      <a:pPr algn="r" fontAlgn="b"/>
                      <a:r>
                        <a:rPr lang="en-DE" sz="1000" u="none" strike="noStrike">
                          <a:effectLst/>
                        </a:rPr>
                        <a:t>10</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$310.328,31</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192</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929485229"/>
                  </a:ext>
                </a:extLst>
              </a:tr>
              <a:tr h="129530">
                <a:tc vMerge="1">
                  <a:txBody>
                    <a:bodyPr/>
                    <a:lstStyle/>
                    <a:p>
                      <a:endParaRPr lang="en-DE"/>
                    </a:p>
                  </a:txBody>
                  <a:tcPr/>
                </a:tc>
                <a:tc>
                  <a:txBody>
                    <a:bodyPr/>
                    <a:lstStyle/>
                    <a:p>
                      <a:pPr algn="r" fontAlgn="b"/>
                      <a:r>
                        <a:rPr lang="en-DE" sz="1000" u="none" strike="noStrike">
                          <a:effectLst/>
                        </a:rPr>
                        <a:t>11</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$281.577,90</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165</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2589810735"/>
                  </a:ext>
                </a:extLst>
              </a:tr>
              <a:tr h="130730">
                <a:tc vMerge="1">
                  <a:txBody>
                    <a:bodyPr/>
                    <a:lstStyle/>
                    <a:p>
                      <a:endParaRPr lang="en-DE"/>
                    </a:p>
                  </a:txBody>
                  <a:tcPr/>
                </a:tc>
                <a:tc>
                  <a:txBody>
                    <a:bodyPr/>
                    <a:lstStyle/>
                    <a:p>
                      <a:pPr algn="r" fontAlgn="b"/>
                      <a:r>
                        <a:rPr lang="en-DE" sz="1000" u="none" strike="noStrike">
                          <a:effectLst/>
                        </a:rPr>
                        <a:t>12</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$259.505,98</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147</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2038724387"/>
                  </a:ext>
                </a:extLst>
              </a:tr>
              <a:tr h="129530">
                <a:tc rowSpan="11">
                  <a:txBody>
                    <a:bodyPr/>
                    <a:lstStyle/>
                    <a:p>
                      <a:pPr algn="ctr" fontAlgn="ctr"/>
                      <a:r>
                        <a:rPr lang="en-DE" sz="1100" u="none" strike="noStrike" dirty="0">
                          <a:effectLst/>
                        </a:rPr>
                        <a:t>2018</a:t>
                      </a:r>
                      <a:endParaRPr lang="en-DE" sz="1100" b="0" i="0" u="none" strike="noStrike" dirty="0">
                        <a:solidFill>
                          <a:srgbClr val="000000"/>
                        </a:solidFill>
                        <a:effectLst/>
                        <a:latin typeface="Aptos Narrow" panose="020B0004020202020204" pitchFamily="34" charset="0"/>
                      </a:endParaRPr>
                    </a:p>
                  </a:txBody>
                  <a:tcPr marL="5420" marR="5420" marT="5420" marB="0" anchor="ctr"/>
                </a:tc>
                <a:tc>
                  <a:txBody>
                    <a:bodyPr/>
                    <a:lstStyle/>
                    <a:p>
                      <a:pPr algn="r" fontAlgn="b"/>
                      <a:r>
                        <a:rPr lang="en-DE" sz="1000" u="none" strike="noStrike" dirty="0">
                          <a:effectLst/>
                        </a:rPr>
                        <a:t>1</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$381.430,10</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162</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2001418317"/>
                  </a:ext>
                </a:extLst>
              </a:tr>
              <a:tr h="129530">
                <a:tc vMerge="1">
                  <a:txBody>
                    <a:bodyPr/>
                    <a:lstStyle/>
                    <a:p>
                      <a:endParaRPr lang="en-DE"/>
                    </a:p>
                  </a:txBody>
                  <a:tcPr/>
                </a:tc>
                <a:tc>
                  <a:txBody>
                    <a:bodyPr/>
                    <a:lstStyle/>
                    <a:p>
                      <a:pPr algn="r" fontAlgn="b"/>
                      <a:r>
                        <a:rPr lang="en-DE" sz="1000" u="none" strike="noStrike">
                          <a:effectLst/>
                        </a:rPr>
                        <a:t>2</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$200.658,06</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107</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1464031494"/>
                  </a:ext>
                </a:extLst>
              </a:tr>
              <a:tr h="129530">
                <a:tc vMerge="1">
                  <a:txBody>
                    <a:bodyPr/>
                    <a:lstStyle/>
                    <a:p>
                      <a:endParaRPr lang="en-DE"/>
                    </a:p>
                  </a:txBody>
                  <a:tcPr/>
                </a:tc>
                <a:tc>
                  <a:txBody>
                    <a:bodyPr/>
                    <a:lstStyle/>
                    <a:p>
                      <a:pPr algn="r" fontAlgn="b"/>
                      <a:r>
                        <a:rPr lang="en-DE" sz="1000" u="none" strike="noStrike">
                          <a:effectLst/>
                        </a:rPr>
                        <a:t>3</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$363.990,99</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193</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3644845908"/>
                  </a:ext>
                </a:extLst>
              </a:tr>
              <a:tr h="129530">
                <a:tc vMerge="1">
                  <a:txBody>
                    <a:bodyPr/>
                    <a:lstStyle/>
                    <a:p>
                      <a:endParaRPr lang="en-DE"/>
                    </a:p>
                  </a:txBody>
                  <a:tcPr/>
                </a:tc>
                <a:tc>
                  <a:txBody>
                    <a:bodyPr/>
                    <a:lstStyle/>
                    <a:p>
                      <a:pPr algn="r" fontAlgn="b"/>
                      <a:r>
                        <a:rPr lang="en-DE" sz="1000" u="none" strike="noStrike">
                          <a:effectLst/>
                        </a:rPr>
                        <a:t>4</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$817.921,86</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385</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4037789821"/>
                  </a:ext>
                </a:extLst>
              </a:tr>
              <a:tr h="129530">
                <a:tc vMerge="1">
                  <a:txBody>
                    <a:bodyPr/>
                    <a:lstStyle/>
                    <a:p>
                      <a:endParaRPr lang="en-DE"/>
                    </a:p>
                  </a:txBody>
                  <a:tcPr/>
                </a:tc>
                <a:tc>
                  <a:txBody>
                    <a:bodyPr/>
                    <a:lstStyle/>
                    <a:p>
                      <a:pPr algn="r" fontAlgn="b"/>
                      <a:r>
                        <a:rPr lang="en-DE" sz="1000" u="none" strike="noStrike">
                          <a:effectLst/>
                        </a:rPr>
                        <a:t>6</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$188,99</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1542700031"/>
                  </a:ext>
                </a:extLst>
              </a:tr>
              <a:tr h="129530">
                <a:tc vMerge="1">
                  <a:txBody>
                    <a:bodyPr/>
                    <a:lstStyle/>
                    <a:p>
                      <a:endParaRPr lang="en-DE"/>
                    </a:p>
                  </a:txBody>
                  <a:tcPr/>
                </a:tc>
                <a:tc>
                  <a:txBody>
                    <a:bodyPr/>
                    <a:lstStyle/>
                    <a:p>
                      <a:pPr algn="r" fontAlgn="b"/>
                      <a:r>
                        <a:rPr lang="en-DE" sz="1000" u="none" strike="noStrike">
                          <a:effectLst/>
                        </a:rPr>
                        <a:t>7</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$11.337,90</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9</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1652460268"/>
                  </a:ext>
                </a:extLst>
              </a:tr>
              <a:tr h="129530">
                <a:tc vMerge="1">
                  <a:txBody>
                    <a:bodyPr/>
                    <a:lstStyle/>
                    <a:p>
                      <a:endParaRPr lang="en-DE"/>
                    </a:p>
                  </a:txBody>
                  <a:tcPr/>
                </a:tc>
                <a:tc>
                  <a:txBody>
                    <a:bodyPr/>
                    <a:lstStyle/>
                    <a:p>
                      <a:pPr algn="r" fontAlgn="b"/>
                      <a:r>
                        <a:rPr lang="en-DE" sz="1000" u="none" strike="noStrike">
                          <a:effectLst/>
                        </a:rPr>
                        <a:t>8</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$8.377,81</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6</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2278345687"/>
                  </a:ext>
                </a:extLst>
              </a:tr>
              <a:tr h="129530">
                <a:tc vMerge="1">
                  <a:txBody>
                    <a:bodyPr/>
                    <a:lstStyle/>
                    <a:p>
                      <a:endParaRPr lang="en-DE"/>
                    </a:p>
                  </a:txBody>
                  <a:tcPr/>
                </a:tc>
                <a:tc>
                  <a:txBody>
                    <a:bodyPr/>
                    <a:lstStyle/>
                    <a:p>
                      <a:pPr algn="r" fontAlgn="b"/>
                      <a:r>
                        <a:rPr lang="en-DE" sz="1000" u="none" strike="noStrike">
                          <a:effectLst/>
                        </a:rPr>
                        <a:t>9</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$8.963,96</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3</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3672324945"/>
                  </a:ext>
                </a:extLst>
              </a:tr>
              <a:tr h="129530">
                <a:tc vMerge="1">
                  <a:txBody>
                    <a:bodyPr/>
                    <a:lstStyle/>
                    <a:p>
                      <a:endParaRPr lang="en-DE"/>
                    </a:p>
                  </a:txBody>
                  <a:tcPr/>
                </a:tc>
                <a:tc>
                  <a:txBody>
                    <a:bodyPr/>
                    <a:lstStyle/>
                    <a:p>
                      <a:pPr algn="r" fontAlgn="b"/>
                      <a:r>
                        <a:rPr lang="en-DE" sz="1000" u="none" strike="noStrike">
                          <a:effectLst/>
                        </a:rPr>
                        <a:t>10</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$3.781,13</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5</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2370240942"/>
                  </a:ext>
                </a:extLst>
              </a:tr>
              <a:tr h="129530">
                <a:tc vMerge="1">
                  <a:txBody>
                    <a:bodyPr/>
                    <a:lstStyle/>
                    <a:p>
                      <a:endParaRPr lang="en-DE"/>
                    </a:p>
                  </a:txBody>
                  <a:tcPr/>
                </a:tc>
                <a:tc>
                  <a:txBody>
                    <a:bodyPr/>
                    <a:lstStyle/>
                    <a:p>
                      <a:pPr algn="r" fontAlgn="b"/>
                      <a:r>
                        <a:rPr lang="en-DE" sz="1000" u="none" strike="noStrike">
                          <a:effectLst/>
                        </a:rPr>
                        <a:t>11</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$11.362,01</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5</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1940416668"/>
                  </a:ext>
                </a:extLst>
              </a:tr>
              <a:tr h="130730">
                <a:tc vMerge="1">
                  <a:txBody>
                    <a:bodyPr/>
                    <a:lstStyle/>
                    <a:p>
                      <a:endParaRPr lang="en-DE"/>
                    </a:p>
                  </a:txBody>
                  <a:tcPr/>
                </a:tc>
                <a:tc>
                  <a:txBody>
                    <a:bodyPr/>
                    <a:lstStyle/>
                    <a:p>
                      <a:pPr algn="r" fontAlgn="b"/>
                      <a:r>
                        <a:rPr lang="en-DE" sz="1000" u="none" strike="noStrike" dirty="0">
                          <a:effectLst/>
                        </a:rPr>
                        <a:t>12</a:t>
                      </a:r>
                      <a:endParaRPr lang="en-DE" sz="1000" b="0" i="0" u="none" strike="noStrike" dirty="0">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a:effectLst/>
                        </a:rPr>
                        <a:t>$6.516,97</a:t>
                      </a:r>
                      <a:endParaRPr lang="en-DE" sz="1000" b="0" i="0" u="none" strike="noStrike">
                        <a:solidFill>
                          <a:srgbClr val="000000"/>
                        </a:solidFill>
                        <a:effectLst/>
                        <a:latin typeface="Aptos Narrow" panose="020B0004020202020204" pitchFamily="34" charset="0"/>
                      </a:endParaRPr>
                    </a:p>
                  </a:txBody>
                  <a:tcPr marL="5420" marR="5420" marT="5420" marB="0" anchor="b"/>
                </a:tc>
                <a:tc>
                  <a:txBody>
                    <a:bodyPr/>
                    <a:lstStyle/>
                    <a:p>
                      <a:pPr algn="r" fontAlgn="b"/>
                      <a:r>
                        <a:rPr lang="en-DE" sz="1000" u="none" strike="noStrike" dirty="0">
                          <a:effectLst/>
                        </a:rPr>
                        <a:t>3</a:t>
                      </a:r>
                      <a:endParaRPr lang="en-DE" sz="1000" b="0" i="0" u="none" strike="noStrike" dirty="0">
                        <a:solidFill>
                          <a:srgbClr val="000000"/>
                        </a:solidFill>
                        <a:effectLst/>
                        <a:latin typeface="Aptos Narrow" panose="020B0004020202020204" pitchFamily="34" charset="0"/>
                      </a:endParaRPr>
                    </a:p>
                  </a:txBody>
                  <a:tcPr marL="5420" marR="5420" marT="5420" marB="0" anchor="b"/>
                </a:tc>
                <a:extLst>
                  <a:ext uri="{0D108BD9-81ED-4DB2-BD59-A6C34878D82A}">
                    <a16:rowId xmlns:a16="http://schemas.microsoft.com/office/drawing/2014/main" val="683932241"/>
                  </a:ext>
                </a:extLst>
              </a:tr>
            </a:tbl>
          </a:graphicData>
        </a:graphic>
      </p:graphicFrame>
    </p:spTree>
    <p:extLst>
      <p:ext uri="{BB962C8B-B14F-4D97-AF65-F5344CB8AC3E}">
        <p14:creationId xmlns:p14="http://schemas.microsoft.com/office/powerpoint/2010/main" val="294386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2C05EF3B-42BB-CA0C-BC42-8239C54A6618}"/>
              </a:ext>
            </a:extLst>
          </p:cNvPr>
          <p:cNvGraphicFramePr>
            <a:graphicFrameLocks/>
          </p:cNvGraphicFramePr>
          <p:nvPr>
            <p:extLst>
              <p:ext uri="{D42A27DB-BD31-4B8C-83A1-F6EECF244321}">
                <p14:modId xmlns:p14="http://schemas.microsoft.com/office/powerpoint/2010/main" val="3025914687"/>
              </p:ext>
            </p:extLst>
          </p:nvPr>
        </p:nvGraphicFramePr>
        <p:xfrm>
          <a:off x="6132513" y="1844675"/>
          <a:ext cx="5218113" cy="4449763"/>
        </p:xfrm>
        <a:graphic>
          <a:graphicData uri="http://schemas.openxmlformats.org/drawingml/2006/chart">
            <c:chart xmlns:c="http://schemas.openxmlformats.org/drawingml/2006/chart" xmlns:r="http://schemas.openxmlformats.org/officeDocument/2006/relationships" r:id="rId2"/>
          </a:graphicData>
        </a:graphic>
      </p:graphicFrame>
      <p:sp>
        <p:nvSpPr>
          <p:cNvPr id="16" name="Title 1">
            <a:extLst>
              <a:ext uri="{FF2B5EF4-FFF2-40B4-BE49-F238E27FC236}">
                <a16:creationId xmlns:a16="http://schemas.microsoft.com/office/drawing/2014/main" id="{27EFEB9F-8851-1039-B45E-43F12E4BDB34}"/>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Compare order and sales.</a:t>
            </a:r>
            <a:endParaRPr lang="en-US" sz="5200" kern="1200" dirty="0">
              <a:solidFill>
                <a:schemeClr val="tx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05672361-8573-0580-6F40-DA3F29F03B1E}"/>
              </a:ext>
            </a:extLst>
          </p:cNvPr>
          <p:cNvGraphicFramePr>
            <a:graphicFrameLocks noGrp="1"/>
          </p:cNvGraphicFramePr>
          <p:nvPr>
            <p:ph idx="1"/>
            <p:extLst>
              <p:ext uri="{D42A27DB-BD31-4B8C-83A1-F6EECF244321}">
                <p14:modId xmlns:p14="http://schemas.microsoft.com/office/powerpoint/2010/main" val="634461199"/>
              </p:ext>
            </p:extLst>
          </p:nvPr>
        </p:nvGraphicFramePr>
        <p:xfrm>
          <a:off x="838200" y="1844675"/>
          <a:ext cx="5222875" cy="44497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2705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12ACD2EC-45CD-3BF9-1C74-CBC4225A267C}"/>
              </a:ext>
            </a:extLst>
          </p:cNvPr>
          <p:cNvGraphicFramePr>
            <a:graphicFrameLocks/>
          </p:cNvGraphicFramePr>
          <p:nvPr>
            <p:extLst>
              <p:ext uri="{D42A27DB-BD31-4B8C-83A1-F6EECF244321}">
                <p14:modId xmlns:p14="http://schemas.microsoft.com/office/powerpoint/2010/main" val="916562482"/>
              </p:ext>
            </p:extLst>
          </p:nvPr>
        </p:nvGraphicFramePr>
        <p:xfrm>
          <a:off x="6129338" y="1844675"/>
          <a:ext cx="5219700" cy="4449763"/>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78D68FC6-7F49-7B6C-8646-C548B136AA1D}"/>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Evaluate Staff performance:</a:t>
            </a:r>
          </a:p>
        </p:txBody>
      </p:sp>
      <p:graphicFrame>
        <p:nvGraphicFramePr>
          <p:cNvPr id="4" name="Content Placeholder 3">
            <a:extLst>
              <a:ext uri="{FF2B5EF4-FFF2-40B4-BE49-F238E27FC236}">
                <a16:creationId xmlns:a16="http://schemas.microsoft.com/office/drawing/2014/main" id="{A2177285-5A81-D010-4129-DC7DC40781FA}"/>
              </a:ext>
            </a:extLst>
          </p:cNvPr>
          <p:cNvGraphicFramePr>
            <a:graphicFrameLocks noGrp="1"/>
          </p:cNvGraphicFramePr>
          <p:nvPr>
            <p:ph idx="1"/>
            <p:extLst>
              <p:ext uri="{D42A27DB-BD31-4B8C-83A1-F6EECF244321}">
                <p14:modId xmlns:p14="http://schemas.microsoft.com/office/powerpoint/2010/main" val="912873799"/>
              </p:ext>
            </p:extLst>
          </p:nvPr>
        </p:nvGraphicFramePr>
        <p:xfrm>
          <a:off x="838200" y="1844675"/>
          <a:ext cx="5219700" cy="44497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440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E50EA-5C41-C6A3-E9DC-9B8F3A1904CE}"/>
              </a:ext>
            </a:extLst>
          </p:cNvPr>
          <p:cNvSpPr>
            <a:spLocks noGrp="1"/>
          </p:cNvSpPr>
          <p:nvPr>
            <p:ph type="title"/>
          </p:nvPr>
        </p:nvSpPr>
        <p:spPr/>
        <p:txBody>
          <a:bodyPr/>
          <a:lstStyle/>
          <a:p>
            <a:r>
              <a:rPr lang="en-GB" dirty="0"/>
              <a:t>Conclusion:</a:t>
            </a:r>
            <a:endParaRPr lang="en-DE" dirty="0"/>
          </a:p>
        </p:txBody>
      </p:sp>
      <p:sp>
        <p:nvSpPr>
          <p:cNvPr id="3" name="Content Placeholder 2">
            <a:extLst>
              <a:ext uri="{FF2B5EF4-FFF2-40B4-BE49-F238E27FC236}">
                <a16:creationId xmlns:a16="http://schemas.microsoft.com/office/drawing/2014/main" id="{00573E9B-A573-CF7A-8577-A03962A6078C}"/>
              </a:ext>
            </a:extLst>
          </p:cNvPr>
          <p:cNvSpPr>
            <a:spLocks noGrp="1"/>
          </p:cNvSpPr>
          <p:nvPr>
            <p:ph idx="1"/>
          </p:nvPr>
        </p:nvSpPr>
        <p:spPr>
          <a:xfrm>
            <a:off x="838200" y="1585732"/>
            <a:ext cx="10515600" cy="4591231"/>
          </a:xfrm>
        </p:spPr>
        <p:txBody>
          <a:bodyPr>
            <a:normAutofit/>
          </a:bodyPr>
          <a:lstStyle/>
          <a:p>
            <a:pPr>
              <a:buFont typeface="Wingdings" pitchFamily="2" charset="2"/>
              <a:buChar char="Ø"/>
            </a:pPr>
            <a:r>
              <a:rPr lang="en-GB" sz="2000" dirty="0"/>
              <a:t>Missing Cost Data: </a:t>
            </a:r>
          </a:p>
          <a:p>
            <a:pPr marL="0" indent="0">
              <a:buNone/>
            </a:pPr>
            <a:r>
              <a:rPr lang="en-GB" sz="1600" dirty="0"/>
              <a:t>The absence of cost data hinders the ability to calculate profits and assess the overall financial performance of the stores. Without this information, it is challenging to make informed business decisions and evaluate the efficiency of operations.</a:t>
            </a:r>
          </a:p>
          <a:p>
            <a:pPr>
              <a:buFont typeface="Wingdings" pitchFamily="2" charset="2"/>
              <a:buChar char="Ø"/>
            </a:pPr>
            <a:r>
              <a:rPr lang="en-GB" sz="2000" dirty="0"/>
              <a:t>Low Sales Income and Order Volume:</a:t>
            </a:r>
          </a:p>
          <a:p>
            <a:pPr marL="0" indent="0">
              <a:buNone/>
            </a:pPr>
            <a:r>
              <a:rPr lang="en-GB" sz="1800" dirty="0"/>
              <a:t> </a:t>
            </a:r>
            <a:r>
              <a:rPr lang="en-GB" sz="1600" dirty="0"/>
              <a:t>Two stores have experienced notably low sales income, indicating potential underperformance. Additionally, the absence of sales and order data for 2018 raises concerns about the historical and ongoing sales trends, which could impact forecasting and strategic planning.</a:t>
            </a:r>
          </a:p>
          <a:p>
            <a:pPr>
              <a:buFont typeface="Wingdings" pitchFamily="2" charset="2"/>
              <a:buChar char="Ø"/>
            </a:pPr>
            <a:r>
              <a:rPr lang="en-GB" sz="2000" dirty="0"/>
              <a:t>Product Category Analysis:</a:t>
            </a:r>
          </a:p>
          <a:p>
            <a:pPr marL="0" indent="0">
              <a:buNone/>
            </a:pPr>
            <a:r>
              <a:rPr lang="en-GB" sz="1600" dirty="0"/>
              <a:t> The sales income is heavily influenced by the type of products sold, with </a:t>
            </a:r>
            <a:r>
              <a:rPr lang="en-GB" sz="1600" u="sng" dirty="0">
                <a:highlight>
                  <a:srgbClr val="FFFF00"/>
                </a:highlight>
              </a:rPr>
              <a:t>electric bikes </a:t>
            </a:r>
            <a:r>
              <a:rPr lang="en-GB" sz="1600" dirty="0">
                <a:highlight>
                  <a:srgbClr val="FFFF00"/>
                </a:highlight>
              </a:rPr>
              <a:t>and </a:t>
            </a:r>
            <a:r>
              <a:rPr lang="en-GB" sz="1600" u="sng" dirty="0">
                <a:highlight>
                  <a:srgbClr val="FFFF00"/>
                </a:highlight>
              </a:rPr>
              <a:t>road bikes </a:t>
            </a:r>
            <a:r>
              <a:rPr lang="en-GB" sz="1600" dirty="0"/>
              <a:t>generating the most income, </a:t>
            </a:r>
            <a:r>
              <a:rPr lang="en-GB" sz="1600" dirty="0">
                <a:solidFill>
                  <a:srgbClr val="FF0000"/>
                </a:solidFill>
              </a:rPr>
              <a:t>while children's and comfort bicycles yield the lowest returns</a:t>
            </a:r>
            <a:r>
              <a:rPr lang="en-GB" sz="1600" dirty="0"/>
              <a:t>. This insight can guide inventory management and marketing strategies.</a:t>
            </a:r>
          </a:p>
          <a:p>
            <a:pPr>
              <a:buFont typeface="Wingdings" pitchFamily="2" charset="2"/>
              <a:buChar char="Ø"/>
            </a:pPr>
            <a:r>
              <a:rPr lang="en-GB" sz="2000" dirty="0"/>
              <a:t>Inventory Management: </a:t>
            </a:r>
          </a:p>
          <a:p>
            <a:pPr marL="0" indent="0">
              <a:buNone/>
            </a:pPr>
            <a:r>
              <a:rPr lang="en-GB" sz="1600" dirty="0"/>
              <a:t>Develop strategies to address the significant inventory surplus, such as targeted promotions, clearance sales, and potential diversification of sales channels.</a:t>
            </a:r>
          </a:p>
          <a:p>
            <a:pPr marL="0" indent="0">
              <a:buNone/>
            </a:pPr>
            <a:endParaRPr lang="en-GB" sz="1600" dirty="0"/>
          </a:p>
          <a:p>
            <a:pPr marL="0" indent="0">
              <a:buNone/>
            </a:pPr>
            <a:endParaRPr lang="en-DE" sz="1600" dirty="0"/>
          </a:p>
        </p:txBody>
      </p:sp>
    </p:spTree>
    <p:extLst>
      <p:ext uri="{BB962C8B-B14F-4D97-AF65-F5344CB8AC3E}">
        <p14:creationId xmlns:p14="http://schemas.microsoft.com/office/powerpoint/2010/main" val="412680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BC6F7-67AF-1280-113E-9C50052B0896}"/>
              </a:ext>
            </a:extLst>
          </p:cNvPr>
          <p:cNvSpPr>
            <a:spLocks noGrp="1"/>
          </p:cNvSpPr>
          <p:nvPr>
            <p:ph type="title"/>
          </p:nvPr>
        </p:nvSpPr>
        <p:spPr>
          <a:xfrm>
            <a:off x="4226901" y="80107"/>
            <a:ext cx="4981575" cy="1160585"/>
          </a:xfrm>
        </p:spPr>
        <p:txBody>
          <a:bodyPr/>
          <a:lstStyle/>
          <a:p>
            <a:r>
              <a:rPr lang="en-DE" dirty="0"/>
              <a:t>Recom</a:t>
            </a:r>
            <a:r>
              <a:rPr lang="en-GB" dirty="0"/>
              <a:t>m</a:t>
            </a:r>
            <a:r>
              <a:rPr lang="en-DE" dirty="0"/>
              <a:t>endations:</a:t>
            </a:r>
          </a:p>
        </p:txBody>
      </p:sp>
      <p:graphicFrame>
        <p:nvGraphicFramePr>
          <p:cNvPr id="5" name="Content Placeholder 4">
            <a:extLst>
              <a:ext uri="{FF2B5EF4-FFF2-40B4-BE49-F238E27FC236}">
                <a16:creationId xmlns:a16="http://schemas.microsoft.com/office/drawing/2014/main" id="{BD514942-1998-0C47-5E82-464CEB135639}"/>
              </a:ext>
            </a:extLst>
          </p:cNvPr>
          <p:cNvGraphicFramePr>
            <a:graphicFrameLocks noGrp="1"/>
          </p:cNvGraphicFramePr>
          <p:nvPr>
            <p:ph type="pic" idx="4294967295"/>
            <p:extLst>
              <p:ext uri="{D42A27DB-BD31-4B8C-83A1-F6EECF244321}">
                <p14:modId xmlns:p14="http://schemas.microsoft.com/office/powerpoint/2010/main" val="311171541"/>
              </p:ext>
            </p:extLst>
          </p:nvPr>
        </p:nvGraphicFramePr>
        <p:xfrm>
          <a:off x="0" y="457200"/>
          <a:ext cx="4768850" cy="607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 Placeholder 8">
            <a:extLst>
              <a:ext uri="{FF2B5EF4-FFF2-40B4-BE49-F238E27FC236}">
                <a16:creationId xmlns:a16="http://schemas.microsoft.com/office/drawing/2014/main" id="{43C64EC6-D0AF-59AE-D92A-40D9D28DD476}"/>
              </a:ext>
            </a:extLst>
          </p:cNvPr>
          <p:cNvSpPr>
            <a:spLocks noGrp="1"/>
          </p:cNvSpPr>
          <p:nvPr>
            <p:ph type="body" sz="half" idx="4294967295"/>
          </p:nvPr>
        </p:nvSpPr>
        <p:spPr>
          <a:xfrm>
            <a:off x="4548554" y="1113692"/>
            <a:ext cx="7643447" cy="4900246"/>
          </a:xfrm>
        </p:spPr>
        <p:txBody>
          <a:bodyPr>
            <a:normAutofit fontScale="62500" lnSpcReduction="20000"/>
          </a:bodyPr>
          <a:lstStyle/>
          <a:p>
            <a:pPr marL="285750" indent="-285750">
              <a:buFont typeface="Wingdings" pitchFamily="2" charset="2"/>
              <a:buChar char="ü"/>
            </a:pPr>
            <a:endParaRPr lang="en-GB" dirty="0"/>
          </a:p>
          <a:p>
            <a:pPr marL="285750" indent="-285750">
              <a:buFont typeface="Wingdings" pitchFamily="2" charset="2"/>
              <a:buChar char="ü"/>
            </a:pPr>
            <a:endParaRPr lang="en-GB" dirty="0"/>
          </a:p>
          <a:p>
            <a:pPr marL="285750" indent="-285750">
              <a:buFont typeface="Wingdings" pitchFamily="2" charset="2"/>
              <a:buChar char="ü"/>
            </a:pPr>
            <a:endParaRPr lang="en-GB" dirty="0"/>
          </a:p>
          <a:p>
            <a:pPr marL="285750" indent="-285750">
              <a:buFont typeface="Wingdings" pitchFamily="2" charset="2"/>
              <a:buChar char="ü"/>
            </a:pPr>
            <a:r>
              <a:rPr lang="en-GB" dirty="0"/>
              <a:t>A comprehensive analysis of the sales, inventory, and operational data to gain insights into customer behaviour, product performance, and store operations</a:t>
            </a:r>
          </a:p>
          <a:p>
            <a:pPr marL="0" indent="0">
              <a:buNone/>
            </a:pPr>
            <a:endParaRPr lang="en-GB" dirty="0"/>
          </a:p>
          <a:p>
            <a:pPr marL="285750" indent="-285750">
              <a:buFont typeface="Wingdings" pitchFamily="2" charset="2"/>
              <a:buChar char="ü"/>
            </a:pPr>
            <a:endParaRPr lang="en-GB" dirty="0"/>
          </a:p>
          <a:p>
            <a:pPr marL="285750" indent="-285750">
              <a:buFont typeface="Wingdings" pitchFamily="2" charset="2"/>
              <a:buChar char="ü"/>
            </a:pPr>
            <a:r>
              <a:rPr lang="en-GB" dirty="0"/>
              <a:t>Focus on optimizing inventory management, sales strategies, and store-specific performance to align with market demands and improve overall efficiency. </a:t>
            </a:r>
          </a:p>
          <a:p>
            <a:pPr marL="285750" indent="-285750">
              <a:buFont typeface="Wingdings" pitchFamily="2" charset="2"/>
              <a:buChar char="ü"/>
            </a:pPr>
            <a:endParaRPr lang="en-GB" dirty="0"/>
          </a:p>
          <a:p>
            <a:pPr marL="285750" indent="-285750">
              <a:buFont typeface="Wingdings" pitchFamily="2" charset="2"/>
              <a:buChar char="ü"/>
            </a:pPr>
            <a:endParaRPr lang="en-GB" dirty="0"/>
          </a:p>
          <a:p>
            <a:endParaRPr lang="en-GB" dirty="0"/>
          </a:p>
          <a:p>
            <a:pPr marL="285750" indent="-285750">
              <a:buFont typeface="Wingdings" pitchFamily="2" charset="2"/>
              <a:buChar char="ü"/>
            </a:pPr>
            <a:r>
              <a:rPr lang="en-GB" dirty="0"/>
              <a:t>Innovation in product offerings, marketing approaches, and customer engagement to stay competitive and meet evolving consumer preferences.</a:t>
            </a:r>
            <a:endParaRPr lang="en-DE" dirty="0"/>
          </a:p>
        </p:txBody>
      </p:sp>
    </p:spTree>
    <p:extLst>
      <p:ext uri="{BB962C8B-B14F-4D97-AF65-F5344CB8AC3E}">
        <p14:creationId xmlns:p14="http://schemas.microsoft.com/office/powerpoint/2010/main" val="2589891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2">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9" descr="Many question marks on black background">
            <a:extLst>
              <a:ext uri="{FF2B5EF4-FFF2-40B4-BE49-F238E27FC236}">
                <a16:creationId xmlns:a16="http://schemas.microsoft.com/office/drawing/2014/main" id="{F60748DF-F744-5D4D-6350-936F8905E260}"/>
              </a:ext>
            </a:extLst>
          </p:cNvPr>
          <p:cNvPicPr>
            <a:picLocks noChangeAspect="1"/>
          </p:cNvPicPr>
          <p:nvPr/>
        </p:nvPicPr>
        <p:blipFill rotWithShape="1">
          <a:blip r:embed="rId2"/>
          <a:srcRect l="29906" t="9091" r="-1" b="-1"/>
          <a:stretch/>
        </p:blipFill>
        <p:spPr>
          <a:xfrm>
            <a:off x="0" y="-9134"/>
            <a:ext cx="7303605" cy="6857990"/>
          </a:xfrm>
          <a:prstGeom prst="rect">
            <a:avLst/>
          </a:prstGeom>
        </p:spPr>
      </p:pic>
      <p:sp>
        <p:nvSpPr>
          <p:cNvPr id="42" name="Rectangle 34">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FBEAD0EA-6A83-895A-BCBD-850D95D6B83C}"/>
              </a:ext>
            </a:extLst>
          </p:cNvPr>
          <p:cNvSpPr>
            <a:spLocks noGrp="1"/>
          </p:cNvSpPr>
          <p:nvPr>
            <p:ph idx="1"/>
          </p:nvPr>
        </p:nvSpPr>
        <p:spPr>
          <a:xfrm>
            <a:off x="7303605" y="2813920"/>
            <a:ext cx="4888395" cy="2626760"/>
          </a:xfrm>
        </p:spPr>
        <p:txBody>
          <a:bodyPr anchor="t">
            <a:normAutofit/>
          </a:bodyPr>
          <a:lstStyle/>
          <a:p>
            <a:pPr marL="0" indent="0" algn="ctr">
              <a:buNone/>
            </a:pPr>
            <a:r>
              <a:rPr lang="en-US" sz="3600" kern="1200" dirty="0">
                <a:solidFill>
                  <a:schemeClr val="accent2"/>
                </a:solidFill>
                <a:latin typeface="+mj-lt"/>
                <a:ea typeface="+mj-ea"/>
                <a:cs typeface="+mj-cs"/>
              </a:rPr>
              <a:t>Thanks for your attention</a:t>
            </a:r>
          </a:p>
          <a:p>
            <a:pPr marL="0" indent="0" algn="ctr">
              <a:buNone/>
            </a:pPr>
            <a:endParaRPr lang="en-US" sz="3600" dirty="0">
              <a:solidFill>
                <a:schemeClr val="accent2"/>
              </a:solidFill>
              <a:latin typeface="+mj-lt"/>
              <a:ea typeface="+mj-ea"/>
              <a:cs typeface="+mj-cs"/>
            </a:endParaRPr>
          </a:p>
          <a:p>
            <a:pPr marL="0" indent="0" algn="ctr">
              <a:buNone/>
            </a:pPr>
            <a:r>
              <a:rPr lang="en-US" sz="3600" dirty="0">
                <a:solidFill>
                  <a:schemeClr val="accent2"/>
                </a:solidFill>
                <a:latin typeface="+mj-lt"/>
                <a:ea typeface="+mj-ea"/>
                <a:cs typeface="+mj-cs"/>
                <a:sym typeface="Wingdings" pitchFamily="2" charset="2"/>
              </a:rPr>
              <a:t></a:t>
            </a:r>
            <a:endParaRPr lang="en-US" sz="3600" dirty="0">
              <a:solidFill>
                <a:schemeClr val="accent2"/>
              </a:solidFill>
              <a:latin typeface="+mj-lt"/>
              <a:ea typeface="+mj-ea"/>
              <a:cs typeface="+mj-cs"/>
            </a:endParaRPr>
          </a:p>
        </p:txBody>
      </p:sp>
      <p:sp>
        <p:nvSpPr>
          <p:cNvPr id="23" name="TextBox 22">
            <a:extLst>
              <a:ext uri="{FF2B5EF4-FFF2-40B4-BE49-F238E27FC236}">
                <a16:creationId xmlns:a16="http://schemas.microsoft.com/office/drawing/2014/main" id="{E38641A6-18C8-89C2-0FE6-273551596F09}"/>
              </a:ext>
            </a:extLst>
          </p:cNvPr>
          <p:cNvSpPr txBox="1"/>
          <p:nvPr/>
        </p:nvSpPr>
        <p:spPr>
          <a:xfrm rot="5400000">
            <a:off x="8661243" y="595705"/>
            <a:ext cx="125332" cy="548640"/>
          </a:xfrm>
          <a:prstGeom prst="rect">
            <a:avLst/>
          </a:prstGeom>
          <a:solidFill>
            <a:schemeClr val="bg1"/>
          </a:solidFill>
        </p:spPr>
        <p:txBody>
          <a:bodyPr wrap="square" rtlCol="0">
            <a:spAutoFit/>
          </a:bodyPr>
          <a:lstStyle/>
          <a:p>
            <a:endParaRPr lang="en-DE"/>
          </a:p>
        </p:txBody>
      </p:sp>
    </p:spTree>
    <p:extLst>
      <p:ext uri="{BB962C8B-B14F-4D97-AF65-F5344CB8AC3E}">
        <p14:creationId xmlns:p14="http://schemas.microsoft.com/office/powerpoint/2010/main" val="220203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BD91-24E7-B625-68FB-D46AE77B1267}"/>
              </a:ext>
            </a:extLst>
          </p:cNvPr>
          <p:cNvSpPr>
            <a:spLocks noGrp="1"/>
          </p:cNvSpPr>
          <p:nvPr>
            <p:ph type="title"/>
          </p:nvPr>
        </p:nvSpPr>
        <p:spPr/>
        <p:txBody>
          <a:bodyPr/>
          <a:lstStyle/>
          <a:p>
            <a:r>
              <a:rPr lang="en-DE" dirty="0"/>
              <a:t>Introduction:</a:t>
            </a:r>
          </a:p>
        </p:txBody>
      </p:sp>
      <p:sp>
        <p:nvSpPr>
          <p:cNvPr id="3" name="Content Placeholder 2">
            <a:extLst>
              <a:ext uri="{FF2B5EF4-FFF2-40B4-BE49-F238E27FC236}">
                <a16:creationId xmlns:a16="http://schemas.microsoft.com/office/drawing/2014/main" id="{30C540EE-618A-DCCC-FAFE-07EE09B54B13}"/>
              </a:ext>
            </a:extLst>
          </p:cNvPr>
          <p:cNvSpPr>
            <a:spLocks noGrp="1"/>
          </p:cNvSpPr>
          <p:nvPr>
            <p:ph idx="1"/>
          </p:nvPr>
        </p:nvSpPr>
        <p:spPr/>
        <p:txBody>
          <a:bodyPr/>
          <a:lstStyle/>
          <a:p>
            <a:endParaRPr lang="en-DE" dirty="0"/>
          </a:p>
          <a:p>
            <a:r>
              <a:rPr lang="en-GB" dirty="0"/>
              <a:t>The company has three stores in the USA, with </a:t>
            </a:r>
            <a:r>
              <a:rPr lang="en-GB" dirty="0">
                <a:solidFill>
                  <a:srgbClr val="FF0000"/>
                </a:solidFill>
              </a:rPr>
              <a:t>321 items </a:t>
            </a:r>
            <a:r>
              <a:rPr lang="en-GB" dirty="0"/>
              <a:t>categorized into </a:t>
            </a:r>
            <a:r>
              <a:rPr lang="en-GB" dirty="0">
                <a:solidFill>
                  <a:srgbClr val="FF0000"/>
                </a:solidFill>
              </a:rPr>
              <a:t>seven categories</a:t>
            </a:r>
            <a:r>
              <a:rPr lang="en-GB" dirty="0"/>
              <a:t>, valued at approximately </a:t>
            </a:r>
            <a:r>
              <a:rPr lang="en-GB" dirty="0">
                <a:solidFill>
                  <a:srgbClr val="FF0000"/>
                </a:solidFill>
              </a:rPr>
              <a:t>twenty million dollars</a:t>
            </a:r>
            <a:r>
              <a:rPr lang="en-GB" dirty="0"/>
              <a:t>.</a:t>
            </a:r>
          </a:p>
          <a:p>
            <a:pPr marL="0" indent="0">
              <a:buNone/>
            </a:pPr>
            <a:endParaRPr lang="en-GB" dirty="0"/>
          </a:p>
          <a:p>
            <a:r>
              <a:rPr lang="en-GB" dirty="0"/>
              <a:t>The company need to evaluate the three stores to enhancement sales income.</a:t>
            </a:r>
          </a:p>
          <a:p>
            <a:endParaRPr lang="en-GB" dirty="0"/>
          </a:p>
          <a:p>
            <a:r>
              <a:rPr lang="en-GB" b="0" i="0" u="none" strike="noStrike" dirty="0">
                <a:solidFill>
                  <a:srgbClr val="374151"/>
                </a:solidFill>
                <a:effectLst/>
                <a:latin typeface="Söhne"/>
              </a:rPr>
              <a:t>The data provided by the company only contains the sales values without any additional information.</a:t>
            </a:r>
            <a:endParaRPr lang="en-DE" dirty="0"/>
          </a:p>
        </p:txBody>
      </p:sp>
    </p:spTree>
    <p:extLst>
      <p:ext uri="{BB962C8B-B14F-4D97-AF65-F5344CB8AC3E}">
        <p14:creationId xmlns:p14="http://schemas.microsoft.com/office/powerpoint/2010/main" val="172638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CDA555D-0638-AE08-B5BC-3B41353BDF60}"/>
              </a:ext>
            </a:extLst>
          </p:cNvPr>
          <p:cNvGraphicFramePr>
            <a:graphicFrameLocks noGrp="1"/>
          </p:cNvGraphicFramePr>
          <p:nvPr>
            <p:ph idx="4294967295"/>
            <p:extLst>
              <p:ext uri="{D42A27DB-BD31-4B8C-83A1-F6EECF244321}">
                <p14:modId xmlns:p14="http://schemas.microsoft.com/office/powerpoint/2010/main" val="1340235054"/>
              </p:ext>
            </p:extLst>
          </p:nvPr>
        </p:nvGraphicFramePr>
        <p:xfrm>
          <a:off x="1171903" y="242465"/>
          <a:ext cx="10515600" cy="46767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8025DBE1-C99D-07B6-1451-FDAF6D6FF3DC}"/>
              </a:ext>
            </a:extLst>
          </p:cNvPr>
          <p:cNvGraphicFramePr>
            <a:graphicFrameLocks noGrp="1"/>
          </p:cNvGraphicFramePr>
          <p:nvPr>
            <p:extLst>
              <p:ext uri="{D42A27DB-BD31-4B8C-83A1-F6EECF244321}">
                <p14:modId xmlns:p14="http://schemas.microsoft.com/office/powerpoint/2010/main" val="3888586039"/>
              </p:ext>
            </p:extLst>
          </p:nvPr>
        </p:nvGraphicFramePr>
        <p:xfrm>
          <a:off x="2210765" y="4919240"/>
          <a:ext cx="9028255" cy="1469984"/>
        </p:xfrm>
        <a:graphic>
          <a:graphicData uri="http://schemas.openxmlformats.org/drawingml/2006/table">
            <a:tbl>
              <a:tblPr>
                <a:tableStyleId>{5C22544A-7EE6-4342-B048-85BDC9FD1C3A}</a:tableStyleId>
              </a:tblPr>
              <a:tblGrid>
                <a:gridCol w="2368144">
                  <a:extLst>
                    <a:ext uri="{9D8B030D-6E8A-4147-A177-3AD203B41FA5}">
                      <a16:colId xmlns:a16="http://schemas.microsoft.com/office/drawing/2014/main" val="205108049"/>
                    </a:ext>
                  </a:extLst>
                </a:gridCol>
                <a:gridCol w="2203856">
                  <a:extLst>
                    <a:ext uri="{9D8B030D-6E8A-4147-A177-3AD203B41FA5}">
                      <a16:colId xmlns:a16="http://schemas.microsoft.com/office/drawing/2014/main" val="609400111"/>
                    </a:ext>
                  </a:extLst>
                </a:gridCol>
                <a:gridCol w="2291787">
                  <a:extLst>
                    <a:ext uri="{9D8B030D-6E8A-4147-A177-3AD203B41FA5}">
                      <a16:colId xmlns:a16="http://schemas.microsoft.com/office/drawing/2014/main" val="1042584514"/>
                    </a:ext>
                  </a:extLst>
                </a:gridCol>
                <a:gridCol w="2164468">
                  <a:extLst>
                    <a:ext uri="{9D8B030D-6E8A-4147-A177-3AD203B41FA5}">
                      <a16:colId xmlns:a16="http://schemas.microsoft.com/office/drawing/2014/main" val="4070876963"/>
                    </a:ext>
                  </a:extLst>
                </a:gridCol>
              </a:tblGrid>
              <a:tr h="705736">
                <a:tc>
                  <a:txBody>
                    <a:bodyPr/>
                    <a:lstStyle/>
                    <a:p>
                      <a:pPr algn="ctr" fontAlgn="ctr"/>
                      <a:r>
                        <a:rPr lang="en-DE" sz="1200" u="none" strike="noStrike" dirty="0">
                          <a:effectLst/>
                        </a:rPr>
                        <a:t>Branch </a:t>
                      </a:r>
                      <a:endParaRPr lang="en-DE"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GB" sz="1200" u="none" strike="noStrike" dirty="0">
                          <a:effectLst/>
                        </a:rPr>
                        <a:t>Santa Cruz Bikes  Id_! In CA</a:t>
                      </a:r>
                      <a:endParaRPr lang="en-GB"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GB" sz="1200" u="none" strike="noStrike" dirty="0">
                          <a:effectLst/>
                        </a:rPr>
                        <a:t>Baldwin Bikes  Id_2 in NY</a:t>
                      </a:r>
                      <a:endParaRPr lang="en-GB"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GB" sz="1200" u="none" strike="noStrike" dirty="0">
                          <a:effectLst/>
                        </a:rPr>
                        <a:t>Rowlett Bikes. Id_3 in TX</a:t>
                      </a:r>
                      <a:endParaRPr lang="en-GB"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244670682"/>
                  </a:ext>
                </a:extLst>
              </a:tr>
              <a:tr h="382124">
                <a:tc>
                  <a:txBody>
                    <a:bodyPr/>
                    <a:lstStyle/>
                    <a:p>
                      <a:pPr algn="ctr" fontAlgn="ctr"/>
                      <a:r>
                        <a:rPr lang="en-GB" sz="1200" u="none" strike="noStrike" dirty="0">
                          <a:effectLst/>
                        </a:rPr>
                        <a:t>Total f Sales</a:t>
                      </a:r>
                      <a:endParaRPr lang="en-GB"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r" fontAlgn="ctr"/>
                      <a:r>
                        <a:rPr lang="en-DE" sz="1200" u="none" strike="noStrike">
                          <a:effectLst/>
                        </a:rPr>
                        <a:t>$1.605.823,04</a:t>
                      </a:r>
                      <a:endParaRPr lang="en-DE"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DE" sz="1200" u="none" strike="noStrike">
                          <a:effectLst/>
                        </a:rPr>
                        <a:t>$5.215.751,28</a:t>
                      </a:r>
                      <a:endParaRPr lang="en-DE"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DE" sz="1200" u="none" strike="noStrike">
                          <a:effectLst/>
                        </a:rPr>
                        <a:t>$867.542,24</a:t>
                      </a:r>
                      <a:endParaRPr lang="en-DE"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94321521"/>
                  </a:ext>
                </a:extLst>
              </a:tr>
              <a:tr h="382124">
                <a:tc>
                  <a:txBody>
                    <a:bodyPr/>
                    <a:lstStyle/>
                    <a:p>
                      <a:pPr algn="ctr" fontAlgn="ctr"/>
                      <a:r>
                        <a:rPr lang="en-GB" sz="1200" u="none" strike="noStrike" dirty="0">
                          <a:effectLst/>
                        </a:rPr>
                        <a:t>Total stock value</a:t>
                      </a:r>
                      <a:endParaRPr lang="en-GB"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r" fontAlgn="ctr"/>
                      <a:r>
                        <a:rPr lang="en-DE" sz="1200" u="none" strike="noStrike">
                          <a:effectLst/>
                        </a:rPr>
                        <a:t>$6.487.242,16</a:t>
                      </a:r>
                      <a:endParaRPr lang="en-DE"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DE" sz="1200" u="none" strike="noStrike">
                          <a:effectLst/>
                        </a:rPr>
                        <a:t>$6.473.126,28</a:t>
                      </a:r>
                      <a:endParaRPr lang="en-DE"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DE" sz="1200" u="none" strike="noStrike" dirty="0">
                          <a:effectLst/>
                        </a:rPr>
                        <a:t>$6.859.214,21</a:t>
                      </a:r>
                      <a:endParaRPr lang="en-DE"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766646780"/>
                  </a:ext>
                </a:extLst>
              </a:tr>
            </a:tbl>
          </a:graphicData>
        </a:graphic>
      </p:graphicFrame>
    </p:spTree>
    <p:extLst>
      <p:ext uri="{BB962C8B-B14F-4D97-AF65-F5344CB8AC3E}">
        <p14:creationId xmlns:p14="http://schemas.microsoft.com/office/powerpoint/2010/main" val="291434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E8B4-64F0-5287-BCCB-87B292F6DC5C}"/>
              </a:ext>
            </a:extLst>
          </p:cNvPr>
          <p:cNvSpPr>
            <a:spLocks noGrp="1"/>
          </p:cNvSpPr>
          <p:nvPr>
            <p:ph type="title"/>
          </p:nvPr>
        </p:nvSpPr>
        <p:spPr/>
        <p:txBody>
          <a:bodyPr/>
          <a:lstStyle/>
          <a:p>
            <a:r>
              <a:rPr lang="en-GB" dirty="0"/>
              <a:t>Monthly income:</a:t>
            </a:r>
            <a:endParaRPr lang="en-DE" dirty="0"/>
          </a:p>
        </p:txBody>
      </p:sp>
      <p:graphicFrame>
        <p:nvGraphicFramePr>
          <p:cNvPr id="4" name="Content Placeholder 3">
            <a:extLst>
              <a:ext uri="{FF2B5EF4-FFF2-40B4-BE49-F238E27FC236}">
                <a16:creationId xmlns:a16="http://schemas.microsoft.com/office/drawing/2014/main" id="{AB66B80A-D3CE-FEA8-1ABB-C6922B2CF9A7}"/>
              </a:ext>
            </a:extLst>
          </p:cNvPr>
          <p:cNvGraphicFramePr>
            <a:graphicFrameLocks noGrp="1"/>
          </p:cNvGraphicFramePr>
          <p:nvPr>
            <p:ph idx="1"/>
            <p:extLst>
              <p:ext uri="{D42A27DB-BD31-4B8C-83A1-F6EECF244321}">
                <p14:modId xmlns:p14="http://schemas.microsoft.com/office/powerpoint/2010/main" val="4274066082"/>
              </p:ext>
            </p:extLst>
          </p:nvPr>
        </p:nvGraphicFramePr>
        <p:xfrm>
          <a:off x="838200" y="18637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4027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B48919E-5DF9-F94D-F32F-CBBC7533B32E}"/>
              </a:ext>
            </a:extLst>
          </p:cNvPr>
          <p:cNvGraphicFramePr>
            <a:graphicFrameLocks noGrp="1"/>
          </p:cNvGraphicFramePr>
          <p:nvPr>
            <p:ph idx="4294967295"/>
            <p:extLst>
              <p:ext uri="{D42A27DB-BD31-4B8C-83A1-F6EECF244321}">
                <p14:modId xmlns:p14="http://schemas.microsoft.com/office/powerpoint/2010/main" val="3852801986"/>
              </p:ext>
            </p:extLst>
          </p:nvPr>
        </p:nvGraphicFramePr>
        <p:xfrm>
          <a:off x="342900" y="463550"/>
          <a:ext cx="11036300" cy="3086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BBC2428-587C-8928-3F70-8A5E3B7612E0}"/>
              </a:ext>
            </a:extLst>
          </p:cNvPr>
          <p:cNvGraphicFramePr>
            <a:graphicFrameLocks/>
          </p:cNvGraphicFramePr>
          <p:nvPr>
            <p:extLst>
              <p:ext uri="{D42A27DB-BD31-4B8C-83A1-F6EECF244321}">
                <p14:modId xmlns:p14="http://schemas.microsoft.com/office/powerpoint/2010/main" val="498658285"/>
              </p:ext>
            </p:extLst>
          </p:nvPr>
        </p:nvGraphicFramePr>
        <p:xfrm>
          <a:off x="603250" y="3549650"/>
          <a:ext cx="5035550" cy="29654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C44E577-D6A6-FBFC-5856-FD8D3D651F8A}"/>
              </a:ext>
            </a:extLst>
          </p:cNvPr>
          <p:cNvGraphicFramePr>
            <a:graphicFrameLocks/>
          </p:cNvGraphicFramePr>
          <p:nvPr>
            <p:extLst>
              <p:ext uri="{D42A27DB-BD31-4B8C-83A1-F6EECF244321}">
                <p14:modId xmlns:p14="http://schemas.microsoft.com/office/powerpoint/2010/main" val="3007311985"/>
              </p:ext>
            </p:extLst>
          </p:nvPr>
        </p:nvGraphicFramePr>
        <p:xfrm>
          <a:off x="5962890" y="3944072"/>
          <a:ext cx="5257799" cy="27576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CBBC2428-587C-8928-3F70-8A5E3B7612E0}"/>
              </a:ext>
            </a:extLst>
          </p:cNvPr>
          <p:cNvGraphicFramePr>
            <a:graphicFrameLocks/>
          </p:cNvGraphicFramePr>
          <p:nvPr>
            <p:extLst>
              <p:ext uri="{D42A27DB-BD31-4B8C-83A1-F6EECF244321}">
                <p14:modId xmlns:p14="http://schemas.microsoft.com/office/powerpoint/2010/main" val="2016325086"/>
              </p:ext>
            </p:extLst>
          </p:nvPr>
        </p:nvGraphicFramePr>
        <p:xfrm>
          <a:off x="603250" y="3944072"/>
          <a:ext cx="5257800" cy="291392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3860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039DF-5D43-65CC-9F15-B9D53914FFD7}"/>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Quarter income:</a:t>
            </a:r>
          </a:p>
        </p:txBody>
      </p:sp>
      <p:graphicFrame>
        <p:nvGraphicFramePr>
          <p:cNvPr id="7" name="Chart 6">
            <a:extLst>
              <a:ext uri="{FF2B5EF4-FFF2-40B4-BE49-F238E27FC236}">
                <a16:creationId xmlns:a16="http://schemas.microsoft.com/office/drawing/2014/main" id="{FA4ECE0B-8EA7-9AB7-96EA-D268684AAF7E}"/>
              </a:ext>
            </a:extLst>
          </p:cNvPr>
          <p:cNvGraphicFramePr>
            <a:graphicFrameLocks/>
          </p:cNvGraphicFramePr>
          <p:nvPr>
            <p:extLst>
              <p:ext uri="{D42A27DB-BD31-4B8C-83A1-F6EECF244321}">
                <p14:modId xmlns:p14="http://schemas.microsoft.com/office/powerpoint/2010/main" val="3908504712"/>
              </p:ext>
            </p:extLst>
          </p:nvPr>
        </p:nvGraphicFramePr>
        <p:xfrm>
          <a:off x="838200" y="1845426"/>
          <a:ext cx="4655063" cy="22473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E9DF6298-A046-C845-DF9B-8D811D4DF2F9}"/>
              </a:ext>
            </a:extLst>
          </p:cNvPr>
          <p:cNvGraphicFramePr>
            <a:graphicFrameLocks/>
          </p:cNvGraphicFramePr>
          <p:nvPr>
            <p:extLst>
              <p:ext uri="{D42A27DB-BD31-4B8C-83A1-F6EECF244321}">
                <p14:modId xmlns:p14="http://schemas.microsoft.com/office/powerpoint/2010/main" val="1719532968"/>
              </p:ext>
            </p:extLst>
          </p:nvPr>
        </p:nvGraphicFramePr>
        <p:xfrm>
          <a:off x="5878316" y="2034453"/>
          <a:ext cx="5475483" cy="19742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07693E60-60B3-768D-476B-BA7C25608CDF}"/>
              </a:ext>
            </a:extLst>
          </p:cNvPr>
          <p:cNvGraphicFramePr>
            <a:graphicFrameLocks/>
          </p:cNvGraphicFramePr>
          <p:nvPr>
            <p:extLst>
              <p:ext uri="{D42A27DB-BD31-4B8C-83A1-F6EECF244321}">
                <p14:modId xmlns:p14="http://schemas.microsoft.com/office/powerpoint/2010/main" val="3277702740"/>
              </p:ext>
            </p:extLst>
          </p:nvPr>
        </p:nvGraphicFramePr>
        <p:xfrm>
          <a:off x="838201" y="4024196"/>
          <a:ext cx="4931602" cy="220298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4E03F6B4-52EF-36DB-1B37-A9F6AE241E5B}"/>
              </a:ext>
            </a:extLst>
          </p:cNvPr>
          <p:cNvGraphicFramePr>
            <a:graphicFrameLocks/>
          </p:cNvGraphicFramePr>
          <p:nvPr>
            <p:extLst>
              <p:ext uri="{D42A27DB-BD31-4B8C-83A1-F6EECF244321}">
                <p14:modId xmlns:p14="http://schemas.microsoft.com/office/powerpoint/2010/main" val="166834591"/>
              </p:ext>
            </p:extLst>
          </p:nvPr>
        </p:nvGraphicFramePr>
        <p:xfrm>
          <a:off x="5878316" y="4092747"/>
          <a:ext cx="5475483" cy="220298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081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A24F8B-6A8B-B33B-8118-7774D25AD260}"/>
              </a:ext>
            </a:extLst>
          </p:cNvPr>
          <p:cNvSpPr>
            <a:spLocks noGrp="1"/>
          </p:cNvSpPr>
          <p:nvPr>
            <p:ph type="title"/>
          </p:nvPr>
        </p:nvSpPr>
        <p:spPr>
          <a:xfrm>
            <a:off x="838200" y="556995"/>
            <a:ext cx="10515600" cy="1133693"/>
          </a:xfrm>
        </p:spPr>
        <p:txBody>
          <a:bodyPr vert="horz" lIns="91440" tIns="45720" rIns="91440" bIns="45720" rtlCol="0">
            <a:normAutofit/>
          </a:bodyPr>
          <a:lstStyle/>
          <a:p>
            <a:r>
              <a:rPr lang="en-US" sz="3600" kern="1200" dirty="0">
                <a:latin typeface="+mj-lt"/>
                <a:ea typeface="+mj-ea"/>
                <a:cs typeface="+mj-cs"/>
              </a:rPr>
              <a:t>Category income:</a:t>
            </a:r>
            <a:br>
              <a:rPr lang="en-US" sz="3600" kern="1200" dirty="0">
                <a:latin typeface="+mj-lt"/>
                <a:ea typeface="+mj-ea"/>
                <a:cs typeface="+mj-cs"/>
              </a:rPr>
            </a:br>
            <a:endParaRPr lang="en-US" sz="3600" kern="1200" dirty="0">
              <a:latin typeface="+mj-lt"/>
              <a:ea typeface="+mj-ea"/>
              <a:cs typeface="+mj-cs"/>
            </a:endParaRPr>
          </a:p>
        </p:txBody>
      </p:sp>
      <p:graphicFrame>
        <p:nvGraphicFramePr>
          <p:cNvPr id="6" name="Chart 5">
            <a:extLst>
              <a:ext uri="{FF2B5EF4-FFF2-40B4-BE49-F238E27FC236}">
                <a16:creationId xmlns:a16="http://schemas.microsoft.com/office/drawing/2014/main" id="{B103F051-CBD4-911A-FCB0-897C0E900260}"/>
              </a:ext>
            </a:extLst>
          </p:cNvPr>
          <p:cNvGraphicFramePr>
            <a:graphicFrameLocks/>
          </p:cNvGraphicFramePr>
          <p:nvPr>
            <p:extLst>
              <p:ext uri="{D42A27DB-BD31-4B8C-83A1-F6EECF244321}">
                <p14:modId xmlns:p14="http://schemas.microsoft.com/office/powerpoint/2010/main" val="3696954643"/>
              </p:ext>
            </p:extLst>
          </p:nvPr>
        </p:nvGraphicFramePr>
        <p:xfrm>
          <a:off x="6446512" y="1825625"/>
          <a:ext cx="5513994" cy="44753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A2C70A5-EF05-D8A5-7FCE-E84F089B9F59}"/>
              </a:ext>
            </a:extLst>
          </p:cNvPr>
          <p:cNvGraphicFramePr>
            <a:graphicFrameLocks/>
          </p:cNvGraphicFramePr>
          <p:nvPr>
            <p:extLst>
              <p:ext uri="{D42A27DB-BD31-4B8C-83A1-F6EECF244321}">
                <p14:modId xmlns:p14="http://schemas.microsoft.com/office/powerpoint/2010/main" val="502498489"/>
              </p:ext>
            </p:extLst>
          </p:nvPr>
        </p:nvGraphicFramePr>
        <p:xfrm>
          <a:off x="150471" y="1690689"/>
          <a:ext cx="6067596" cy="24877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F1A226F1-F590-BE46-B5E6-F66B6E9ED554}"/>
              </a:ext>
            </a:extLst>
          </p:cNvPr>
          <p:cNvGraphicFramePr>
            <a:graphicFrameLocks/>
          </p:cNvGraphicFramePr>
          <p:nvPr>
            <p:extLst>
              <p:ext uri="{D42A27DB-BD31-4B8C-83A1-F6EECF244321}">
                <p14:modId xmlns:p14="http://schemas.microsoft.com/office/powerpoint/2010/main" val="1759620785"/>
              </p:ext>
            </p:extLst>
          </p:nvPr>
        </p:nvGraphicFramePr>
        <p:xfrm>
          <a:off x="545938" y="4178461"/>
          <a:ext cx="5354635" cy="25660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7867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64B82C7E-2A1A-6A2B-0EA6-8A500087612A}"/>
              </a:ext>
            </a:extLst>
          </p:cNvPr>
          <p:cNvSpPr>
            <a:spLocks noGrp="1"/>
          </p:cNvSpPr>
          <p:nvPr>
            <p:ph type="title"/>
          </p:nvPr>
        </p:nvSpPr>
        <p:spPr>
          <a:xfrm>
            <a:off x="838200" y="184805"/>
            <a:ext cx="10515600" cy="1505883"/>
          </a:xfrm>
        </p:spPr>
        <p:txBody>
          <a:bodyPr anchor="ctr">
            <a:normAutofit/>
          </a:bodyPr>
          <a:lstStyle/>
          <a:p>
            <a:r>
              <a:rPr lang="en-DE" sz="5200" dirty="0"/>
              <a:t>Products achived over 100.000$</a:t>
            </a:r>
          </a:p>
        </p:txBody>
      </p:sp>
      <p:graphicFrame>
        <p:nvGraphicFramePr>
          <p:cNvPr id="4" name="Content Placeholder 3">
            <a:extLst>
              <a:ext uri="{FF2B5EF4-FFF2-40B4-BE49-F238E27FC236}">
                <a16:creationId xmlns:a16="http://schemas.microsoft.com/office/drawing/2014/main" id="{B303757F-AA8F-6846-8202-E97B29E86C50}"/>
              </a:ext>
            </a:extLst>
          </p:cNvPr>
          <p:cNvGraphicFramePr>
            <a:graphicFrameLocks noGrp="1"/>
          </p:cNvGraphicFramePr>
          <p:nvPr>
            <p:ph idx="4294967295"/>
            <p:extLst>
              <p:ext uri="{D42A27DB-BD31-4B8C-83A1-F6EECF244321}">
                <p14:modId xmlns:p14="http://schemas.microsoft.com/office/powerpoint/2010/main" val="1029119971"/>
              </p:ext>
            </p:extLst>
          </p:nvPr>
        </p:nvGraphicFramePr>
        <p:xfrm>
          <a:off x="838200" y="1845426"/>
          <a:ext cx="10512547" cy="47194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6489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79C88F-F100-6D5D-202A-4B399DAF407F}"/>
              </a:ext>
            </a:extLst>
          </p:cNvPr>
          <p:cNvSpPr>
            <a:spLocks/>
          </p:cNvSpPr>
          <p:nvPr/>
        </p:nvSpPr>
        <p:spPr>
          <a:xfrm>
            <a:off x="838200" y="1825625"/>
            <a:ext cx="5181600" cy="4351338"/>
          </a:xfrm>
          <a:prstGeom prst="rect">
            <a:avLst/>
          </a:prstGeom>
        </p:spPr>
        <p:txBody>
          <a:bodyPr/>
          <a:lstStyle/>
          <a:p>
            <a:endParaRPr lang="en-DE" dirty="0"/>
          </a:p>
        </p:txBody>
      </p:sp>
      <p:graphicFrame>
        <p:nvGraphicFramePr>
          <p:cNvPr id="5" name="Chart 4">
            <a:extLst>
              <a:ext uri="{FF2B5EF4-FFF2-40B4-BE49-F238E27FC236}">
                <a16:creationId xmlns:a16="http://schemas.microsoft.com/office/drawing/2014/main" id="{A85927CE-7CFB-3D0E-1237-567E6E7BAED6}"/>
              </a:ext>
            </a:extLst>
          </p:cNvPr>
          <p:cNvGraphicFramePr>
            <a:graphicFrameLocks/>
          </p:cNvGraphicFramePr>
          <p:nvPr>
            <p:extLst>
              <p:ext uri="{D42A27DB-BD31-4B8C-83A1-F6EECF244321}">
                <p14:modId xmlns:p14="http://schemas.microsoft.com/office/powerpoint/2010/main" val="1292232685"/>
              </p:ext>
            </p:extLst>
          </p:nvPr>
        </p:nvGraphicFramePr>
        <p:xfrm>
          <a:off x="643467" y="1002269"/>
          <a:ext cx="5181600" cy="49560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9B8A806A-63DB-D8A3-7F5C-DB3B11B3D453}"/>
              </a:ext>
            </a:extLst>
          </p:cNvPr>
          <p:cNvGraphicFramePr>
            <a:graphicFrameLocks/>
          </p:cNvGraphicFramePr>
          <p:nvPr>
            <p:extLst>
              <p:ext uri="{D42A27DB-BD31-4B8C-83A1-F6EECF244321}">
                <p14:modId xmlns:p14="http://schemas.microsoft.com/office/powerpoint/2010/main" val="1136512713"/>
              </p:ext>
            </p:extLst>
          </p:nvPr>
        </p:nvGraphicFramePr>
        <p:xfrm>
          <a:off x="5854748" y="1002267"/>
          <a:ext cx="5693785" cy="49560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Table 10">
            <a:extLst>
              <a:ext uri="{FF2B5EF4-FFF2-40B4-BE49-F238E27FC236}">
                <a16:creationId xmlns:a16="http://schemas.microsoft.com/office/drawing/2014/main" id="{17DF1C2A-0D48-0B16-700E-EB9D8EDD0ED3}"/>
              </a:ext>
            </a:extLst>
          </p:cNvPr>
          <p:cNvGraphicFramePr>
            <a:graphicFrameLocks noGrp="1"/>
          </p:cNvGraphicFramePr>
          <p:nvPr>
            <p:extLst>
              <p:ext uri="{D42A27DB-BD31-4B8C-83A1-F6EECF244321}">
                <p14:modId xmlns:p14="http://schemas.microsoft.com/office/powerpoint/2010/main" val="4097318600"/>
              </p:ext>
            </p:extLst>
          </p:nvPr>
        </p:nvGraphicFramePr>
        <p:xfrm>
          <a:off x="643467" y="136633"/>
          <a:ext cx="2404533" cy="763007"/>
        </p:xfrm>
        <a:graphic>
          <a:graphicData uri="http://schemas.openxmlformats.org/drawingml/2006/table">
            <a:tbl>
              <a:tblPr firstRow="1" bandRow="1">
                <a:tableStyleId>{5C22544A-7EE6-4342-B048-85BDC9FD1C3A}</a:tableStyleId>
              </a:tblPr>
              <a:tblGrid>
                <a:gridCol w="2404533">
                  <a:extLst>
                    <a:ext uri="{9D8B030D-6E8A-4147-A177-3AD203B41FA5}">
                      <a16:colId xmlns:a16="http://schemas.microsoft.com/office/drawing/2014/main" val="1607073520"/>
                    </a:ext>
                  </a:extLst>
                </a:gridCol>
              </a:tblGrid>
              <a:tr h="763007">
                <a:tc>
                  <a:txBody>
                    <a:bodyPr/>
                    <a:lstStyle/>
                    <a:p>
                      <a:endParaRPr lang="en-DE" dirty="0">
                        <a:solidFill>
                          <a:schemeClr val="bg1"/>
                        </a:solidFill>
                      </a:endParaRPr>
                    </a:p>
                    <a:p>
                      <a:r>
                        <a:rPr lang="en-DE" dirty="0">
                          <a:solidFill>
                            <a:schemeClr val="bg1"/>
                          </a:solidFill>
                        </a:rPr>
                        <a:t>Brand income share:</a:t>
                      </a:r>
                    </a:p>
                  </a:txBody>
                  <a:tcPr>
                    <a:solidFill>
                      <a:schemeClr val="accent1"/>
                    </a:solidFill>
                  </a:tcPr>
                </a:tc>
                <a:extLst>
                  <a:ext uri="{0D108BD9-81ED-4DB2-BD59-A6C34878D82A}">
                    <a16:rowId xmlns:a16="http://schemas.microsoft.com/office/drawing/2014/main" val="1477890308"/>
                  </a:ext>
                </a:extLst>
              </a:tr>
            </a:tbl>
          </a:graphicData>
        </a:graphic>
      </p:graphicFrame>
    </p:spTree>
    <p:extLst>
      <p:ext uri="{BB962C8B-B14F-4D97-AF65-F5344CB8AC3E}">
        <p14:creationId xmlns:p14="http://schemas.microsoft.com/office/powerpoint/2010/main" val="2163093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1701</TotalTime>
  <Words>813</Words>
  <Application>Microsoft Macintosh PowerPoint</Application>
  <PresentationFormat>Widescreen</PresentationFormat>
  <Paragraphs>312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Meiryo</vt:lpstr>
      <vt:lpstr>Aptos Narrow</vt:lpstr>
      <vt:lpstr>Arial</vt:lpstr>
      <vt:lpstr>Calibri</vt:lpstr>
      <vt:lpstr>Calibri Light</vt:lpstr>
      <vt:lpstr>Söhne</vt:lpstr>
      <vt:lpstr>Wingdings</vt:lpstr>
      <vt:lpstr>Office Theme</vt:lpstr>
      <vt:lpstr>Measurement of the BikeStores sales performance in branches  New York, Texas, and California</vt:lpstr>
      <vt:lpstr>Introduction:</vt:lpstr>
      <vt:lpstr>PowerPoint Presentation</vt:lpstr>
      <vt:lpstr>Monthly income:</vt:lpstr>
      <vt:lpstr>PowerPoint Presentation</vt:lpstr>
      <vt:lpstr>Quarter income:</vt:lpstr>
      <vt:lpstr>Category income: </vt:lpstr>
      <vt:lpstr>Products achived over 100.000$</vt:lpstr>
      <vt:lpstr>PowerPoint Presentation</vt:lpstr>
      <vt:lpstr>Customers:</vt:lpstr>
      <vt:lpstr>Top order:</vt:lpstr>
      <vt:lpstr>Order Controlling:</vt:lpstr>
      <vt:lpstr>Compare order and sales.</vt:lpstr>
      <vt:lpstr>Evaluate Staff performance:</vt:lpstr>
      <vt:lpstr>Conclusion: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Mohamms Ali</dc:creator>
  <cp:lastModifiedBy>Mohamms Ali</cp:lastModifiedBy>
  <cp:revision>26</cp:revision>
  <dcterms:created xsi:type="dcterms:W3CDTF">2024-01-24T10:09:55Z</dcterms:created>
  <dcterms:modified xsi:type="dcterms:W3CDTF">2024-01-26T10:33:03Z</dcterms:modified>
</cp:coreProperties>
</file>