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84ED-3966-4E93-8585-39B5B6978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CC4091-A817-4066-8C81-6F4540389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D00BB0-ABBE-4394-BE7B-66337645E6F5}"/>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5" name="Footer Placeholder 4">
            <a:extLst>
              <a:ext uri="{FF2B5EF4-FFF2-40B4-BE49-F238E27FC236}">
                <a16:creationId xmlns:a16="http://schemas.microsoft.com/office/drawing/2014/main" id="{F92A4E73-B240-41EA-AAE1-1211A5EF3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34C8C-7BD4-46C0-BB65-03C67CADFD50}"/>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189199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0D9A-CAC0-435B-BE64-75F2F872113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C7AB49-0F51-47BE-B6BB-ACD115B741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0129CC-5A67-4B95-A5A6-48AA8BE69A12}"/>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5" name="Footer Placeholder 4">
            <a:extLst>
              <a:ext uri="{FF2B5EF4-FFF2-40B4-BE49-F238E27FC236}">
                <a16:creationId xmlns:a16="http://schemas.microsoft.com/office/drawing/2014/main" id="{B4DE2AE2-FDCF-4553-A8DE-E608C1E9B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47485B-6798-4837-90D5-8F1146E4FC6E}"/>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408504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1B66E-B78D-4B23-8538-225CCCE145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EC545A-1183-4ACA-9298-28DA0D738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259C88-B519-48BE-AA3F-2E272B7AD595}"/>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5" name="Footer Placeholder 4">
            <a:extLst>
              <a:ext uri="{FF2B5EF4-FFF2-40B4-BE49-F238E27FC236}">
                <a16:creationId xmlns:a16="http://schemas.microsoft.com/office/drawing/2014/main" id="{BC949A8D-A883-4071-99B7-00EFA0B8E4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2C7471-B6D7-47FD-9D7A-22DB2FBB293D}"/>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408040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D536-2F4C-4F8F-B6F0-0ED81EC219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1826ED-5CDE-4A34-BCFF-939F848514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B56849-DB58-4BBC-8260-C46D49DF497B}"/>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5" name="Footer Placeholder 4">
            <a:extLst>
              <a:ext uri="{FF2B5EF4-FFF2-40B4-BE49-F238E27FC236}">
                <a16:creationId xmlns:a16="http://schemas.microsoft.com/office/drawing/2014/main" id="{7E6A5ECE-C993-4255-AABC-EB84145B03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5991D3-66C5-4455-855C-8EA44EA5390F}"/>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185550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FC15-8BE1-49FD-B6BC-A892651E4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453609-2EEA-469F-9C5B-1F9BE1C93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5F5C4-1DB3-4337-BDD6-29358E7E6923}"/>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5" name="Footer Placeholder 4">
            <a:extLst>
              <a:ext uri="{FF2B5EF4-FFF2-40B4-BE49-F238E27FC236}">
                <a16:creationId xmlns:a16="http://schemas.microsoft.com/office/drawing/2014/main" id="{D80BD954-286D-4136-B38B-85589EE8C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2E21E9-306A-4076-9789-835C0C8919F1}"/>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318665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B062-5045-4175-A4C9-B3E126D916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5ABB96-40B9-4E4B-8812-77C9379514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B7B7771-270E-4DC5-8B05-06F6C1D78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75CEBB-0C68-407B-BB56-EBC1F83DF1BD}"/>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6" name="Footer Placeholder 5">
            <a:extLst>
              <a:ext uri="{FF2B5EF4-FFF2-40B4-BE49-F238E27FC236}">
                <a16:creationId xmlns:a16="http://schemas.microsoft.com/office/drawing/2014/main" id="{59E89364-9725-43B3-BB19-78A322C834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6D7E7B-DDA2-4CBA-8F5D-E1C490EE87A5}"/>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194536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3BFC-EEE1-4DED-9AB9-ABAFD56268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0A2FB3-42AE-47F8-9256-A08E41C4D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E30F0-D571-4596-A021-01685D228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C8EDEE-C978-4C0E-AF68-552F4B7E6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D87556-435A-4133-B31A-81BBE92369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1BB807-5DC6-4D13-AAA1-3BC3025E6083}"/>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8" name="Footer Placeholder 7">
            <a:extLst>
              <a:ext uri="{FF2B5EF4-FFF2-40B4-BE49-F238E27FC236}">
                <a16:creationId xmlns:a16="http://schemas.microsoft.com/office/drawing/2014/main" id="{9CE65FFF-3B24-4769-807D-6A8BE189328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FC0E55-F2E3-4629-BB9B-472124C0E9AF}"/>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68406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17EB-39A8-432C-8249-A3DC74905A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6EC002-8313-428B-9DCD-52C836334ABD}"/>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4" name="Footer Placeholder 3">
            <a:extLst>
              <a:ext uri="{FF2B5EF4-FFF2-40B4-BE49-F238E27FC236}">
                <a16:creationId xmlns:a16="http://schemas.microsoft.com/office/drawing/2014/main" id="{600DD3F7-2D85-4FF6-87F0-DDAD9EF6F4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A330BCA-3864-4BDA-B64D-C19915325506}"/>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328749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290CB-C6DF-450F-BC80-2523D311EECC}"/>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3" name="Footer Placeholder 2">
            <a:extLst>
              <a:ext uri="{FF2B5EF4-FFF2-40B4-BE49-F238E27FC236}">
                <a16:creationId xmlns:a16="http://schemas.microsoft.com/office/drawing/2014/main" id="{C89464B4-2BA0-430E-A437-0231FCA7D79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D8C2C0-6211-4E45-9956-579BAD515F17}"/>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161275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68AA-B5C7-45E1-94F8-B6A0F44F2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991DE01-FB9A-44B4-B2B7-76765A1FC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EB20715-6FF6-4B1C-BCDA-297C6C009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23899-92F8-4459-BD2A-1DDDEC06CFD0}"/>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6" name="Footer Placeholder 5">
            <a:extLst>
              <a:ext uri="{FF2B5EF4-FFF2-40B4-BE49-F238E27FC236}">
                <a16:creationId xmlns:a16="http://schemas.microsoft.com/office/drawing/2014/main" id="{489E86F5-2EEB-49D0-9221-6C2F4D047F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E22346-D063-43D8-9B24-C4D55BAFA2DE}"/>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90314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1BD3-D9D2-40D8-90F4-9D117DAD4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06C12F1-13EB-40B8-BB2D-51C916BD6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E84886-BF0B-4CAA-9100-41D37936F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388F2-31B3-4687-98EF-90F96CE509E8}"/>
              </a:ext>
            </a:extLst>
          </p:cNvPr>
          <p:cNvSpPr>
            <a:spLocks noGrp="1"/>
          </p:cNvSpPr>
          <p:nvPr>
            <p:ph type="dt" sz="half" idx="10"/>
          </p:nvPr>
        </p:nvSpPr>
        <p:spPr/>
        <p:txBody>
          <a:bodyPr/>
          <a:lstStyle/>
          <a:p>
            <a:fld id="{BA70E56B-50C5-4FC0-9F2A-4A8CB6278F75}" type="datetimeFigureOut">
              <a:rPr lang="en-GB" smtClean="0"/>
              <a:t>10/03/2021</a:t>
            </a:fld>
            <a:endParaRPr lang="en-GB"/>
          </a:p>
        </p:txBody>
      </p:sp>
      <p:sp>
        <p:nvSpPr>
          <p:cNvPr id="6" name="Footer Placeholder 5">
            <a:extLst>
              <a:ext uri="{FF2B5EF4-FFF2-40B4-BE49-F238E27FC236}">
                <a16:creationId xmlns:a16="http://schemas.microsoft.com/office/drawing/2014/main" id="{08992F9A-44F4-4C74-BCC8-A4B3CC87D8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D9C53-BA01-46BE-A33B-01652253B8E9}"/>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94580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7DE9EA-903A-4C7E-8E7E-20BCCC807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3681F9-8840-4529-A3C1-4CBFFD89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B2AEF6-FA9B-4DAC-9DB5-F1EDDCDAC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0E56B-50C5-4FC0-9F2A-4A8CB6278F75}" type="datetimeFigureOut">
              <a:rPr lang="en-GB" smtClean="0"/>
              <a:t>10/03/2021</a:t>
            </a:fld>
            <a:endParaRPr lang="en-GB"/>
          </a:p>
        </p:txBody>
      </p:sp>
      <p:sp>
        <p:nvSpPr>
          <p:cNvPr id="5" name="Footer Placeholder 4">
            <a:extLst>
              <a:ext uri="{FF2B5EF4-FFF2-40B4-BE49-F238E27FC236}">
                <a16:creationId xmlns:a16="http://schemas.microsoft.com/office/drawing/2014/main" id="{3196B848-2826-444B-BD8A-D80C2B0F2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441297-5C93-42F0-9D76-EEE98DD470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5DDC-7D0C-4364-8766-4F6548156F25}" type="slidenum">
              <a:rPr lang="en-GB" smtClean="0"/>
              <a:t>‹#›</a:t>
            </a:fld>
            <a:endParaRPr lang="en-GB"/>
          </a:p>
        </p:txBody>
      </p:sp>
    </p:spTree>
    <p:extLst>
      <p:ext uri="{BB962C8B-B14F-4D97-AF65-F5344CB8AC3E}">
        <p14:creationId xmlns:p14="http://schemas.microsoft.com/office/powerpoint/2010/main" val="278807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01892-94F8-4546-9D94-05D92EE74BFF}"/>
              </a:ext>
            </a:extLst>
          </p:cNvPr>
          <p:cNvSpPr>
            <a:spLocks noGrp="1"/>
          </p:cNvSpPr>
          <p:nvPr>
            <p:ph type="ctrTitle"/>
          </p:nvPr>
        </p:nvSpPr>
        <p:spPr>
          <a:xfrm>
            <a:off x="1524000" y="1293338"/>
            <a:ext cx="9144000" cy="3274592"/>
          </a:xfrm>
        </p:spPr>
        <p:txBody>
          <a:bodyPr anchor="ctr">
            <a:normAutofit/>
          </a:bodyPr>
          <a:lstStyle/>
          <a:p>
            <a:r>
              <a:rPr lang="en-GB" sz="5600" b="1"/>
              <a:t>Vulnerability of Natural Language Classifiers to Evolutionary Generated Adversarial Text</a:t>
            </a:r>
          </a:p>
        </p:txBody>
      </p:sp>
      <p:sp>
        <p:nvSpPr>
          <p:cNvPr id="3" name="Subtitle 2">
            <a:extLst>
              <a:ext uri="{FF2B5EF4-FFF2-40B4-BE49-F238E27FC236}">
                <a16:creationId xmlns:a16="http://schemas.microsoft.com/office/drawing/2014/main" id="{D0194A2E-EF04-4B58-AF0D-8698E7716187}"/>
              </a:ext>
            </a:extLst>
          </p:cNvPr>
          <p:cNvSpPr>
            <a:spLocks noGrp="1"/>
          </p:cNvSpPr>
          <p:nvPr>
            <p:ph type="subTitle" idx="1"/>
          </p:nvPr>
        </p:nvSpPr>
        <p:spPr>
          <a:xfrm>
            <a:off x="1524000" y="5514052"/>
            <a:ext cx="9144000" cy="651910"/>
          </a:xfrm>
        </p:spPr>
        <p:txBody>
          <a:bodyPr anchor="ctr">
            <a:normAutofit/>
          </a:bodyPr>
          <a:lstStyle/>
          <a:p>
            <a:r>
              <a:rPr lang="en-GB" dirty="0"/>
              <a:t>Manjinder Singh</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8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Attack Results</a:t>
            </a:r>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626D761-EB42-4197-AC33-6D9FFBBC7DF1}"/>
              </a:ext>
            </a:extLst>
          </p:cNvPr>
          <p:cNvGraphicFramePr>
            <a:graphicFrameLocks noGrp="1"/>
          </p:cNvGraphicFramePr>
          <p:nvPr>
            <p:extLst>
              <p:ext uri="{D42A27DB-BD31-4B8C-83A1-F6EECF244321}">
                <p14:modId xmlns:p14="http://schemas.microsoft.com/office/powerpoint/2010/main" val="882156551"/>
              </p:ext>
            </p:extLst>
          </p:nvPr>
        </p:nvGraphicFramePr>
        <p:xfrm>
          <a:off x="617719" y="2316420"/>
          <a:ext cx="5717387" cy="702945"/>
        </p:xfrm>
        <a:graphic>
          <a:graphicData uri="http://schemas.openxmlformats.org/drawingml/2006/table">
            <a:tbl>
              <a:tblPr firstRow="1" firstCol="1" bandRow="1">
                <a:tableStyleId>{5C22544A-7EE6-4342-B048-85BDC9FD1C3A}</a:tableStyleId>
              </a:tblPr>
              <a:tblGrid>
                <a:gridCol w="923714">
                  <a:extLst>
                    <a:ext uri="{9D8B030D-6E8A-4147-A177-3AD203B41FA5}">
                      <a16:colId xmlns:a16="http://schemas.microsoft.com/office/drawing/2014/main" val="3817154606"/>
                    </a:ext>
                  </a:extLst>
                </a:gridCol>
                <a:gridCol w="923637">
                  <a:extLst>
                    <a:ext uri="{9D8B030D-6E8A-4147-A177-3AD203B41FA5}">
                      <a16:colId xmlns:a16="http://schemas.microsoft.com/office/drawing/2014/main" val="2424110347"/>
                    </a:ext>
                  </a:extLst>
                </a:gridCol>
                <a:gridCol w="960582">
                  <a:extLst>
                    <a:ext uri="{9D8B030D-6E8A-4147-A177-3AD203B41FA5}">
                      <a16:colId xmlns:a16="http://schemas.microsoft.com/office/drawing/2014/main" val="473819878"/>
                    </a:ext>
                  </a:extLst>
                </a:gridCol>
                <a:gridCol w="1034472">
                  <a:extLst>
                    <a:ext uri="{9D8B030D-6E8A-4147-A177-3AD203B41FA5}">
                      <a16:colId xmlns:a16="http://schemas.microsoft.com/office/drawing/2014/main" val="3067373811"/>
                    </a:ext>
                  </a:extLst>
                </a:gridCol>
                <a:gridCol w="840509">
                  <a:extLst>
                    <a:ext uri="{9D8B030D-6E8A-4147-A177-3AD203B41FA5}">
                      <a16:colId xmlns:a16="http://schemas.microsoft.com/office/drawing/2014/main" val="3169360689"/>
                    </a:ext>
                  </a:extLst>
                </a:gridCol>
                <a:gridCol w="1034473">
                  <a:extLst>
                    <a:ext uri="{9D8B030D-6E8A-4147-A177-3AD203B41FA5}">
                      <a16:colId xmlns:a16="http://schemas.microsoft.com/office/drawing/2014/main" val="2926010038"/>
                    </a:ext>
                  </a:extLst>
                </a:gridCol>
              </a:tblGrid>
              <a:tr h="112874">
                <a:tc gridSpan="2">
                  <a:txBody>
                    <a:bodyPr/>
                    <a:lstStyle/>
                    <a:p>
                      <a:pPr algn="ctr">
                        <a:spcAft>
                          <a:spcPts val="600"/>
                        </a:spcAft>
                      </a:pPr>
                      <a:r>
                        <a:rPr lang="en-GB" sz="1100" dirty="0">
                          <a:effectLst/>
                        </a:rPr>
                        <a:t>Algorithm A</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gridSpan="2">
                  <a:txBody>
                    <a:bodyPr/>
                    <a:lstStyle/>
                    <a:p>
                      <a:pPr algn="ctr">
                        <a:spcAft>
                          <a:spcPts val="600"/>
                        </a:spcAft>
                      </a:pPr>
                      <a:r>
                        <a:rPr lang="en-GB" sz="1100" dirty="0">
                          <a:effectLst/>
                        </a:rPr>
                        <a:t>Algorithm B</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gridSpan="2">
                  <a:txBody>
                    <a:bodyPr/>
                    <a:lstStyle/>
                    <a:p>
                      <a:pPr algn="ctr">
                        <a:spcAft>
                          <a:spcPts val="600"/>
                        </a:spcAft>
                      </a:pPr>
                      <a:r>
                        <a:rPr lang="en-GB" sz="1100" dirty="0">
                          <a:effectLst/>
                        </a:rPr>
                        <a:t>Algorithm C</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extLst>
                  <a:ext uri="{0D108BD9-81ED-4DB2-BD59-A6C34878D82A}">
                    <a16:rowId xmlns:a16="http://schemas.microsoft.com/office/drawing/2014/main" val="2688183799"/>
                  </a:ext>
                </a:extLst>
              </a:tr>
              <a:tr h="190500">
                <a:tc>
                  <a:txBody>
                    <a:bodyPr/>
                    <a:lstStyle/>
                    <a:p>
                      <a:pPr algn="ctr">
                        <a:spcAft>
                          <a:spcPts val="600"/>
                        </a:spcAft>
                      </a:pPr>
                      <a:r>
                        <a:rPr lang="en-GB" sz="1100" b="1" dirty="0">
                          <a:solidFill>
                            <a:schemeClr val="tx1"/>
                          </a:solidFill>
                          <a:effectLst/>
                        </a:rPr>
                        <a:t>Success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Mean Words Swapped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Success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Mean Words Swapped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Success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Mean Words Swapped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extLst>
                  <a:ext uri="{0D108BD9-81ED-4DB2-BD59-A6C34878D82A}">
                    <a16:rowId xmlns:a16="http://schemas.microsoft.com/office/drawing/2014/main" val="2579495089"/>
                  </a:ext>
                </a:extLst>
              </a:tr>
              <a:tr h="200025">
                <a:tc>
                  <a:txBody>
                    <a:bodyPr/>
                    <a:lstStyle/>
                    <a:p>
                      <a:pPr algn="ctr">
                        <a:spcAft>
                          <a:spcPts val="600"/>
                        </a:spcAft>
                      </a:pPr>
                      <a:r>
                        <a:rPr lang="en-GB" sz="1100" b="0" dirty="0">
                          <a:solidFill>
                            <a:schemeClr val="tx1"/>
                          </a:solidFill>
                          <a:effectLst/>
                        </a:rPr>
                        <a:t>94.00%</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6.55%</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97.20%</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5.42%</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52.40%</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9.44%</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extLst>
                  <a:ext uri="{0D108BD9-81ED-4DB2-BD59-A6C34878D82A}">
                    <a16:rowId xmlns:a16="http://schemas.microsoft.com/office/drawing/2014/main" val="3030835372"/>
                  </a:ext>
                </a:extLst>
              </a:tr>
            </a:tbl>
          </a:graphicData>
        </a:graphic>
      </p:graphicFrame>
      <p:pic>
        <p:nvPicPr>
          <p:cNvPr id="16" name="Picture 15" descr="Chart&#10;&#10;Description automatically generated">
            <a:extLst>
              <a:ext uri="{FF2B5EF4-FFF2-40B4-BE49-F238E27FC236}">
                <a16:creationId xmlns:a16="http://schemas.microsoft.com/office/drawing/2014/main" id="{673BC32C-73F6-4FE8-8001-ADAD9924E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2800" y="3309761"/>
            <a:ext cx="3730699" cy="2880000"/>
          </a:xfrm>
          <a:prstGeom prst="rect">
            <a:avLst/>
          </a:prstGeom>
        </p:spPr>
      </p:pic>
      <p:pic>
        <p:nvPicPr>
          <p:cNvPr id="17" name="Picture 16" descr="Chart, scatter chart&#10;&#10;Description automatically generated">
            <a:extLst>
              <a:ext uri="{FF2B5EF4-FFF2-40B4-BE49-F238E27FC236}">
                <a16:creationId xmlns:a16="http://schemas.microsoft.com/office/drawing/2014/main" id="{913266BB-3E46-49EB-AE54-57271E8CC1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2869" y="701632"/>
            <a:ext cx="3264362" cy="2520000"/>
          </a:xfrm>
          <a:prstGeom prst="rect">
            <a:avLst/>
          </a:prstGeom>
        </p:spPr>
      </p:pic>
      <p:pic>
        <p:nvPicPr>
          <p:cNvPr id="18" name="Picture 17" descr="Chart, scatter chart&#10;&#10;Description automatically generated">
            <a:extLst>
              <a:ext uri="{FF2B5EF4-FFF2-40B4-BE49-F238E27FC236}">
                <a16:creationId xmlns:a16="http://schemas.microsoft.com/office/drawing/2014/main" id="{BE5F3693-5787-4158-88B2-3D06D590F3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2869" y="3466546"/>
            <a:ext cx="3264362" cy="2520000"/>
          </a:xfrm>
          <a:prstGeom prst="rect">
            <a:avLst/>
          </a:prstGeom>
        </p:spPr>
      </p:pic>
    </p:spTree>
    <p:extLst>
      <p:ext uri="{BB962C8B-B14F-4D97-AF65-F5344CB8AC3E}">
        <p14:creationId xmlns:p14="http://schemas.microsoft.com/office/powerpoint/2010/main" val="140715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1" name="Rectangle 5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600"/>
              <a:t>Future Work</a:t>
            </a:r>
          </a:p>
        </p:txBody>
      </p:sp>
      <p:sp>
        <p:nvSpPr>
          <p:cNvPr id="25" name="TextBox 24">
            <a:extLst>
              <a:ext uri="{FF2B5EF4-FFF2-40B4-BE49-F238E27FC236}">
                <a16:creationId xmlns:a16="http://schemas.microsoft.com/office/drawing/2014/main" id="{4BDBF74D-AD05-431E-90F9-0899FF0D8D1E}"/>
              </a:ext>
            </a:extLst>
          </p:cNvPr>
          <p:cNvSpPr txBox="1"/>
          <p:nvPr/>
        </p:nvSpPr>
        <p:spPr>
          <a:xfrm>
            <a:off x="1045029" y="2524721"/>
            <a:ext cx="4991629" cy="3677123"/>
          </a:xfrm>
          <a:prstGeom prst="rect">
            <a:avLst/>
          </a:prstGeom>
        </p:spPr>
        <p:txBody>
          <a:bodyPr vert="horz" lIns="91440" tIns="45720" rIns="91440" bIns="45720" rtlCol="0" anchor="ctr">
            <a:normAutofit fontScale="92500" lnSpcReduction="10000"/>
          </a:bodyPr>
          <a:lstStyle/>
          <a:p>
            <a:pPr marL="457200" indent="-228600">
              <a:lnSpc>
                <a:spcPct val="90000"/>
              </a:lnSpc>
              <a:spcAft>
                <a:spcPts val="1680"/>
              </a:spcAft>
              <a:buFont typeface="Arial" panose="020B0604020202020204" pitchFamily="34" charset="0"/>
              <a:buChar char="•"/>
            </a:pPr>
            <a:r>
              <a:rPr lang="en-US" dirty="0"/>
              <a:t>Increase surrounding words, to provide greater context to target word</a:t>
            </a:r>
          </a:p>
          <a:p>
            <a:pPr marL="457200" indent="-228600">
              <a:lnSpc>
                <a:spcPct val="90000"/>
              </a:lnSpc>
              <a:spcAft>
                <a:spcPts val="1680"/>
              </a:spcAft>
              <a:buFont typeface="Arial" panose="020B0604020202020204" pitchFamily="34" charset="0"/>
              <a:buChar char="•"/>
            </a:pPr>
            <a:r>
              <a:rPr lang="en-US" dirty="0"/>
              <a:t>Combine with white-box attacks, with aim to build more robust NLP models from the outset</a:t>
            </a:r>
          </a:p>
          <a:p>
            <a:pPr marL="457200" indent="-228600">
              <a:lnSpc>
                <a:spcPct val="90000"/>
              </a:lnSpc>
              <a:spcAft>
                <a:spcPts val="1680"/>
              </a:spcAft>
              <a:buFont typeface="Arial" panose="020B0604020202020204" pitchFamily="34" charset="0"/>
              <a:buChar char="•"/>
            </a:pPr>
            <a:r>
              <a:rPr lang="en-US" dirty="0"/>
              <a:t>Feed back adversarial examples into original model, to harden model against these types of attacks</a:t>
            </a:r>
          </a:p>
          <a:p>
            <a:pPr marL="457200" indent="-228600">
              <a:lnSpc>
                <a:spcPct val="90000"/>
              </a:lnSpc>
              <a:spcAft>
                <a:spcPts val="1680"/>
              </a:spcAft>
              <a:buFont typeface="Arial" panose="020B0604020202020204" pitchFamily="34" charset="0"/>
              <a:buChar char="•"/>
            </a:pPr>
            <a:r>
              <a:rPr lang="en-US" dirty="0"/>
              <a:t>Combine with time series model and develop predictive model for stock-market buy/sell decisions or future price predictions</a:t>
            </a:r>
          </a:p>
          <a:p>
            <a:pPr marL="457200" indent="-228600">
              <a:lnSpc>
                <a:spcPct val="90000"/>
              </a:lnSpc>
              <a:spcAft>
                <a:spcPts val="1680"/>
              </a:spcAft>
              <a:buFont typeface="Arial" panose="020B0604020202020204" pitchFamily="34" charset="0"/>
              <a:buChar char="•"/>
            </a:pPr>
            <a:r>
              <a:rPr lang="en-US" dirty="0" err="1"/>
              <a:t>Cryprocurrency</a:t>
            </a:r>
            <a:r>
              <a:rPr lang="en-US" dirty="0"/>
              <a:t> market particularly sensitive to prevailing sentiment, so a reliable model may be of use in this market</a:t>
            </a:r>
          </a:p>
        </p:txBody>
      </p:sp>
      <p:pic>
        <p:nvPicPr>
          <p:cNvPr id="5" name="Picture 4" descr="Icon&#10;&#10;Description automatically generated">
            <a:extLst>
              <a:ext uri="{FF2B5EF4-FFF2-40B4-BE49-F238E27FC236}">
                <a16:creationId xmlns:a16="http://schemas.microsoft.com/office/drawing/2014/main" id="{50F027A3-DA45-4DB8-87ED-61BA1DF7A454}"/>
              </a:ext>
            </a:extLst>
          </p:cNvPr>
          <p:cNvPicPr>
            <a:picLocks noChangeAspect="1"/>
          </p:cNvPicPr>
          <p:nvPr/>
        </p:nvPicPr>
        <p:blipFill rotWithShape="1">
          <a:blip r:embed="rId2">
            <a:extLst>
              <a:ext uri="{28A0092B-C50C-407E-A947-70E740481C1C}">
                <a14:useLocalDpi xmlns:a14="http://schemas.microsoft.com/office/drawing/2010/main" val="0"/>
              </a:ext>
            </a:extLst>
          </a:blip>
          <a:srcRect l="28632" r="30559" b="3"/>
          <a:stretch/>
        </p:blipFill>
        <p:spPr>
          <a:xfrm>
            <a:off x="6788383" y="613147"/>
            <a:ext cx="4565417" cy="5593443"/>
          </a:xfrm>
          <a:prstGeom prst="rect">
            <a:avLst/>
          </a:prstGeom>
        </p:spPr>
      </p:pic>
      <p:cxnSp>
        <p:nvCxnSpPr>
          <p:cNvPr id="57" name="Straight Connector 5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15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fontScale="90000"/>
          </a:bodyPr>
          <a:lstStyle/>
          <a:p>
            <a:pPr algn="ctr"/>
            <a:r>
              <a:rPr lang="en-US" sz="3600" b="1" kern="1200" dirty="0">
                <a:solidFill>
                  <a:schemeClr val="tx1"/>
                </a:solidFill>
                <a:latin typeface="+mj-lt"/>
                <a:ea typeface="+mj-ea"/>
                <a:cs typeface="+mj-cs"/>
              </a:rPr>
              <a:t>Thank You for Listening!</a:t>
            </a: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Please Ask Any Questions</a:t>
            </a: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342900" indent="-228600">
              <a:lnSpc>
                <a:spcPct val="90000"/>
              </a:lnSpc>
              <a:spcAft>
                <a:spcPts val="1680"/>
              </a:spcAft>
              <a:buFont typeface="Arial" panose="020B0604020202020204" pitchFamily="34" charset="0"/>
              <a:buChar char="•"/>
            </a:pPr>
            <a:r>
              <a:rPr lang="en-US" dirty="0">
                <a:effectLst/>
              </a:rPr>
              <a:t>Genetic Algorithms</a:t>
            </a:r>
            <a:endParaRPr lang="en-US" b="1" dirty="0">
              <a:effectLst/>
            </a:endParaRPr>
          </a:p>
          <a:p>
            <a:pPr marL="342900" indent="-228600">
              <a:lnSpc>
                <a:spcPct val="90000"/>
              </a:lnSpc>
              <a:spcAft>
                <a:spcPts val="1680"/>
              </a:spcAft>
              <a:buFont typeface="Arial" panose="020B0604020202020204" pitchFamily="34" charset="0"/>
              <a:buChar char="•"/>
            </a:pPr>
            <a:r>
              <a:rPr lang="en-US" dirty="0">
                <a:effectLst/>
              </a:rPr>
              <a:t>Sentiment Analysis</a:t>
            </a:r>
            <a:endParaRPr lang="en-US" b="1" dirty="0">
              <a:effectLst/>
            </a:endParaRPr>
          </a:p>
          <a:p>
            <a:pPr marL="342900" indent="-228600">
              <a:lnSpc>
                <a:spcPct val="90000"/>
              </a:lnSpc>
              <a:spcAft>
                <a:spcPts val="1680"/>
              </a:spcAft>
              <a:buFont typeface="Arial" panose="020B0604020202020204" pitchFamily="34" charset="0"/>
              <a:buChar char="•"/>
            </a:pPr>
            <a:r>
              <a:rPr lang="en-US" dirty="0">
                <a:effectLst/>
              </a:rPr>
              <a:t>Sentiment Analysis Model</a:t>
            </a:r>
          </a:p>
          <a:p>
            <a:pPr marL="342900" indent="-228600">
              <a:lnSpc>
                <a:spcPct val="90000"/>
              </a:lnSpc>
              <a:spcAft>
                <a:spcPts val="1680"/>
              </a:spcAft>
              <a:buFont typeface="Arial" panose="020B0604020202020204" pitchFamily="34" charset="0"/>
              <a:buChar char="•"/>
            </a:pPr>
            <a:r>
              <a:rPr lang="en-US" dirty="0"/>
              <a:t>Attack Algorithms</a:t>
            </a:r>
            <a:endParaRPr lang="en-US" b="1" dirty="0"/>
          </a:p>
          <a:p>
            <a:pPr marL="342900" indent="-228600">
              <a:lnSpc>
                <a:spcPct val="90000"/>
              </a:lnSpc>
              <a:spcAft>
                <a:spcPts val="1680"/>
              </a:spcAft>
              <a:buFont typeface="Arial" panose="020B0604020202020204" pitchFamily="34" charset="0"/>
              <a:buChar char="•"/>
            </a:pPr>
            <a:r>
              <a:rPr lang="en-US" dirty="0"/>
              <a:t>IMDB Data Sample</a:t>
            </a:r>
          </a:p>
          <a:p>
            <a:pPr marL="342900" indent="-228600">
              <a:lnSpc>
                <a:spcPct val="90000"/>
              </a:lnSpc>
              <a:spcAft>
                <a:spcPts val="1680"/>
              </a:spcAft>
              <a:buFont typeface="Arial" panose="020B0604020202020204" pitchFamily="34" charset="0"/>
              <a:buChar char="•"/>
            </a:pPr>
            <a:r>
              <a:rPr lang="en-US" dirty="0"/>
              <a:t>Results</a:t>
            </a:r>
          </a:p>
          <a:p>
            <a:pPr marL="342900" indent="-228600">
              <a:lnSpc>
                <a:spcPct val="90000"/>
              </a:lnSpc>
              <a:spcAft>
                <a:spcPts val="1680"/>
              </a:spcAft>
              <a:buFont typeface="Arial" panose="020B0604020202020204" pitchFamily="34" charset="0"/>
              <a:buChar char="•"/>
            </a:pPr>
            <a:r>
              <a:rPr lang="en-US" dirty="0"/>
              <a:t>Future Work</a:t>
            </a:r>
          </a:p>
          <a:p>
            <a:pPr marL="342900" indent="-228600">
              <a:lnSpc>
                <a:spcPct val="90000"/>
              </a:lnSpc>
              <a:spcAft>
                <a:spcPts val="1680"/>
              </a:spcAft>
              <a:buFont typeface="Arial" panose="020B0604020202020204" pitchFamily="34" charset="0"/>
              <a:buChar char="•"/>
            </a:pPr>
            <a:endParaRPr lang="en-US" dirty="0"/>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0AA009C1-C01F-4D1B-A9D2-A96C89C81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864" y="901032"/>
            <a:ext cx="4182509" cy="5116220"/>
          </a:xfrm>
          <a:prstGeom prst="rect">
            <a:avLst/>
          </a:prstGeom>
        </p:spPr>
      </p:pic>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19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Overview</a:t>
            </a: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342900" indent="-228600">
              <a:lnSpc>
                <a:spcPct val="90000"/>
              </a:lnSpc>
              <a:spcAft>
                <a:spcPts val="1680"/>
              </a:spcAft>
              <a:buFont typeface="Arial" panose="020B0604020202020204" pitchFamily="34" charset="0"/>
              <a:buChar char="•"/>
            </a:pPr>
            <a:r>
              <a:rPr lang="en-US">
                <a:effectLst/>
              </a:rPr>
              <a:t>Genetic Algorithms</a:t>
            </a:r>
            <a:endParaRPr lang="en-US" b="1">
              <a:effectLst/>
            </a:endParaRPr>
          </a:p>
          <a:p>
            <a:pPr marL="342900" indent="-228600">
              <a:lnSpc>
                <a:spcPct val="90000"/>
              </a:lnSpc>
              <a:spcAft>
                <a:spcPts val="1680"/>
              </a:spcAft>
              <a:buFont typeface="Arial" panose="020B0604020202020204" pitchFamily="34" charset="0"/>
              <a:buChar char="•"/>
            </a:pPr>
            <a:r>
              <a:rPr lang="en-US">
                <a:effectLst/>
              </a:rPr>
              <a:t>Sentiment Analysis</a:t>
            </a:r>
            <a:endParaRPr lang="en-US" b="1">
              <a:effectLst/>
            </a:endParaRPr>
          </a:p>
          <a:p>
            <a:pPr marL="342900" indent="-228600">
              <a:lnSpc>
                <a:spcPct val="90000"/>
              </a:lnSpc>
              <a:spcAft>
                <a:spcPts val="1680"/>
              </a:spcAft>
              <a:buFont typeface="Arial" panose="020B0604020202020204" pitchFamily="34" charset="0"/>
              <a:buChar char="•"/>
            </a:pPr>
            <a:r>
              <a:rPr lang="en-US">
                <a:effectLst/>
              </a:rPr>
              <a:t>Sentiment Analysis Model</a:t>
            </a:r>
          </a:p>
          <a:p>
            <a:pPr marL="342900" indent="-228600">
              <a:lnSpc>
                <a:spcPct val="90000"/>
              </a:lnSpc>
              <a:spcAft>
                <a:spcPts val="1680"/>
              </a:spcAft>
              <a:buFont typeface="Arial" panose="020B0604020202020204" pitchFamily="34" charset="0"/>
              <a:buChar char="•"/>
            </a:pPr>
            <a:r>
              <a:rPr lang="en-US"/>
              <a:t>Attack Algorithms</a:t>
            </a:r>
            <a:endParaRPr lang="en-US" b="1"/>
          </a:p>
          <a:p>
            <a:pPr marL="342900" indent="-228600">
              <a:lnSpc>
                <a:spcPct val="90000"/>
              </a:lnSpc>
              <a:spcAft>
                <a:spcPts val="1680"/>
              </a:spcAft>
              <a:buFont typeface="Arial" panose="020B0604020202020204" pitchFamily="34" charset="0"/>
              <a:buChar char="•"/>
            </a:pPr>
            <a:r>
              <a:rPr lang="en-US"/>
              <a:t>IMDB Data Sample</a:t>
            </a:r>
          </a:p>
          <a:p>
            <a:pPr marL="342900" indent="-228600">
              <a:lnSpc>
                <a:spcPct val="90000"/>
              </a:lnSpc>
              <a:spcAft>
                <a:spcPts val="1680"/>
              </a:spcAft>
              <a:buFont typeface="Arial" panose="020B0604020202020204" pitchFamily="34" charset="0"/>
              <a:buChar char="•"/>
            </a:pPr>
            <a:r>
              <a:rPr lang="en-US"/>
              <a:t>Results</a:t>
            </a:r>
          </a:p>
          <a:p>
            <a:pPr marL="342900" indent="-228600">
              <a:lnSpc>
                <a:spcPct val="90000"/>
              </a:lnSpc>
              <a:spcAft>
                <a:spcPts val="1680"/>
              </a:spcAft>
              <a:buFont typeface="Arial" panose="020B0604020202020204" pitchFamily="34" charset="0"/>
              <a:buChar char="•"/>
            </a:pPr>
            <a:r>
              <a:rPr lang="en-US"/>
              <a:t>Future Work</a:t>
            </a:r>
          </a:p>
          <a:p>
            <a:pPr marL="342900" indent="-228600">
              <a:lnSpc>
                <a:spcPct val="90000"/>
              </a:lnSpc>
              <a:spcAft>
                <a:spcPts val="1680"/>
              </a:spcAft>
              <a:buFont typeface="Arial" panose="020B0604020202020204" pitchFamily="34" charset="0"/>
              <a:buChar char="•"/>
            </a:pPr>
            <a:endParaRPr lang="en-US"/>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0AA009C1-C01F-4D1B-A9D2-A96C89C81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864" y="901032"/>
            <a:ext cx="4182509" cy="5116220"/>
          </a:xfrm>
          <a:prstGeom prst="rect">
            <a:avLst/>
          </a:prstGeom>
        </p:spPr>
      </p:pic>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73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Genetic Algorithms</a:t>
            </a: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Autofit/>
          </a:bodyPr>
          <a:lstStyle/>
          <a:p>
            <a:pPr marL="342900" indent="-228600">
              <a:lnSpc>
                <a:spcPct val="90000"/>
              </a:lnSpc>
              <a:spcAft>
                <a:spcPts val="1680"/>
              </a:spcAft>
              <a:buFont typeface="Arial" panose="020B0604020202020204" pitchFamily="34" charset="0"/>
              <a:buChar char="•"/>
            </a:pPr>
            <a:r>
              <a:rPr lang="en-US" sz="2000" dirty="0">
                <a:effectLst/>
              </a:rPr>
              <a:t>concept of biological processes of </a:t>
            </a:r>
            <a:r>
              <a:rPr lang="en-US" sz="2000" b="1" dirty="0">
                <a:effectLst/>
              </a:rPr>
              <a:t>evolution</a:t>
            </a:r>
            <a:r>
              <a:rPr lang="en-US" sz="2000" dirty="0">
                <a:effectLst/>
              </a:rPr>
              <a:t> and </a:t>
            </a:r>
            <a:r>
              <a:rPr lang="en-US" sz="2000" b="1" dirty="0">
                <a:effectLst/>
              </a:rPr>
              <a:t>natural selection</a:t>
            </a:r>
          </a:p>
          <a:p>
            <a:pPr marL="342900" indent="-228600">
              <a:lnSpc>
                <a:spcPct val="90000"/>
              </a:lnSpc>
              <a:spcAft>
                <a:spcPts val="1680"/>
              </a:spcAft>
              <a:buFont typeface="Arial" panose="020B0604020202020204" pitchFamily="34" charset="0"/>
              <a:buChar char="•"/>
            </a:pPr>
            <a:r>
              <a:rPr lang="en-US" sz="2000" dirty="0">
                <a:effectLst/>
              </a:rPr>
              <a:t>continuously </a:t>
            </a:r>
            <a:r>
              <a:rPr lang="en-US" sz="2000" b="1" dirty="0">
                <a:effectLst/>
              </a:rPr>
              <a:t>generate possible solutions</a:t>
            </a:r>
          </a:p>
          <a:p>
            <a:pPr marL="342900" indent="-228600">
              <a:lnSpc>
                <a:spcPct val="90000"/>
              </a:lnSpc>
              <a:spcAft>
                <a:spcPts val="1680"/>
              </a:spcAft>
              <a:buFont typeface="Arial" panose="020B0604020202020204" pitchFamily="34" charset="0"/>
              <a:buChar char="•"/>
            </a:pPr>
            <a:r>
              <a:rPr lang="en-US" sz="2000" dirty="0">
                <a:effectLst/>
              </a:rPr>
              <a:t>evaluate solutions against </a:t>
            </a:r>
            <a:r>
              <a:rPr lang="en-US" sz="2000" b="1" dirty="0">
                <a:effectLst/>
              </a:rPr>
              <a:t>fitness function </a:t>
            </a:r>
            <a:r>
              <a:rPr lang="en-US" sz="2000" dirty="0">
                <a:effectLst/>
              </a:rPr>
              <a:t>(measure </a:t>
            </a:r>
            <a:r>
              <a:rPr lang="en-US" sz="2000" b="1" dirty="0">
                <a:effectLst/>
              </a:rPr>
              <a:t>how close </a:t>
            </a:r>
            <a:r>
              <a:rPr lang="en-US" sz="2000" dirty="0">
                <a:effectLst/>
              </a:rPr>
              <a:t>we are </a:t>
            </a:r>
            <a:r>
              <a:rPr lang="en-US" sz="2000" b="1" dirty="0">
                <a:effectLst/>
              </a:rPr>
              <a:t>to the target label</a:t>
            </a:r>
            <a:r>
              <a:rPr lang="en-US" sz="2000" dirty="0">
                <a:effectLst/>
              </a:rPr>
              <a:t>)</a:t>
            </a:r>
          </a:p>
          <a:p>
            <a:pPr marL="342900" indent="-228600">
              <a:lnSpc>
                <a:spcPct val="90000"/>
              </a:lnSpc>
              <a:spcAft>
                <a:spcPts val="1680"/>
              </a:spcAft>
              <a:buFont typeface="Arial" panose="020B0604020202020204" pitchFamily="34" charset="0"/>
              <a:buChar char="•"/>
            </a:pPr>
            <a:r>
              <a:rPr lang="en-US" sz="2000" dirty="0"/>
              <a:t>r</a:t>
            </a:r>
            <a:r>
              <a:rPr lang="en-US" sz="2000" dirty="0">
                <a:effectLst/>
              </a:rPr>
              <a:t>efine solutions </a:t>
            </a:r>
            <a:r>
              <a:rPr lang="en-US" sz="2000" b="1" dirty="0">
                <a:effectLst/>
              </a:rPr>
              <a:t>…move towards a </a:t>
            </a:r>
            <a:r>
              <a:rPr lang="en-US" sz="2000" b="1" dirty="0"/>
              <a:t>solution </a:t>
            </a:r>
            <a:r>
              <a:rPr lang="en-US" sz="2000" dirty="0"/>
              <a:t>by</a:t>
            </a:r>
            <a:r>
              <a:rPr lang="en-US" sz="2000" b="1" dirty="0"/>
              <a:t> swapping words with </a:t>
            </a:r>
            <a:r>
              <a:rPr lang="en-US" sz="2000" dirty="0"/>
              <a:t>their</a:t>
            </a:r>
            <a:r>
              <a:rPr lang="en-US" sz="2000" b="1" dirty="0"/>
              <a:t> synonyms </a:t>
            </a:r>
            <a:r>
              <a:rPr lang="en-US" sz="2000" dirty="0"/>
              <a:t>to</a:t>
            </a:r>
            <a:r>
              <a:rPr lang="en-US" sz="2000" b="1" dirty="0"/>
              <a:t> </a:t>
            </a:r>
            <a:r>
              <a:rPr lang="en-US" sz="2000" b="1" dirty="0" err="1"/>
              <a:t>optimise</a:t>
            </a:r>
            <a:r>
              <a:rPr lang="en-US" sz="2000" b="1" dirty="0"/>
              <a:t> fitness function</a:t>
            </a:r>
          </a:p>
          <a:p>
            <a:pPr marL="342900" indent="-228600">
              <a:lnSpc>
                <a:spcPct val="90000"/>
              </a:lnSpc>
              <a:spcAft>
                <a:spcPts val="1680"/>
              </a:spcAft>
              <a:buFont typeface="Arial" panose="020B0604020202020204" pitchFamily="34" charset="0"/>
              <a:buChar char="•"/>
            </a:pPr>
            <a:r>
              <a:rPr lang="en-US" sz="2000" b="1" dirty="0"/>
              <a:t>flip</a:t>
            </a:r>
            <a:r>
              <a:rPr lang="en-US" sz="2000" dirty="0"/>
              <a:t> sentiment label</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6CCC6EF0-B78D-47B8-BE16-41BD1D021ECA}"/>
              </a:ext>
            </a:extLst>
          </p:cNvPr>
          <p:cNvPicPr/>
          <p:nvPr/>
        </p:nvPicPr>
        <p:blipFill>
          <a:blip r:embed="rId2">
            <a:extLst>
              <a:ext uri="{28A0092B-C50C-407E-A947-70E740481C1C}">
                <a14:useLocalDpi xmlns:a14="http://schemas.microsoft.com/office/drawing/2010/main" val="0"/>
              </a:ext>
            </a:extLst>
          </a:blip>
          <a:stretch>
            <a:fillRect/>
          </a:stretch>
        </p:blipFill>
        <p:spPr>
          <a:xfrm>
            <a:off x="7404929" y="901032"/>
            <a:ext cx="3274380" cy="5116220"/>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49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Sentiment Analysis</a:t>
            </a:r>
            <a:endParaRPr lang="en-US" sz="3600" kern="120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789494"/>
          </a:xfrm>
          <a:prstGeom prst="rect">
            <a:avLst/>
          </a:prstGeom>
        </p:spPr>
        <p:txBody>
          <a:bodyPr vert="horz" lIns="91440" tIns="45720" rIns="91440" bIns="45720" rtlCol="0" anchor="ctr">
            <a:normAutofit/>
          </a:bodyPr>
          <a:lstStyle/>
          <a:p>
            <a:pPr marL="457200" indent="-457200">
              <a:lnSpc>
                <a:spcPct val="110000"/>
              </a:lnSpc>
              <a:spcAft>
                <a:spcPts val="1680"/>
              </a:spcAft>
              <a:buFont typeface="Arial" panose="020B0604020202020204" pitchFamily="34" charset="0"/>
              <a:buChar char="•"/>
            </a:pPr>
            <a:r>
              <a:rPr lang="en-GB" sz="2000" dirty="0">
                <a:solidFill>
                  <a:schemeClr val="bg1">
                    <a:lumMod val="10000"/>
                  </a:schemeClr>
                </a:solidFill>
                <a:latin typeface="Calibri" panose="020F0502020204030204" pitchFamily="34" charset="0"/>
                <a:cs typeface="Times New Roman" panose="02020603050405020304" pitchFamily="18" charset="0"/>
              </a:rPr>
              <a:t>Detect </a:t>
            </a:r>
            <a:r>
              <a:rPr lang="en-GB" sz="2000" b="1" dirty="0">
                <a:solidFill>
                  <a:schemeClr val="accent1"/>
                </a:solidFill>
                <a:latin typeface="Calibri" panose="020F0502020204030204" pitchFamily="34" charset="0"/>
                <a:cs typeface="Times New Roman" panose="02020603050405020304" pitchFamily="18" charset="0"/>
              </a:rPr>
              <a:t>emotion</a:t>
            </a:r>
            <a:r>
              <a:rPr lang="en-GB" sz="2000" dirty="0">
                <a:solidFill>
                  <a:schemeClr val="bg1">
                    <a:lumMod val="10000"/>
                  </a:schemeClr>
                </a:solidFill>
                <a:latin typeface="Calibri" panose="020F0502020204030204" pitchFamily="34" charset="0"/>
                <a:cs typeface="Times New Roman" panose="02020603050405020304" pitchFamily="18" charset="0"/>
              </a:rPr>
              <a:t> and </a:t>
            </a:r>
            <a:r>
              <a:rPr lang="en-GB" sz="2000" b="1" dirty="0">
                <a:solidFill>
                  <a:schemeClr val="accent1"/>
                </a:solidFill>
                <a:latin typeface="Calibri" panose="020F0502020204030204" pitchFamily="34" charset="0"/>
                <a:cs typeface="Times New Roman" panose="02020603050405020304" pitchFamily="18" charset="0"/>
              </a:rPr>
              <a:t>opinion</a:t>
            </a:r>
            <a:r>
              <a:rPr lang="en-GB" sz="2000" dirty="0">
                <a:solidFill>
                  <a:schemeClr val="bg1">
                    <a:lumMod val="10000"/>
                  </a:schemeClr>
                </a:solidFill>
                <a:latin typeface="Calibri" panose="020F0502020204030204" pitchFamily="34" charset="0"/>
                <a:cs typeface="Times New Roman" panose="02020603050405020304" pitchFamily="18" charset="0"/>
              </a:rPr>
              <a:t> in text</a:t>
            </a:r>
            <a:endParaRPr lang="it-IT" sz="2000" dirty="0">
              <a:solidFill>
                <a:schemeClr val="bg1">
                  <a:lumMod val="10000"/>
                </a:schemeClr>
              </a:solidFill>
              <a:latin typeface="Calibri" panose="020F0502020204030204" pitchFamily="34" charset="0"/>
              <a:cs typeface="Times New Roman" panose="02020603050405020304" pitchFamily="18" charset="0"/>
            </a:endParaRPr>
          </a:p>
          <a:p>
            <a:pPr marL="457200" indent="-457200">
              <a:lnSpc>
                <a:spcPct val="110000"/>
              </a:lnSpc>
              <a:spcAft>
                <a:spcPts val="1680"/>
              </a:spcAft>
              <a:buFont typeface="Arial" panose="020B0604020202020204" pitchFamily="34" charset="0"/>
              <a:buChar char="•"/>
            </a:pPr>
            <a:r>
              <a:rPr lang="it-IT" sz="2000" dirty="0">
                <a:solidFill>
                  <a:schemeClr val="bg1">
                    <a:lumMod val="10000"/>
                  </a:schemeClr>
                </a:solidFill>
                <a:latin typeface="Calibri" panose="020F0502020204030204" pitchFamily="34" charset="0"/>
                <a:cs typeface="Times New Roman" panose="02020603050405020304" pitchFamily="18" charset="0"/>
              </a:rPr>
              <a:t>Binary clasification: decide whether the text is </a:t>
            </a:r>
            <a:r>
              <a:rPr lang="it-IT" sz="2000" b="1" dirty="0">
                <a:solidFill>
                  <a:schemeClr val="accent1"/>
                </a:solidFill>
                <a:latin typeface="Calibri" panose="020F0502020204030204" pitchFamily="34" charset="0"/>
                <a:cs typeface="Times New Roman" panose="02020603050405020304" pitchFamily="18" charset="0"/>
              </a:rPr>
              <a:t>positive</a:t>
            </a:r>
            <a:r>
              <a:rPr lang="it-IT" sz="2000" dirty="0">
                <a:solidFill>
                  <a:schemeClr val="bg1">
                    <a:lumMod val="10000"/>
                  </a:schemeClr>
                </a:solidFill>
                <a:latin typeface="Calibri" panose="020F0502020204030204" pitchFamily="34" charset="0"/>
                <a:cs typeface="Times New Roman" panose="02020603050405020304" pitchFamily="18" charset="0"/>
              </a:rPr>
              <a:t> or </a:t>
            </a:r>
            <a:r>
              <a:rPr lang="it-IT" sz="2000" b="1" dirty="0">
                <a:solidFill>
                  <a:schemeClr val="accent1"/>
                </a:solidFill>
                <a:latin typeface="Calibri" panose="020F0502020204030204" pitchFamily="34" charset="0"/>
                <a:cs typeface="Times New Roman" panose="02020603050405020304" pitchFamily="18" charset="0"/>
              </a:rPr>
              <a:t>negative</a:t>
            </a:r>
          </a:p>
          <a:p>
            <a:pPr>
              <a:lnSpc>
                <a:spcPct val="110000"/>
              </a:lnSpc>
              <a:spcAft>
                <a:spcPts val="1680"/>
              </a:spcAft>
            </a:pPr>
            <a:r>
              <a:rPr lang="en-GB" sz="2000" b="1" dirty="0">
                <a:effectLst/>
                <a:latin typeface="Calibri" panose="020F0502020204030204" pitchFamily="34" charset="0"/>
                <a:ea typeface="Times New Roman" panose="02020603050405020304" pitchFamily="18" charset="0"/>
                <a:cs typeface="Times New Roman" panose="02020603050405020304" pitchFamily="18" charset="0"/>
              </a:rPr>
              <a:t>... IMDB Movie Review Dataset</a:t>
            </a:r>
          </a:p>
          <a:p>
            <a:pPr marL="457200" indent="-457200">
              <a:lnSpc>
                <a:spcPct val="110000"/>
              </a:lnSpc>
              <a:spcAft>
                <a:spcPts val="1680"/>
              </a:spcAft>
              <a:buFont typeface="Arial" panose="020B0604020202020204" pitchFamily="34" charset="0"/>
              <a:buChar char="•"/>
            </a:pPr>
            <a:r>
              <a:rPr lang="en-GB" sz="2000" dirty="0">
                <a:solidFill>
                  <a:schemeClr val="bg1">
                    <a:lumMod val="10000"/>
                  </a:schemeClr>
                </a:solidFill>
                <a:latin typeface="Calibri" panose="020F0502020204030204" pitchFamily="34" charset="0"/>
                <a:cs typeface="Times New Roman" panose="02020603050405020304" pitchFamily="18" charset="0"/>
              </a:rPr>
              <a:t>50,000 </a:t>
            </a:r>
            <a:r>
              <a:rPr lang="en-GB" sz="2000" b="1" dirty="0">
                <a:solidFill>
                  <a:schemeClr val="accent1"/>
                </a:solidFill>
                <a:latin typeface="Calibri" panose="020F0502020204030204" pitchFamily="34" charset="0"/>
                <a:cs typeface="Times New Roman" panose="02020603050405020304" pitchFamily="18" charset="0"/>
              </a:rPr>
              <a:t>movie reviews </a:t>
            </a:r>
          </a:p>
          <a:p>
            <a:pPr marL="457200" indent="-457200">
              <a:lnSpc>
                <a:spcPct val="110000"/>
              </a:lnSpc>
              <a:spcAft>
                <a:spcPts val="1680"/>
              </a:spcAft>
              <a:buFont typeface="Arial" panose="020B0604020202020204" pitchFamily="34" charset="0"/>
              <a:buChar char="•"/>
            </a:pPr>
            <a:r>
              <a:rPr lang="en-GB" sz="2000" dirty="0">
                <a:solidFill>
                  <a:srgbClr val="000000"/>
                </a:solidFill>
                <a:latin typeface="Calibri" panose="020F0502020204030204" pitchFamily="34" charset="0"/>
                <a:cs typeface="Times New Roman" panose="02020603050405020304" pitchFamily="18" charset="0"/>
              </a:rPr>
              <a:t>25,000 </a:t>
            </a:r>
            <a:r>
              <a:rPr lang="en-GB" sz="2000" b="1" dirty="0">
                <a:solidFill>
                  <a:schemeClr val="accent1"/>
                </a:solidFill>
                <a:latin typeface="Calibri" panose="020F0502020204030204" pitchFamily="34" charset="0"/>
                <a:cs typeface="Times New Roman" panose="02020603050405020304" pitchFamily="18" charset="0"/>
              </a:rPr>
              <a:t>classified as negative </a:t>
            </a:r>
            <a:r>
              <a:rPr lang="en-GB" sz="2000" dirty="0">
                <a:solidFill>
                  <a:schemeClr val="bg1">
                    <a:lumMod val="10000"/>
                  </a:schemeClr>
                </a:solidFill>
                <a:latin typeface="Calibri" panose="020F0502020204030204" pitchFamily="34" charset="0"/>
                <a:cs typeface="Times New Roman" panose="02020603050405020304" pitchFamily="18" charset="0"/>
              </a:rPr>
              <a:t>and </a:t>
            </a:r>
            <a:r>
              <a:rPr lang="en-GB" sz="2000" dirty="0">
                <a:solidFill>
                  <a:srgbClr val="000000"/>
                </a:solidFill>
                <a:latin typeface="Calibri" panose="020F0502020204030204" pitchFamily="34" charset="0"/>
                <a:cs typeface="Times New Roman" panose="02020603050405020304" pitchFamily="18" charset="0"/>
              </a:rPr>
              <a:t>25,000</a:t>
            </a:r>
            <a:r>
              <a:rPr lang="en-GB" sz="2000" b="1" dirty="0">
                <a:solidFill>
                  <a:schemeClr val="accent1"/>
                </a:solidFill>
                <a:latin typeface="Calibri" panose="020F0502020204030204" pitchFamily="34" charset="0"/>
                <a:cs typeface="Times New Roman" panose="02020603050405020304" pitchFamily="18" charset="0"/>
              </a:rPr>
              <a:t> classified as positive</a:t>
            </a:r>
          </a:p>
          <a:p>
            <a:pPr marL="342900" indent="-228600">
              <a:lnSpc>
                <a:spcPct val="90000"/>
              </a:lnSpc>
              <a:spcAft>
                <a:spcPts val="1680"/>
              </a:spcAft>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descr="Shape, rectangle&#10;&#10;Description automatically generated">
            <a:extLst>
              <a:ext uri="{FF2B5EF4-FFF2-40B4-BE49-F238E27FC236}">
                <a16:creationId xmlns:a16="http://schemas.microsoft.com/office/drawing/2014/main" id="{94B96111-0EA2-4D35-8308-F73D295FE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386" y="2228919"/>
            <a:ext cx="4545328" cy="2352405"/>
          </a:xfrm>
          <a:prstGeom prst="rect">
            <a:avLst/>
          </a:prstGeom>
        </p:spPr>
      </p:pic>
    </p:spTree>
    <p:extLst>
      <p:ext uri="{BB962C8B-B14F-4D97-AF65-F5344CB8AC3E}">
        <p14:creationId xmlns:p14="http://schemas.microsoft.com/office/powerpoint/2010/main" val="166484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Sentiment Analysis Model</a:t>
            </a:r>
            <a:endParaRPr lang="en-US" sz="3600" kern="120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457200" indent="-228600">
              <a:lnSpc>
                <a:spcPct val="90000"/>
              </a:lnSpc>
              <a:spcAft>
                <a:spcPts val="1680"/>
              </a:spcAft>
              <a:buFont typeface="Arial" panose="020B0604020202020204" pitchFamily="34" charset="0"/>
              <a:buChar char="•"/>
            </a:pPr>
            <a:r>
              <a:rPr lang="en-US" sz="2000" dirty="0"/>
              <a:t>Dataset Loading &amp; Pre-processing</a:t>
            </a:r>
          </a:p>
          <a:p>
            <a:pPr marL="457200" indent="-228600">
              <a:lnSpc>
                <a:spcPct val="90000"/>
              </a:lnSpc>
              <a:spcAft>
                <a:spcPts val="1680"/>
              </a:spcAft>
              <a:buFont typeface="Arial" panose="020B0604020202020204" pitchFamily="34" charset="0"/>
              <a:buChar char="•"/>
            </a:pPr>
            <a:r>
              <a:rPr lang="en-US" sz="2000" dirty="0"/>
              <a:t>Training and Test Data Split</a:t>
            </a:r>
          </a:p>
          <a:p>
            <a:pPr marL="457200" indent="-228600">
              <a:lnSpc>
                <a:spcPct val="90000"/>
              </a:lnSpc>
              <a:spcAft>
                <a:spcPts val="1680"/>
              </a:spcAft>
              <a:buFont typeface="Arial" panose="020B0604020202020204" pitchFamily="34" charset="0"/>
              <a:buChar char="•"/>
            </a:pPr>
            <a:r>
              <a:rPr lang="en-US" sz="2000" dirty="0"/>
              <a:t>Tokenization</a:t>
            </a:r>
          </a:p>
          <a:p>
            <a:pPr marL="457200" indent="-228600">
              <a:lnSpc>
                <a:spcPct val="90000"/>
              </a:lnSpc>
              <a:spcAft>
                <a:spcPts val="1680"/>
              </a:spcAft>
              <a:buFont typeface="Arial" panose="020B0604020202020204" pitchFamily="34" charset="0"/>
              <a:buChar char="•"/>
            </a:pPr>
            <a:r>
              <a:rPr lang="en-US" sz="2000" dirty="0"/>
              <a:t>Word Embeddings</a:t>
            </a:r>
          </a:p>
          <a:p>
            <a:pPr marL="457200" indent="-228600">
              <a:lnSpc>
                <a:spcPct val="90000"/>
              </a:lnSpc>
              <a:spcAft>
                <a:spcPts val="1680"/>
              </a:spcAft>
              <a:buFont typeface="Arial" panose="020B0604020202020204" pitchFamily="34" charset="0"/>
              <a:buChar char="•"/>
            </a:pPr>
            <a:r>
              <a:rPr lang="en-US" sz="2000" dirty="0"/>
              <a:t>Model Training</a:t>
            </a:r>
          </a:p>
          <a:p>
            <a:pPr marL="457200" indent="-228600">
              <a:lnSpc>
                <a:spcPct val="90000"/>
              </a:lnSpc>
              <a:spcAft>
                <a:spcPts val="1680"/>
              </a:spcAft>
              <a:buFont typeface="Arial" panose="020B0604020202020204" pitchFamily="34" charset="0"/>
              <a:buChar char="•"/>
            </a:pPr>
            <a:r>
              <a:rPr lang="en-US" sz="2000" dirty="0"/>
              <a:t>Model Test &amp; Evaluation</a:t>
            </a:r>
          </a:p>
          <a:p>
            <a:pPr marL="342900" indent="-228600">
              <a:lnSpc>
                <a:spcPct val="90000"/>
              </a:lnSpc>
              <a:spcAft>
                <a:spcPts val="1680"/>
              </a:spcAft>
              <a:buFont typeface="Arial" panose="020B0604020202020204" pitchFamily="34" charset="0"/>
              <a:buChar char="•"/>
            </a:pPr>
            <a:endParaRPr lang="en-US" dirty="0"/>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Diagram&#10;&#10;Description automatically generated">
            <a:extLst>
              <a:ext uri="{FF2B5EF4-FFF2-40B4-BE49-F238E27FC236}">
                <a16:creationId xmlns:a16="http://schemas.microsoft.com/office/drawing/2014/main" id="{62FDFAFA-F66F-4CEC-A232-43B671068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719" y="1747496"/>
            <a:ext cx="4223252" cy="3315252"/>
          </a:xfrm>
          <a:prstGeom prst="rect">
            <a:avLst/>
          </a:prstGeom>
        </p:spPr>
      </p:pic>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57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a:t>Sentiment Analysis Model</a:t>
            </a:r>
          </a:p>
        </p:txBody>
      </p:sp>
      <p:sp>
        <p:nvSpPr>
          <p:cNvPr id="50" name="Rectangle 4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picture containing chart&#10;&#10;Description automatically generated">
            <a:extLst>
              <a:ext uri="{FF2B5EF4-FFF2-40B4-BE49-F238E27FC236}">
                <a16:creationId xmlns:a16="http://schemas.microsoft.com/office/drawing/2014/main" id="{CE20470F-9F37-42B7-8F42-DF29FB2E6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937" y="3356634"/>
            <a:ext cx="2227204" cy="2523744"/>
          </a:xfrm>
          <a:prstGeom prst="rect">
            <a:avLst/>
          </a:prstGeom>
        </p:spPr>
      </p:pic>
      <p:pic>
        <p:nvPicPr>
          <p:cNvPr id="14" name="Picture 13" descr="Chart, line chart&#10;&#10;Description automatically generated">
            <a:extLst>
              <a:ext uri="{FF2B5EF4-FFF2-40B4-BE49-F238E27FC236}">
                <a16:creationId xmlns:a16="http://schemas.microsoft.com/office/drawing/2014/main" id="{889A87B7-2B82-45D1-AB96-9DFF44ACAAC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927572" y="1025082"/>
            <a:ext cx="3703320" cy="2240506"/>
          </a:xfrm>
          <a:prstGeom prst="rect">
            <a:avLst/>
          </a:prstGeom>
        </p:spPr>
      </p:pic>
      <p:pic>
        <p:nvPicPr>
          <p:cNvPr id="15" name="Picture 14" descr="Chart&#10;&#10;Description automatically generated">
            <a:extLst>
              <a:ext uri="{FF2B5EF4-FFF2-40B4-BE49-F238E27FC236}">
                <a16:creationId xmlns:a16="http://schemas.microsoft.com/office/drawing/2014/main" id="{E2DFCC23-844B-46C2-875F-D1114CB8D5A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926879" y="1033134"/>
            <a:ext cx="3703320" cy="2240506"/>
          </a:xfrm>
          <a:prstGeom prst="rect">
            <a:avLst/>
          </a:prstGeom>
        </p:spPr>
      </p:pic>
      <p:pic>
        <p:nvPicPr>
          <p:cNvPr id="36" name="Picture 35" descr="Graphical user interface, text, application, email&#10;&#10;Description automatically generated">
            <a:extLst>
              <a:ext uri="{FF2B5EF4-FFF2-40B4-BE49-F238E27FC236}">
                <a16:creationId xmlns:a16="http://schemas.microsoft.com/office/drawing/2014/main" id="{DD0BC013-6ADA-4DD6-95E2-3C5297F82D65}"/>
              </a:ext>
            </a:extLst>
          </p:cNvPr>
          <p:cNvPicPr/>
          <p:nvPr/>
        </p:nvPicPr>
        <p:blipFill>
          <a:blip r:embed="rId5">
            <a:extLst>
              <a:ext uri="{28A0092B-C50C-407E-A947-70E740481C1C}">
                <a14:useLocalDpi xmlns:a14="http://schemas.microsoft.com/office/drawing/2010/main" val="0"/>
              </a:ext>
            </a:extLst>
          </a:blip>
          <a:stretch>
            <a:fillRect/>
          </a:stretch>
        </p:blipFill>
        <p:spPr>
          <a:xfrm>
            <a:off x="7932998" y="4308380"/>
            <a:ext cx="3703320" cy="1036929"/>
          </a:xfrm>
          <a:prstGeom prst="rect">
            <a:avLst/>
          </a:prstGeom>
        </p:spPr>
      </p:pic>
    </p:spTree>
    <p:extLst>
      <p:ext uri="{BB962C8B-B14F-4D97-AF65-F5344CB8AC3E}">
        <p14:creationId xmlns:p14="http://schemas.microsoft.com/office/powerpoint/2010/main" val="421280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Attack Algorithms</a:t>
            </a: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457200" indent="-228600">
              <a:lnSpc>
                <a:spcPct val="90000"/>
              </a:lnSpc>
              <a:spcAft>
                <a:spcPts val="1680"/>
              </a:spcAft>
              <a:buFont typeface="Arial" panose="020B0604020202020204" pitchFamily="34" charset="0"/>
              <a:buChar char="•"/>
            </a:pPr>
            <a:r>
              <a:rPr lang="en-US" sz="2000" dirty="0"/>
              <a:t>3 different Genetic Algorithms Tested </a:t>
            </a:r>
          </a:p>
          <a:p>
            <a:pPr marL="457200" indent="-228600">
              <a:lnSpc>
                <a:spcPct val="90000"/>
              </a:lnSpc>
              <a:spcAft>
                <a:spcPts val="1680"/>
              </a:spcAft>
              <a:buFont typeface="Arial" panose="020B0604020202020204" pitchFamily="34" charset="0"/>
              <a:buChar char="•"/>
            </a:pPr>
            <a:r>
              <a:rPr lang="en-US" sz="2000" dirty="0"/>
              <a:t>Black-Box Approach</a:t>
            </a:r>
          </a:p>
          <a:p>
            <a:pPr marL="457200" indent="-228600">
              <a:lnSpc>
                <a:spcPct val="90000"/>
              </a:lnSpc>
              <a:spcAft>
                <a:spcPts val="1680"/>
              </a:spcAft>
              <a:buFont typeface="Arial" panose="020B0604020202020204" pitchFamily="34" charset="0"/>
              <a:buChar char="•"/>
            </a:pPr>
            <a:r>
              <a:rPr lang="en-US" sz="2000" dirty="0"/>
              <a:t>Generate Initial Population</a:t>
            </a:r>
          </a:p>
          <a:p>
            <a:pPr marL="457200" indent="-228600">
              <a:lnSpc>
                <a:spcPct val="90000"/>
              </a:lnSpc>
              <a:spcAft>
                <a:spcPts val="1680"/>
              </a:spcAft>
              <a:buFont typeface="Arial" panose="020B0604020202020204" pitchFamily="34" charset="0"/>
              <a:buChar char="•"/>
            </a:pPr>
            <a:r>
              <a:rPr lang="en-US" sz="2000" dirty="0"/>
              <a:t>Target Label &amp; Fitness Function</a:t>
            </a:r>
          </a:p>
          <a:p>
            <a:pPr marL="457200" indent="-228600">
              <a:lnSpc>
                <a:spcPct val="90000"/>
              </a:lnSpc>
              <a:spcAft>
                <a:spcPts val="1680"/>
              </a:spcAft>
              <a:buFont typeface="Arial" panose="020B0604020202020204" pitchFamily="34" charset="0"/>
              <a:buChar char="•"/>
            </a:pPr>
            <a:r>
              <a:rPr lang="en-US" sz="2000" dirty="0"/>
              <a:t>Selection</a:t>
            </a:r>
          </a:p>
          <a:p>
            <a:pPr marL="457200" indent="-228600">
              <a:lnSpc>
                <a:spcPct val="90000"/>
              </a:lnSpc>
              <a:spcAft>
                <a:spcPts val="1680"/>
              </a:spcAft>
              <a:buFont typeface="Arial" panose="020B0604020202020204" pitchFamily="34" charset="0"/>
              <a:buChar char="•"/>
            </a:pPr>
            <a:r>
              <a:rPr lang="en-US" sz="2000" dirty="0"/>
              <a:t>Crossover</a:t>
            </a:r>
          </a:p>
          <a:p>
            <a:pPr marL="457200" indent="-228600">
              <a:lnSpc>
                <a:spcPct val="90000"/>
              </a:lnSpc>
              <a:spcAft>
                <a:spcPts val="1680"/>
              </a:spcAft>
              <a:buFont typeface="Arial" panose="020B0604020202020204" pitchFamily="34" charset="0"/>
              <a:buChar char="•"/>
            </a:pPr>
            <a:r>
              <a:rPr lang="en-US" sz="2000" dirty="0"/>
              <a:t>Exit Condition</a:t>
            </a:r>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descr="Diagram&#10;&#10;Description automatically generated">
            <a:extLst>
              <a:ext uri="{FF2B5EF4-FFF2-40B4-BE49-F238E27FC236}">
                <a16:creationId xmlns:a16="http://schemas.microsoft.com/office/drawing/2014/main" id="{BE7D70D2-856A-4F97-8934-73C3651A4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5119" y="812951"/>
            <a:ext cx="4459861" cy="5231461"/>
          </a:xfrm>
          <a:prstGeom prst="rect">
            <a:avLst/>
          </a:prstGeom>
        </p:spPr>
      </p:pic>
    </p:spTree>
    <p:extLst>
      <p:ext uri="{BB962C8B-B14F-4D97-AF65-F5344CB8AC3E}">
        <p14:creationId xmlns:p14="http://schemas.microsoft.com/office/powerpoint/2010/main" val="343952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Data Sample for Attacks</a:t>
            </a:r>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8B3AAA67-24F3-42DA-81C0-8D1723444073}"/>
              </a:ext>
            </a:extLst>
          </p:cNvPr>
          <p:cNvGraphicFramePr>
            <a:graphicFrameLocks noGrp="1"/>
          </p:cNvGraphicFramePr>
          <p:nvPr>
            <p:extLst>
              <p:ext uri="{D42A27DB-BD31-4B8C-83A1-F6EECF244321}">
                <p14:modId xmlns:p14="http://schemas.microsoft.com/office/powerpoint/2010/main" val="3352538353"/>
              </p:ext>
            </p:extLst>
          </p:nvPr>
        </p:nvGraphicFramePr>
        <p:xfrm>
          <a:off x="6810498" y="656150"/>
          <a:ext cx="4449104" cy="581025"/>
        </p:xfrm>
        <a:graphic>
          <a:graphicData uri="http://schemas.openxmlformats.org/drawingml/2006/table">
            <a:tbl>
              <a:tblPr firstRow="1" firstCol="1" bandRow="1">
                <a:tableStyleId>{5C22544A-7EE6-4342-B048-85BDC9FD1C3A}</a:tableStyleId>
              </a:tblPr>
              <a:tblGrid>
                <a:gridCol w="985468">
                  <a:extLst>
                    <a:ext uri="{9D8B030D-6E8A-4147-A177-3AD203B41FA5}">
                      <a16:colId xmlns:a16="http://schemas.microsoft.com/office/drawing/2014/main" val="813443202"/>
                    </a:ext>
                  </a:extLst>
                </a:gridCol>
                <a:gridCol w="785091">
                  <a:extLst>
                    <a:ext uri="{9D8B030D-6E8A-4147-A177-3AD203B41FA5}">
                      <a16:colId xmlns:a16="http://schemas.microsoft.com/office/drawing/2014/main" val="1570218317"/>
                    </a:ext>
                  </a:extLst>
                </a:gridCol>
                <a:gridCol w="849745">
                  <a:extLst>
                    <a:ext uri="{9D8B030D-6E8A-4147-A177-3AD203B41FA5}">
                      <a16:colId xmlns:a16="http://schemas.microsoft.com/office/drawing/2014/main" val="1945867822"/>
                    </a:ext>
                  </a:extLst>
                </a:gridCol>
                <a:gridCol w="785091">
                  <a:extLst>
                    <a:ext uri="{9D8B030D-6E8A-4147-A177-3AD203B41FA5}">
                      <a16:colId xmlns:a16="http://schemas.microsoft.com/office/drawing/2014/main" val="3589580064"/>
                    </a:ext>
                  </a:extLst>
                </a:gridCol>
                <a:gridCol w="1043709">
                  <a:extLst>
                    <a:ext uri="{9D8B030D-6E8A-4147-A177-3AD203B41FA5}">
                      <a16:colId xmlns:a16="http://schemas.microsoft.com/office/drawing/2014/main" val="323704768"/>
                    </a:ext>
                  </a:extLst>
                </a:gridCol>
              </a:tblGrid>
              <a:tr h="381000">
                <a:tc>
                  <a:txBody>
                    <a:bodyPr/>
                    <a:lstStyle/>
                    <a:p>
                      <a:pPr algn="ctr">
                        <a:spcAft>
                          <a:spcPts val="600"/>
                        </a:spcAft>
                      </a:pPr>
                      <a:r>
                        <a:rPr lang="en-GB" sz="1000" dirty="0">
                          <a:effectLst/>
                        </a:rPr>
                        <a:t>Common Configuration</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Generations</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Population Size</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Dataset Sample Size</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Maximum perturbations</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6055913"/>
                  </a:ext>
                </a:extLst>
              </a:tr>
              <a:tr h="200025">
                <a:tc>
                  <a:txBody>
                    <a:bodyPr/>
                    <a:lstStyle/>
                    <a:p>
                      <a:pPr algn="ctr">
                        <a:spcAft>
                          <a:spcPts val="600"/>
                        </a:spcAft>
                      </a:pPr>
                      <a:r>
                        <a:rPr lang="en-GB" sz="1000">
                          <a:effectLst/>
                        </a:rPr>
                        <a:t>All Runs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a:effectLst/>
                        </a:rPr>
                        <a:t>20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a:effectLst/>
                        </a:rPr>
                        <a:t>20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a:effectLst/>
                        </a:rPr>
                        <a:t>250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5</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9309088"/>
                  </a:ext>
                </a:extLst>
              </a:tr>
            </a:tbl>
          </a:graphicData>
        </a:graphic>
      </p:graphicFrame>
      <p:graphicFrame>
        <p:nvGraphicFramePr>
          <p:cNvPr id="5" name="Table 4">
            <a:extLst>
              <a:ext uri="{FF2B5EF4-FFF2-40B4-BE49-F238E27FC236}">
                <a16:creationId xmlns:a16="http://schemas.microsoft.com/office/drawing/2014/main" id="{A104A4FE-0B66-4A4C-A7F0-4874167557A7}"/>
              </a:ext>
            </a:extLst>
          </p:cNvPr>
          <p:cNvGraphicFramePr>
            <a:graphicFrameLocks noGrp="1"/>
          </p:cNvGraphicFramePr>
          <p:nvPr>
            <p:extLst>
              <p:ext uri="{D42A27DB-BD31-4B8C-83A1-F6EECF244321}">
                <p14:modId xmlns:p14="http://schemas.microsoft.com/office/powerpoint/2010/main" val="1331226149"/>
              </p:ext>
            </p:extLst>
          </p:nvPr>
        </p:nvGraphicFramePr>
        <p:xfrm>
          <a:off x="6831600" y="1975585"/>
          <a:ext cx="4406900" cy="581025"/>
        </p:xfrm>
        <a:graphic>
          <a:graphicData uri="http://schemas.openxmlformats.org/drawingml/2006/table">
            <a:tbl>
              <a:tblPr firstRow="1" firstCol="1" bandRow="1">
                <a:tableStyleId>{5C22544A-7EE6-4342-B048-85BDC9FD1C3A}</a:tableStyleId>
              </a:tblPr>
              <a:tblGrid>
                <a:gridCol w="1630045">
                  <a:extLst>
                    <a:ext uri="{9D8B030D-6E8A-4147-A177-3AD203B41FA5}">
                      <a16:colId xmlns:a16="http://schemas.microsoft.com/office/drawing/2014/main" val="350010657"/>
                    </a:ext>
                  </a:extLst>
                </a:gridCol>
                <a:gridCol w="1457325">
                  <a:extLst>
                    <a:ext uri="{9D8B030D-6E8A-4147-A177-3AD203B41FA5}">
                      <a16:colId xmlns:a16="http://schemas.microsoft.com/office/drawing/2014/main" val="3215266371"/>
                    </a:ext>
                  </a:extLst>
                </a:gridCol>
                <a:gridCol w="1319530">
                  <a:extLst>
                    <a:ext uri="{9D8B030D-6E8A-4147-A177-3AD203B41FA5}">
                      <a16:colId xmlns:a16="http://schemas.microsoft.com/office/drawing/2014/main" val="895992689"/>
                    </a:ext>
                  </a:extLst>
                </a:gridCol>
              </a:tblGrid>
              <a:tr h="190500">
                <a:tc gridSpan="3">
                  <a:txBody>
                    <a:bodyPr/>
                    <a:lstStyle/>
                    <a:p>
                      <a:pPr algn="ctr">
                        <a:spcAft>
                          <a:spcPts val="600"/>
                        </a:spcAft>
                      </a:pPr>
                      <a:r>
                        <a:rPr lang="en-GB" sz="1100" b="1" dirty="0">
                          <a:effectLst/>
                        </a:rPr>
                        <a:t>Length of reviews in our dataset (number of words)</a:t>
                      </a:r>
                      <a:endParaRPr lang="en-GB"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15668895"/>
                  </a:ext>
                </a:extLst>
              </a:tr>
              <a:tr h="190500">
                <a:tc>
                  <a:txBody>
                    <a:bodyPr/>
                    <a:lstStyle/>
                    <a:p>
                      <a:pPr algn="ctr">
                        <a:spcAft>
                          <a:spcPts val="600"/>
                        </a:spcAft>
                      </a:pPr>
                      <a:r>
                        <a:rPr lang="en-GB" sz="1100" b="1" dirty="0">
                          <a:solidFill>
                            <a:schemeClr val="tx1"/>
                          </a:solidFill>
                          <a:effectLst/>
                        </a:rPr>
                        <a:t>Smallest Review</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spcAft>
                          <a:spcPts val="600"/>
                        </a:spcAft>
                      </a:pPr>
                      <a:r>
                        <a:rPr lang="en-GB" sz="1100" b="1" dirty="0">
                          <a:solidFill>
                            <a:schemeClr val="tx1"/>
                          </a:solidFill>
                          <a:effectLst/>
                        </a:rPr>
                        <a:t>Largest review</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spcAft>
                          <a:spcPts val="600"/>
                        </a:spcAft>
                      </a:pPr>
                      <a:r>
                        <a:rPr lang="en-GB" sz="1100" b="1" dirty="0">
                          <a:solidFill>
                            <a:schemeClr val="tx1"/>
                          </a:solidFill>
                          <a:effectLst/>
                        </a:rPr>
                        <a:t>Mean review</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3750159558"/>
                  </a:ext>
                </a:extLst>
              </a:tr>
              <a:tr h="200025">
                <a:tc>
                  <a:txBody>
                    <a:bodyPr/>
                    <a:lstStyle/>
                    <a:p>
                      <a:pPr algn="ctr">
                        <a:spcAft>
                          <a:spcPts val="600"/>
                        </a:spcAft>
                      </a:pPr>
                      <a:r>
                        <a:rPr lang="en-GB" sz="1100" b="0" dirty="0">
                          <a:solidFill>
                            <a:schemeClr val="tx1"/>
                          </a:solidFill>
                          <a:effectLst/>
                        </a:rPr>
                        <a:t>37 words</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600"/>
                        </a:spcAft>
                      </a:pPr>
                      <a:r>
                        <a:rPr lang="en-GB" sz="1100" b="0" dirty="0">
                          <a:solidFill>
                            <a:schemeClr val="tx1"/>
                          </a:solidFill>
                          <a:effectLst/>
                        </a:rPr>
                        <a:t>945 words</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600"/>
                        </a:spcAft>
                      </a:pPr>
                      <a:r>
                        <a:rPr lang="en-GB" sz="1100" b="0" dirty="0">
                          <a:solidFill>
                            <a:schemeClr val="tx1"/>
                          </a:solidFill>
                          <a:effectLst/>
                        </a:rPr>
                        <a:t>236 words</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900173967"/>
                  </a:ext>
                </a:extLst>
              </a:tr>
            </a:tbl>
          </a:graphicData>
        </a:graphic>
      </p:graphicFrame>
      <p:sp>
        <p:nvSpPr>
          <p:cNvPr id="16" name="TextBox 15">
            <a:extLst>
              <a:ext uri="{FF2B5EF4-FFF2-40B4-BE49-F238E27FC236}">
                <a16:creationId xmlns:a16="http://schemas.microsoft.com/office/drawing/2014/main" id="{698D4FDD-B8DD-426C-B459-C58EE1597244}"/>
              </a:ext>
            </a:extLst>
          </p:cNvPr>
          <p:cNvSpPr txBox="1"/>
          <p:nvPr/>
        </p:nvSpPr>
        <p:spPr>
          <a:xfrm>
            <a:off x="6810498" y="1297368"/>
            <a:ext cx="3934691" cy="553998"/>
          </a:xfrm>
          <a:prstGeom prst="rect">
            <a:avLst/>
          </a:prstGeom>
          <a:noFill/>
        </p:spPr>
        <p:txBody>
          <a:bodyPr wrap="square">
            <a:spAutoFit/>
          </a:bodyPr>
          <a:lstStyle/>
          <a:p>
            <a:pPr algn="just">
              <a:spcAft>
                <a:spcPts val="600"/>
              </a:spcAft>
            </a:pPr>
            <a:r>
              <a:rPr lang="en-GB" sz="1000" b="1" dirty="0">
                <a:effectLst/>
                <a:latin typeface="Calibri" panose="020F0502020204030204" pitchFamily="34" charset="0"/>
                <a:ea typeface="Times New Roman" panose="02020603050405020304" pitchFamily="18" charset="0"/>
                <a:cs typeface="Times New Roman" panose="02020603050405020304" pitchFamily="18" charset="0"/>
              </a:rPr>
              <a:t>Maximum perturbations</a:t>
            </a:r>
            <a:r>
              <a:rPr lang="en-GB" sz="10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000" i="1" dirty="0">
                <a:effectLst/>
                <a:latin typeface="Calibri" panose="020F0502020204030204" pitchFamily="34" charset="0"/>
                <a:ea typeface="Times New Roman" panose="02020603050405020304" pitchFamily="18" charset="0"/>
                <a:cs typeface="Times New Roman" panose="02020603050405020304" pitchFamily="18" charset="0"/>
              </a:rPr>
              <a:t>is the maximum number of swaps of words allowed per review when generating a new population member for a new population set</a:t>
            </a:r>
            <a:r>
              <a:rPr lang="en-GB" sz="1000" dirty="0">
                <a:effectLst/>
                <a:latin typeface="Calibri" panose="020F0502020204030204" pitchFamily="34" charset="0"/>
                <a:ea typeface="Times New Roman" panose="02020603050405020304" pitchFamily="18" charset="0"/>
                <a:cs typeface="Times New Roman" panose="02020603050405020304" pitchFamily="18" charset="0"/>
              </a:rPr>
              <a:t>.</a:t>
            </a:r>
          </a:p>
        </p:txBody>
      </p:sp>
      <p:sp>
        <p:nvSpPr>
          <p:cNvPr id="17" name="TextBox 16">
            <a:extLst>
              <a:ext uri="{FF2B5EF4-FFF2-40B4-BE49-F238E27FC236}">
                <a16:creationId xmlns:a16="http://schemas.microsoft.com/office/drawing/2014/main" id="{87493015-8396-4916-B1AB-0F8DE0C2D454}"/>
              </a:ext>
            </a:extLst>
          </p:cNvPr>
          <p:cNvSpPr txBox="1"/>
          <p:nvPr/>
        </p:nvSpPr>
        <p:spPr>
          <a:xfrm>
            <a:off x="640080" y="2579372"/>
            <a:ext cx="4991629" cy="2925494"/>
          </a:xfrm>
          <a:prstGeom prst="rect">
            <a:avLst/>
          </a:prstGeom>
        </p:spPr>
        <p:txBody>
          <a:bodyPr vert="horz" lIns="91440" tIns="45720" rIns="91440" bIns="45720" rtlCol="0" anchor="ctr">
            <a:noAutofit/>
          </a:bodyPr>
          <a:lstStyle/>
          <a:p>
            <a:pPr marL="457200" indent="-228600">
              <a:lnSpc>
                <a:spcPct val="90000"/>
              </a:lnSpc>
              <a:spcAft>
                <a:spcPts val="1680"/>
              </a:spcAft>
              <a:buFont typeface="Arial" panose="020B0604020202020204" pitchFamily="34" charset="0"/>
              <a:buChar char="•"/>
            </a:pPr>
            <a:r>
              <a:rPr lang="en-US" sz="2000" dirty="0"/>
              <a:t>250 IMDB Reviews In Sample Dataset</a:t>
            </a:r>
          </a:p>
          <a:p>
            <a:pPr marL="457200" indent="-228600">
              <a:lnSpc>
                <a:spcPct val="90000"/>
              </a:lnSpc>
              <a:spcAft>
                <a:spcPts val="1680"/>
              </a:spcAft>
              <a:buFont typeface="Arial" panose="020B0604020202020204" pitchFamily="34" charset="0"/>
              <a:buChar char="•"/>
            </a:pPr>
            <a:r>
              <a:rPr lang="en-GB" sz="2000" dirty="0">
                <a:ea typeface="Times New Roman" panose="02020603050405020304" pitchFamily="18" charset="0"/>
                <a:cs typeface="Times New Roman" panose="02020603050405020304" pitchFamily="18" charset="0"/>
              </a:rPr>
              <a:t>R</a:t>
            </a:r>
            <a:r>
              <a:rPr lang="en-GB" sz="2000" dirty="0">
                <a:effectLst/>
                <a:ea typeface="Times New Roman" panose="02020603050405020304" pitchFamily="18" charset="0"/>
                <a:cs typeface="Times New Roman" panose="02020603050405020304" pitchFamily="18" charset="0"/>
              </a:rPr>
              <a:t>eview is considered </a:t>
            </a:r>
            <a:r>
              <a:rPr lang="en-GB" sz="2000" b="1" dirty="0">
                <a:effectLst/>
                <a:ea typeface="Times New Roman" panose="02020603050405020304" pitchFamily="18" charset="0"/>
                <a:cs typeface="Times New Roman" panose="02020603050405020304" pitchFamily="18" charset="0"/>
              </a:rPr>
              <a:t>negative if it has a score of </a:t>
            </a:r>
            <a:r>
              <a:rPr lang="en-GB" sz="2000" b="1" dirty="0">
                <a:effectLst/>
                <a:ea typeface="Times New Roman" panose="02020603050405020304" pitchFamily="18" charset="0"/>
                <a:cs typeface="Calibri" panose="020F0502020204030204" pitchFamily="34" charset="0"/>
              </a:rPr>
              <a:t>≤</a:t>
            </a:r>
            <a:r>
              <a:rPr lang="en-GB" sz="2000" b="1" dirty="0">
                <a:effectLst/>
                <a:ea typeface="Times New Roman" panose="02020603050405020304" pitchFamily="18" charset="0"/>
                <a:cs typeface="Times New Roman" panose="02020603050405020304" pitchFamily="18" charset="0"/>
              </a:rPr>
              <a:t> 4</a:t>
            </a:r>
            <a:r>
              <a:rPr lang="en-GB" sz="2000" dirty="0">
                <a:effectLst/>
                <a:ea typeface="Times New Roman" panose="02020603050405020304" pitchFamily="18" charset="0"/>
                <a:cs typeface="Times New Roman" panose="02020603050405020304" pitchFamily="18" charset="0"/>
              </a:rPr>
              <a:t> </a:t>
            </a:r>
            <a:r>
              <a:rPr lang="en-GB" sz="2000" b="1" dirty="0">
                <a:effectLst/>
                <a:ea typeface="Times New Roman" panose="02020603050405020304" pitchFamily="18" charset="0"/>
                <a:cs typeface="Times New Roman" panose="02020603050405020304" pitchFamily="18" charset="0"/>
              </a:rPr>
              <a:t>out of 10 </a:t>
            </a:r>
            <a:r>
              <a:rPr lang="en-GB" sz="2000" dirty="0">
                <a:effectLst/>
                <a:ea typeface="Times New Roman" panose="02020603050405020304" pitchFamily="18" charset="0"/>
                <a:cs typeface="Times New Roman" panose="02020603050405020304" pitchFamily="18" charset="0"/>
              </a:rPr>
              <a:t>on the IMDB website, and </a:t>
            </a:r>
            <a:r>
              <a:rPr lang="en-GB" sz="2000" b="1" dirty="0">
                <a:effectLst/>
                <a:ea typeface="Times New Roman" panose="02020603050405020304" pitchFamily="18" charset="0"/>
                <a:cs typeface="Times New Roman" panose="02020603050405020304" pitchFamily="18" charset="0"/>
              </a:rPr>
              <a:t>positive if it has a score of </a:t>
            </a:r>
            <a:r>
              <a:rPr lang="en-GB" sz="2000" b="1" dirty="0">
                <a:effectLst/>
                <a:ea typeface="Times New Roman" panose="02020603050405020304" pitchFamily="18" charset="0"/>
                <a:cs typeface="Calibri" panose="020F0502020204030204" pitchFamily="34" charset="0"/>
              </a:rPr>
              <a:t>≥</a:t>
            </a:r>
            <a:r>
              <a:rPr lang="en-GB" sz="2000" b="1" dirty="0">
                <a:effectLst/>
                <a:ea typeface="Times New Roman" panose="02020603050405020304" pitchFamily="18" charset="0"/>
                <a:cs typeface="Times New Roman" panose="02020603050405020304" pitchFamily="18" charset="0"/>
              </a:rPr>
              <a:t> 7 out of 10</a:t>
            </a:r>
            <a:r>
              <a:rPr lang="en-GB" sz="2000" dirty="0">
                <a:effectLst/>
                <a:ea typeface="Times New Roman" panose="02020603050405020304" pitchFamily="18" charset="0"/>
                <a:cs typeface="Times New Roman" panose="02020603050405020304" pitchFamily="18" charset="0"/>
              </a:rPr>
              <a:t>. (</a:t>
            </a:r>
            <a:r>
              <a:rPr lang="en-GB" sz="1600" dirty="0">
                <a:effectLst/>
                <a:ea typeface="Times New Roman" panose="02020603050405020304" pitchFamily="18" charset="0"/>
                <a:cs typeface="Times New Roman" panose="02020603050405020304" pitchFamily="18" charset="0"/>
              </a:rPr>
              <a:t>Reviews with ratings of 5 or 6 were excluded for the dataset</a:t>
            </a:r>
            <a:r>
              <a:rPr lang="en-GB" sz="2000" dirty="0">
                <a:effectLst/>
                <a:ea typeface="Times New Roman" panose="02020603050405020304" pitchFamily="18" charset="0"/>
                <a:cs typeface="Times New Roman" panose="02020603050405020304" pitchFamily="18" charset="0"/>
              </a:rPr>
              <a:t>)</a:t>
            </a:r>
            <a:endParaRPr lang="en-US" sz="2000" dirty="0"/>
          </a:p>
          <a:p>
            <a:pPr marL="457200" indent="-228600">
              <a:lnSpc>
                <a:spcPct val="90000"/>
              </a:lnSpc>
              <a:spcAft>
                <a:spcPts val="1680"/>
              </a:spcAft>
              <a:buFont typeface="Arial" panose="020B0604020202020204" pitchFamily="34" charset="0"/>
              <a:buChar char="•"/>
            </a:pPr>
            <a:r>
              <a:rPr lang="en-US" sz="2000" dirty="0"/>
              <a:t>Same Dataset Used For All algorithms</a:t>
            </a:r>
          </a:p>
        </p:txBody>
      </p:sp>
      <p:sp>
        <p:nvSpPr>
          <p:cNvPr id="18" name="TextBox 17">
            <a:extLst>
              <a:ext uri="{FF2B5EF4-FFF2-40B4-BE49-F238E27FC236}">
                <a16:creationId xmlns:a16="http://schemas.microsoft.com/office/drawing/2014/main" id="{24AB8453-FAE8-467B-85F4-6099BA128BB3}"/>
              </a:ext>
            </a:extLst>
          </p:cNvPr>
          <p:cNvSpPr txBox="1"/>
          <p:nvPr/>
        </p:nvSpPr>
        <p:spPr>
          <a:xfrm>
            <a:off x="6429970" y="2906565"/>
            <a:ext cx="4923830" cy="369113"/>
          </a:xfrm>
          <a:prstGeom prst="rect">
            <a:avLst/>
          </a:prstGeom>
        </p:spPr>
        <p:txBody>
          <a:bodyPr vert="horz" lIns="91440" tIns="45720" rIns="91440" bIns="45720" rtlCol="0" anchor="ctr">
            <a:noAutofit/>
          </a:bodyPr>
          <a:lstStyle/>
          <a:p>
            <a:pPr marL="228600">
              <a:lnSpc>
                <a:spcPct val="90000"/>
              </a:lnSpc>
              <a:spcAft>
                <a:spcPts val="1680"/>
              </a:spcAft>
            </a:pPr>
            <a:r>
              <a:rPr lang="en-US" sz="1600" dirty="0"/>
              <a:t>Sample Review: </a:t>
            </a:r>
            <a:r>
              <a:rPr lang="en-GB" sz="1200" dirty="0">
                <a:effectLst/>
                <a:ea typeface="Times New Roman" panose="02020603050405020304" pitchFamily="18" charset="0"/>
                <a:cs typeface="Times New Roman" panose="02020603050405020304" pitchFamily="18" charset="0"/>
              </a:rPr>
              <a:t>Probability = </a:t>
            </a:r>
            <a:r>
              <a:rPr lang="en-GB" sz="1200" b="1" dirty="0">
                <a:effectLst/>
                <a:ea typeface="Times New Roman" panose="02020603050405020304" pitchFamily="18" charset="0"/>
                <a:cs typeface="Times New Roman" panose="02020603050405020304" pitchFamily="18" charset="0"/>
              </a:rPr>
              <a:t>Positive</a:t>
            </a:r>
            <a:r>
              <a:rPr lang="en-GB" sz="1200" dirty="0">
                <a:effectLst/>
                <a:ea typeface="Times New Roman" panose="02020603050405020304" pitchFamily="18" charset="0"/>
                <a:cs typeface="Times New Roman" panose="02020603050405020304" pitchFamily="18" charset="0"/>
              </a:rPr>
              <a:t> with confidence of </a:t>
            </a:r>
            <a:r>
              <a:rPr lang="en-GB" sz="1200" b="1" dirty="0">
                <a:effectLst/>
                <a:ea typeface="Times New Roman" panose="02020603050405020304" pitchFamily="18" charset="0"/>
              </a:rPr>
              <a:t>99.13%</a:t>
            </a:r>
            <a:endParaRPr lang="en-US" sz="1200" dirty="0"/>
          </a:p>
        </p:txBody>
      </p:sp>
      <p:sp>
        <p:nvSpPr>
          <p:cNvPr id="19" name="TextBox 18">
            <a:extLst>
              <a:ext uri="{FF2B5EF4-FFF2-40B4-BE49-F238E27FC236}">
                <a16:creationId xmlns:a16="http://schemas.microsoft.com/office/drawing/2014/main" id="{F23D288F-B674-4999-880C-3437FBB3C569}"/>
              </a:ext>
            </a:extLst>
          </p:cNvPr>
          <p:cNvSpPr txBox="1"/>
          <p:nvPr/>
        </p:nvSpPr>
        <p:spPr>
          <a:xfrm>
            <a:off x="6716299" y="3275678"/>
            <a:ext cx="4637501" cy="2411831"/>
          </a:xfrm>
          <a:prstGeom prst="rect">
            <a:avLst/>
          </a:prstGeom>
          <a:solidFill>
            <a:schemeClr val="bg1">
              <a:lumMod val="95000"/>
            </a:schemeClr>
          </a:solidFill>
        </p:spPr>
        <p:txBody>
          <a:bodyPr vert="horz" lIns="0" tIns="0" rIns="180000" bIns="0" rtlCol="0" anchor="ctr">
            <a:noAutofit/>
          </a:bodyPr>
          <a:lstStyle/>
          <a:p>
            <a:pPr marL="228600" algn="just">
              <a:lnSpc>
                <a:spcPct val="90000"/>
              </a:lnSpc>
              <a:spcAft>
                <a:spcPts val="1680"/>
              </a:spcAft>
            </a:pPr>
            <a:r>
              <a:rPr lang="en-GB" sz="1200" dirty="0">
                <a:latin typeface="Calibri" panose="020F0502020204030204" pitchFamily="34" charset="0"/>
                <a:ea typeface="Times New Roman" panose="02020603050405020304" pitchFamily="18" charset="0"/>
              </a:rPr>
              <a:t>“There's some very clever humour in this film, which is both a parody of and a tribute to actors. However, after a while it just seems an exercise in style (notwithstanding great gags such as Balasko continuing the part of Dussolier, and very good acting by all involved) and I was wondering why Blier made this film. All is revealed in the ending, when Blier, directing Claude Brasseur, gets a phone call from his dad (Bernard Blier) - from heaven, and gets the chance to say how much he misses him. An effective emotional capper and obviously heartfelt. But there isn't really sufficient dramatic tension or emotional involvement to keep the rest of the film interesting throughout it's entire running time. Some really nice scenes and sequences, however, and anyone who likes these 'mosntres sacrés' of the French cinema should get a fair amount of enjoyment out of this film.”</a:t>
            </a:r>
            <a:endParaRPr lang="en-US" sz="1200" dirty="0"/>
          </a:p>
        </p:txBody>
      </p:sp>
    </p:spTree>
    <p:extLst>
      <p:ext uri="{BB962C8B-B14F-4D97-AF65-F5344CB8AC3E}">
        <p14:creationId xmlns:p14="http://schemas.microsoft.com/office/powerpoint/2010/main" val="251336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Attack Results</a:t>
            </a:r>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7BC1BB33-95B6-42AB-A578-F8B57CE4CA7A}"/>
              </a:ext>
            </a:extLst>
          </p:cNvPr>
          <p:cNvGraphicFramePr>
            <a:graphicFrameLocks noGrp="1"/>
          </p:cNvGraphicFramePr>
          <p:nvPr>
            <p:extLst>
              <p:ext uri="{D42A27DB-BD31-4B8C-83A1-F6EECF244321}">
                <p14:modId xmlns:p14="http://schemas.microsoft.com/office/powerpoint/2010/main" val="1156463949"/>
              </p:ext>
            </p:extLst>
          </p:nvPr>
        </p:nvGraphicFramePr>
        <p:xfrm>
          <a:off x="652415" y="2494439"/>
          <a:ext cx="5660332" cy="3784497"/>
        </p:xfrm>
        <a:graphic>
          <a:graphicData uri="http://schemas.openxmlformats.org/drawingml/2006/table">
            <a:tbl>
              <a:tblPr firstRow="1" firstCol="1" bandRow="1">
                <a:tableStyleId>{5C22544A-7EE6-4342-B048-85BDC9FD1C3A}</a:tableStyleId>
              </a:tblPr>
              <a:tblGrid>
                <a:gridCol w="5660332">
                  <a:extLst>
                    <a:ext uri="{9D8B030D-6E8A-4147-A177-3AD203B41FA5}">
                      <a16:colId xmlns:a16="http://schemas.microsoft.com/office/drawing/2014/main" val="1059635024"/>
                    </a:ext>
                  </a:extLst>
                </a:gridCol>
              </a:tblGrid>
              <a:tr h="370737">
                <a:tc>
                  <a:txBody>
                    <a:bodyPr/>
                    <a:lstStyle/>
                    <a:p>
                      <a:pPr algn="just">
                        <a:spcAft>
                          <a:spcPts val="600"/>
                        </a:spcAft>
                      </a:pPr>
                      <a:r>
                        <a:rPr lang="en-GB" sz="1600" dirty="0">
                          <a:solidFill>
                            <a:schemeClr val="tx1"/>
                          </a:solidFill>
                          <a:effectLst/>
                        </a:rPr>
                        <a:t>Original Review: Probability = Positive with confidence of 99.13%</a:t>
                      </a:r>
                      <a:endParaRPr lang="en-GB"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003476114"/>
                  </a:ext>
                </a:extLst>
              </a:tr>
              <a:tr h="3336636">
                <a:tc>
                  <a:txBody>
                    <a:bodyPr/>
                    <a:lstStyle/>
                    <a:p>
                      <a:pPr algn="just">
                        <a:spcAft>
                          <a:spcPts val="600"/>
                        </a:spcAft>
                      </a:pPr>
                      <a:r>
                        <a:rPr lang="en-GB" sz="1600" b="0" dirty="0">
                          <a:solidFill>
                            <a:schemeClr val="tx1"/>
                          </a:solidFill>
                          <a:effectLst/>
                        </a:rPr>
                        <a:t>There's some very clever humour in this film, which is both a parody of and a tribute to actors. However, after a while it just seems an exercise in style (notwithstanding great gags such as Balasko continuing the part of Dussolier, and very good acting by all involved) and I was wondering why Blier made this film. All is revealed in the ending, when Blier, directing Claude Brasseur, gets a phone call from his dad (Bernard Blier) - from heaven, and gets the chance to say how much he misses him. An effective emotional capper and obviously heartfelt. But there isn't really sufficient dramatic tension or emotional involvement to keep the rest of the film interesting throughout it's entire running time. Some really nice scenes and sequences, however, and anyone who likes these 'mosntres sacrés' of the French cinema should get a fair amount of enjoyment out of this film.</a:t>
                      </a:r>
                      <a:endParaRPr lang="en-GB" sz="1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367353681"/>
                  </a:ext>
                </a:extLst>
              </a:tr>
            </a:tbl>
          </a:graphicData>
        </a:graphic>
      </p:graphicFrame>
      <p:graphicFrame>
        <p:nvGraphicFramePr>
          <p:cNvPr id="6" name="Table 5">
            <a:extLst>
              <a:ext uri="{FF2B5EF4-FFF2-40B4-BE49-F238E27FC236}">
                <a16:creationId xmlns:a16="http://schemas.microsoft.com/office/drawing/2014/main" id="{72D5C9F8-9555-4F51-BF98-CB32ACE0B5DA}"/>
              </a:ext>
            </a:extLst>
          </p:cNvPr>
          <p:cNvGraphicFramePr>
            <a:graphicFrameLocks noGrp="1"/>
          </p:cNvGraphicFramePr>
          <p:nvPr>
            <p:extLst>
              <p:ext uri="{D42A27DB-BD31-4B8C-83A1-F6EECF244321}">
                <p14:modId xmlns:p14="http://schemas.microsoft.com/office/powerpoint/2010/main" val="1370298460"/>
              </p:ext>
            </p:extLst>
          </p:nvPr>
        </p:nvGraphicFramePr>
        <p:xfrm>
          <a:off x="6716298" y="656150"/>
          <a:ext cx="4637499" cy="1706880"/>
        </p:xfrm>
        <a:graphic>
          <a:graphicData uri="http://schemas.openxmlformats.org/drawingml/2006/table">
            <a:tbl>
              <a:tblPr firstRow="1" firstCol="1" bandRow="1">
                <a:tableStyleId>{5C22544A-7EE6-4342-B048-85BDC9FD1C3A}</a:tableStyleId>
              </a:tblPr>
              <a:tblGrid>
                <a:gridCol w="4637499">
                  <a:extLst>
                    <a:ext uri="{9D8B030D-6E8A-4147-A177-3AD203B41FA5}">
                      <a16:colId xmlns:a16="http://schemas.microsoft.com/office/drawing/2014/main" val="1673505906"/>
                    </a:ext>
                  </a:extLst>
                </a:gridCol>
              </a:tblGrid>
              <a:tr h="317428">
                <a:tc>
                  <a:txBody>
                    <a:bodyPr/>
                    <a:lstStyle/>
                    <a:p>
                      <a:pPr algn="just">
                        <a:spcAft>
                          <a:spcPts val="600"/>
                        </a:spcAft>
                      </a:pPr>
                      <a:r>
                        <a:rPr lang="en-GB" sz="1100" b="0" dirty="0">
                          <a:solidFill>
                            <a:schemeClr val="tx1"/>
                          </a:solidFill>
                          <a:effectLst/>
                        </a:rPr>
                        <a:t>Algorithm A (Adversarial Example): </a:t>
                      </a:r>
                      <a:r>
                        <a:rPr lang="en-GB" sz="1100" b="1" dirty="0">
                          <a:solidFill>
                            <a:schemeClr val="tx1"/>
                          </a:solidFill>
                          <a:effectLst/>
                        </a:rPr>
                        <a:t>Probability = Negative with confidence 60.66% (17 words swapped)</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1469501802"/>
                  </a:ext>
                </a:extLst>
              </a:tr>
              <a:tr h="1298567">
                <a:tc>
                  <a:txBody>
                    <a:bodyPr/>
                    <a:lstStyle/>
                    <a:p>
                      <a:pPr algn="just">
                        <a:spcAft>
                          <a:spcPts val="600"/>
                        </a:spcAft>
                      </a:pPr>
                      <a:r>
                        <a:rPr lang="en-GB" sz="900" dirty="0">
                          <a:solidFill>
                            <a:schemeClr val="tx1"/>
                          </a:solidFill>
                          <a:effectLst/>
                          <a:latin typeface="Calibri" panose="020F0502020204030204" pitchFamily="34" charset="0"/>
                          <a:ea typeface="Times New Roman" panose="02020603050405020304" pitchFamily="18" charset="0"/>
                        </a:rPr>
                        <a:t>There's some very clever </a:t>
                      </a:r>
                      <a:r>
                        <a:rPr lang="en-GB" sz="900" b="1" dirty="0">
                          <a:solidFill>
                            <a:srgbClr val="FF0000"/>
                          </a:solidFill>
                          <a:effectLst/>
                          <a:latin typeface="Calibri" panose="020F0502020204030204" pitchFamily="34" charset="0"/>
                          <a:ea typeface="Times New Roman" panose="02020603050405020304" pitchFamily="18" charset="0"/>
                        </a:rPr>
                        <a:t>mood</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in this film, which is both a </a:t>
                      </a:r>
                      <a:r>
                        <a:rPr lang="en-GB" sz="900" b="1" dirty="0">
                          <a:solidFill>
                            <a:srgbClr val="FF0000"/>
                          </a:solidFill>
                          <a:effectLst/>
                          <a:latin typeface="Calibri" panose="020F0502020204030204" pitchFamily="34" charset="0"/>
                          <a:ea typeface="Times New Roman" panose="02020603050405020304" pitchFamily="18" charset="0"/>
                        </a:rPr>
                        <a:t>travesty</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of and a tribute to </a:t>
                      </a:r>
                      <a:r>
                        <a:rPr lang="en-GB" sz="900" b="1" dirty="0">
                          <a:solidFill>
                            <a:srgbClr val="FF0000"/>
                          </a:solidFill>
                          <a:effectLst/>
                          <a:latin typeface="Calibri" panose="020F0502020204030204" pitchFamily="34" charset="0"/>
                          <a:ea typeface="Times New Roman" panose="02020603050405020304" pitchFamily="18" charset="0"/>
                        </a:rPr>
                        <a:t>agents</a:t>
                      </a:r>
                      <a:r>
                        <a:rPr lang="en-GB" sz="900" dirty="0">
                          <a:solidFill>
                            <a:schemeClr val="tx1"/>
                          </a:solidFill>
                          <a:effectLst/>
                          <a:latin typeface="Calibri" panose="020F0502020204030204" pitchFamily="34" charset="0"/>
                          <a:ea typeface="Times New Roman" panose="02020603050405020304" pitchFamily="18" charset="0"/>
                        </a:rPr>
                        <a:t>. However, after a while it just seems an exercise in style (notwithstanding</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grand</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jaws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such as Balasko continuing the </a:t>
                      </a:r>
                      <a:r>
                        <a:rPr lang="en-GB" sz="900" b="1" dirty="0">
                          <a:solidFill>
                            <a:schemeClr val="tx1"/>
                          </a:solidFill>
                          <a:effectLst/>
                          <a:latin typeface="Calibri" panose="020F0502020204030204" pitchFamily="34" charset="0"/>
                          <a:ea typeface="Times New Roman" panose="02020603050405020304" pitchFamily="18" charset="0"/>
                        </a:rPr>
                        <a:t>parties</a:t>
                      </a:r>
                      <a:r>
                        <a:rPr lang="en-GB" sz="900" dirty="0">
                          <a:solidFill>
                            <a:schemeClr val="tx1"/>
                          </a:solidFill>
                          <a:effectLst/>
                          <a:latin typeface="Calibri" panose="020F0502020204030204" pitchFamily="34" charset="0"/>
                          <a:ea typeface="Times New Roman" panose="02020603050405020304" pitchFamily="18" charset="0"/>
                        </a:rPr>
                        <a:t> of Dussolier, and very </a:t>
                      </a:r>
                      <a:r>
                        <a:rPr lang="en-GB" sz="900" b="1" dirty="0">
                          <a:solidFill>
                            <a:srgbClr val="FF0000"/>
                          </a:solidFill>
                          <a:effectLst/>
                          <a:latin typeface="Calibri" panose="020F0502020204030204" pitchFamily="34" charset="0"/>
                          <a:ea typeface="Times New Roman" panose="02020603050405020304" pitchFamily="18" charset="0"/>
                        </a:rPr>
                        <a:t>alright</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behaving</a:t>
                      </a:r>
                      <a:r>
                        <a:rPr lang="en-GB" sz="900" dirty="0">
                          <a:solidFill>
                            <a:schemeClr val="tx1"/>
                          </a:solidFill>
                          <a:effectLst/>
                          <a:latin typeface="Calibri" panose="020F0502020204030204" pitchFamily="34" charset="0"/>
                          <a:ea typeface="Times New Roman" panose="02020603050405020304" pitchFamily="18" charset="0"/>
                        </a:rPr>
                        <a:t> by all involved) and I was wondering why Blier made this film. All is revealed in the </a:t>
                      </a:r>
                      <a:r>
                        <a:rPr lang="en-GB" sz="900" b="1" dirty="0">
                          <a:solidFill>
                            <a:srgbClr val="FF0000"/>
                          </a:solidFill>
                          <a:effectLst/>
                          <a:latin typeface="Calibri" panose="020F0502020204030204" pitchFamily="34" charset="0"/>
                          <a:ea typeface="Times New Roman" panose="02020603050405020304" pitchFamily="18" charset="0"/>
                        </a:rPr>
                        <a:t>ceases</a:t>
                      </a:r>
                      <a:r>
                        <a:rPr lang="en-GB" sz="900" dirty="0">
                          <a:solidFill>
                            <a:schemeClr val="tx1"/>
                          </a:solidFill>
                          <a:effectLst/>
                          <a:latin typeface="Calibri" panose="020F0502020204030204" pitchFamily="34" charset="0"/>
                          <a:ea typeface="Times New Roman" panose="02020603050405020304" pitchFamily="18" charset="0"/>
                        </a:rPr>
                        <a:t>, when Blier directing Claude Brasseur, gets a phone call from his dad </a:t>
                      </a:r>
                      <a:r>
                        <a:rPr lang="en-GB" sz="900" dirty="0">
                          <a:effectLst/>
                          <a:latin typeface="Calibri" panose="020F0502020204030204" pitchFamily="34" charset="0"/>
                          <a:ea typeface="Times New Roman" panose="02020603050405020304" pitchFamily="18" charset="0"/>
                        </a:rPr>
                        <a:t>(</a:t>
                      </a:r>
                      <a:r>
                        <a:rPr lang="en-GB" sz="900" b="1" dirty="0">
                          <a:solidFill>
                            <a:schemeClr val="tx1"/>
                          </a:solidFill>
                          <a:effectLst/>
                          <a:latin typeface="Calibri" panose="020F0502020204030204" pitchFamily="34" charset="0"/>
                          <a:ea typeface="Times New Roman" panose="02020603050405020304" pitchFamily="18" charset="0"/>
                        </a:rPr>
                        <a:t>Barnard</a:t>
                      </a:r>
                      <a:r>
                        <a:rPr lang="en-GB" sz="900" dirty="0">
                          <a:solidFill>
                            <a:schemeClr val="tx1"/>
                          </a:solidFill>
                          <a:effectLst/>
                          <a:latin typeface="Calibri" panose="020F0502020204030204" pitchFamily="34" charset="0"/>
                          <a:ea typeface="Times New Roman" panose="02020603050405020304" pitchFamily="18" charset="0"/>
                        </a:rPr>
                        <a:t> Blier) - from heaven, and gets the chance to say how much he misses him. An effective </a:t>
                      </a:r>
                      <a:r>
                        <a:rPr lang="en-GB" sz="900" b="1" dirty="0">
                          <a:solidFill>
                            <a:srgbClr val="FF0000"/>
                          </a:solidFill>
                          <a:effectLst/>
                          <a:latin typeface="Calibri" panose="020F0502020204030204" pitchFamily="34" charset="0"/>
                          <a:ea typeface="Times New Roman" panose="02020603050405020304" pitchFamily="18" charset="0"/>
                        </a:rPr>
                        <a:t>sentimental</a:t>
                      </a:r>
                      <a:r>
                        <a:rPr lang="en-GB" sz="900" dirty="0">
                          <a:solidFill>
                            <a:schemeClr val="tx1"/>
                          </a:solidFill>
                          <a:effectLst/>
                          <a:latin typeface="Calibri" panose="020F0502020204030204" pitchFamily="34" charset="0"/>
                          <a:ea typeface="Times New Roman" panose="02020603050405020304" pitchFamily="18" charset="0"/>
                        </a:rPr>
                        <a:t> capper and obviously heartfelt. But there isn't really sufficient dramatic </a:t>
                      </a:r>
                      <a:r>
                        <a:rPr lang="en-GB" sz="900" b="1" dirty="0">
                          <a:solidFill>
                            <a:srgbClr val="FF0000"/>
                          </a:solidFill>
                          <a:effectLst/>
                          <a:latin typeface="Calibri" panose="020F0502020204030204" pitchFamily="34" charset="0"/>
                          <a:ea typeface="Times New Roman" panose="02020603050405020304" pitchFamily="18" charset="0"/>
                        </a:rPr>
                        <a:t>voltage</a:t>
                      </a:r>
                      <a:r>
                        <a:rPr lang="en-GB" sz="900" dirty="0">
                          <a:solidFill>
                            <a:schemeClr val="tx1"/>
                          </a:solidFill>
                          <a:effectLst/>
                          <a:latin typeface="Calibri" panose="020F0502020204030204" pitchFamily="34" charset="0"/>
                          <a:ea typeface="Times New Roman" panose="02020603050405020304" pitchFamily="18" charset="0"/>
                        </a:rPr>
                        <a:t> or emotional involvement to keep the rest of the film interesting</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during</a:t>
                      </a:r>
                      <a:r>
                        <a:rPr lang="en-GB" sz="900" dirty="0">
                          <a:solidFill>
                            <a:schemeClr val="tx1"/>
                          </a:solidFill>
                          <a:effectLst/>
                          <a:latin typeface="Calibri" panose="020F0502020204030204" pitchFamily="34" charset="0"/>
                          <a:ea typeface="Times New Roman" panose="02020603050405020304" pitchFamily="18" charset="0"/>
                        </a:rPr>
                        <a:t> it's entire </a:t>
                      </a:r>
                      <a:r>
                        <a:rPr lang="en-GB" sz="900" b="1" dirty="0">
                          <a:solidFill>
                            <a:srgbClr val="FF0000"/>
                          </a:solidFill>
                          <a:effectLst/>
                          <a:latin typeface="Calibri" panose="020F0502020204030204" pitchFamily="34" charset="0"/>
                          <a:ea typeface="Times New Roman" panose="02020603050405020304" pitchFamily="18" charset="0"/>
                        </a:rPr>
                        <a:t>run</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time. Some really </a:t>
                      </a:r>
                      <a:r>
                        <a:rPr lang="en-GB" sz="900" b="1" dirty="0">
                          <a:solidFill>
                            <a:srgbClr val="FF0000"/>
                          </a:solidFill>
                          <a:effectLst/>
                          <a:latin typeface="Calibri" panose="020F0502020204030204" pitchFamily="34" charset="0"/>
                          <a:ea typeface="Times New Roman" panose="02020603050405020304" pitchFamily="18" charset="0"/>
                        </a:rPr>
                        <a:t>handsome</a:t>
                      </a:r>
                      <a:r>
                        <a:rPr lang="en-GB" sz="900" dirty="0">
                          <a:effectLst/>
                          <a:latin typeface="Calibri" panose="020F0502020204030204" pitchFamily="34" charset="0"/>
                          <a:ea typeface="Times New Roman" panose="02020603050405020304" pitchFamily="18" charset="0"/>
                        </a:rPr>
                        <a:t> </a:t>
                      </a:r>
                      <a:r>
                        <a:rPr lang="en-GB" sz="900" b="1" dirty="0">
                          <a:solidFill>
                            <a:schemeClr val="tx1"/>
                          </a:solidFill>
                          <a:effectLst/>
                          <a:latin typeface="Calibri" panose="020F0502020204030204" pitchFamily="34" charset="0"/>
                          <a:ea typeface="Times New Roman" panose="02020603050405020304" pitchFamily="18" charset="0"/>
                        </a:rPr>
                        <a:t>image</a:t>
                      </a:r>
                      <a:r>
                        <a:rPr lang="en-GB" sz="900" dirty="0">
                          <a:solidFill>
                            <a:schemeClr val="tx1"/>
                          </a:solidFill>
                          <a:effectLst/>
                          <a:latin typeface="Calibri" panose="020F0502020204030204" pitchFamily="34" charset="0"/>
                          <a:ea typeface="Times New Roman" panose="02020603050405020304" pitchFamily="18" charset="0"/>
                        </a:rPr>
                        <a:t> and sequences, however, and anyone who likes these 'mosntres sacrés' of the French cinema should get a fair </a:t>
                      </a:r>
                      <a:r>
                        <a:rPr lang="en-GB" sz="900" b="1" dirty="0">
                          <a:solidFill>
                            <a:schemeClr val="tx1"/>
                          </a:solidFill>
                          <a:effectLst/>
                          <a:latin typeface="Calibri" panose="020F0502020204030204" pitchFamily="34" charset="0"/>
                          <a:ea typeface="Times New Roman" panose="02020603050405020304" pitchFamily="18" charset="0"/>
                        </a:rPr>
                        <a:t>amounts</a:t>
                      </a:r>
                      <a:r>
                        <a:rPr lang="en-GB" sz="900" dirty="0">
                          <a:solidFill>
                            <a:schemeClr val="tx1"/>
                          </a:solidFill>
                          <a:effectLst/>
                          <a:latin typeface="Calibri" panose="020F0502020204030204" pitchFamily="34" charset="0"/>
                          <a:ea typeface="Times New Roman" panose="02020603050405020304" pitchFamily="18" charset="0"/>
                        </a:rPr>
                        <a:t> of enjoyment out of this film.</a:t>
                      </a:r>
                      <a:endParaRPr lang="en-GB" sz="9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737730388"/>
                  </a:ext>
                </a:extLst>
              </a:tr>
            </a:tbl>
          </a:graphicData>
        </a:graphic>
      </p:graphicFrame>
      <p:graphicFrame>
        <p:nvGraphicFramePr>
          <p:cNvPr id="7" name="Table 6">
            <a:extLst>
              <a:ext uri="{FF2B5EF4-FFF2-40B4-BE49-F238E27FC236}">
                <a16:creationId xmlns:a16="http://schemas.microsoft.com/office/drawing/2014/main" id="{DDBE965F-E2BA-4F4A-A78D-CECE2FDFB753}"/>
              </a:ext>
            </a:extLst>
          </p:cNvPr>
          <p:cNvGraphicFramePr>
            <a:graphicFrameLocks noGrp="1"/>
          </p:cNvGraphicFramePr>
          <p:nvPr>
            <p:extLst>
              <p:ext uri="{D42A27DB-BD31-4B8C-83A1-F6EECF244321}">
                <p14:modId xmlns:p14="http://schemas.microsoft.com/office/powerpoint/2010/main" val="3894451505"/>
              </p:ext>
            </p:extLst>
          </p:nvPr>
        </p:nvGraphicFramePr>
        <p:xfrm>
          <a:off x="6716294" y="2467802"/>
          <a:ext cx="4637503" cy="1921759"/>
        </p:xfrm>
        <a:graphic>
          <a:graphicData uri="http://schemas.openxmlformats.org/drawingml/2006/table">
            <a:tbl>
              <a:tblPr firstRow="1" firstCol="1" bandRow="1">
                <a:tableStyleId>{5C22544A-7EE6-4342-B048-85BDC9FD1C3A}</a:tableStyleId>
              </a:tblPr>
              <a:tblGrid>
                <a:gridCol w="4637503">
                  <a:extLst>
                    <a:ext uri="{9D8B030D-6E8A-4147-A177-3AD203B41FA5}">
                      <a16:colId xmlns:a16="http://schemas.microsoft.com/office/drawing/2014/main" val="4057183275"/>
                    </a:ext>
                  </a:extLst>
                </a:gridCol>
              </a:tblGrid>
              <a:tr h="550159">
                <a:tc>
                  <a:txBody>
                    <a:bodyPr/>
                    <a:lstStyle/>
                    <a:p>
                      <a:pPr algn="just">
                        <a:spcAft>
                          <a:spcPts val="600"/>
                        </a:spcAft>
                      </a:pPr>
                      <a:r>
                        <a:rPr lang="en-GB" sz="1100" b="0" dirty="0">
                          <a:solidFill>
                            <a:schemeClr val="tx1"/>
                          </a:solidFill>
                          <a:effectLst/>
                        </a:rPr>
                        <a:t>Algorithm B (Adversarial Example): </a:t>
                      </a:r>
                      <a:r>
                        <a:rPr lang="en-GB" sz="1100" b="1" dirty="0">
                          <a:solidFill>
                            <a:schemeClr val="tx1"/>
                          </a:solidFill>
                          <a:effectLst/>
                        </a:rPr>
                        <a:t>Probability = Negative with confidence 61.17% (12 words swapped)</a:t>
                      </a:r>
                    </a:p>
                  </a:txBody>
                  <a:tcPr marL="68580" marR="68580" marT="0" marB="0">
                    <a:solidFill>
                      <a:schemeClr val="bg2">
                        <a:lumMod val="90000"/>
                      </a:schemeClr>
                    </a:solidFill>
                  </a:tcPr>
                </a:tc>
                <a:extLst>
                  <a:ext uri="{0D108BD9-81ED-4DB2-BD59-A6C34878D82A}">
                    <a16:rowId xmlns:a16="http://schemas.microsoft.com/office/drawing/2014/main" val="245143377"/>
                  </a:ext>
                </a:extLst>
              </a:tr>
              <a:tr h="1331303">
                <a:tc>
                  <a:txBody>
                    <a:bodyPr/>
                    <a:lstStyle/>
                    <a:p>
                      <a:pPr algn="just">
                        <a:spcAft>
                          <a:spcPts val="600"/>
                        </a:spcAft>
                      </a:pPr>
                      <a:r>
                        <a:rPr lang="en-GB" sz="900" dirty="0">
                          <a:solidFill>
                            <a:schemeClr val="tx1"/>
                          </a:solidFill>
                          <a:effectLst/>
                          <a:latin typeface="Calibri" panose="020F0502020204030204" pitchFamily="34" charset="0"/>
                          <a:ea typeface="Times New Roman" panose="02020603050405020304" pitchFamily="18" charset="0"/>
                        </a:rPr>
                        <a:t>There's some very </a:t>
                      </a:r>
                      <a:r>
                        <a:rPr lang="en-GB" sz="900" b="1" dirty="0">
                          <a:solidFill>
                            <a:srgbClr val="FF0000"/>
                          </a:solidFill>
                          <a:effectLst/>
                          <a:latin typeface="Calibri" panose="020F0502020204030204" pitchFamily="34" charset="0"/>
                          <a:ea typeface="Times New Roman" panose="02020603050405020304" pitchFamily="18" charset="0"/>
                        </a:rPr>
                        <a:t>bad</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humour in this </a:t>
                      </a:r>
                      <a:r>
                        <a:rPr lang="en-GB" sz="900" b="1" dirty="0">
                          <a:solidFill>
                            <a:srgbClr val="FF0000"/>
                          </a:solidFill>
                          <a:effectLst/>
                          <a:latin typeface="Calibri" panose="020F0502020204030204" pitchFamily="34" charset="0"/>
                          <a:ea typeface="Times New Roman" panose="02020603050405020304" pitchFamily="18" charset="0"/>
                        </a:rPr>
                        <a:t>book</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which is both a </a:t>
                      </a:r>
                      <a:r>
                        <a:rPr lang="en-GB" sz="900" b="1" dirty="0">
                          <a:solidFill>
                            <a:srgbClr val="FF0000"/>
                          </a:solidFill>
                          <a:effectLst/>
                          <a:latin typeface="Calibri" panose="020F0502020204030204" pitchFamily="34" charset="0"/>
                          <a:ea typeface="Times New Roman" panose="02020603050405020304" pitchFamily="18" charset="0"/>
                        </a:rPr>
                        <a:t>member</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of and a tribute to actors. However, after a while it just seems an exercise in style (notwithstanding </a:t>
                      </a:r>
                      <a:r>
                        <a:rPr lang="en-GB" sz="900" b="1" dirty="0">
                          <a:solidFill>
                            <a:srgbClr val="FF0000"/>
                          </a:solidFill>
                          <a:effectLst/>
                          <a:latin typeface="Calibri" panose="020F0502020204030204" pitchFamily="34" charset="0"/>
                          <a:ea typeface="Times New Roman" panose="02020603050405020304" pitchFamily="18" charset="0"/>
                        </a:rPr>
                        <a:t>some</a:t>
                      </a:r>
                      <a:r>
                        <a:rPr lang="en-GB" sz="900" dirty="0">
                          <a:solidFill>
                            <a:schemeClr val="tx1"/>
                          </a:solidFill>
                          <a:effectLst/>
                          <a:latin typeface="Calibri" panose="020F0502020204030204" pitchFamily="34" charset="0"/>
                          <a:ea typeface="Times New Roman" panose="02020603050405020304" pitchFamily="18" charset="0"/>
                        </a:rPr>
                        <a:t> gags such as Balasko continuing the part of Dussolier and very good acting by all involved) and I was wondering why Blier made this film. All is revealed in the ending, when Blier, directing </a:t>
                      </a:r>
                      <a:r>
                        <a:rPr lang="en-GB" sz="900" b="1" dirty="0">
                          <a:solidFill>
                            <a:srgbClr val="FF0000"/>
                          </a:solidFill>
                          <a:effectLst/>
                          <a:latin typeface="Calibri" panose="020F0502020204030204" pitchFamily="34" charset="0"/>
                          <a:ea typeface="Times New Roman" panose="02020603050405020304" pitchFamily="18" charset="0"/>
                        </a:rPr>
                        <a:t>La</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Brasseur, gets a phone call from his dad (Bernard Blier) - from heaven and gets the chance to say how much he misses him. An effective </a:t>
                      </a:r>
                      <a:r>
                        <a:rPr lang="en-GB" sz="900" b="1" dirty="0">
                          <a:solidFill>
                            <a:srgbClr val="FF0000"/>
                          </a:solidFill>
                          <a:effectLst/>
                          <a:latin typeface="Calibri" panose="020F0502020204030204" pitchFamily="34" charset="0"/>
                          <a:ea typeface="Times New Roman" panose="02020603050405020304" pitchFamily="18" charset="0"/>
                        </a:rPr>
                        <a:t>show</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capper and obviously </a:t>
                      </a:r>
                      <a:r>
                        <a:rPr lang="en-GB" sz="900" b="1" dirty="0">
                          <a:solidFill>
                            <a:srgbClr val="FF0000"/>
                          </a:solidFill>
                          <a:effectLst/>
                          <a:latin typeface="Calibri" panose="020F0502020204030204" pitchFamily="34" charset="0"/>
                          <a:ea typeface="Times New Roman" panose="02020603050405020304" pitchFamily="18" charset="0"/>
                        </a:rPr>
                        <a:t>not</a:t>
                      </a:r>
                      <a:r>
                        <a:rPr lang="en-GB" sz="900" dirty="0">
                          <a:solidFill>
                            <a:schemeClr val="tx1"/>
                          </a:solidFill>
                          <a:effectLst/>
                          <a:latin typeface="Calibri" panose="020F0502020204030204" pitchFamily="34" charset="0"/>
                          <a:ea typeface="Times New Roman" panose="02020603050405020304" pitchFamily="18" charset="0"/>
                        </a:rPr>
                        <a:t>. But there isn't really </a:t>
                      </a:r>
                      <a:r>
                        <a:rPr lang="en-GB" sz="900" b="1" dirty="0">
                          <a:solidFill>
                            <a:srgbClr val="FF0000"/>
                          </a:solidFill>
                          <a:effectLst/>
                          <a:latin typeface="Calibri" panose="020F0502020204030204" pitchFamily="34" charset="0"/>
                          <a:ea typeface="Times New Roman" panose="02020603050405020304" pitchFamily="18" charset="0"/>
                        </a:rPr>
                        <a:t>no</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dramatic tension or emotional involvement to keep the rest of the film interesting throughout it's entire running time. Some </a:t>
                      </a:r>
                      <a:r>
                        <a:rPr lang="en-GB" sz="900" b="1" dirty="0">
                          <a:solidFill>
                            <a:srgbClr val="FF0000"/>
                          </a:solidFill>
                          <a:effectLst/>
                          <a:latin typeface="Calibri" panose="020F0502020204030204" pitchFamily="34" charset="0"/>
                          <a:ea typeface="Times New Roman" panose="02020603050405020304" pitchFamily="18" charset="0"/>
                        </a:rPr>
                        <a:t>rather</a:t>
                      </a:r>
                      <a:r>
                        <a:rPr lang="en-GB" sz="900" dirty="0">
                          <a:solidFill>
                            <a:schemeClr val="tx1"/>
                          </a:solidFill>
                          <a:effectLst/>
                          <a:latin typeface="Calibri" panose="020F0502020204030204" pitchFamily="34" charset="0"/>
                          <a:ea typeface="Times New Roman" panose="02020603050405020304" pitchFamily="18" charset="0"/>
                        </a:rPr>
                        <a:t> nice scenes and sequences, </a:t>
                      </a:r>
                      <a:r>
                        <a:rPr lang="en-GB" sz="900" b="1" dirty="0">
                          <a:solidFill>
                            <a:srgbClr val="FF0000"/>
                          </a:solidFill>
                          <a:effectLst/>
                          <a:latin typeface="Calibri" panose="020F0502020204030204" pitchFamily="34" charset="0"/>
                          <a:ea typeface="Times New Roman" panose="02020603050405020304" pitchFamily="18" charset="0"/>
                        </a:rPr>
                        <a:t>anything</a:t>
                      </a:r>
                      <a:r>
                        <a:rPr lang="en-GB" sz="900" dirty="0">
                          <a:effectLst/>
                          <a:latin typeface="Calibri" panose="020F0502020204030204" pitchFamily="34" charset="0"/>
                          <a:ea typeface="Times New Roman" panose="02020603050405020304" pitchFamily="18" charset="0"/>
                        </a:rPr>
                        <a:t>,</a:t>
                      </a:r>
                      <a:r>
                        <a:rPr lang="en-GB" sz="900" dirty="0">
                          <a:solidFill>
                            <a:schemeClr val="tx1"/>
                          </a:solidFill>
                          <a:effectLst/>
                          <a:latin typeface="Calibri" panose="020F0502020204030204" pitchFamily="34" charset="0"/>
                          <a:ea typeface="Times New Roman" panose="02020603050405020304" pitchFamily="18" charset="0"/>
                        </a:rPr>
                        <a:t> and anyone who likes these 'mosntres sacrés' of the French cinema should </a:t>
                      </a:r>
                      <a:r>
                        <a:rPr lang="en-GB" sz="900" b="1" dirty="0">
                          <a:solidFill>
                            <a:srgbClr val="FF0000"/>
                          </a:solidFill>
                          <a:effectLst/>
                          <a:latin typeface="Calibri" panose="020F0502020204030204" pitchFamily="34" charset="0"/>
                          <a:ea typeface="Times New Roman" panose="02020603050405020304" pitchFamily="18" charset="0"/>
                        </a:rPr>
                        <a:t>make</a:t>
                      </a:r>
                      <a:r>
                        <a:rPr lang="en-GB" sz="900" dirty="0">
                          <a:solidFill>
                            <a:schemeClr val="tx1"/>
                          </a:solidFill>
                          <a:effectLst/>
                          <a:latin typeface="Calibri" panose="020F0502020204030204" pitchFamily="34" charset="0"/>
                          <a:ea typeface="Times New Roman" panose="02020603050405020304" pitchFamily="18" charset="0"/>
                        </a:rPr>
                        <a:t> a </a:t>
                      </a:r>
                      <a:r>
                        <a:rPr lang="en-GB" sz="900" b="1" dirty="0">
                          <a:solidFill>
                            <a:srgbClr val="FF0000"/>
                          </a:solidFill>
                          <a:effectLst/>
                          <a:latin typeface="Calibri" panose="020F0502020204030204" pitchFamily="34" charset="0"/>
                          <a:ea typeface="Times New Roman" panose="02020603050405020304" pitchFamily="18" charset="0"/>
                        </a:rPr>
                        <a:t>reasonable</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amount of enjoyment out of this film.</a:t>
                      </a:r>
                      <a:endParaRPr lang="en-GB" sz="9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888041630"/>
                  </a:ext>
                </a:extLst>
              </a:tr>
            </a:tbl>
          </a:graphicData>
        </a:graphic>
      </p:graphicFrame>
      <p:graphicFrame>
        <p:nvGraphicFramePr>
          <p:cNvPr id="8" name="Table 7">
            <a:extLst>
              <a:ext uri="{FF2B5EF4-FFF2-40B4-BE49-F238E27FC236}">
                <a16:creationId xmlns:a16="http://schemas.microsoft.com/office/drawing/2014/main" id="{197A1AD7-46F2-49BA-B8B8-DEF1BAA3FC32}"/>
              </a:ext>
            </a:extLst>
          </p:cNvPr>
          <p:cNvGraphicFramePr>
            <a:graphicFrameLocks noGrp="1"/>
          </p:cNvGraphicFramePr>
          <p:nvPr>
            <p:extLst>
              <p:ext uri="{D42A27DB-BD31-4B8C-83A1-F6EECF244321}">
                <p14:modId xmlns:p14="http://schemas.microsoft.com/office/powerpoint/2010/main" val="1164515294"/>
              </p:ext>
            </p:extLst>
          </p:nvPr>
        </p:nvGraphicFramePr>
        <p:xfrm>
          <a:off x="6716294" y="4454345"/>
          <a:ext cx="4637503" cy="2094867"/>
        </p:xfrm>
        <a:graphic>
          <a:graphicData uri="http://schemas.openxmlformats.org/drawingml/2006/table">
            <a:tbl>
              <a:tblPr firstRow="1" firstCol="1" bandRow="1">
                <a:tableStyleId>{5C22544A-7EE6-4342-B048-85BDC9FD1C3A}</a:tableStyleId>
              </a:tblPr>
              <a:tblGrid>
                <a:gridCol w="4637503">
                  <a:extLst>
                    <a:ext uri="{9D8B030D-6E8A-4147-A177-3AD203B41FA5}">
                      <a16:colId xmlns:a16="http://schemas.microsoft.com/office/drawing/2014/main" val="345084174"/>
                    </a:ext>
                  </a:extLst>
                </a:gridCol>
              </a:tblGrid>
              <a:tr h="479427">
                <a:tc>
                  <a:txBody>
                    <a:bodyPr/>
                    <a:lstStyle/>
                    <a:p>
                      <a:pPr algn="just">
                        <a:spcAft>
                          <a:spcPts val="600"/>
                        </a:spcAft>
                      </a:pPr>
                      <a:r>
                        <a:rPr lang="en-GB" sz="1100" b="0" dirty="0">
                          <a:solidFill>
                            <a:schemeClr val="tx1"/>
                          </a:solidFill>
                          <a:effectLst/>
                        </a:rPr>
                        <a:t>Algorithm C (Adversarial Example): </a:t>
                      </a:r>
                      <a:r>
                        <a:rPr lang="en-GB" sz="1100" b="1" dirty="0">
                          <a:solidFill>
                            <a:schemeClr val="tx1"/>
                          </a:solidFill>
                          <a:effectLst/>
                        </a:rPr>
                        <a:t>Probability = Negative with confidence 53.01% (37 words swapped)</a:t>
                      </a:r>
                    </a:p>
                  </a:txBody>
                  <a:tcPr marL="68580" marR="68580" marT="0" marB="0">
                    <a:solidFill>
                      <a:schemeClr val="bg2">
                        <a:lumMod val="90000"/>
                      </a:schemeClr>
                    </a:solidFill>
                  </a:tcPr>
                </a:tc>
                <a:extLst>
                  <a:ext uri="{0D108BD9-81ED-4DB2-BD59-A6C34878D82A}">
                    <a16:rowId xmlns:a16="http://schemas.microsoft.com/office/drawing/2014/main" val="1970263823"/>
                  </a:ext>
                </a:extLst>
              </a:tr>
              <a:tr h="1337350">
                <a:tc>
                  <a:txBody>
                    <a:bodyPr/>
                    <a:lstStyle/>
                    <a:p>
                      <a:pPr marL="0" marR="0" lvl="0" indent="0" algn="just" defTabSz="914400" rtl="0" eaLnBrk="1" fontAlgn="auto" latinLnBrk="0" hangingPunct="1">
                        <a:lnSpc>
                          <a:spcPct val="100000"/>
                        </a:lnSpc>
                        <a:spcBef>
                          <a:spcPts val="0"/>
                        </a:spcBef>
                        <a:spcAft>
                          <a:spcPts val="600"/>
                        </a:spcAft>
                        <a:buClrTx/>
                        <a:buSzTx/>
                        <a:buFontTx/>
                        <a:buNone/>
                        <a:tabLst/>
                        <a:defRPr/>
                      </a:pPr>
                      <a:r>
                        <a:rPr lang="en-GB" sz="900" dirty="0">
                          <a:solidFill>
                            <a:schemeClr val="tx1"/>
                          </a:solidFill>
                          <a:effectLst/>
                          <a:latin typeface="Calibri" panose="020F0502020204030204" pitchFamily="34" charset="0"/>
                          <a:ea typeface="Times New Roman" panose="02020603050405020304" pitchFamily="18" charset="0"/>
                        </a:rPr>
                        <a:t>There's some very </a:t>
                      </a:r>
                      <a:r>
                        <a:rPr lang="en-GB" sz="900" b="1" dirty="0">
                          <a:solidFill>
                            <a:srgbClr val="FF0000"/>
                          </a:solidFill>
                          <a:effectLst/>
                          <a:latin typeface="Calibri" panose="020F0502020204030204" pitchFamily="34" charset="0"/>
                          <a:ea typeface="Times New Roman" panose="02020603050405020304" pitchFamily="18" charset="0"/>
                        </a:rPr>
                        <a:t>smart</a:t>
                      </a:r>
                      <a:r>
                        <a:rPr lang="en-GB" sz="900" dirty="0">
                          <a:effectLst/>
                          <a:latin typeface="Calibri" panose="020F0502020204030204" pitchFamily="34" charset="0"/>
                          <a:ea typeface="Times New Roman" panose="02020603050405020304" pitchFamily="18" charset="0"/>
                        </a:rPr>
                        <a:t> </a:t>
                      </a:r>
                      <a:r>
                        <a:rPr lang="en-GB" sz="900" b="1" dirty="0">
                          <a:solidFill>
                            <a:schemeClr val="tx1"/>
                          </a:solidFill>
                          <a:effectLst/>
                          <a:latin typeface="Calibri" panose="020F0502020204030204" pitchFamily="34" charset="0"/>
                          <a:ea typeface="Times New Roman" panose="02020603050405020304" pitchFamily="18" charset="0"/>
                        </a:rPr>
                        <a:t>mood</a:t>
                      </a:r>
                      <a:r>
                        <a:rPr lang="en-GB" sz="900" dirty="0">
                          <a:solidFill>
                            <a:schemeClr val="tx1"/>
                          </a:solidFill>
                          <a:effectLst/>
                          <a:latin typeface="Calibri" panose="020F0502020204030204" pitchFamily="34" charset="0"/>
                          <a:ea typeface="Times New Roman" panose="02020603050405020304" pitchFamily="18" charset="0"/>
                        </a:rPr>
                        <a:t> in this film, which is both a parody of and a </a:t>
                      </a:r>
                      <a:r>
                        <a:rPr lang="en-GB" sz="900" b="1" dirty="0">
                          <a:solidFill>
                            <a:srgbClr val="FF0000"/>
                          </a:solidFill>
                          <a:effectLst/>
                          <a:latin typeface="Calibri" panose="020F0502020204030204" pitchFamily="34" charset="0"/>
                          <a:ea typeface="Times New Roman" panose="02020603050405020304" pitchFamily="18" charset="0"/>
                        </a:rPr>
                        <a:t>compliments</a:t>
                      </a:r>
                      <a:r>
                        <a:rPr lang="en-GB" sz="900" dirty="0">
                          <a:solidFill>
                            <a:schemeClr val="tx1"/>
                          </a:solidFill>
                          <a:effectLst/>
                          <a:latin typeface="Calibri" panose="020F0502020204030204" pitchFamily="34" charset="0"/>
                          <a:ea typeface="Times New Roman" panose="02020603050405020304" pitchFamily="18" charset="0"/>
                        </a:rPr>
                        <a:t> to </a:t>
                      </a:r>
                      <a:r>
                        <a:rPr lang="en-GB" sz="900" b="1" dirty="0">
                          <a:solidFill>
                            <a:srgbClr val="FF0000"/>
                          </a:solidFill>
                          <a:effectLst/>
                          <a:latin typeface="Calibri" panose="020F0502020204030204" pitchFamily="34" charset="0"/>
                          <a:ea typeface="Times New Roman" panose="02020603050405020304" pitchFamily="18" charset="0"/>
                        </a:rPr>
                        <a:t>actresses</a:t>
                      </a:r>
                      <a:r>
                        <a:rPr lang="en-GB" sz="900" dirty="0">
                          <a:solidFill>
                            <a:schemeClr val="tx1"/>
                          </a:solidFill>
                          <a:effectLst/>
                          <a:latin typeface="Calibri" panose="020F0502020204030204" pitchFamily="34" charset="0"/>
                          <a:ea typeface="Times New Roman" panose="02020603050405020304" pitchFamily="18" charset="0"/>
                        </a:rPr>
                        <a:t>. However, after a while it just </a:t>
                      </a:r>
                      <a:r>
                        <a:rPr lang="en-GB" sz="900" b="1" dirty="0">
                          <a:solidFill>
                            <a:srgbClr val="FF0000"/>
                          </a:solidFill>
                          <a:effectLst/>
                          <a:latin typeface="Calibri" panose="020F0502020204030204" pitchFamily="34" charset="0"/>
                          <a:ea typeface="Times New Roman" panose="02020603050405020304" pitchFamily="18" charset="0"/>
                        </a:rPr>
                        <a:t>occurs</a:t>
                      </a:r>
                      <a:r>
                        <a:rPr lang="en-GB" sz="900" dirty="0">
                          <a:solidFill>
                            <a:schemeClr val="tx1"/>
                          </a:solidFill>
                          <a:effectLst/>
                          <a:latin typeface="Calibri" panose="020F0502020204030204" pitchFamily="34" charset="0"/>
                          <a:ea typeface="Times New Roman" panose="02020603050405020304" pitchFamily="18" charset="0"/>
                        </a:rPr>
                        <a:t> an </a:t>
                      </a:r>
                      <a:r>
                        <a:rPr lang="en-GB" sz="900" b="1" dirty="0">
                          <a:solidFill>
                            <a:srgbClr val="FF0000"/>
                          </a:solidFill>
                          <a:effectLst/>
                          <a:latin typeface="Calibri" panose="020F0502020204030204" pitchFamily="34" charset="0"/>
                          <a:ea typeface="Times New Roman" panose="02020603050405020304" pitchFamily="18" charset="0"/>
                        </a:rPr>
                        <a:t>exercising</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in style </a:t>
                      </a:r>
                      <a:r>
                        <a:rPr lang="en-GB" sz="900" dirty="0">
                          <a:effectLst/>
                          <a:latin typeface="Calibri" panose="020F0502020204030204" pitchFamily="34" charset="0"/>
                          <a:ea typeface="Times New Roman" panose="02020603050405020304" pitchFamily="18" charset="0"/>
                        </a:rPr>
                        <a:t>(</a:t>
                      </a:r>
                      <a:r>
                        <a:rPr lang="en-GB" sz="900" b="1" dirty="0">
                          <a:solidFill>
                            <a:srgbClr val="FF0000"/>
                          </a:solidFill>
                          <a:effectLst/>
                          <a:latin typeface="Calibri" panose="020F0502020204030204" pitchFamily="34" charset="0"/>
                          <a:ea typeface="Times New Roman" panose="02020603050405020304" pitchFamily="18" charset="0"/>
                        </a:rPr>
                        <a:t>although</a:t>
                      </a:r>
                      <a:r>
                        <a:rPr lang="en-GB" sz="900" dirty="0">
                          <a:solidFill>
                            <a:schemeClr val="tx1"/>
                          </a:solidFill>
                          <a:effectLst/>
                          <a:latin typeface="Calibri" panose="020F0502020204030204" pitchFamily="34" charset="0"/>
                          <a:ea typeface="Times New Roman" panose="02020603050405020304" pitchFamily="18" charset="0"/>
                        </a:rPr>
                        <a:t> great </a:t>
                      </a:r>
                      <a:r>
                        <a:rPr lang="en-GB" sz="900" b="1" dirty="0">
                          <a:solidFill>
                            <a:schemeClr val="tx1"/>
                          </a:solidFill>
                          <a:effectLst/>
                          <a:latin typeface="Calibri" panose="020F0502020204030204" pitchFamily="34" charset="0"/>
                          <a:ea typeface="Times New Roman" panose="02020603050405020304" pitchFamily="18" charset="0"/>
                        </a:rPr>
                        <a:t>jaws</a:t>
                      </a:r>
                      <a:r>
                        <a:rPr lang="en-GB" sz="900" dirty="0">
                          <a:solidFill>
                            <a:schemeClr val="tx1"/>
                          </a:solidFill>
                          <a:effectLst/>
                          <a:latin typeface="Calibri" panose="020F0502020204030204" pitchFamily="34" charset="0"/>
                          <a:ea typeface="Times New Roman" panose="02020603050405020304" pitchFamily="18" charset="0"/>
                        </a:rPr>
                        <a:t> such as Balasko continuing the part of Dussolier, and very </a:t>
                      </a:r>
                      <a:r>
                        <a:rPr lang="en-GB" sz="900" b="1" dirty="0">
                          <a:solidFill>
                            <a:srgbClr val="FF0000"/>
                          </a:solidFill>
                          <a:effectLst/>
                          <a:latin typeface="Calibri" panose="020F0502020204030204" pitchFamily="34" charset="0"/>
                          <a:ea typeface="Times New Roman" panose="02020603050405020304" pitchFamily="18" charset="0"/>
                        </a:rPr>
                        <a:t>ok</a:t>
                      </a:r>
                      <a:r>
                        <a:rPr lang="en-GB" sz="900" dirty="0">
                          <a:effectLst/>
                          <a:latin typeface="Calibri" panose="020F0502020204030204" pitchFamily="34" charset="0"/>
                          <a:ea typeface="Times New Roman" panose="02020603050405020304" pitchFamily="18" charset="0"/>
                        </a:rPr>
                        <a:t> </a:t>
                      </a:r>
                      <a:r>
                        <a:rPr lang="en-GB" sz="900" b="1" dirty="0">
                          <a:solidFill>
                            <a:schemeClr val="tx1"/>
                          </a:solidFill>
                          <a:effectLst/>
                          <a:latin typeface="Calibri" panose="020F0502020204030204" pitchFamily="34" charset="0"/>
                          <a:ea typeface="Times New Roman" panose="02020603050405020304" pitchFamily="18" charset="0"/>
                        </a:rPr>
                        <a:t>behaving</a:t>
                      </a:r>
                      <a:r>
                        <a:rPr lang="en-GB" sz="900" dirty="0">
                          <a:solidFill>
                            <a:schemeClr val="tx1"/>
                          </a:solidFill>
                          <a:effectLst/>
                          <a:latin typeface="Calibri" panose="020F0502020204030204" pitchFamily="34" charset="0"/>
                          <a:ea typeface="Times New Roman" panose="02020603050405020304" pitchFamily="18" charset="0"/>
                        </a:rPr>
                        <a:t> by all involved) and I was </a:t>
                      </a:r>
                      <a:r>
                        <a:rPr lang="en-GB" sz="900" b="1" dirty="0">
                          <a:solidFill>
                            <a:srgbClr val="FF0000"/>
                          </a:solidFill>
                          <a:effectLst/>
                          <a:latin typeface="Calibri" panose="020F0502020204030204" pitchFamily="34" charset="0"/>
                          <a:ea typeface="Times New Roman" panose="02020603050405020304" pitchFamily="18" charset="0"/>
                        </a:rPr>
                        <a:t>asks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why Blier made this </a:t>
                      </a:r>
                      <a:r>
                        <a:rPr lang="en-GB" sz="900" b="1" dirty="0">
                          <a:solidFill>
                            <a:srgbClr val="FF0000"/>
                          </a:solidFill>
                          <a:effectLst/>
                          <a:latin typeface="Calibri" panose="020F0502020204030204" pitchFamily="34" charset="0"/>
                          <a:ea typeface="Times New Roman" panose="02020603050405020304" pitchFamily="18" charset="0"/>
                        </a:rPr>
                        <a:t>films</a:t>
                      </a:r>
                      <a:r>
                        <a:rPr lang="en-GB" sz="900" dirty="0">
                          <a:solidFill>
                            <a:schemeClr val="tx1"/>
                          </a:solidFill>
                          <a:effectLst/>
                          <a:latin typeface="Calibri" panose="020F0502020204030204" pitchFamily="34" charset="0"/>
                          <a:ea typeface="Times New Roman" panose="02020603050405020304" pitchFamily="18" charset="0"/>
                        </a:rPr>
                        <a:t>. All is </a:t>
                      </a:r>
                      <a:r>
                        <a:rPr lang="en-GB" sz="900" b="1" dirty="0">
                          <a:solidFill>
                            <a:schemeClr val="tx1"/>
                          </a:solidFill>
                          <a:effectLst/>
                          <a:latin typeface="Calibri" panose="020F0502020204030204" pitchFamily="34" charset="0"/>
                          <a:ea typeface="Times New Roman" panose="02020603050405020304" pitchFamily="18" charset="0"/>
                        </a:rPr>
                        <a:t>disclosed</a:t>
                      </a:r>
                      <a:r>
                        <a:rPr lang="en-GB" sz="900" dirty="0">
                          <a:solidFill>
                            <a:schemeClr val="tx1"/>
                          </a:solidFill>
                          <a:effectLst/>
                          <a:latin typeface="Calibri" panose="020F0502020204030204" pitchFamily="34" charset="0"/>
                          <a:ea typeface="Times New Roman" panose="02020603050405020304" pitchFamily="18" charset="0"/>
                        </a:rPr>
                        <a:t> in the ending, when Blier, directing Claude Brasseur, gets a </a:t>
                      </a:r>
                      <a:r>
                        <a:rPr lang="en-GB" sz="900" b="1" dirty="0">
                          <a:solidFill>
                            <a:srgbClr val="FF0000"/>
                          </a:solidFill>
                          <a:effectLst/>
                          <a:latin typeface="Calibri" panose="020F0502020204030204" pitchFamily="34" charset="0"/>
                          <a:ea typeface="Times New Roman" panose="02020603050405020304" pitchFamily="18" charset="0"/>
                        </a:rPr>
                        <a:t>telephones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call from his </a:t>
                      </a:r>
                      <a:r>
                        <a:rPr lang="en-GB" sz="900" b="1" dirty="0">
                          <a:solidFill>
                            <a:srgbClr val="FF0000"/>
                          </a:solidFill>
                          <a:effectLst/>
                          <a:latin typeface="Calibri" panose="020F0502020204030204" pitchFamily="34" charset="0"/>
                          <a:ea typeface="Times New Roman" panose="02020603050405020304" pitchFamily="18" charset="0"/>
                        </a:rPr>
                        <a:t>pappy</a:t>
                      </a:r>
                      <a:r>
                        <a:rPr lang="en-GB" sz="900" dirty="0">
                          <a:effectLst/>
                          <a:latin typeface="Calibri" panose="020F0502020204030204" pitchFamily="34" charset="0"/>
                          <a:ea typeface="Times New Roman" panose="02020603050405020304" pitchFamily="18" charset="0"/>
                        </a:rPr>
                        <a:t> (</a:t>
                      </a:r>
                      <a:r>
                        <a:rPr lang="en-GB" sz="900" b="1" dirty="0">
                          <a:solidFill>
                            <a:schemeClr val="tx1"/>
                          </a:solidFill>
                          <a:effectLst/>
                          <a:latin typeface="Calibri" panose="020F0502020204030204" pitchFamily="34" charset="0"/>
                          <a:ea typeface="Times New Roman" panose="02020603050405020304" pitchFamily="18" charset="0"/>
                        </a:rPr>
                        <a:t>Barnard</a:t>
                      </a:r>
                      <a:r>
                        <a:rPr lang="en-GB" sz="900" dirty="0">
                          <a:solidFill>
                            <a:schemeClr val="tx1"/>
                          </a:solidFill>
                          <a:effectLst/>
                          <a:latin typeface="Calibri" panose="020F0502020204030204" pitchFamily="34" charset="0"/>
                          <a:ea typeface="Times New Roman" panose="02020603050405020304" pitchFamily="18" charset="0"/>
                        </a:rPr>
                        <a:t> Blier) - from heaven, and gets the </a:t>
                      </a:r>
                      <a:r>
                        <a:rPr lang="en-GB" sz="900" b="1" dirty="0">
                          <a:solidFill>
                            <a:srgbClr val="FF0000"/>
                          </a:solidFill>
                          <a:effectLst/>
                          <a:latin typeface="Calibri" panose="020F0502020204030204" pitchFamily="34" charset="0"/>
                          <a:ea typeface="Times New Roman" panose="02020603050405020304" pitchFamily="18" charset="0"/>
                        </a:rPr>
                        <a:t>chances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to</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says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how much he </a:t>
                      </a:r>
                      <a:r>
                        <a:rPr lang="en-GB" sz="900" b="1" dirty="0">
                          <a:solidFill>
                            <a:srgbClr val="FF0000"/>
                          </a:solidFill>
                          <a:effectLst/>
                          <a:latin typeface="Calibri" panose="020F0502020204030204" pitchFamily="34" charset="0"/>
                          <a:ea typeface="Times New Roman" panose="02020603050405020304" pitchFamily="18" charset="0"/>
                        </a:rPr>
                        <a:t>lack</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him. An </a:t>
                      </a:r>
                      <a:r>
                        <a:rPr lang="en-GB" sz="900" b="1" dirty="0">
                          <a:solidFill>
                            <a:srgbClr val="FF0000"/>
                          </a:solidFill>
                          <a:effectLst/>
                          <a:latin typeface="Calibri" panose="020F0502020204030204" pitchFamily="34" charset="0"/>
                          <a:ea typeface="Times New Roman" panose="02020603050405020304" pitchFamily="18" charset="0"/>
                        </a:rPr>
                        <a:t>efficient</a:t>
                      </a:r>
                      <a:r>
                        <a:rPr lang="en-GB" sz="900" dirty="0">
                          <a:solidFill>
                            <a:schemeClr val="tx1"/>
                          </a:solidFill>
                          <a:effectLst/>
                          <a:latin typeface="Calibri" panose="020F0502020204030204" pitchFamily="34" charset="0"/>
                          <a:ea typeface="Times New Roman" panose="02020603050405020304" pitchFamily="18" charset="0"/>
                        </a:rPr>
                        <a:t> emotional </a:t>
                      </a:r>
                      <a:r>
                        <a:rPr lang="en-GB" sz="900" b="1" dirty="0">
                          <a:solidFill>
                            <a:srgbClr val="FF0000"/>
                          </a:solidFill>
                          <a:effectLst/>
                          <a:latin typeface="Calibri" panose="020F0502020204030204" pitchFamily="34" charset="0"/>
                          <a:ea typeface="Times New Roman" panose="02020603050405020304" pitchFamily="18" charset="0"/>
                        </a:rPr>
                        <a:t>evilness</a:t>
                      </a:r>
                      <a:r>
                        <a:rPr lang="en-GB" sz="900" dirty="0">
                          <a:solidFill>
                            <a:schemeClr val="tx1"/>
                          </a:solidFill>
                          <a:effectLst/>
                          <a:latin typeface="Calibri" panose="020F0502020204030204" pitchFamily="34" charset="0"/>
                          <a:ea typeface="Times New Roman" panose="02020603050405020304" pitchFamily="18" charset="0"/>
                        </a:rPr>
                        <a:t> and </a:t>
                      </a:r>
                      <a:r>
                        <a:rPr lang="en-GB" sz="900" b="1" dirty="0">
                          <a:solidFill>
                            <a:srgbClr val="FF0000"/>
                          </a:solidFill>
                          <a:effectLst/>
                          <a:latin typeface="Calibri" panose="020F0502020204030204" pitchFamily="34" charset="0"/>
                          <a:ea typeface="Times New Roman" panose="02020603050405020304" pitchFamily="18" charset="0"/>
                        </a:rPr>
                        <a:t>clearly</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candid</a:t>
                      </a:r>
                      <a:r>
                        <a:rPr lang="en-GB" sz="900" dirty="0">
                          <a:solidFill>
                            <a:schemeClr val="tx1"/>
                          </a:solidFill>
                          <a:effectLst/>
                          <a:latin typeface="Calibri" panose="020F0502020204030204" pitchFamily="34" charset="0"/>
                          <a:ea typeface="Times New Roman" panose="02020603050405020304" pitchFamily="18" charset="0"/>
                        </a:rPr>
                        <a:t>. But there isn't </a:t>
                      </a:r>
                      <a:r>
                        <a:rPr lang="en-GB" sz="900" b="1" dirty="0">
                          <a:solidFill>
                            <a:srgbClr val="FF0000"/>
                          </a:solidFill>
                          <a:effectLst/>
                          <a:latin typeface="Calibri" panose="020F0502020204030204" pitchFamily="34" charset="0"/>
                          <a:ea typeface="Times New Roman" panose="02020603050405020304" pitchFamily="18" charset="0"/>
                        </a:rPr>
                        <a:t>frankly</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suffice</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whopping</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pressure</a:t>
                      </a:r>
                      <a:r>
                        <a:rPr lang="en-GB" sz="900" dirty="0">
                          <a:solidFill>
                            <a:schemeClr val="tx1"/>
                          </a:solidFill>
                          <a:effectLst/>
                          <a:latin typeface="Calibri" panose="020F0502020204030204" pitchFamily="34" charset="0"/>
                          <a:ea typeface="Times New Roman" panose="02020603050405020304" pitchFamily="18" charset="0"/>
                        </a:rPr>
                        <a:t> or </a:t>
                      </a:r>
                      <a:r>
                        <a:rPr lang="en-GB" sz="900" b="1" dirty="0">
                          <a:solidFill>
                            <a:srgbClr val="FF0000"/>
                          </a:solidFill>
                          <a:effectLst/>
                          <a:latin typeface="Calibri" panose="020F0502020204030204" pitchFamily="34" charset="0"/>
                          <a:ea typeface="Times New Roman" panose="02020603050405020304" pitchFamily="18" charset="0"/>
                        </a:rPr>
                        <a:t>thrills</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involved</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to keep the </a:t>
                      </a:r>
                      <a:r>
                        <a:rPr lang="en-GB" sz="900" b="1" dirty="0">
                          <a:solidFill>
                            <a:srgbClr val="FF0000"/>
                          </a:solidFill>
                          <a:effectLst/>
                          <a:latin typeface="Calibri" panose="020F0502020204030204" pitchFamily="34" charset="0"/>
                          <a:ea typeface="Times New Roman" panose="02020603050405020304" pitchFamily="18" charset="0"/>
                        </a:rPr>
                        <a:t>remainder</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of the </a:t>
                      </a:r>
                      <a:r>
                        <a:rPr lang="en-GB" sz="900" b="1" dirty="0">
                          <a:solidFill>
                            <a:srgbClr val="FF0000"/>
                          </a:solidFill>
                          <a:effectLst/>
                          <a:latin typeface="Calibri" panose="020F0502020204030204" pitchFamily="34" charset="0"/>
                          <a:ea typeface="Times New Roman" panose="02020603050405020304" pitchFamily="18" charset="0"/>
                        </a:rPr>
                        <a:t>movie</a:t>
                      </a:r>
                      <a:r>
                        <a:rPr lang="en-GB" sz="900" dirty="0">
                          <a:solidFill>
                            <a:schemeClr val="tx1"/>
                          </a:solidFill>
                          <a:effectLst/>
                          <a:latin typeface="Calibri" panose="020F0502020204030204" pitchFamily="34" charset="0"/>
                          <a:ea typeface="Times New Roman" panose="02020603050405020304" pitchFamily="18" charset="0"/>
                        </a:rPr>
                        <a:t> interesting </a:t>
                      </a:r>
                      <a:r>
                        <a:rPr lang="en-GB" sz="900" b="1" dirty="0">
                          <a:solidFill>
                            <a:srgbClr val="FF0000"/>
                          </a:solidFill>
                          <a:effectLst/>
                          <a:latin typeface="Calibri" panose="020F0502020204030204" pitchFamily="34" charset="0"/>
                          <a:ea typeface="Times New Roman" panose="02020603050405020304" pitchFamily="18" charset="0"/>
                        </a:rPr>
                        <a:t>in</a:t>
                      </a:r>
                      <a:r>
                        <a:rPr lang="en-GB" sz="900" b="1" dirty="0">
                          <a:solidFill>
                            <a:schemeClr val="tx1"/>
                          </a:solidFill>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it's entire running </a:t>
                      </a:r>
                      <a:r>
                        <a:rPr lang="en-GB" sz="900" b="1" dirty="0">
                          <a:solidFill>
                            <a:srgbClr val="FF0000"/>
                          </a:solidFill>
                          <a:effectLst/>
                          <a:latin typeface="Calibri" panose="020F0502020204030204" pitchFamily="34" charset="0"/>
                          <a:ea typeface="Times New Roman" panose="02020603050405020304" pitchFamily="18" charset="0"/>
                        </a:rPr>
                        <a:t>timeframe</a:t>
                      </a:r>
                      <a:r>
                        <a:rPr lang="en-GB" sz="900" dirty="0">
                          <a:solidFill>
                            <a:schemeClr val="tx1"/>
                          </a:solidFill>
                          <a:effectLst/>
                          <a:latin typeface="Calibri" panose="020F0502020204030204" pitchFamily="34" charset="0"/>
                          <a:ea typeface="Times New Roman" panose="02020603050405020304" pitchFamily="18" charset="0"/>
                        </a:rPr>
                        <a:t>. Some really </a:t>
                      </a:r>
                      <a:r>
                        <a:rPr lang="en-GB" sz="900" b="1" dirty="0">
                          <a:solidFill>
                            <a:srgbClr val="FF0000"/>
                          </a:solidFill>
                          <a:effectLst/>
                          <a:latin typeface="Calibri" panose="020F0502020204030204" pitchFamily="34" charset="0"/>
                          <a:ea typeface="Times New Roman" panose="02020603050405020304" pitchFamily="18" charset="0"/>
                        </a:rPr>
                        <a:t>pleasant</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imagery</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and sequences, however, and anyone who likes these 'mosntres sacrés' of the </a:t>
                      </a:r>
                      <a:r>
                        <a:rPr lang="en-GB" sz="900" b="1" dirty="0">
                          <a:solidFill>
                            <a:srgbClr val="FF0000"/>
                          </a:solidFill>
                          <a:effectLst/>
                          <a:latin typeface="Calibri" panose="020F0502020204030204" pitchFamily="34" charset="0"/>
                          <a:ea typeface="Times New Roman" panose="02020603050405020304" pitchFamily="18" charset="0"/>
                        </a:rPr>
                        <a:t>Frenchmen</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cinema should get a fair amount of </a:t>
                      </a:r>
                      <a:r>
                        <a:rPr lang="en-GB" sz="900" b="1" dirty="0">
                          <a:solidFill>
                            <a:srgbClr val="FF0000"/>
                          </a:solidFill>
                          <a:effectLst/>
                          <a:latin typeface="Calibri" panose="020F0502020204030204" pitchFamily="34" charset="0"/>
                          <a:ea typeface="Times New Roman" panose="02020603050405020304" pitchFamily="18" charset="0"/>
                        </a:rPr>
                        <a:t>realisation</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out of this film.</a:t>
                      </a:r>
                      <a:endParaRPr lang="en-GB" sz="9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600"/>
                        </a:spcAft>
                      </a:pP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992319437"/>
                  </a:ext>
                </a:extLst>
              </a:tr>
            </a:tbl>
          </a:graphicData>
        </a:graphic>
      </p:graphicFrame>
    </p:spTree>
    <p:extLst>
      <p:ext uri="{BB962C8B-B14F-4D97-AF65-F5344CB8AC3E}">
        <p14:creationId xmlns:p14="http://schemas.microsoft.com/office/powerpoint/2010/main" val="2895630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1361</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Vulnerability of Natural Language Classifiers to Evolutionary Generated Adversarial Text</vt:lpstr>
      <vt:lpstr>Overview</vt:lpstr>
      <vt:lpstr>Genetic Algorithms</vt:lpstr>
      <vt:lpstr>Sentiment Analysis</vt:lpstr>
      <vt:lpstr>Sentiment Analysis Model</vt:lpstr>
      <vt:lpstr>Sentiment Analysis Model</vt:lpstr>
      <vt:lpstr>Attack Algorithms</vt:lpstr>
      <vt:lpstr>Data Sample for Attacks</vt:lpstr>
      <vt:lpstr>Attack Results</vt:lpstr>
      <vt:lpstr>Attack Results</vt:lpstr>
      <vt:lpstr>Future Work</vt:lpstr>
      <vt:lpstr>Thank You for Listening! Please Ask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of Natural Language Classifiers to Evolutionary Generated Adversarial Text</dc:title>
  <dc:creator>Manjinder Singh</dc:creator>
  <cp:lastModifiedBy>Manjinder Singh</cp:lastModifiedBy>
  <cp:revision>49</cp:revision>
  <dcterms:created xsi:type="dcterms:W3CDTF">2021-03-10T11:29:09Z</dcterms:created>
  <dcterms:modified xsi:type="dcterms:W3CDTF">2021-03-10T14:50:19Z</dcterms:modified>
</cp:coreProperties>
</file>