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Lst>
  <p:sldSz cx="18288000" cy="10287000"/>
  <p:notesSz cx="6858000" cy="9144000"/>
  <p:embeddedFontLst>
    <p:embeddedFont>
      <p:font typeface="Canva Sans" charset="1" panose="020B0503030501040103"/>
      <p:regular r:id="rId8"/>
    </p:embeddedFont>
    <p:embeddedFont>
      <p:font typeface="Public Sans Bold" charset="1" panose="00000000000000000000"/>
      <p:regular r:id="rId9"/>
    </p:embeddedFont>
    <p:embeddedFont>
      <p:font typeface="Cooper Hewitt" charset="1" panose="00000000000000000000"/>
      <p:regular r:id="rId10"/>
    </p:embeddedFont>
    <p:embeddedFont>
      <p:font typeface="Canva Sans Italics" charset="1" panose="020B0503030501040103"/>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https://insideairbnb.com/get-the-data/"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 Id="rId4" Target="../media/image10.png" Type="http://schemas.openxmlformats.org/officeDocument/2006/relationships/image"/><Relationship Id="rId5" Target="https://app.powerbi.com/view?r=eyJrIjoiYmY4YzRiNWEtNmU5YS00NjIyLTgxMGYtZDE0MTcwNTFkYTEwIiwidCI6IjAzMDhmNTJiLTZjYjUtNDRmZS1iODZmLWViYzcyNDBiMTMyNyJ9"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5773457" y="2467014"/>
            <a:ext cx="1552315" cy="1461002"/>
          </a:xfrm>
          <a:custGeom>
            <a:avLst/>
            <a:gdLst/>
            <a:ahLst/>
            <a:cxnLst/>
            <a:rect r="r" b="b" t="t" l="l"/>
            <a:pathLst>
              <a:path h="1461002" w="1552315">
                <a:moveTo>
                  <a:pt x="0" y="0"/>
                </a:moveTo>
                <a:lnTo>
                  <a:pt x="1552315" y="0"/>
                </a:lnTo>
                <a:lnTo>
                  <a:pt x="1552315" y="1461002"/>
                </a:lnTo>
                <a:lnTo>
                  <a:pt x="0" y="1461002"/>
                </a:lnTo>
                <a:lnTo>
                  <a:pt x="0" y="0"/>
                </a:lnTo>
                <a:close/>
              </a:path>
            </a:pathLst>
          </a:custGeom>
          <a:blipFill>
            <a:blip r:embed="rId2"/>
            <a:stretch>
              <a:fillRect l="0" t="0" r="0" b="0"/>
            </a:stretch>
          </a:blipFill>
        </p:spPr>
      </p:sp>
      <p:sp>
        <p:nvSpPr>
          <p:cNvPr name="Freeform 3" id="3"/>
          <p:cNvSpPr/>
          <p:nvPr/>
        </p:nvSpPr>
        <p:spPr>
          <a:xfrm flipH="false" flipV="false" rot="0">
            <a:off x="7601340" y="1986446"/>
            <a:ext cx="2384127" cy="2243885"/>
          </a:xfrm>
          <a:custGeom>
            <a:avLst/>
            <a:gdLst/>
            <a:ahLst/>
            <a:cxnLst/>
            <a:rect r="r" b="b" t="t" l="l"/>
            <a:pathLst>
              <a:path h="2243885" w="2384127">
                <a:moveTo>
                  <a:pt x="0" y="0"/>
                </a:moveTo>
                <a:lnTo>
                  <a:pt x="2384127" y="0"/>
                </a:lnTo>
                <a:lnTo>
                  <a:pt x="2384127" y="2243884"/>
                </a:lnTo>
                <a:lnTo>
                  <a:pt x="0" y="2243884"/>
                </a:lnTo>
                <a:lnTo>
                  <a:pt x="0" y="0"/>
                </a:lnTo>
                <a:close/>
              </a:path>
            </a:pathLst>
          </a:custGeom>
          <a:blipFill>
            <a:blip r:embed="rId3"/>
            <a:stretch>
              <a:fillRect l="0" t="0" r="0" b="0"/>
            </a:stretch>
          </a:blipFill>
        </p:spPr>
      </p:sp>
      <p:sp>
        <p:nvSpPr>
          <p:cNvPr name="Freeform 4" id="4"/>
          <p:cNvSpPr/>
          <p:nvPr/>
        </p:nvSpPr>
        <p:spPr>
          <a:xfrm flipH="false" flipV="false" rot="0">
            <a:off x="10990251" y="2288760"/>
            <a:ext cx="1639255" cy="1639255"/>
          </a:xfrm>
          <a:custGeom>
            <a:avLst/>
            <a:gdLst/>
            <a:ahLst/>
            <a:cxnLst/>
            <a:rect r="r" b="b" t="t" l="l"/>
            <a:pathLst>
              <a:path h="1639255" w="1639255">
                <a:moveTo>
                  <a:pt x="0" y="0"/>
                </a:moveTo>
                <a:lnTo>
                  <a:pt x="1639256" y="0"/>
                </a:lnTo>
                <a:lnTo>
                  <a:pt x="1639256" y="1639256"/>
                </a:lnTo>
                <a:lnTo>
                  <a:pt x="0" y="1639256"/>
                </a:lnTo>
                <a:lnTo>
                  <a:pt x="0" y="0"/>
                </a:lnTo>
                <a:close/>
              </a:path>
            </a:pathLst>
          </a:custGeom>
          <a:blipFill>
            <a:blip r:embed="rId4"/>
            <a:stretch>
              <a:fillRect l="0" t="0" r="0" b="0"/>
            </a:stretch>
          </a:blipFill>
        </p:spPr>
      </p:sp>
      <p:sp>
        <p:nvSpPr>
          <p:cNvPr name="Freeform 5" id="5"/>
          <p:cNvSpPr/>
          <p:nvPr/>
        </p:nvSpPr>
        <p:spPr>
          <a:xfrm flipH="false" flipV="false" rot="0">
            <a:off x="15634050" y="8578602"/>
            <a:ext cx="454638" cy="679698"/>
          </a:xfrm>
          <a:custGeom>
            <a:avLst/>
            <a:gdLst/>
            <a:ahLst/>
            <a:cxnLst/>
            <a:rect r="r" b="b" t="t" l="l"/>
            <a:pathLst>
              <a:path h="679698" w="454638">
                <a:moveTo>
                  <a:pt x="0" y="0"/>
                </a:moveTo>
                <a:lnTo>
                  <a:pt x="454638" y="0"/>
                </a:lnTo>
                <a:lnTo>
                  <a:pt x="454638" y="679698"/>
                </a:lnTo>
                <a:lnTo>
                  <a:pt x="0" y="6796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22646" y="255748"/>
            <a:ext cx="2252157" cy="1266839"/>
          </a:xfrm>
          <a:custGeom>
            <a:avLst/>
            <a:gdLst/>
            <a:ahLst/>
            <a:cxnLst/>
            <a:rect r="r" b="b" t="t" l="l"/>
            <a:pathLst>
              <a:path h="1266839" w="2252157">
                <a:moveTo>
                  <a:pt x="0" y="0"/>
                </a:moveTo>
                <a:lnTo>
                  <a:pt x="2252158" y="0"/>
                </a:lnTo>
                <a:lnTo>
                  <a:pt x="2252158" y="1266839"/>
                </a:lnTo>
                <a:lnTo>
                  <a:pt x="0" y="1266839"/>
                </a:lnTo>
                <a:lnTo>
                  <a:pt x="0" y="0"/>
                </a:lnTo>
                <a:close/>
              </a:path>
            </a:pathLst>
          </a:custGeom>
          <a:blipFill>
            <a:blip r:embed="rId7"/>
            <a:stretch>
              <a:fillRect l="0" t="0" r="0" b="0"/>
            </a:stretch>
          </a:blipFill>
        </p:spPr>
      </p:sp>
      <p:sp>
        <p:nvSpPr>
          <p:cNvPr name="AutoShape 7" id="7"/>
          <p:cNvSpPr/>
          <p:nvPr/>
        </p:nvSpPr>
        <p:spPr>
          <a:xfrm flipV="true">
            <a:off x="10036336" y="3495397"/>
            <a:ext cx="760988" cy="19048"/>
          </a:xfrm>
          <a:prstGeom prst="line">
            <a:avLst/>
          </a:prstGeom>
          <a:ln cap="flat" w="38100">
            <a:solidFill>
              <a:srgbClr val="FFFFFF"/>
            </a:solidFill>
            <a:prstDash val="solid"/>
            <a:headEnd type="none" len="sm" w="sm"/>
            <a:tailEnd type="arrow" len="sm" w="med"/>
          </a:ln>
        </p:spPr>
      </p:sp>
      <p:sp>
        <p:nvSpPr>
          <p:cNvPr name="AutoShape 8" id="8"/>
          <p:cNvSpPr/>
          <p:nvPr/>
        </p:nvSpPr>
        <p:spPr>
          <a:xfrm>
            <a:off x="11010974" y="4987259"/>
            <a:ext cx="0" cy="4313545"/>
          </a:xfrm>
          <a:prstGeom prst="line">
            <a:avLst/>
          </a:prstGeom>
          <a:ln cap="flat" w="38100">
            <a:solidFill>
              <a:srgbClr val="FFFFFF"/>
            </a:solidFill>
            <a:prstDash val="solid"/>
            <a:headEnd type="none" len="sm" w="sm"/>
            <a:tailEnd type="none" len="sm" w="sm"/>
          </a:ln>
        </p:spPr>
      </p:sp>
      <p:sp>
        <p:nvSpPr>
          <p:cNvPr name="Freeform 9" id="9"/>
          <p:cNvSpPr/>
          <p:nvPr/>
        </p:nvSpPr>
        <p:spPr>
          <a:xfrm flipH="false" flipV="false" rot="0">
            <a:off x="13591482" y="1986446"/>
            <a:ext cx="4478044" cy="4047639"/>
          </a:xfrm>
          <a:custGeom>
            <a:avLst/>
            <a:gdLst/>
            <a:ahLst/>
            <a:cxnLst/>
            <a:rect r="r" b="b" t="t" l="l"/>
            <a:pathLst>
              <a:path h="4047639" w="4478044">
                <a:moveTo>
                  <a:pt x="0" y="0"/>
                </a:moveTo>
                <a:lnTo>
                  <a:pt x="4478044" y="0"/>
                </a:lnTo>
                <a:lnTo>
                  <a:pt x="4478044" y="4047638"/>
                </a:lnTo>
                <a:lnTo>
                  <a:pt x="0" y="4047638"/>
                </a:lnTo>
                <a:lnTo>
                  <a:pt x="0" y="0"/>
                </a:lnTo>
                <a:close/>
              </a:path>
            </a:pathLst>
          </a:custGeom>
          <a:blipFill>
            <a:blip r:embed="rId8"/>
            <a:stretch>
              <a:fillRect l="0" t="0" r="0" b="0"/>
            </a:stretch>
          </a:blipFill>
        </p:spPr>
      </p:sp>
      <p:sp>
        <p:nvSpPr>
          <p:cNvPr name="TextBox 10" id="10"/>
          <p:cNvSpPr txBox="true"/>
          <p:nvPr/>
        </p:nvSpPr>
        <p:spPr>
          <a:xfrm rot="0">
            <a:off x="719657" y="1248283"/>
            <a:ext cx="2005385"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a:ea typeface="Canva Sans"/>
                <a:cs typeface="Canva Sans"/>
                <a:sym typeface="Canva Sans"/>
              </a:rPr>
              <a:t>Objective</a:t>
            </a:r>
          </a:p>
        </p:txBody>
      </p:sp>
      <p:sp>
        <p:nvSpPr>
          <p:cNvPr name="TextBox 11" id="11"/>
          <p:cNvSpPr txBox="true"/>
          <p:nvPr/>
        </p:nvSpPr>
        <p:spPr>
          <a:xfrm rot="0">
            <a:off x="5894326" y="1263181"/>
            <a:ext cx="4480247"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a:ea typeface="Canva Sans"/>
                <a:cs typeface="Canva Sans"/>
                <a:sym typeface="Canva Sans"/>
              </a:rPr>
              <a:t>Solution Architecture</a:t>
            </a:r>
          </a:p>
        </p:txBody>
      </p:sp>
      <p:sp>
        <p:nvSpPr>
          <p:cNvPr name="TextBox 12" id="12"/>
          <p:cNvSpPr txBox="true"/>
          <p:nvPr/>
        </p:nvSpPr>
        <p:spPr>
          <a:xfrm rot="0">
            <a:off x="700102" y="4819393"/>
            <a:ext cx="3104629"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a:ea typeface="Canva Sans"/>
                <a:cs typeface="Canva Sans"/>
                <a:sym typeface="Canva Sans"/>
              </a:rPr>
              <a:t>Steps followed</a:t>
            </a:r>
          </a:p>
        </p:txBody>
      </p:sp>
      <p:sp>
        <p:nvSpPr>
          <p:cNvPr name="TextBox 13" id="13"/>
          <p:cNvSpPr txBox="true"/>
          <p:nvPr/>
        </p:nvSpPr>
        <p:spPr>
          <a:xfrm rot="0">
            <a:off x="7325772" y="3181388"/>
            <a:ext cx="225177"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a:ea typeface="Canva Sans"/>
                <a:cs typeface="Canva Sans"/>
                <a:sym typeface="Canva Sans"/>
              </a:rPr>
              <a:t>+</a:t>
            </a:r>
          </a:p>
        </p:txBody>
      </p:sp>
      <p:sp>
        <p:nvSpPr>
          <p:cNvPr name="TextBox 14" id="14"/>
          <p:cNvSpPr txBox="true"/>
          <p:nvPr/>
        </p:nvSpPr>
        <p:spPr>
          <a:xfrm rot="0">
            <a:off x="700102" y="1957871"/>
            <a:ext cx="3930404" cy="1757045"/>
          </a:xfrm>
          <a:prstGeom prst="rect">
            <a:avLst/>
          </a:prstGeom>
        </p:spPr>
        <p:txBody>
          <a:bodyPr anchor="t" rtlCol="false" tIns="0" lIns="0" bIns="0" rIns="0">
            <a:spAutoFit/>
          </a:bodyPr>
          <a:lstStyle/>
          <a:p>
            <a:pPr algn="l">
              <a:lnSpc>
                <a:spcPts val="2380"/>
              </a:lnSpc>
              <a:spcBef>
                <a:spcPct val="0"/>
              </a:spcBef>
            </a:pPr>
            <a:r>
              <a:rPr lang="en-US" sz="1700">
                <a:solidFill>
                  <a:srgbClr val="FFFFFF"/>
                </a:solidFill>
                <a:latin typeface="Canva Sans"/>
                <a:ea typeface="Canva Sans"/>
                <a:cs typeface="Canva Sans"/>
                <a:sym typeface="Canva Sans"/>
              </a:rPr>
              <a:t>The objective of this case study is to collect data and come up with insights regarding Airbnb listings in Cape Town, and identify if there is any correlation between ratings and the weather.</a:t>
            </a:r>
          </a:p>
        </p:txBody>
      </p:sp>
      <p:sp>
        <p:nvSpPr>
          <p:cNvPr name="TextBox 15" id="15"/>
          <p:cNvSpPr txBox="true"/>
          <p:nvPr/>
        </p:nvSpPr>
        <p:spPr>
          <a:xfrm rot="0">
            <a:off x="466259" y="5513034"/>
            <a:ext cx="6398439" cy="3233420"/>
          </a:xfrm>
          <a:prstGeom prst="rect">
            <a:avLst/>
          </a:prstGeom>
        </p:spPr>
        <p:txBody>
          <a:bodyPr anchor="t" rtlCol="false" tIns="0" lIns="0" bIns="0" rIns="0">
            <a:spAutoFit/>
          </a:bodyPr>
          <a:lstStyle/>
          <a:p>
            <a:pPr algn="l" marL="367031" indent="-183515" lvl="1">
              <a:lnSpc>
                <a:spcPts val="2380"/>
              </a:lnSpc>
              <a:buAutoNum type="arabicPeriod" startAt="1"/>
            </a:pPr>
            <a:r>
              <a:rPr lang="en-US" sz="1700">
                <a:solidFill>
                  <a:srgbClr val="FFFFFF"/>
                </a:solidFill>
                <a:latin typeface="Canva Sans"/>
                <a:ea typeface="Canva Sans"/>
                <a:cs typeface="Canva Sans"/>
                <a:sym typeface="Canva Sans"/>
              </a:rPr>
              <a:t>Download Cape Town, December 2023 Reviews   and listings data from Inside Airbnb </a:t>
            </a:r>
            <a:r>
              <a:rPr lang="en-US" sz="1700" u="sng">
                <a:solidFill>
                  <a:srgbClr val="38B6FF"/>
                </a:solidFill>
                <a:latin typeface="Canva Sans"/>
                <a:ea typeface="Canva Sans"/>
                <a:cs typeface="Canva Sans"/>
                <a:sym typeface="Canva Sans"/>
                <a:hlinkClick r:id="rId9" tooltip="https://insideairbnb.com/get-the-data/"/>
              </a:rPr>
              <a:t>website</a:t>
            </a:r>
          </a:p>
          <a:p>
            <a:pPr algn="l" marL="367031" indent="-183515" lvl="1">
              <a:lnSpc>
                <a:spcPts val="2380"/>
              </a:lnSpc>
              <a:buAutoNum type="arabicPeriod" startAt="1"/>
            </a:pPr>
            <a:r>
              <a:rPr lang="en-US" sz="1700">
                <a:solidFill>
                  <a:srgbClr val="FFFFFF"/>
                </a:solidFill>
                <a:latin typeface="Canva Sans"/>
                <a:ea typeface="Canva Sans"/>
                <a:cs typeface="Canva Sans"/>
                <a:sym typeface="Canva Sans"/>
              </a:rPr>
              <a:t>Import data in Python notebook</a:t>
            </a:r>
          </a:p>
          <a:p>
            <a:pPr algn="l" marL="367031" indent="-183515" lvl="1">
              <a:lnSpc>
                <a:spcPts val="2380"/>
              </a:lnSpc>
              <a:buAutoNum type="arabicPeriod" startAt="1"/>
            </a:pPr>
            <a:r>
              <a:rPr lang="en-US" sz="1700">
                <a:solidFill>
                  <a:srgbClr val="FFFFFF"/>
                </a:solidFill>
                <a:latin typeface="Canva Sans"/>
                <a:ea typeface="Canva Sans"/>
                <a:cs typeface="Canva Sans"/>
                <a:sym typeface="Canva Sans"/>
              </a:rPr>
              <a:t>Clean data</a:t>
            </a:r>
          </a:p>
          <a:p>
            <a:pPr algn="l" marL="367031" indent="-183515" lvl="1">
              <a:lnSpc>
                <a:spcPts val="2380"/>
              </a:lnSpc>
              <a:buAutoNum type="arabicPeriod" startAt="1"/>
            </a:pPr>
            <a:r>
              <a:rPr lang="en-US" sz="1700">
                <a:solidFill>
                  <a:srgbClr val="FFFFFF"/>
                </a:solidFill>
                <a:latin typeface="Canva Sans"/>
                <a:ea typeface="Canva Sans"/>
                <a:cs typeface="Canva Sans"/>
                <a:sym typeface="Canva Sans"/>
              </a:rPr>
              <a:t>Transform data</a:t>
            </a:r>
          </a:p>
          <a:p>
            <a:pPr algn="l" marL="367031" indent="-183515" lvl="1">
              <a:lnSpc>
                <a:spcPts val="2380"/>
              </a:lnSpc>
              <a:buAutoNum type="arabicPeriod" startAt="1"/>
            </a:pPr>
            <a:r>
              <a:rPr lang="en-US" sz="1700">
                <a:solidFill>
                  <a:srgbClr val="FFFFFF"/>
                </a:solidFill>
                <a:latin typeface="Canva Sans"/>
                <a:ea typeface="Canva Sans"/>
                <a:cs typeface="Canva Sans"/>
                <a:sym typeface="Canva Sans"/>
              </a:rPr>
              <a:t>Analyse reviews and determine sentiment (good/neutral/bad) </a:t>
            </a:r>
          </a:p>
          <a:p>
            <a:pPr algn="l" marL="367031" indent="-183515" lvl="1">
              <a:lnSpc>
                <a:spcPts val="2380"/>
              </a:lnSpc>
              <a:buAutoNum type="arabicPeriod" startAt="1"/>
            </a:pPr>
            <a:r>
              <a:rPr lang="en-US" sz="1700">
                <a:solidFill>
                  <a:srgbClr val="FFFFFF"/>
                </a:solidFill>
                <a:latin typeface="Canva Sans"/>
                <a:ea typeface="Canva Sans"/>
                <a:cs typeface="Canva Sans"/>
                <a:sym typeface="Canva Sans"/>
              </a:rPr>
              <a:t>Extract Weather data from Open-Meteo API</a:t>
            </a:r>
          </a:p>
          <a:p>
            <a:pPr algn="l" marL="367031" indent="-183515" lvl="1">
              <a:lnSpc>
                <a:spcPts val="2380"/>
              </a:lnSpc>
              <a:buAutoNum type="arabicPeriod" startAt="1"/>
            </a:pPr>
            <a:r>
              <a:rPr lang="en-US" sz="1700">
                <a:solidFill>
                  <a:srgbClr val="FFFFFF"/>
                </a:solidFill>
                <a:latin typeface="Canva Sans"/>
                <a:ea typeface="Canva Sans"/>
                <a:cs typeface="Canva Sans"/>
                <a:sym typeface="Canva Sans"/>
              </a:rPr>
              <a:t>Design data model</a:t>
            </a:r>
          </a:p>
          <a:p>
            <a:pPr algn="l" marL="367031" indent="-183515" lvl="1">
              <a:lnSpc>
                <a:spcPts val="2380"/>
              </a:lnSpc>
              <a:buAutoNum type="arabicPeriod" startAt="1"/>
            </a:pPr>
            <a:r>
              <a:rPr lang="en-US" sz="1700">
                <a:solidFill>
                  <a:srgbClr val="FFFFFF"/>
                </a:solidFill>
                <a:latin typeface="Canva Sans"/>
                <a:ea typeface="Canva Sans"/>
                <a:cs typeface="Canva Sans"/>
                <a:sym typeface="Canva Sans"/>
              </a:rPr>
              <a:t>Load data into MySQL</a:t>
            </a:r>
          </a:p>
          <a:p>
            <a:pPr algn="l" marL="367031" indent="-183515" lvl="1">
              <a:lnSpc>
                <a:spcPts val="2380"/>
              </a:lnSpc>
              <a:buAutoNum type="arabicPeriod" startAt="1"/>
            </a:pPr>
            <a:r>
              <a:rPr lang="en-US" sz="1700">
                <a:solidFill>
                  <a:srgbClr val="FFFFFF"/>
                </a:solidFill>
                <a:latin typeface="Canva Sans"/>
                <a:ea typeface="Canva Sans"/>
                <a:cs typeface="Canva Sans"/>
                <a:sym typeface="Canva Sans"/>
              </a:rPr>
              <a:t>Visualise insights using Power BI</a:t>
            </a:r>
          </a:p>
        </p:txBody>
      </p:sp>
      <p:sp>
        <p:nvSpPr>
          <p:cNvPr name="TextBox 16" id="16"/>
          <p:cNvSpPr txBox="true"/>
          <p:nvPr/>
        </p:nvSpPr>
        <p:spPr>
          <a:xfrm rot="0">
            <a:off x="13772457" y="1248283"/>
            <a:ext cx="2400895"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a:ea typeface="Canva Sans"/>
                <a:cs typeface="Canva Sans"/>
                <a:sym typeface="Canva Sans"/>
              </a:rPr>
              <a:t>Data Model</a:t>
            </a:r>
          </a:p>
        </p:txBody>
      </p:sp>
      <p:sp>
        <p:nvSpPr>
          <p:cNvPr name="TextBox 17" id="17"/>
          <p:cNvSpPr txBox="true"/>
          <p:nvPr/>
        </p:nvSpPr>
        <p:spPr>
          <a:xfrm rot="0">
            <a:off x="3416541" y="556110"/>
            <a:ext cx="5376862" cy="589915"/>
          </a:xfrm>
          <a:prstGeom prst="rect">
            <a:avLst/>
          </a:prstGeom>
        </p:spPr>
        <p:txBody>
          <a:bodyPr anchor="t" rtlCol="false" tIns="0" lIns="0" bIns="0" rIns="0">
            <a:spAutoFit/>
          </a:bodyPr>
          <a:lstStyle/>
          <a:p>
            <a:pPr algn="ctr">
              <a:lnSpc>
                <a:spcPts val="4759"/>
              </a:lnSpc>
              <a:spcBef>
                <a:spcPct val="0"/>
              </a:spcBef>
            </a:pPr>
            <a:r>
              <a:rPr lang="en-US" b="true" sz="3399">
                <a:solidFill>
                  <a:srgbClr val="FFFFFF"/>
                </a:solidFill>
                <a:latin typeface="Public Sans Bold"/>
                <a:ea typeface="Public Sans Bold"/>
                <a:cs typeface="Public Sans Bold"/>
                <a:sym typeface="Public Sans Bold"/>
              </a:rPr>
              <a:t>Data Engineer Case Study</a:t>
            </a:r>
          </a:p>
        </p:txBody>
      </p:sp>
      <p:sp>
        <p:nvSpPr>
          <p:cNvPr name="TextBox 18" id="18"/>
          <p:cNvSpPr txBox="true"/>
          <p:nvPr/>
        </p:nvSpPr>
        <p:spPr>
          <a:xfrm rot="0">
            <a:off x="14963154" y="7485398"/>
            <a:ext cx="1796430" cy="956479"/>
          </a:xfrm>
          <a:prstGeom prst="rect">
            <a:avLst/>
          </a:prstGeom>
        </p:spPr>
        <p:txBody>
          <a:bodyPr anchor="t" rtlCol="false" tIns="0" lIns="0" bIns="0" rIns="0">
            <a:spAutoFit/>
          </a:bodyPr>
          <a:lstStyle/>
          <a:p>
            <a:pPr algn="ctr">
              <a:lnSpc>
                <a:spcPts val="2405"/>
              </a:lnSpc>
            </a:pPr>
            <a:r>
              <a:rPr lang="en-US" sz="1718">
                <a:solidFill>
                  <a:srgbClr val="000000"/>
                </a:solidFill>
                <a:latin typeface="Cooper Hewitt"/>
                <a:ea typeface="Cooper Hewitt"/>
                <a:cs typeface="Cooper Hewitt"/>
                <a:sym typeface="Cooper Hewitt"/>
              </a:rPr>
              <a:t>See Power BI</a:t>
            </a:r>
          </a:p>
          <a:p>
            <a:pPr algn="ctr">
              <a:lnSpc>
                <a:spcPts val="2405"/>
              </a:lnSpc>
            </a:pPr>
            <a:r>
              <a:rPr lang="en-US" sz="1718">
                <a:solidFill>
                  <a:srgbClr val="000000"/>
                </a:solidFill>
                <a:latin typeface="Cooper Hewitt"/>
                <a:ea typeface="Cooper Hewitt"/>
                <a:cs typeface="Cooper Hewitt"/>
                <a:sym typeface="Cooper Hewitt"/>
              </a:rPr>
              <a:t>Dashboard excerpt</a:t>
            </a:r>
          </a:p>
          <a:p>
            <a:pPr algn="ctr">
              <a:lnSpc>
                <a:spcPts val="2405"/>
              </a:lnSpc>
              <a:spcBef>
                <a:spcPct val="0"/>
              </a:spcBef>
            </a:pPr>
            <a:r>
              <a:rPr lang="en-US" sz="1718">
                <a:solidFill>
                  <a:srgbClr val="000000"/>
                </a:solidFill>
                <a:latin typeface="Cooper Hewitt"/>
                <a:ea typeface="Cooper Hewitt"/>
                <a:cs typeface="Cooper Hewitt"/>
                <a:sym typeface="Cooper Hewitt"/>
              </a:rPr>
              <a:t>on next slide</a:t>
            </a:r>
          </a:p>
        </p:txBody>
      </p:sp>
      <p:sp>
        <p:nvSpPr>
          <p:cNvPr name="TextBox 19" id="19"/>
          <p:cNvSpPr txBox="true"/>
          <p:nvPr/>
        </p:nvSpPr>
        <p:spPr>
          <a:xfrm rot="0">
            <a:off x="7353086" y="4819393"/>
            <a:ext cx="2280493"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a:ea typeface="Canva Sans"/>
                <a:cs typeface="Canva Sans"/>
                <a:sym typeface="Canva Sans"/>
              </a:rPr>
              <a:t>Challenges</a:t>
            </a:r>
          </a:p>
        </p:txBody>
      </p:sp>
      <p:sp>
        <p:nvSpPr>
          <p:cNvPr name="TextBox 20" id="20"/>
          <p:cNvSpPr txBox="true"/>
          <p:nvPr/>
        </p:nvSpPr>
        <p:spPr>
          <a:xfrm rot="0">
            <a:off x="11328823" y="4819393"/>
            <a:ext cx="1963862"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a:ea typeface="Canva Sans"/>
                <a:cs typeface="Canva Sans"/>
                <a:sym typeface="Canva Sans"/>
              </a:rPr>
              <a:t>Solutions</a:t>
            </a:r>
          </a:p>
        </p:txBody>
      </p:sp>
      <p:sp>
        <p:nvSpPr>
          <p:cNvPr name="TextBox 21" id="21"/>
          <p:cNvSpPr txBox="true"/>
          <p:nvPr/>
        </p:nvSpPr>
        <p:spPr>
          <a:xfrm rot="0">
            <a:off x="7064722" y="5513034"/>
            <a:ext cx="3656781" cy="3823970"/>
          </a:xfrm>
          <a:prstGeom prst="rect">
            <a:avLst/>
          </a:prstGeom>
        </p:spPr>
        <p:txBody>
          <a:bodyPr anchor="t" rtlCol="false" tIns="0" lIns="0" bIns="0" rIns="0">
            <a:spAutoFit/>
          </a:bodyPr>
          <a:lstStyle/>
          <a:p>
            <a:pPr algn="l" marL="367031" indent="-183515" lvl="1">
              <a:lnSpc>
                <a:spcPts val="2380"/>
              </a:lnSpc>
              <a:buFont typeface="Arial"/>
              <a:buChar char="•"/>
            </a:pPr>
            <a:r>
              <a:rPr lang="en-US" sz="1700">
                <a:solidFill>
                  <a:srgbClr val="FFFFFF"/>
                </a:solidFill>
                <a:latin typeface="Canva Sans"/>
                <a:ea typeface="Canva Sans"/>
                <a:cs typeface="Canva Sans"/>
                <a:sym typeface="Canva Sans"/>
              </a:rPr>
              <a:t>Large dataset caused efficiency</a:t>
            </a:r>
          </a:p>
          <a:p>
            <a:pPr algn="l">
              <a:lnSpc>
                <a:spcPts val="2380"/>
              </a:lnSpc>
            </a:pPr>
            <a:r>
              <a:rPr lang="en-US" sz="1700">
                <a:solidFill>
                  <a:srgbClr val="FFFFFF"/>
                </a:solidFill>
                <a:latin typeface="Canva Sans"/>
                <a:ea typeface="Canva Sans"/>
                <a:cs typeface="Canva Sans"/>
                <a:sym typeface="Canva Sans"/>
              </a:rPr>
              <a:t>       issues during processing</a:t>
            </a:r>
          </a:p>
          <a:p>
            <a:pPr algn="l">
              <a:lnSpc>
                <a:spcPts val="2380"/>
              </a:lnSpc>
            </a:pPr>
          </a:p>
          <a:p>
            <a:pPr algn="l" marL="367031" indent="-183515" lvl="1">
              <a:lnSpc>
                <a:spcPts val="2380"/>
              </a:lnSpc>
              <a:buFont typeface="Arial"/>
              <a:buChar char="•"/>
            </a:pPr>
            <a:r>
              <a:rPr lang="en-US" sz="1700">
                <a:solidFill>
                  <a:srgbClr val="FFFFFF"/>
                </a:solidFill>
                <a:latin typeface="Canva Sans"/>
                <a:ea typeface="Canva Sans"/>
                <a:cs typeface="Canva Sans"/>
                <a:sym typeface="Canva Sans"/>
              </a:rPr>
              <a:t>Proposed weather API (Open</a:t>
            </a:r>
          </a:p>
          <a:p>
            <a:pPr algn="l">
              <a:lnSpc>
                <a:spcPts val="2380"/>
              </a:lnSpc>
            </a:pPr>
            <a:r>
              <a:rPr lang="en-US" sz="1700">
                <a:solidFill>
                  <a:srgbClr val="FFFFFF"/>
                </a:solidFill>
                <a:latin typeface="Canva Sans"/>
                <a:ea typeface="Canva Sans"/>
                <a:cs typeface="Canva Sans"/>
                <a:sym typeface="Canva Sans"/>
              </a:rPr>
              <a:t>       </a:t>
            </a:r>
            <a:r>
              <a:rPr lang="en-US" sz="1700">
                <a:solidFill>
                  <a:srgbClr val="FFFFFF"/>
                </a:solidFill>
                <a:latin typeface="Canva Sans"/>
                <a:ea typeface="Canva Sans"/>
                <a:cs typeface="Canva Sans"/>
                <a:sym typeface="Canva Sans"/>
              </a:rPr>
              <a:t>Weather) has limits on no. of </a:t>
            </a:r>
          </a:p>
          <a:p>
            <a:pPr algn="l">
              <a:lnSpc>
                <a:spcPts val="2380"/>
              </a:lnSpc>
            </a:pPr>
            <a:r>
              <a:rPr lang="en-US" sz="1700">
                <a:solidFill>
                  <a:srgbClr val="FFFFFF"/>
                </a:solidFill>
                <a:latin typeface="Canva Sans"/>
                <a:ea typeface="Canva Sans"/>
                <a:cs typeface="Canva Sans"/>
                <a:sym typeface="Canva Sans"/>
              </a:rPr>
              <a:t>       daily API calls on the free tier</a:t>
            </a:r>
          </a:p>
          <a:p>
            <a:pPr algn="l">
              <a:lnSpc>
                <a:spcPts val="2380"/>
              </a:lnSpc>
            </a:pPr>
          </a:p>
          <a:p>
            <a:pPr algn="l" marL="367031" indent="-183515" lvl="1">
              <a:lnSpc>
                <a:spcPts val="2380"/>
              </a:lnSpc>
              <a:buFont typeface="Arial"/>
              <a:buChar char="•"/>
            </a:pPr>
            <a:r>
              <a:rPr lang="en-US" sz="1700">
                <a:solidFill>
                  <a:srgbClr val="FFFFFF"/>
                </a:solidFill>
                <a:latin typeface="Canva Sans"/>
                <a:ea typeface="Canva Sans"/>
                <a:cs typeface="Canva Sans"/>
                <a:sym typeface="Canva Sans"/>
              </a:rPr>
              <a:t>Review data was not numeric</a:t>
            </a:r>
          </a:p>
          <a:p>
            <a:pPr algn="l">
              <a:lnSpc>
                <a:spcPts val="2380"/>
              </a:lnSpc>
            </a:pPr>
            <a:r>
              <a:rPr lang="en-US" sz="1700">
                <a:solidFill>
                  <a:srgbClr val="FFFFFF"/>
                </a:solidFill>
                <a:latin typeface="Canva Sans"/>
                <a:ea typeface="Canva Sans"/>
                <a:cs typeface="Canva Sans"/>
                <a:sym typeface="Canva Sans"/>
              </a:rPr>
              <a:t>       or in a standardized format</a:t>
            </a:r>
          </a:p>
          <a:p>
            <a:pPr algn="l">
              <a:lnSpc>
                <a:spcPts val="2380"/>
              </a:lnSpc>
            </a:pPr>
          </a:p>
          <a:p>
            <a:pPr algn="l">
              <a:lnSpc>
                <a:spcPts val="2380"/>
              </a:lnSpc>
            </a:pPr>
          </a:p>
          <a:p>
            <a:pPr algn="l" marL="367031" indent="-183515" lvl="1">
              <a:lnSpc>
                <a:spcPts val="2380"/>
              </a:lnSpc>
              <a:buFont typeface="Arial"/>
              <a:buChar char="•"/>
            </a:pPr>
            <a:r>
              <a:rPr lang="en-US" sz="1700">
                <a:solidFill>
                  <a:srgbClr val="FFFFFF"/>
                </a:solidFill>
                <a:latin typeface="Canva Sans"/>
                <a:ea typeface="Canva Sans"/>
                <a:cs typeface="Canva Sans"/>
                <a:sym typeface="Canva Sans"/>
              </a:rPr>
              <a:t>Some reviews were not </a:t>
            </a:r>
            <a:r>
              <a:rPr lang="en-US" sz="1700">
                <a:solidFill>
                  <a:srgbClr val="FFFFFF"/>
                </a:solidFill>
                <a:latin typeface="Canva Sans"/>
                <a:ea typeface="Canva Sans"/>
                <a:cs typeface="Canva Sans"/>
                <a:sym typeface="Canva Sans"/>
              </a:rPr>
              <a:t>written</a:t>
            </a:r>
          </a:p>
          <a:p>
            <a:pPr algn="l">
              <a:lnSpc>
                <a:spcPts val="2380"/>
              </a:lnSpc>
            </a:pPr>
            <a:r>
              <a:rPr lang="en-US" sz="1700">
                <a:solidFill>
                  <a:srgbClr val="FFFFFF"/>
                </a:solidFill>
                <a:latin typeface="Canva Sans"/>
                <a:ea typeface="Canva Sans"/>
                <a:cs typeface="Canva Sans"/>
                <a:sym typeface="Canva Sans"/>
              </a:rPr>
              <a:t>       in </a:t>
            </a:r>
            <a:r>
              <a:rPr lang="en-US" sz="1700">
                <a:solidFill>
                  <a:srgbClr val="FFFFFF"/>
                </a:solidFill>
                <a:latin typeface="Canva Sans"/>
                <a:ea typeface="Canva Sans"/>
                <a:cs typeface="Canva Sans"/>
                <a:sym typeface="Canva Sans"/>
              </a:rPr>
              <a:t>English</a:t>
            </a:r>
          </a:p>
        </p:txBody>
      </p:sp>
      <p:sp>
        <p:nvSpPr>
          <p:cNvPr name="TextBox 22" id="22"/>
          <p:cNvSpPr txBox="true"/>
          <p:nvPr/>
        </p:nvSpPr>
        <p:spPr>
          <a:xfrm rot="0">
            <a:off x="11057906" y="5476834"/>
            <a:ext cx="4548262" cy="3823970"/>
          </a:xfrm>
          <a:prstGeom prst="rect">
            <a:avLst/>
          </a:prstGeom>
        </p:spPr>
        <p:txBody>
          <a:bodyPr anchor="t" rtlCol="false" tIns="0" lIns="0" bIns="0" rIns="0">
            <a:spAutoFit/>
          </a:bodyPr>
          <a:lstStyle/>
          <a:p>
            <a:pPr algn="l" marL="367031" indent="-183515" lvl="1">
              <a:lnSpc>
                <a:spcPts val="2380"/>
              </a:lnSpc>
              <a:buFont typeface="Arial"/>
              <a:buChar char="•"/>
            </a:pPr>
            <a:r>
              <a:rPr lang="en-US" sz="1700">
                <a:solidFill>
                  <a:srgbClr val="FFFFFF"/>
                </a:solidFill>
                <a:latin typeface="Canva Sans"/>
                <a:ea typeface="Canva Sans"/>
                <a:cs typeface="Canva Sans"/>
                <a:sym typeface="Canva Sans"/>
              </a:rPr>
              <a:t>Implemented concurrency in</a:t>
            </a:r>
          </a:p>
          <a:p>
            <a:pPr algn="l">
              <a:lnSpc>
                <a:spcPts val="2380"/>
              </a:lnSpc>
            </a:pPr>
            <a:r>
              <a:rPr lang="en-US" sz="1700">
                <a:solidFill>
                  <a:srgbClr val="FFFFFF"/>
                </a:solidFill>
                <a:latin typeface="Canva Sans"/>
                <a:ea typeface="Canva Sans"/>
                <a:cs typeface="Canva Sans"/>
                <a:sym typeface="Canva Sans"/>
              </a:rPr>
              <a:t>       Python</a:t>
            </a:r>
          </a:p>
          <a:p>
            <a:pPr algn="l">
              <a:lnSpc>
                <a:spcPts val="2380"/>
              </a:lnSpc>
            </a:pPr>
          </a:p>
          <a:p>
            <a:pPr algn="l" marL="367031" indent="-183515" lvl="1">
              <a:lnSpc>
                <a:spcPts val="2380"/>
              </a:lnSpc>
              <a:buFont typeface="Arial"/>
              <a:buChar char="•"/>
            </a:pPr>
            <a:r>
              <a:rPr lang="en-US" sz="1700">
                <a:solidFill>
                  <a:srgbClr val="FFFFFF"/>
                </a:solidFill>
                <a:latin typeface="Canva Sans"/>
                <a:ea typeface="Canva Sans"/>
                <a:cs typeface="Canva Sans"/>
                <a:sym typeface="Canva Sans"/>
              </a:rPr>
              <a:t>Researched alternatives and </a:t>
            </a:r>
          </a:p>
          <a:p>
            <a:pPr algn="l">
              <a:lnSpc>
                <a:spcPts val="2380"/>
              </a:lnSpc>
            </a:pPr>
            <a:r>
              <a:rPr lang="en-US" sz="1700">
                <a:solidFill>
                  <a:srgbClr val="FFFFFF"/>
                </a:solidFill>
                <a:latin typeface="Canva Sans"/>
                <a:ea typeface="Canva Sans"/>
                <a:cs typeface="Canva Sans"/>
                <a:sym typeface="Canva Sans"/>
              </a:rPr>
              <a:t>       </a:t>
            </a:r>
            <a:r>
              <a:rPr lang="en-US" sz="1700">
                <a:solidFill>
                  <a:srgbClr val="FFFFFF"/>
                </a:solidFill>
                <a:latin typeface="Canva Sans"/>
                <a:ea typeface="Canva Sans"/>
                <a:cs typeface="Canva Sans"/>
                <a:sym typeface="Canva Sans"/>
              </a:rPr>
              <a:t>used Open-Meteo </a:t>
            </a:r>
            <a:r>
              <a:rPr lang="en-US" sz="1700">
                <a:solidFill>
                  <a:srgbClr val="FFFFFF"/>
                </a:solidFill>
                <a:latin typeface="Canva Sans"/>
                <a:ea typeface="Canva Sans"/>
                <a:cs typeface="Canva Sans"/>
                <a:sym typeface="Canva Sans"/>
              </a:rPr>
              <a:t>API </a:t>
            </a:r>
          </a:p>
          <a:p>
            <a:pPr algn="l">
              <a:lnSpc>
                <a:spcPts val="2380"/>
              </a:lnSpc>
            </a:pPr>
          </a:p>
          <a:p>
            <a:pPr algn="l">
              <a:lnSpc>
                <a:spcPts val="2380"/>
              </a:lnSpc>
            </a:pPr>
          </a:p>
          <a:p>
            <a:pPr algn="l" marL="367031" indent="-183515" lvl="1">
              <a:lnSpc>
                <a:spcPts val="2380"/>
              </a:lnSpc>
              <a:buFont typeface="Arial"/>
              <a:buChar char="•"/>
            </a:pPr>
            <a:r>
              <a:rPr lang="en-US" sz="1700">
                <a:solidFill>
                  <a:srgbClr val="FFFFFF"/>
                </a:solidFill>
                <a:latin typeface="Canva Sans"/>
                <a:ea typeface="Canva Sans"/>
                <a:cs typeface="Canva Sans"/>
                <a:sym typeface="Canva Sans"/>
              </a:rPr>
              <a:t>Used VADER Sentiment Analyzer </a:t>
            </a:r>
          </a:p>
          <a:p>
            <a:pPr algn="l">
              <a:lnSpc>
                <a:spcPts val="2380"/>
              </a:lnSpc>
            </a:pPr>
            <a:r>
              <a:rPr lang="en-US" sz="1700">
                <a:solidFill>
                  <a:srgbClr val="FFFFFF"/>
                </a:solidFill>
                <a:latin typeface="Canva Sans"/>
                <a:ea typeface="Canva Sans"/>
                <a:cs typeface="Canva Sans"/>
                <a:sym typeface="Canva Sans"/>
              </a:rPr>
              <a:t>       library to analyse and group reviews </a:t>
            </a:r>
          </a:p>
          <a:p>
            <a:pPr algn="l">
              <a:lnSpc>
                <a:spcPts val="2380"/>
              </a:lnSpc>
            </a:pPr>
            <a:r>
              <a:rPr lang="en-US" sz="1700">
                <a:solidFill>
                  <a:srgbClr val="FFFFFF"/>
                </a:solidFill>
                <a:latin typeface="Canva Sans"/>
                <a:ea typeface="Canva Sans"/>
                <a:cs typeface="Canva Sans"/>
                <a:sym typeface="Canva Sans"/>
              </a:rPr>
              <a:t>       </a:t>
            </a:r>
            <a:r>
              <a:rPr lang="en-US" sz="1700">
                <a:solidFill>
                  <a:srgbClr val="FFFFFF"/>
                </a:solidFill>
                <a:latin typeface="Canva Sans"/>
                <a:ea typeface="Canva Sans"/>
                <a:cs typeface="Canva Sans"/>
                <a:sym typeface="Canva Sans"/>
              </a:rPr>
              <a:t>into categorical data (good/neutral/bad)</a:t>
            </a:r>
          </a:p>
          <a:p>
            <a:pPr algn="l">
              <a:lnSpc>
                <a:spcPts val="2380"/>
              </a:lnSpc>
            </a:pPr>
          </a:p>
          <a:p>
            <a:pPr algn="l" marL="367031" indent="-183515" lvl="1">
              <a:lnSpc>
                <a:spcPts val="2380"/>
              </a:lnSpc>
              <a:buFont typeface="Arial"/>
              <a:buChar char="•"/>
            </a:pPr>
            <a:r>
              <a:rPr lang="en-US" sz="1700">
                <a:solidFill>
                  <a:srgbClr val="FFFFFF"/>
                </a:solidFill>
                <a:latin typeface="Canva Sans"/>
                <a:ea typeface="Canva Sans"/>
                <a:cs typeface="Canva Sans"/>
                <a:sym typeface="Canva Sans"/>
              </a:rPr>
              <a:t>Used Google translate API to translate</a:t>
            </a:r>
          </a:p>
          <a:p>
            <a:pPr algn="l">
              <a:lnSpc>
                <a:spcPts val="2380"/>
              </a:lnSpc>
            </a:pPr>
            <a:r>
              <a:rPr lang="en-US" sz="1700">
                <a:solidFill>
                  <a:srgbClr val="FFFFFF"/>
                </a:solidFill>
                <a:latin typeface="Canva Sans"/>
                <a:ea typeface="Canva Sans"/>
                <a:cs typeface="Canva Sans"/>
                <a:sym typeface="Canva Sans"/>
              </a:rPr>
              <a:t>       non-English comments before analysis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6131608" y="1028700"/>
            <a:ext cx="244385" cy="244385"/>
          </a:xfrm>
          <a:custGeom>
            <a:avLst/>
            <a:gdLst/>
            <a:ahLst/>
            <a:cxnLst/>
            <a:rect r="r" b="b" t="t" l="l"/>
            <a:pathLst>
              <a:path h="244385" w="244385">
                <a:moveTo>
                  <a:pt x="0" y="0"/>
                </a:moveTo>
                <a:lnTo>
                  <a:pt x="244385" y="0"/>
                </a:lnTo>
                <a:lnTo>
                  <a:pt x="244385" y="244385"/>
                </a:lnTo>
                <a:lnTo>
                  <a:pt x="0" y="2443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69168" y="1513829"/>
            <a:ext cx="13663812" cy="7744471"/>
          </a:xfrm>
          <a:custGeom>
            <a:avLst/>
            <a:gdLst/>
            <a:ahLst/>
            <a:cxnLst/>
            <a:rect r="r" b="b" t="t" l="l"/>
            <a:pathLst>
              <a:path h="7744471" w="13663812">
                <a:moveTo>
                  <a:pt x="0" y="0"/>
                </a:moveTo>
                <a:lnTo>
                  <a:pt x="13663812" y="0"/>
                </a:lnTo>
                <a:lnTo>
                  <a:pt x="13663812" y="7744471"/>
                </a:lnTo>
                <a:lnTo>
                  <a:pt x="0" y="7744471"/>
                </a:lnTo>
                <a:lnTo>
                  <a:pt x="0" y="0"/>
                </a:lnTo>
                <a:close/>
              </a:path>
            </a:pathLst>
          </a:custGeom>
          <a:blipFill>
            <a:blip r:embed="rId4"/>
            <a:stretch>
              <a:fillRect l="-12006" t="-30684" r="-9051" b="-2806"/>
            </a:stretch>
          </a:blipFill>
        </p:spPr>
      </p:sp>
      <p:sp>
        <p:nvSpPr>
          <p:cNvPr name="TextBox 4" id="4"/>
          <p:cNvSpPr txBox="true"/>
          <p:nvPr/>
        </p:nvSpPr>
        <p:spPr>
          <a:xfrm rot="0">
            <a:off x="569168" y="987414"/>
            <a:ext cx="5562440" cy="240665"/>
          </a:xfrm>
          <a:prstGeom prst="rect">
            <a:avLst/>
          </a:prstGeom>
        </p:spPr>
        <p:txBody>
          <a:bodyPr anchor="t" rtlCol="false" tIns="0" lIns="0" bIns="0" rIns="0">
            <a:spAutoFit/>
          </a:bodyPr>
          <a:lstStyle/>
          <a:p>
            <a:pPr algn="l">
              <a:lnSpc>
                <a:spcPts val="1960"/>
              </a:lnSpc>
              <a:spcBef>
                <a:spcPct val="0"/>
              </a:spcBef>
            </a:pPr>
            <a:r>
              <a:rPr lang="en-US" sz="1400">
                <a:solidFill>
                  <a:srgbClr val="FFFFFF"/>
                </a:solidFill>
                <a:latin typeface="Canva Sans"/>
                <a:ea typeface="Canva Sans"/>
                <a:cs typeface="Canva Sans"/>
                <a:sym typeface="Canva Sans"/>
              </a:rPr>
              <a:t>Link to Power BI Dashboard for dynamic interaction with filters:</a:t>
            </a:r>
          </a:p>
        </p:txBody>
      </p:sp>
      <p:sp>
        <p:nvSpPr>
          <p:cNvPr name="TextBox 5" id="5"/>
          <p:cNvSpPr txBox="true"/>
          <p:nvPr/>
        </p:nvSpPr>
        <p:spPr>
          <a:xfrm rot="0">
            <a:off x="6375993" y="994400"/>
            <a:ext cx="1651620" cy="233679"/>
          </a:xfrm>
          <a:prstGeom prst="rect">
            <a:avLst/>
          </a:prstGeom>
        </p:spPr>
        <p:txBody>
          <a:bodyPr anchor="t" rtlCol="false" tIns="0" lIns="0" bIns="0" rIns="0">
            <a:spAutoFit/>
          </a:bodyPr>
          <a:lstStyle/>
          <a:p>
            <a:pPr algn="ctr">
              <a:lnSpc>
                <a:spcPts val="1820"/>
              </a:lnSpc>
              <a:spcBef>
                <a:spcPct val="0"/>
              </a:spcBef>
            </a:pPr>
            <a:r>
              <a:rPr lang="en-US" sz="1300" i="true" u="sng">
                <a:solidFill>
                  <a:srgbClr val="38B6FF"/>
                </a:solidFill>
                <a:latin typeface="Canva Sans Italics"/>
                <a:ea typeface="Canva Sans Italics"/>
                <a:cs typeface="Canva Sans Italics"/>
                <a:sym typeface="Canva Sans Italics"/>
                <a:hlinkClick r:id="rId5" tooltip="https://app.powerbi.com/view?r=eyJrIjoiYmY4YzRiNWEtNmU5YS00NjIyLTgxMGYtZDE0MTcwNTFkYTEwIiwidCI6IjAzMDhmNTJiLTZjYjUtNDRmZS1iODZmLWViYzcyNDBiMTMyNyJ9"/>
              </a:rPr>
              <a:t>Power BI Dashboard</a:t>
            </a:r>
          </a:p>
        </p:txBody>
      </p:sp>
      <p:sp>
        <p:nvSpPr>
          <p:cNvPr name="TextBox 6" id="6"/>
          <p:cNvSpPr txBox="true"/>
          <p:nvPr/>
        </p:nvSpPr>
        <p:spPr>
          <a:xfrm rot="0">
            <a:off x="14926940" y="305307"/>
            <a:ext cx="2332360"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a:ea typeface="Canva Sans"/>
                <a:cs typeface="Canva Sans"/>
                <a:sym typeface="Canva Sans"/>
              </a:rPr>
              <a:t>Conclusion</a:t>
            </a:r>
          </a:p>
        </p:txBody>
      </p:sp>
      <p:sp>
        <p:nvSpPr>
          <p:cNvPr name="TextBox 7" id="7"/>
          <p:cNvSpPr txBox="true"/>
          <p:nvPr/>
        </p:nvSpPr>
        <p:spPr>
          <a:xfrm rot="0">
            <a:off x="14908371" y="1093459"/>
            <a:ext cx="3114055" cy="9367697"/>
          </a:xfrm>
          <a:prstGeom prst="rect">
            <a:avLst/>
          </a:prstGeom>
        </p:spPr>
        <p:txBody>
          <a:bodyPr anchor="t" rtlCol="false" tIns="0" lIns="0" bIns="0" rIns="0">
            <a:spAutoFit/>
          </a:bodyPr>
          <a:lstStyle/>
          <a:p>
            <a:pPr algn="l">
              <a:lnSpc>
                <a:spcPts val="1845"/>
              </a:lnSpc>
            </a:pPr>
            <a:r>
              <a:rPr lang="en-US" sz="1318">
                <a:solidFill>
                  <a:srgbClr val="FFFFFF"/>
                </a:solidFill>
                <a:latin typeface="Canva Sans"/>
                <a:ea typeface="Canva Sans"/>
                <a:cs typeface="Canva Sans"/>
                <a:sym typeface="Canva Sans"/>
              </a:rPr>
              <a:t>The general pattern between Airbnb reviews in Cape Town and the weather in December 2023. is that the no. of negative and neutral reviews are very low irrespective of weathe. There is a high number of positive reviews and there is a  positive spike in the no. of positive reviews when precipitation is close to 0%.</a:t>
            </a:r>
          </a:p>
          <a:p>
            <a:pPr algn="l">
              <a:lnSpc>
                <a:spcPts val="1845"/>
              </a:lnSpc>
            </a:pPr>
          </a:p>
          <a:p>
            <a:pPr algn="l">
              <a:lnSpc>
                <a:spcPts val="1845"/>
              </a:lnSpc>
            </a:pPr>
            <a:r>
              <a:rPr lang="en-US" sz="1318">
                <a:solidFill>
                  <a:srgbClr val="FFFFFF"/>
                </a:solidFill>
                <a:latin typeface="Canva Sans"/>
                <a:ea typeface="Canva Sans"/>
                <a:cs typeface="Canva Sans"/>
                <a:sym typeface="Canva Sans"/>
              </a:rPr>
              <a:t>The no. of positive reviews tends to increase as the max. temperature of the day increases to warmer temperatures (between 20-25 degrees Celcius), but then decreases significantly as temperature gets extremely hot.</a:t>
            </a:r>
          </a:p>
          <a:p>
            <a:pPr algn="l">
              <a:lnSpc>
                <a:spcPts val="1845"/>
              </a:lnSpc>
            </a:pPr>
          </a:p>
          <a:p>
            <a:pPr algn="l">
              <a:lnSpc>
                <a:spcPts val="1845"/>
              </a:lnSpc>
            </a:pPr>
            <a:r>
              <a:rPr lang="en-US" sz="1318">
                <a:solidFill>
                  <a:srgbClr val="FFFFFF"/>
                </a:solidFill>
                <a:latin typeface="Canva Sans"/>
                <a:ea typeface="Canva Sans"/>
                <a:cs typeface="Canva Sans"/>
                <a:sym typeface="Canva Sans"/>
              </a:rPr>
              <a:t>It is also interesting to note how the neighbourhood, accommodation type and the day of the week on which the review was made impact the no. of reviews.  Reviews made on Mondays and Tuesdays tend to be more positive while reviews made during the week are more neutral.</a:t>
            </a:r>
          </a:p>
          <a:p>
            <a:pPr algn="l">
              <a:lnSpc>
                <a:spcPts val="1845"/>
              </a:lnSpc>
            </a:pPr>
          </a:p>
          <a:p>
            <a:pPr algn="l">
              <a:lnSpc>
                <a:spcPts val="1845"/>
              </a:lnSpc>
            </a:pPr>
            <a:r>
              <a:rPr lang="en-US" sz="1318">
                <a:solidFill>
                  <a:srgbClr val="FFFFFF"/>
                </a:solidFill>
                <a:latin typeface="Canva Sans"/>
                <a:ea typeface="Canva Sans"/>
                <a:cs typeface="Canva Sans"/>
                <a:sym typeface="Canva Sans"/>
              </a:rPr>
              <a:t>Furthermore, reviews for hotel rooms are mostly positive  irrespective of weather, and some neighbourhoods receive more positive reviews  than others irrespective of weather.</a:t>
            </a:r>
          </a:p>
          <a:p>
            <a:pPr algn="l">
              <a:lnSpc>
                <a:spcPts val="1845"/>
              </a:lnSpc>
            </a:pPr>
          </a:p>
          <a:p>
            <a:pPr algn="l">
              <a:lnSpc>
                <a:spcPts val="1845"/>
              </a:lnSpc>
            </a:pPr>
            <a:r>
              <a:rPr lang="en-US" sz="1318" i="true">
                <a:solidFill>
                  <a:srgbClr val="FFFFFF"/>
                </a:solidFill>
                <a:latin typeface="Canva Sans Italics"/>
                <a:ea typeface="Canva Sans Italics"/>
                <a:cs typeface="Canva Sans Italics"/>
                <a:sym typeface="Canva Sans Italics"/>
              </a:rPr>
              <a:t>See link to live Power BI Dashboard for dynamic filtering of the visuals based on date, day of the week, neighbourhood and accommodation type.</a:t>
            </a:r>
          </a:p>
          <a:p>
            <a:pPr algn="l">
              <a:lnSpc>
                <a:spcPts val="1845"/>
              </a:lnSpc>
            </a:pPr>
          </a:p>
          <a:p>
            <a:pPr algn="l">
              <a:lnSpc>
                <a:spcPts val="1845"/>
              </a:lnSpc>
            </a:pPr>
          </a:p>
          <a:p>
            <a:pPr algn="l">
              <a:lnSpc>
                <a:spcPts val="1845"/>
              </a:lnSpc>
              <a:spcBef>
                <a:spcPct val="0"/>
              </a:spcBef>
            </a:pPr>
          </a:p>
        </p:txBody>
      </p:sp>
      <p:sp>
        <p:nvSpPr>
          <p:cNvPr name="TextBox 8" id="8"/>
          <p:cNvSpPr txBox="true"/>
          <p:nvPr/>
        </p:nvSpPr>
        <p:spPr>
          <a:xfrm rot="0">
            <a:off x="569168" y="305307"/>
            <a:ext cx="2293144" cy="580390"/>
          </a:xfrm>
          <a:prstGeom prst="rect">
            <a:avLst/>
          </a:prstGeom>
        </p:spPr>
        <p:txBody>
          <a:bodyPr anchor="t" rtlCol="false" tIns="0" lIns="0" bIns="0" rIns="0">
            <a:spAutoFit/>
          </a:bodyPr>
          <a:lstStyle/>
          <a:p>
            <a:pPr algn="ctr">
              <a:lnSpc>
                <a:spcPts val="4759"/>
              </a:lnSpc>
              <a:spcBef>
                <a:spcPct val="0"/>
              </a:spcBef>
            </a:pPr>
            <a:r>
              <a:rPr lang="en-US" sz="3399">
                <a:solidFill>
                  <a:srgbClr val="FFFFFF"/>
                </a:solidFill>
                <a:latin typeface="Canva Sans"/>
                <a:ea typeface="Canva Sans"/>
                <a:cs typeface="Canva Sans"/>
                <a:sym typeface="Canva Sans"/>
              </a:rPr>
              <a:t>Dashboard</a:t>
            </a:r>
          </a:p>
        </p:txBody>
      </p:sp>
      <p:sp>
        <p:nvSpPr>
          <p:cNvPr name="TextBox 9" id="9"/>
          <p:cNvSpPr txBox="true"/>
          <p:nvPr/>
        </p:nvSpPr>
        <p:spPr>
          <a:xfrm rot="0">
            <a:off x="259385" y="9191625"/>
            <a:ext cx="5019207" cy="552621"/>
          </a:xfrm>
          <a:prstGeom prst="rect">
            <a:avLst/>
          </a:prstGeom>
        </p:spPr>
        <p:txBody>
          <a:bodyPr anchor="t" rtlCol="false" tIns="0" lIns="0" bIns="0" rIns="0">
            <a:spAutoFit/>
          </a:bodyPr>
          <a:lstStyle/>
          <a:p>
            <a:pPr algn="ctr">
              <a:lnSpc>
                <a:spcPts val="4502"/>
              </a:lnSpc>
              <a:spcBef>
                <a:spcPct val="0"/>
              </a:spcBef>
            </a:pPr>
            <a:r>
              <a:rPr lang="en-US" sz="3216">
                <a:solidFill>
                  <a:srgbClr val="FFFFFF"/>
                </a:solidFill>
                <a:latin typeface="Canva Sans"/>
                <a:ea typeface="Canva Sans"/>
                <a:cs typeface="Canva Sans"/>
                <a:sym typeface="Canva Sans"/>
              </a:rPr>
              <a:t>Future improvements</a:t>
            </a:r>
          </a:p>
        </p:txBody>
      </p:sp>
      <p:sp>
        <p:nvSpPr>
          <p:cNvPr name="TextBox 10" id="10"/>
          <p:cNvSpPr txBox="true"/>
          <p:nvPr/>
        </p:nvSpPr>
        <p:spPr>
          <a:xfrm rot="0">
            <a:off x="5141399" y="9339116"/>
            <a:ext cx="9225484" cy="690879"/>
          </a:xfrm>
          <a:prstGeom prst="rect">
            <a:avLst/>
          </a:prstGeom>
        </p:spPr>
        <p:txBody>
          <a:bodyPr anchor="t" rtlCol="false" tIns="0" lIns="0" bIns="0" rIns="0">
            <a:spAutoFit/>
          </a:bodyPr>
          <a:lstStyle/>
          <a:p>
            <a:pPr algn="l">
              <a:lnSpc>
                <a:spcPts val="1820"/>
              </a:lnSpc>
              <a:spcBef>
                <a:spcPct val="0"/>
              </a:spcBef>
            </a:pPr>
            <a:r>
              <a:rPr lang="en-US" sz="1300">
                <a:solidFill>
                  <a:srgbClr val="FFFFFF"/>
                </a:solidFill>
                <a:latin typeface="Canva Sans"/>
                <a:ea typeface="Canva Sans"/>
                <a:cs typeface="Canva Sans"/>
                <a:sym typeface="Canva Sans"/>
              </a:rPr>
              <a:t>To measure the extent of the correlation  statistically, we can calculate the correlation co-efficient between the number of total reviews, number of positive/neutral/negative reviews and the weather data, and other categorical features of the listings data which can be encoded. These  numbers can be visualised using a correlation matrix.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DAGVbFKhx_g</dc:identifier>
  <dcterms:modified xsi:type="dcterms:W3CDTF">2011-08-01T06:04:30Z</dcterms:modified>
  <cp:revision>1</cp:revision>
  <dc:title>Objective</dc:title>
</cp:coreProperties>
</file>