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sldIdLst>
    <p:sldId id="266" r:id="rId5"/>
    <p:sldId id="309" r:id="rId6"/>
    <p:sldId id="310" r:id="rId7"/>
    <p:sldId id="311" r:id="rId8"/>
    <p:sldId id="312" r:id="rId9"/>
    <p:sldId id="313" r:id="rId10"/>
    <p:sldId id="314" r:id="rId11"/>
    <p:sldId id="315" r:id="rId12"/>
    <p:sldId id="316" r:id="rId13"/>
    <p:sldId id="317" r:id="rId14"/>
    <p:sldId id="318" r:id="rId15"/>
    <p:sldId id="319" r:id="rId16"/>
    <p:sldId id="32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488" autoAdjust="0"/>
    <p:restoredTop sz="94619" autoAdjust="0"/>
  </p:normalViewPr>
  <p:slideViewPr>
    <p:cSldViewPr snapToGrid="0">
      <p:cViewPr varScale="1">
        <p:scale>
          <a:sx n="68" d="100"/>
          <a:sy n="68" d="100"/>
        </p:scale>
        <p:origin x="44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2202C-6581-4C64-8996-41E633B41A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D99B9D-E8AE-4962-82E5-A854E037B9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529E48-77C3-40DD-9493-3D747BA1E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5/15/2024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DBC745-37BE-47BE-828A-055ECE48B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C38C0A-E204-4833-ABE6-620C629B3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76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CA376-792F-4DB5-8DE9-F463068BC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75E7AA-C217-4ABF-9CF6-AA054AB236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2D5014-D641-4CBF-97DD-FA22124B3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5/15/2024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735F1F-5684-4015-8410-916588C07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7A25EB-406F-4D26-B34F-FB1218DEA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97126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8B81A2-EE58-459F-9D7B-95FE064145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F05830-08E5-44A3-BF47-564B5C44A6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AC8888-96EE-4FC3-BA51-CBC1BA424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5/15/2024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DF66D4-4EF8-452B-85DF-78C80A171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E41AF3-042F-4336-B3C1-FDD591342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064954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A1035-6FE2-4DA1-ABCA-BE01AA368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CC6EA6-FD18-4692-8793-E3DD459378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4E7EC9-6EA4-42BF-8BD0-AD7266105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5/15/2024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49FD1D-909E-4997-BDDD-7263843C6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15F613-9291-4D29-99AD-3D83D9D39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907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20381-D41A-4237-8A8B-E88459EDA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C771CC-49F1-45AB-BECA-5AF8F71B3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E0BBA7-1D7C-45F3-8455-DCD434412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5/15/2024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344B59-DE38-42AB-9F5D-71AB1FAF3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23B12E-68A1-4405-B8D4-223E79FD3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9507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8972F-517B-431A-962F-95A899A70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410F52-0044-4DB1-B1EC-8E770376F7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B013D3-B820-4BE4-B830-E6101A8F4E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5631C3-F20E-46E1-AD07-80CD0571C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5/15/2024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3F0CEE-63F1-4AD3-AABE-C2BC4FD25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A897E9-49B4-45D0-A209-27643444B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9509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03DDD-A93F-4CFA-A653-421E50B45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89E3B5-48C9-4BEC-B982-504EA6B32E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8837AE-7AA4-4DC1-A529-ECF5E6D7D0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6F88DC-FC94-47B6-AF90-8F2F638AA5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2B7D86-70CA-4161-AB9A-FD7BC12B47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6450DB-F0E7-4196-AAB9-6BD6D6CCE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5/15/2024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8C2B70-DDC2-418C-9A12-29B21C1CD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898617-5DB8-436F-A844-8506A0A95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919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06D69-DD62-41E0-9236-6E1691B5D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D97CAF-7468-4D34-B109-1585E4F9D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5/15/2024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B0EFC4-F9D3-423C-B7F9-95AF6C7A9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A28B15-FCDA-4B46-A9CF-B5994B50F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320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3693F7-1E98-49C1-8633-C0DF4CC59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5/15/2024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62AEE2-EDDB-4466-91A3-53A018A5A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C97D12-EC4B-4490-940E-0CF951EA6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2719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21D8B-1137-4DBE-964A-BEB867AAE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25518C-C07E-416A-9F92-CA5152CE8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69FE4B-B93D-4FEF-800A-9D0DFD91C3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44DA7F-30C9-4D6D-A4D0-F303F580A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A474-078D-4E9B-9B14-09A87B19DC46}" type="datetime1">
              <a:rPr lang="en-US" smtClean="0"/>
              <a:t>5/15/2024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67A2A7-2ACC-4D0B-9FE0-2DCB54316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A257B5-C0B9-4B9B-B9C0-C5D668C64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3455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6D457-2A18-4B58-9FC3-45A59F816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A24F39-69D8-483A-8C43-23BAD8A5D7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938255-C76E-4BB5-8F70-513E4B8C0E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EB7AB4-C268-4635-BC98-83ED2D8E6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7D986-8816-4272-A432-0437A28A9828}" type="datetime1">
              <a:rPr lang="en-US" smtClean="0"/>
              <a:t>5/15/2024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B87785-CB85-4E22-916B-989EB724F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15C533-ACEB-4D2C-BDE3-4FB5EEF3A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02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69F5BE-C40A-4D5B-B459-44DFCA515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683309-D761-4B3D-8E99-F247B79E9A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C8C602-FDF1-4128-A8B9-7977994295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6E202-B606-4609-B914-27C9371A1F6D}" type="datetime1">
              <a:rPr lang="en-US" smtClean="0"/>
              <a:t>5/15/2024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512A80-7C87-4BBC-AC90-D93CB57E97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27FBA6-3A72-43AE-B9B5-9E9CDB6639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714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14302" y="230957"/>
            <a:ext cx="6096000" cy="3671736"/>
          </a:xfrm>
        </p:spPr>
        <p:txBody>
          <a:bodyPr>
            <a:normAutofit fontScale="90000"/>
          </a:bodyPr>
          <a:lstStyle/>
          <a:p>
            <a:r>
              <a:rPr lang="en-US" sz="6000" dirty="0">
                <a:highlight>
                  <a:srgbClr val="FFFF00"/>
                </a:highlight>
                <a:latin typeface="Cooper Black" panose="0208090404030B020404" pitchFamily="18" charset="0"/>
              </a:rPr>
              <a:t>HOTEL AGGREGATOR ANALYSIS BY USING POWER BI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74177" y="4411745"/>
            <a:ext cx="4884923" cy="1084079"/>
          </a:xfrm>
        </p:spPr>
        <p:txBody>
          <a:bodyPr>
            <a:normAutofit fontScale="70000" lnSpcReduction="20000"/>
          </a:bodyPr>
          <a:lstStyle/>
          <a:p>
            <a:r>
              <a:rPr lang="en-US" sz="4000" dirty="0">
                <a:solidFill>
                  <a:srgbClr val="FF0000"/>
                </a:solidFill>
                <a:latin typeface="Cooper Black" panose="0208090404030B020404" pitchFamily="18" charset="0"/>
              </a:rPr>
              <a:t>INTERNSHIP PROJECT </a:t>
            </a:r>
          </a:p>
          <a:p>
            <a:r>
              <a:rPr lang="en-US" sz="4000" dirty="0">
                <a:solidFill>
                  <a:srgbClr val="FF0000"/>
                </a:solidFill>
                <a:latin typeface="Cooper Black" panose="0208090404030B020404" pitchFamily="18" charset="0"/>
              </a:rPr>
              <a:t>BATCH : MIP-DA-07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40CBE3-3F91-419A-A649-32AB388EC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10"/>
            <a:ext cx="6096000" cy="685799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ED6726F-F095-4EC9-9FB0-AF9DA69323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6095999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5AEC685-B136-4A67-8AAD-F2905A98C702}"/>
              </a:ext>
            </a:extLst>
          </p:cNvPr>
          <p:cNvSpPr txBox="1"/>
          <p:nvPr/>
        </p:nvSpPr>
        <p:spPr>
          <a:xfrm rot="10800000" flipV="1">
            <a:off x="6927499" y="6022922"/>
            <a:ext cx="46103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lgerian" panose="04020705040A02060702" pitchFamily="82" charset="0"/>
              </a:rPr>
              <a:t>MASANAM SURAJ</a:t>
            </a:r>
            <a:endParaRPr lang="en-IN" sz="28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59158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94859-8CA1-46E5-BA08-F7CBE80CF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6C95B74-788B-4EF9-AF79-9BCF7D3C45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668" y="94584"/>
            <a:ext cx="11846664" cy="6668831"/>
          </a:xfrm>
        </p:spPr>
      </p:pic>
    </p:spTree>
    <p:extLst>
      <p:ext uri="{BB962C8B-B14F-4D97-AF65-F5344CB8AC3E}">
        <p14:creationId xmlns:p14="http://schemas.microsoft.com/office/powerpoint/2010/main" val="41101046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453C4-19D2-48A6-B473-D8D31EE5A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4268"/>
            <a:ext cx="10515600" cy="1065230"/>
          </a:xfrm>
        </p:spPr>
        <p:txBody>
          <a:bodyPr>
            <a:normAutofit/>
          </a:bodyPr>
          <a:lstStyle/>
          <a:p>
            <a:pPr algn="ctr"/>
            <a:r>
              <a:rPr lang="en-US" sz="6600" dirty="0">
                <a:latin typeface="Arial Black" panose="020B0A04020102020204" pitchFamily="34" charset="0"/>
              </a:rPr>
              <a:t>Key insights</a:t>
            </a:r>
            <a:endParaRPr lang="en-IN" sz="6600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606D4A-FC9F-4AFD-9065-EB8224C20D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816" y="1159498"/>
            <a:ext cx="11136984" cy="5017465"/>
          </a:xfrm>
        </p:spPr>
        <p:txBody>
          <a:bodyPr>
            <a:normAutofit/>
          </a:bodyPr>
          <a:lstStyle/>
          <a:p>
            <a:r>
              <a:rPr lang="en-US" sz="2400" dirty="0"/>
              <a:t>Geographical insights : to provide insights into distribution of listing in popular neighborhoods , host location and host neighborhood.</a:t>
            </a:r>
          </a:p>
          <a:p>
            <a:r>
              <a:rPr lang="en-US" sz="2400" dirty="0"/>
              <a:t>Pricing &amp; availability analysis : it showcases average prices for different property types , room types and based on accommodation</a:t>
            </a:r>
          </a:p>
          <a:p>
            <a:r>
              <a:rPr lang="en-US" sz="2400" dirty="0"/>
              <a:t>Host performance : present insights into host performance metrices such as host response time , host verification methods, and host status. By analyzing this data, once can understand the distribution of host response times, verification methods  used </a:t>
            </a:r>
            <a:r>
              <a:rPr lang="en-IN" sz="2400" dirty="0"/>
              <a:t> by hosts, and the proportion of super hosts versus regular hosts.</a:t>
            </a:r>
          </a:p>
          <a:p>
            <a:r>
              <a:rPr lang="en-IN" sz="2400" dirty="0"/>
              <a:t>Review scores &amp; guest satisfaction : it displays relationship between scores and host listing counts, host total listing count by year , and review based on property and room types</a:t>
            </a:r>
          </a:p>
          <a:p>
            <a:r>
              <a:rPr lang="en-IN" sz="2400" dirty="0"/>
              <a:t>Property types and room analysis : it represents the count of different property types and room types, </a:t>
            </a:r>
            <a:r>
              <a:rPr lang="en-IN" sz="2400" dirty="0" err="1"/>
              <a:t>showcasting</a:t>
            </a:r>
            <a:r>
              <a:rPr lang="en-IN" sz="2400" dirty="0"/>
              <a:t> the distribution of accommodation options/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203487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46FBC-6F1A-4C1D-8D35-0CA610D328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5992" y="0"/>
            <a:ext cx="10580016" cy="1470581"/>
          </a:xfrm>
        </p:spPr>
        <p:txBody>
          <a:bodyPr>
            <a:normAutofit/>
          </a:bodyPr>
          <a:lstStyle/>
          <a:p>
            <a:pPr algn="just"/>
            <a:r>
              <a:rPr lang="en-US" sz="8800" dirty="0">
                <a:latin typeface="Algerian" panose="04020705040A02060702" pitchFamily="82" charset="0"/>
              </a:rPr>
              <a:t>Recommendations </a:t>
            </a:r>
            <a:endParaRPr lang="en-IN" sz="8800" dirty="0">
              <a:latin typeface="Algerian" panose="04020705040A02060702" pitchFamily="8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C814908-0430-4CEE-BABC-B960AF794640}"/>
              </a:ext>
            </a:extLst>
          </p:cNvPr>
          <p:cNvSpPr/>
          <p:nvPr/>
        </p:nvSpPr>
        <p:spPr>
          <a:xfrm>
            <a:off x="725864" y="1244338"/>
            <a:ext cx="10580016" cy="21846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69BD67-1737-4CEF-A0EE-5437C44DD9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023" y="1640264"/>
            <a:ext cx="10026977" cy="1640264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Castellar" panose="020A0402060406010301" pitchFamily="18" charset="0"/>
              </a:rPr>
              <a:t>Host performance optimization</a:t>
            </a:r>
          </a:p>
          <a:p>
            <a:r>
              <a:rPr lang="en-US" dirty="0"/>
              <a:t>Make hosts to maintain quick response time to enhance guest satisfaction </a:t>
            </a:r>
          </a:p>
          <a:p>
            <a:r>
              <a:rPr lang="en-IN" dirty="0"/>
              <a:t>Consider the benefits of achieving super host status for improved credibility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1FBDF86-8DF6-4082-9741-F24093A8D22C}"/>
              </a:ext>
            </a:extLst>
          </p:cNvPr>
          <p:cNvSpPr/>
          <p:nvPr/>
        </p:nvSpPr>
        <p:spPr>
          <a:xfrm>
            <a:off x="805992" y="3827282"/>
            <a:ext cx="10402478" cy="24886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253B9D-0E8C-4B9D-83F3-56843132D45B}"/>
              </a:ext>
            </a:extLst>
          </p:cNvPr>
          <p:cNvSpPr txBox="1"/>
          <p:nvPr/>
        </p:nvSpPr>
        <p:spPr>
          <a:xfrm flipH="1">
            <a:off x="983530" y="3902697"/>
            <a:ext cx="978188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Cooper Black" panose="0208090404030B020404" pitchFamily="18" charset="0"/>
              </a:rPr>
              <a:t>Pricing and availability  strategies  :</a:t>
            </a:r>
          </a:p>
          <a:p>
            <a:r>
              <a:rPr lang="en-US" dirty="0"/>
              <a:t>Analyze pricing trends for different property and room types to set competitive rates</a:t>
            </a:r>
          </a:p>
          <a:p>
            <a:r>
              <a:rPr lang="en-US" dirty="0"/>
              <a:t>Adjust pricing based on accommodates to maximize revenue and occupancy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193109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9F63A-A6A4-4F9B-BCEA-D76971864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>
            <a:off x="11353799" y="480767"/>
            <a:ext cx="45719" cy="45719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43C2E-F863-4E69-AC2D-0C0EF16681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3682" y="197963"/>
            <a:ext cx="11110118" cy="5979000"/>
          </a:xfrm>
        </p:spPr>
        <p:txBody>
          <a:bodyPr/>
          <a:lstStyle/>
          <a:p>
            <a:pPr marL="0" indent="0">
              <a:buNone/>
            </a:pPr>
            <a:r>
              <a:rPr lang="en-US" sz="3600" dirty="0">
                <a:latin typeface="Arial Rounded MT Bold" panose="020F0704030504030204" pitchFamily="34" charset="0"/>
              </a:rPr>
              <a:t>Guest satisfaction enhancement </a:t>
            </a:r>
            <a:r>
              <a:rPr lang="en-US" sz="3600" dirty="0"/>
              <a:t>:</a:t>
            </a:r>
          </a:p>
          <a:p>
            <a:pPr marL="0" indent="0">
              <a:buNone/>
            </a:pPr>
            <a:r>
              <a:rPr lang="en-US" dirty="0"/>
              <a:t> focus on improving review scores by providing </a:t>
            </a:r>
            <a:r>
              <a:rPr lang="en-US" dirty="0" err="1"/>
              <a:t>expectional</a:t>
            </a:r>
            <a:r>
              <a:rPr lang="en-US" dirty="0"/>
              <a:t> services and amenities</a:t>
            </a:r>
          </a:p>
          <a:p>
            <a:pPr marL="0" indent="0">
              <a:buNone/>
            </a:pPr>
            <a:r>
              <a:rPr lang="en-US" dirty="0"/>
              <a:t>Track guest satisfaction levels over time to identify areas for improvement</a:t>
            </a:r>
            <a:endParaRPr lang="en-US" sz="4000" dirty="0">
              <a:latin typeface="Arial Rounded MT Bold" panose="020F0704030504030204" pitchFamily="34" charset="0"/>
            </a:endParaRPr>
          </a:p>
          <a:p>
            <a:pPr marL="0" indent="0">
              <a:buNone/>
            </a:pPr>
            <a:endParaRPr lang="en-IN" sz="4000" dirty="0">
              <a:latin typeface="Arial Rounded MT Bold" panose="020F0704030504030204" pitchFamily="34" charset="0"/>
            </a:endParaRPr>
          </a:p>
          <a:p>
            <a:pPr marL="0" indent="0">
              <a:buNone/>
            </a:pPr>
            <a:r>
              <a:rPr lang="en-IN" sz="4000" dirty="0">
                <a:latin typeface="Arial Rounded MT Bold" panose="020F0704030504030204" pitchFamily="34" charset="0"/>
              </a:rPr>
              <a:t>  property and room type management </a:t>
            </a:r>
          </a:p>
          <a:p>
            <a:pPr marL="0" indent="0">
              <a:buNone/>
            </a:pPr>
            <a:endParaRPr lang="en-IN" dirty="0">
              <a:latin typeface="Arial Rounded MT Bold" panose="020F0704030504030204" pitchFamily="34" charset="0"/>
            </a:endParaRPr>
          </a:p>
          <a:p>
            <a:pPr marL="0" indent="0">
              <a:buNone/>
            </a:pPr>
            <a:r>
              <a:rPr lang="en-IN" dirty="0"/>
              <a:t>Understand the popularity of different property and room types </a:t>
            </a:r>
            <a:r>
              <a:rPr lang="en-IN" dirty="0" err="1"/>
              <a:t>tooptimize</a:t>
            </a:r>
            <a:r>
              <a:rPr lang="en-IN" dirty="0"/>
              <a:t> inventory</a:t>
            </a:r>
          </a:p>
          <a:p>
            <a:pPr marL="0" indent="0">
              <a:buNone/>
            </a:pPr>
            <a:r>
              <a:rPr lang="en-IN" dirty="0"/>
              <a:t>Utilize insights to enhance marketing strategies and target </a:t>
            </a:r>
            <a:r>
              <a:rPr lang="en-IN" dirty="0" err="1"/>
              <a:t>drelevent</a:t>
            </a:r>
            <a:r>
              <a:rPr lang="en-IN" dirty="0"/>
              <a:t> customer segments</a:t>
            </a:r>
          </a:p>
        </p:txBody>
      </p:sp>
    </p:spTree>
    <p:extLst>
      <p:ext uri="{BB962C8B-B14F-4D97-AF65-F5344CB8AC3E}">
        <p14:creationId xmlns:p14="http://schemas.microsoft.com/office/powerpoint/2010/main" val="875744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B66402D-7ED5-45D8-AD36-8D42F70E64D6}"/>
              </a:ext>
            </a:extLst>
          </p:cNvPr>
          <p:cNvSpPr/>
          <p:nvPr/>
        </p:nvSpPr>
        <p:spPr>
          <a:xfrm>
            <a:off x="1536569" y="1847655"/>
            <a:ext cx="3516198" cy="22058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8A7D85-EDAC-4E90-BBE0-248F94F97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920028"/>
          </a:xfrm>
        </p:spPr>
        <p:txBody>
          <a:bodyPr/>
          <a:lstStyle/>
          <a:p>
            <a:pPr algn="ctr"/>
            <a:r>
              <a:rPr lang="en-US" dirty="0">
                <a:latin typeface="Cooper Black" panose="0208090404030B020404" pitchFamily="18" charset="0"/>
              </a:rPr>
              <a:t>Table of contents</a:t>
            </a:r>
            <a:endParaRPr lang="en-IN" dirty="0">
              <a:latin typeface="Cooper Black" panose="0208090404030B0204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AFC228-2F12-4B24-9E93-9BD9646103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2811" y="2026764"/>
            <a:ext cx="3289955" cy="119720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600" dirty="0">
                <a:latin typeface="Arial Rounded MT Bold" panose="020F0704030504030204" pitchFamily="34" charset="0"/>
              </a:rPr>
              <a:t>01</a:t>
            </a:r>
          </a:p>
          <a:p>
            <a:pPr marL="0" indent="0">
              <a:buNone/>
            </a:pPr>
            <a:r>
              <a:rPr lang="en-US" sz="3600" dirty="0">
                <a:latin typeface="Arial Rounded MT Bold" panose="020F0704030504030204" pitchFamily="34" charset="0"/>
              </a:rPr>
              <a:t>Problem statement</a:t>
            </a:r>
            <a:endParaRPr lang="en-IN" sz="3600" dirty="0">
              <a:latin typeface="Arial Rounded MT Bold" panose="020F070403050403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E90F65-4002-41BC-A390-6D53768B1251}"/>
              </a:ext>
            </a:extLst>
          </p:cNvPr>
          <p:cNvSpPr/>
          <p:nvPr/>
        </p:nvSpPr>
        <p:spPr>
          <a:xfrm>
            <a:off x="6975835" y="2026765"/>
            <a:ext cx="3289955" cy="19324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86B9EA-C22C-42CD-A075-98F40027ADAF}"/>
              </a:ext>
            </a:extLst>
          </p:cNvPr>
          <p:cNvSpPr txBox="1"/>
          <p:nvPr/>
        </p:nvSpPr>
        <p:spPr>
          <a:xfrm>
            <a:off x="6975835" y="2026764"/>
            <a:ext cx="328995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rial Black" panose="020B0A04020102020204" pitchFamily="34" charset="0"/>
              </a:rPr>
              <a:t>0</a:t>
            </a:r>
            <a:r>
              <a:rPr lang="en-IN" sz="3200" dirty="0">
                <a:latin typeface="Arial Black" panose="020B0A04020102020204" pitchFamily="34" charset="0"/>
              </a:rPr>
              <a:t>2</a:t>
            </a:r>
          </a:p>
          <a:p>
            <a:r>
              <a:rPr lang="en-IN" sz="3200" dirty="0">
                <a:latin typeface="Arial Black" panose="020B0A04020102020204" pitchFamily="34" charset="0"/>
              </a:rPr>
              <a:t>Project objective</a:t>
            </a:r>
            <a:endParaRPr lang="en-US" sz="3200" dirty="0">
              <a:latin typeface="Arial Black" panose="020B0A04020102020204" pitchFamily="34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41177B8-54C5-4DB7-B184-FB7F38989883}"/>
              </a:ext>
            </a:extLst>
          </p:cNvPr>
          <p:cNvSpPr/>
          <p:nvPr/>
        </p:nvSpPr>
        <p:spPr>
          <a:xfrm>
            <a:off x="2648932" y="4468305"/>
            <a:ext cx="2865748" cy="17533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Cooper Black" panose="0208090404030B020404" pitchFamily="18" charset="0"/>
              </a:rPr>
              <a:t>03</a:t>
            </a:r>
          </a:p>
          <a:p>
            <a:pPr algn="ctr"/>
            <a:r>
              <a:rPr lang="en-US" sz="4000" dirty="0">
                <a:latin typeface="Cooper Black" panose="0208090404030B020404" pitchFamily="18" charset="0"/>
              </a:rPr>
              <a:t>Key insights</a:t>
            </a:r>
            <a:endParaRPr lang="en-IN" sz="4000" dirty="0">
              <a:latin typeface="Cooper Black" panose="0208090404030B0204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77F55C-C7E1-4164-94B1-FCB745CE1170}"/>
              </a:ext>
            </a:extLst>
          </p:cNvPr>
          <p:cNvSpPr/>
          <p:nvPr/>
        </p:nvSpPr>
        <p:spPr>
          <a:xfrm>
            <a:off x="6975835" y="4468305"/>
            <a:ext cx="3902697" cy="21030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Cooper Black" panose="0208090404030B020404" pitchFamily="18" charset="0"/>
              </a:rPr>
              <a:t>04</a:t>
            </a:r>
          </a:p>
          <a:p>
            <a:pPr algn="ctr"/>
            <a:r>
              <a:rPr lang="en-US" sz="3200" dirty="0">
                <a:solidFill>
                  <a:schemeClr val="tx1"/>
                </a:solidFill>
                <a:latin typeface="Cooper Black" panose="0208090404030B020404" pitchFamily="18" charset="0"/>
              </a:rPr>
              <a:t>recommendation</a:t>
            </a:r>
            <a:endParaRPr lang="en-IN" sz="3200" dirty="0">
              <a:solidFill>
                <a:schemeClr val="tx1"/>
              </a:solidFill>
              <a:latin typeface="Cooper Black" panose="0208090404030B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2774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99878-A9E3-40DB-828C-EDD684B18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>
                <a:latin typeface="Algerian" panose="04020705040A02060702" pitchFamily="82" charset="0"/>
              </a:rPr>
              <a:t>Project statement</a:t>
            </a:r>
            <a:endParaRPr lang="en-IN" sz="6000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0954A-331E-4389-B2C2-3A7A5BF3FB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This project aims to analyze a dataset of hotel </a:t>
            </a:r>
            <a:r>
              <a:rPr lang="en-US" dirty="0" err="1"/>
              <a:t>aggregrator</a:t>
            </a:r>
            <a:r>
              <a:rPr lang="en-US" dirty="0"/>
              <a:t> listing using power BI . The dataset comprises various attributes related to listings , hotels, reviews and availability .the objective is to create comprehensive visualization and insights that shed light on trends , pattern , and factors influencing the performance of listing</a:t>
            </a:r>
            <a:r>
              <a:rPr lang="en-IN" dirty="0"/>
              <a:t>  </a:t>
            </a:r>
          </a:p>
          <a:p>
            <a:pPr marL="0" indent="0">
              <a:buNone/>
            </a:pPr>
            <a:r>
              <a:rPr lang="en-IN" dirty="0"/>
              <a:t>              the hotel </a:t>
            </a:r>
            <a:r>
              <a:rPr lang="en-IN" dirty="0" err="1"/>
              <a:t>aggregrator</a:t>
            </a:r>
            <a:r>
              <a:rPr lang="en-IN" dirty="0"/>
              <a:t> dataset contained data of cover 10000 hotels situated in various countries including Australia, new York etc…</a:t>
            </a:r>
            <a:r>
              <a:rPr lang="en-US" dirty="0"/>
              <a:t>…</a:t>
            </a:r>
          </a:p>
          <a:p>
            <a:pPr marL="0" indent="0">
              <a:buNone/>
            </a:pPr>
            <a:r>
              <a:rPr lang="en-US" dirty="0"/>
              <a:t>Various insights were derived including availability status , verification methods, hotel listings, accommodation capacity , review scores..</a:t>
            </a:r>
            <a:r>
              <a:rPr lang="en-US" dirty="0" err="1"/>
              <a:t>etc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72819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68DA0-6916-4138-8771-6918C005A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112362"/>
          </a:xfrm>
        </p:spPr>
        <p:txBody>
          <a:bodyPr>
            <a:normAutofit/>
          </a:bodyPr>
          <a:lstStyle/>
          <a:p>
            <a:pPr algn="ctr"/>
            <a:r>
              <a:rPr lang="en-US" sz="6600" dirty="0">
                <a:solidFill>
                  <a:srgbClr val="002060"/>
                </a:solidFill>
                <a:latin typeface="Algerian" panose="04020705040A02060702" pitchFamily="82" charset="0"/>
              </a:rPr>
              <a:t>Project objectives</a:t>
            </a:r>
            <a:endParaRPr lang="en-IN" sz="6600" dirty="0">
              <a:solidFill>
                <a:srgbClr val="002060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D598EC-13BB-476D-9A18-C6DC79938F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989814"/>
            <a:ext cx="12349112" cy="586818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1.  </a:t>
            </a:r>
            <a:r>
              <a:rPr lang="en-US" dirty="0">
                <a:latin typeface="Arial Black" panose="020B0A04020102020204" pitchFamily="34" charset="0"/>
              </a:rPr>
              <a:t>Geographical insights 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       visualize the distribution of listing on a map to identify popular neighborhoods</a:t>
            </a:r>
          </a:p>
          <a:p>
            <a:pPr marL="514350" indent="-514350">
              <a:buAutoNum type="arabicPeriod" startAt="2"/>
            </a:pPr>
            <a:r>
              <a:rPr lang="en-US" dirty="0">
                <a:latin typeface="Arial Black" panose="020B0A04020102020204" pitchFamily="34" charset="0"/>
              </a:rPr>
              <a:t>Pricing and availability analysis 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     analyze pricing trends based on property types , room types and accommodation </a:t>
            </a:r>
          </a:p>
          <a:p>
            <a:pPr marL="0" indent="0">
              <a:buNone/>
            </a:pPr>
            <a:r>
              <a:rPr lang="en-US" dirty="0"/>
              <a:t>      capacity </a:t>
            </a:r>
          </a:p>
          <a:p>
            <a:pPr marL="514350" indent="-514350">
              <a:buAutoNum type="arabicPeriod" startAt="3"/>
            </a:pPr>
            <a:r>
              <a:rPr lang="en-US" dirty="0">
                <a:latin typeface="Arial Black" panose="020B0A04020102020204" pitchFamily="34" charset="0"/>
              </a:rPr>
              <a:t>Host performance :</a:t>
            </a:r>
          </a:p>
          <a:p>
            <a:pPr marL="0" indent="0">
              <a:buNone/>
            </a:pPr>
            <a:r>
              <a:rPr lang="en-US" dirty="0"/>
              <a:t>        evaluate host characteristics ; including super host </a:t>
            </a:r>
            <a:r>
              <a:rPr lang="en-US" dirty="0" err="1"/>
              <a:t>status,response</a:t>
            </a:r>
            <a:r>
              <a:rPr lang="en-US" dirty="0"/>
              <a:t> times and</a:t>
            </a:r>
          </a:p>
          <a:p>
            <a:pPr marL="0" indent="0">
              <a:buNone/>
            </a:pPr>
            <a:r>
              <a:rPr lang="en-US" dirty="0"/>
              <a:t>         verification methods</a:t>
            </a:r>
          </a:p>
          <a:p>
            <a:pPr marL="514350" indent="-514350">
              <a:buAutoNum type="arabicPeriod" startAt="4"/>
            </a:pPr>
            <a:r>
              <a:rPr lang="en-US" dirty="0">
                <a:latin typeface="Arial Black" panose="020B0A04020102020204" pitchFamily="34" charset="0"/>
              </a:rPr>
              <a:t>Review scores and guest satisfaction:</a:t>
            </a:r>
          </a:p>
          <a:p>
            <a:pPr marL="0" indent="0">
              <a:buNone/>
            </a:pPr>
            <a:r>
              <a:rPr lang="en-US" dirty="0"/>
              <a:t>       examine review scores and their impact on overall listing performance</a:t>
            </a:r>
          </a:p>
          <a:p>
            <a:pPr marL="514350" indent="-514350">
              <a:buAutoNum type="arabicPeriod" startAt="5"/>
            </a:pPr>
            <a:r>
              <a:rPr lang="en-US" dirty="0">
                <a:latin typeface="Arial Black" panose="020B0A04020102020204" pitchFamily="34" charset="0"/>
              </a:rPr>
              <a:t>Property types and room analysis : </a:t>
            </a:r>
          </a:p>
          <a:p>
            <a:pPr marL="0" indent="0">
              <a:buNone/>
            </a:pPr>
            <a:r>
              <a:rPr lang="en-US" dirty="0"/>
              <a:t>        analyze the distribution of property types and room types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1428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FC7B5-B616-4FAD-8752-E6A95535F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6096000" cy="820131"/>
          </a:xfrm>
        </p:spPr>
        <p:txBody>
          <a:bodyPr>
            <a:normAutofit fontScale="90000"/>
          </a:bodyPr>
          <a:lstStyle/>
          <a:p>
            <a:r>
              <a:rPr lang="en-US" dirty="0"/>
              <a:t>Importing data into power BI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6742C51-F7A5-487A-906D-6EBA484255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909" y="820131"/>
            <a:ext cx="5857831" cy="572447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44A5D02-0E59-4827-9C0D-D219164093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6090" y="0"/>
            <a:ext cx="6096000" cy="327110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439B624-DB09-46CD-934B-F5F0A66464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7740" y="3334085"/>
            <a:ext cx="6234259" cy="3271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644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EF3A4-57E1-40CE-9193-707C03079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0AA3607-02DE-4FE7-A7EE-1BBE2607BD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075736" cy="6882068"/>
          </a:xfrm>
        </p:spPr>
      </p:pic>
    </p:spTree>
    <p:extLst>
      <p:ext uri="{BB962C8B-B14F-4D97-AF65-F5344CB8AC3E}">
        <p14:creationId xmlns:p14="http://schemas.microsoft.com/office/powerpoint/2010/main" val="27374140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E417E-2DE4-4948-AF27-8F6643D52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EFAB4C9-5665-4553-BCE7-086494483D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" y="0"/>
            <a:ext cx="12079639" cy="6858000"/>
          </a:xfrm>
        </p:spPr>
      </p:pic>
    </p:spTree>
    <p:extLst>
      <p:ext uri="{BB962C8B-B14F-4D97-AF65-F5344CB8AC3E}">
        <p14:creationId xmlns:p14="http://schemas.microsoft.com/office/powerpoint/2010/main" val="26457237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88627-4CD1-4FFE-B373-3E3784132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25C5911-852D-4235-AE49-0F64401314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45" y="82484"/>
            <a:ext cx="12066309" cy="6693031"/>
          </a:xfrm>
        </p:spPr>
      </p:pic>
    </p:spTree>
    <p:extLst>
      <p:ext uri="{BB962C8B-B14F-4D97-AF65-F5344CB8AC3E}">
        <p14:creationId xmlns:p14="http://schemas.microsoft.com/office/powerpoint/2010/main" val="3854464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B8DA0-50D2-439E-8A92-6F309D966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FCD4A50-54BF-492C-B44A-474772E6A2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730738"/>
          </a:xfrm>
        </p:spPr>
      </p:pic>
    </p:spTree>
    <p:extLst>
      <p:ext uri="{BB962C8B-B14F-4D97-AF65-F5344CB8AC3E}">
        <p14:creationId xmlns:p14="http://schemas.microsoft.com/office/powerpoint/2010/main" val="2651475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F3CD65D-61A5-43C9-A837-6EC73C7DA8A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31F006B4-A9E1-4F39-85C8-FB836F91934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6377351-63A1-4C2E-8C9A-66CDD70F16A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</TotalTime>
  <Words>487</Words>
  <Application>Microsoft Office PowerPoint</Application>
  <PresentationFormat>Widescreen</PresentationFormat>
  <Paragraphs>52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Algerian</vt:lpstr>
      <vt:lpstr>Arial</vt:lpstr>
      <vt:lpstr>Arial Black</vt:lpstr>
      <vt:lpstr>Arial Rounded MT Bold</vt:lpstr>
      <vt:lpstr>Calibri</vt:lpstr>
      <vt:lpstr>Calibri Light</vt:lpstr>
      <vt:lpstr>Castellar</vt:lpstr>
      <vt:lpstr>Cooper Black</vt:lpstr>
      <vt:lpstr>Office Theme</vt:lpstr>
      <vt:lpstr>HOTEL AGGREGATOR ANALYSIS BY USING POWER BI</vt:lpstr>
      <vt:lpstr>Table of contents</vt:lpstr>
      <vt:lpstr>Project statement</vt:lpstr>
      <vt:lpstr>Project objectives</vt:lpstr>
      <vt:lpstr>Importing data into power BI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Key insights</vt:lpstr>
      <vt:lpstr>Recommendations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HOTEL AGGREGATOR ANALYSIS BY USING POWER BI</dc:title>
  <dc:creator>dileep katta</dc:creator>
  <cp:lastModifiedBy>dileep katta</cp:lastModifiedBy>
  <cp:revision>11</cp:revision>
  <dcterms:created xsi:type="dcterms:W3CDTF">2024-05-15T18:02:30Z</dcterms:created>
  <dcterms:modified xsi:type="dcterms:W3CDTF">2024-05-15T19:43:19Z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