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8" r:id="rId1"/>
  </p:sldMasterIdLst>
  <p:sldIdLst>
    <p:sldId id="256" r:id="rId2"/>
    <p:sldId id="258" r:id="rId3"/>
    <p:sldId id="260" r:id="rId4"/>
    <p:sldId id="259" r:id="rId5"/>
    <p:sldId id="263" r:id="rId6"/>
    <p:sldId id="267" r:id="rId7"/>
    <p:sldId id="262" r:id="rId8"/>
    <p:sldId id="265" r:id="rId9"/>
    <p:sldId id="261" r:id="rId10"/>
    <p:sldId id="257" r:id="rId11"/>
    <p:sldId id="268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5" autoAdjust="0"/>
    <p:restoredTop sz="96357" autoAdjust="0"/>
  </p:normalViewPr>
  <p:slideViewPr>
    <p:cSldViewPr snapToGrid="0">
      <p:cViewPr varScale="1">
        <p:scale>
          <a:sx n="106" d="100"/>
          <a:sy n="106" d="100"/>
        </p:scale>
        <p:origin x="654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09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40" y="2194560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3915938"/>
            <a:ext cx="11506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0E56DCC-719C-4DB7-B180-40C3F6388D9B}" type="datetimeFigureOut">
              <a:rPr lang="es-ES" smtClean="0"/>
              <a:t>23/02/2021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1F0133F-CBEE-473C-B570-97A161DDD73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33403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6DCC-719C-4DB7-B180-40C3F6388D9B}" type="datetimeFigureOut">
              <a:rPr lang="es-ES" smtClean="0"/>
              <a:t>23/02/2021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133F-CBEE-473C-B570-97A161DDD73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14907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10E56DCC-719C-4DB7-B180-40C3F6388D9B}" type="datetimeFigureOut">
              <a:rPr lang="es-ES" smtClean="0"/>
              <a:t>23/02/2021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11F0133F-CBEE-473C-B570-97A161DDD73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7746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6DCC-719C-4DB7-B180-40C3F6388D9B}" type="datetimeFigureOut">
              <a:rPr lang="es-ES" smtClean="0"/>
              <a:t>23/02/2021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133F-CBEE-473C-B570-97A161DDD73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48146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94560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1827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0E56DCC-719C-4DB7-B180-40C3F6388D9B}" type="datetimeFigureOut">
              <a:rPr lang="es-ES" smtClean="0"/>
              <a:t>23/02/2021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1F0133F-CBEE-473C-B570-97A161DDD73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71087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6DCC-719C-4DB7-B180-40C3F6388D9B}" type="datetimeFigureOut">
              <a:rPr lang="es-ES" smtClean="0"/>
              <a:t>23/02/2021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133F-CBEE-473C-B570-97A161DDD73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5513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6DCC-719C-4DB7-B180-40C3F6388D9B}" type="datetimeFigureOut">
              <a:rPr lang="es-ES" smtClean="0"/>
              <a:t>23/02/2021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133F-CBEE-473C-B570-97A161DDD73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37523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6DCC-719C-4DB7-B180-40C3F6388D9B}" type="datetimeFigureOut">
              <a:rPr lang="es-ES" smtClean="0"/>
              <a:t>23/02/2021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133F-CBEE-473C-B570-97A161DDD73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82890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6DCC-719C-4DB7-B180-40C3F6388D9B}" type="datetimeFigureOut">
              <a:rPr lang="es-ES" smtClean="0"/>
              <a:t>23/02/2021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133F-CBEE-473C-B570-97A161DDD73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24905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6DCC-719C-4DB7-B180-40C3F6388D9B}" type="datetimeFigureOut">
              <a:rPr lang="es-ES" smtClean="0"/>
              <a:t>23/02/2021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133F-CBEE-473C-B570-97A161DDD73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49202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6DCC-719C-4DB7-B180-40C3F6388D9B}" type="datetimeFigureOut">
              <a:rPr lang="es-ES" smtClean="0"/>
              <a:t>23/02/2021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133F-CBEE-473C-B570-97A161DDD73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60592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10E56DCC-719C-4DB7-B180-40C3F6388D9B}" type="datetimeFigureOut">
              <a:rPr lang="es-ES" smtClean="0"/>
              <a:t>23/02/2021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11F0133F-CBEE-473C-B570-97A161DDD73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624329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9" r:id="rId1"/>
    <p:sldLayoutId id="2147484300" r:id="rId2"/>
    <p:sldLayoutId id="2147484301" r:id="rId3"/>
    <p:sldLayoutId id="2147484302" r:id="rId4"/>
    <p:sldLayoutId id="2147484303" r:id="rId5"/>
    <p:sldLayoutId id="2147484304" r:id="rId6"/>
    <p:sldLayoutId id="2147484305" r:id="rId7"/>
    <p:sldLayoutId id="2147484306" r:id="rId8"/>
    <p:sldLayoutId id="2147484307" r:id="rId9"/>
    <p:sldLayoutId id="2147484308" r:id="rId10"/>
    <p:sldLayoutId id="214748430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hyperlink" Target="https://dzone.com/articles/the-illustrated-guide-to-google-oauth-with-temboo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5" Type="http://schemas.openxmlformats.org/officeDocument/2006/relationships/image" Target="../media/image12.png"/><Relationship Id="rId10" Type="http://schemas.openxmlformats.org/officeDocument/2006/relationships/hyperlink" Target="https://de.wikipedia.org/wiki/Angular" TargetMode="External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hyperlink" Target="https://linuxfr.org/news/mongooseim-2-1-0-mongoosepush-mongooseice-tide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139FA6-7D81-44BD-963B-E2C64ADBAE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noProof="0" dirty="0"/>
              <a:t>Correoapp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78F117B-0A5A-486B-AE58-DEB787BE15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27191" y="3905711"/>
            <a:ext cx="3152399" cy="434974"/>
          </a:xfrm>
        </p:spPr>
        <p:txBody>
          <a:bodyPr/>
          <a:lstStyle/>
          <a:p>
            <a:r>
              <a:rPr lang="es-ES" noProof="0" dirty="0"/>
              <a:t>Miguel Ángel Santos Nieto</a:t>
            </a:r>
          </a:p>
        </p:txBody>
      </p: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48595AC-F9EB-4C84-A5AC-9D66DBBA9A6C}"/>
              </a:ext>
            </a:extLst>
          </p:cNvPr>
          <p:cNvGrpSpPr/>
          <p:nvPr/>
        </p:nvGrpSpPr>
        <p:grpSpPr>
          <a:xfrm>
            <a:off x="363019" y="5713002"/>
            <a:ext cx="11465962" cy="831875"/>
            <a:chOff x="363019" y="5713002"/>
            <a:chExt cx="11465962" cy="831875"/>
          </a:xfrm>
        </p:grpSpPr>
        <p:pic>
          <p:nvPicPr>
            <p:cNvPr id="6" name="Imagen 5" descr="Imagen que contiene firmar, plato, reloj, tren&#10;&#10;Descripción generada automáticamente">
              <a:extLst>
                <a:ext uri="{FF2B5EF4-FFF2-40B4-BE49-F238E27FC236}">
                  <a16:creationId xmlns:a16="http://schemas.microsoft.com/office/drawing/2014/main" id="{553F4E25-4CF9-482B-B6A3-0CF384EA1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79448" y="5755853"/>
              <a:ext cx="1349533" cy="789024"/>
            </a:xfrm>
            <a:prstGeom prst="rect">
              <a:avLst/>
            </a:prstGeom>
          </p:spPr>
        </p:pic>
        <p:pic>
          <p:nvPicPr>
            <p:cNvPr id="10" name="Imagen 9" descr="Logotipo, Icono&#10;&#10;Descripción generada automáticamente">
              <a:extLst>
                <a:ext uri="{FF2B5EF4-FFF2-40B4-BE49-F238E27FC236}">
                  <a16:creationId xmlns:a16="http://schemas.microsoft.com/office/drawing/2014/main" id="{7CD44A87-CDBD-4F60-B79F-EA9D47BF37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836" b="17556"/>
            <a:stretch/>
          </p:blipFill>
          <p:spPr>
            <a:xfrm>
              <a:off x="6339990" y="5715587"/>
              <a:ext cx="1132141" cy="785116"/>
            </a:xfrm>
            <a:prstGeom prst="rect">
              <a:avLst/>
            </a:prstGeom>
          </p:spPr>
        </p:pic>
        <p:pic>
          <p:nvPicPr>
            <p:cNvPr id="12" name="Imagen 11" descr="Imagen que contiene plato, firmar, reloj, leer&#10;&#10;Descripción generada automáticamente">
              <a:extLst>
                <a:ext uri="{FF2B5EF4-FFF2-40B4-BE49-F238E27FC236}">
                  <a16:creationId xmlns:a16="http://schemas.microsoft.com/office/drawing/2014/main" id="{2BE04D79-1A0C-4DF3-85BD-549AC8162B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6407" y="5756976"/>
              <a:ext cx="1558765" cy="786577"/>
            </a:xfrm>
            <a:prstGeom prst="rect">
              <a:avLst/>
            </a:prstGeom>
          </p:spPr>
        </p:pic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F20FD1CF-66E7-4F38-8BF3-DCCF9790EE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32" r="25245"/>
            <a:stretch/>
          </p:blipFill>
          <p:spPr>
            <a:xfrm>
              <a:off x="2026920" y="5756977"/>
              <a:ext cx="734476" cy="786576"/>
            </a:xfrm>
            <a:prstGeom prst="rect">
              <a:avLst/>
            </a:prstGeom>
          </p:spPr>
        </p:pic>
        <p:pic>
          <p:nvPicPr>
            <p:cNvPr id="16" name="Imagen 15" descr="Icono&#10;&#10;Descripción generada automáticamente">
              <a:extLst>
                <a:ext uri="{FF2B5EF4-FFF2-40B4-BE49-F238E27FC236}">
                  <a16:creationId xmlns:a16="http://schemas.microsoft.com/office/drawing/2014/main" id="{572EF75A-EBEB-4306-BE77-5119DAE0C3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019" y="5755853"/>
              <a:ext cx="787700" cy="787700"/>
            </a:xfrm>
            <a:prstGeom prst="rect">
              <a:avLst/>
            </a:prstGeom>
          </p:spPr>
        </p:pic>
        <p:pic>
          <p:nvPicPr>
            <p:cNvPr id="18" name="Imagen 17" descr="Imagen que contiene plato, dibujo&#10;&#10;Descripción generada automáticamente">
              <a:extLst>
                <a:ext uri="{FF2B5EF4-FFF2-40B4-BE49-F238E27FC236}">
                  <a16:creationId xmlns:a16="http://schemas.microsoft.com/office/drawing/2014/main" id="{7B5234C7-3EDA-4546-BB44-0B447A108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0065" y="5713002"/>
              <a:ext cx="2065649" cy="787701"/>
            </a:xfrm>
            <a:prstGeom prst="rect">
              <a:avLst/>
            </a:prstGeom>
          </p:spPr>
        </p:pic>
      </p:grpSp>
      <p:grpSp>
        <p:nvGrpSpPr>
          <p:cNvPr id="31" name="Grupo 30">
            <a:extLst>
              <a:ext uri="{FF2B5EF4-FFF2-40B4-BE49-F238E27FC236}">
                <a16:creationId xmlns:a16="http://schemas.microsoft.com/office/drawing/2014/main" id="{777A3E34-7CC6-4A69-946E-88FFA9FD834B}"/>
              </a:ext>
            </a:extLst>
          </p:cNvPr>
          <p:cNvGrpSpPr/>
          <p:nvPr/>
        </p:nvGrpSpPr>
        <p:grpSpPr>
          <a:xfrm>
            <a:off x="653439" y="4684524"/>
            <a:ext cx="10888862" cy="688693"/>
            <a:chOff x="333218" y="4684524"/>
            <a:chExt cx="10888862" cy="688693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F12BFE38-352F-43BB-B6CF-458BD78E72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39990" y="4694073"/>
              <a:ext cx="3485081" cy="679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Imagen 19" descr="Logotipo, nombre de la empresa&#10;&#10;Descripción generada automáticamente">
              <a:extLst>
                <a:ext uri="{FF2B5EF4-FFF2-40B4-BE49-F238E27FC236}">
                  <a16:creationId xmlns:a16="http://schemas.microsoft.com/office/drawing/2014/main" id="{F7E314A3-D962-4482-A427-23C3091FB8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0"/>
                </a:ext>
              </a:extLst>
            </a:blip>
            <a:srcRect l="10563" t="9843" r="10114" b="5997"/>
            <a:stretch/>
          </p:blipFill>
          <p:spPr>
            <a:xfrm>
              <a:off x="1672568" y="4684524"/>
              <a:ext cx="640113" cy="679144"/>
            </a:xfrm>
            <a:prstGeom prst="rect">
              <a:avLst/>
            </a:prstGeom>
          </p:spPr>
        </p:pic>
        <p:pic>
          <p:nvPicPr>
            <p:cNvPr id="24" name="Imagen 23" descr="Forma&#10;&#10;Descripción generada automáticamente">
              <a:extLst>
                <a:ext uri="{FF2B5EF4-FFF2-40B4-BE49-F238E27FC236}">
                  <a16:creationId xmlns:a16="http://schemas.microsoft.com/office/drawing/2014/main" id="{DB3550BB-5AB4-4FC9-97EE-EAA66BA9BD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2"/>
                </a:ext>
              </a:extLst>
            </a:blip>
            <a:srcRect l="4878" t="4174" r="4710" b="4997"/>
            <a:stretch/>
          </p:blipFill>
          <p:spPr>
            <a:xfrm>
              <a:off x="10549347" y="4695733"/>
              <a:ext cx="672733" cy="675824"/>
            </a:xfrm>
            <a:prstGeom prst="rect">
              <a:avLst/>
            </a:prstGeom>
          </p:spPr>
        </p:pic>
        <p:pic>
          <p:nvPicPr>
            <p:cNvPr id="27" name="Imagen 26">
              <a:extLst>
                <a:ext uri="{FF2B5EF4-FFF2-40B4-BE49-F238E27FC236}">
                  <a16:creationId xmlns:a16="http://schemas.microsoft.com/office/drawing/2014/main" id="{9AE528A5-A499-4B87-A1ED-EFB3AF85D9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4"/>
                </a:ext>
              </a:extLst>
            </a:blip>
            <a:stretch>
              <a:fillRect/>
            </a:stretch>
          </p:blipFill>
          <p:spPr>
            <a:xfrm>
              <a:off x="3036957" y="4684524"/>
              <a:ext cx="2578757" cy="684639"/>
            </a:xfrm>
            <a:prstGeom prst="rect">
              <a:avLst/>
            </a:prstGeom>
          </p:spPr>
        </p:pic>
        <p:pic>
          <p:nvPicPr>
            <p:cNvPr id="30" name="Imagen 29">
              <a:extLst>
                <a:ext uri="{FF2B5EF4-FFF2-40B4-BE49-F238E27FC236}">
                  <a16:creationId xmlns:a16="http://schemas.microsoft.com/office/drawing/2014/main" id="{FEDED950-6492-4F03-A4D0-7F5D3EF43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18" y="4692413"/>
              <a:ext cx="615074" cy="6791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8719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5DDEC08-CC15-4210-9D3F-2682AAC76B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36C54E-E7CA-4239-98FA-9A1A61E99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noProof="0" dirty="0"/>
              <a:t>Envío de correos</a:t>
            </a:r>
          </a:p>
        </p:txBody>
      </p:sp>
      <p:pic>
        <p:nvPicPr>
          <p:cNvPr id="10" name="Marcador de posición de imagen 9">
            <a:extLst>
              <a:ext uri="{FF2B5EF4-FFF2-40B4-BE49-F238E27FC236}">
                <a16:creationId xmlns:a16="http://schemas.microsoft.com/office/drawing/2014/main" id="{C8196E01-1D52-45DB-96EF-877CF59301B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50" r="114"/>
          <a:stretch/>
        </p:blipFill>
        <p:spPr>
          <a:xfrm>
            <a:off x="742950" y="2120054"/>
            <a:ext cx="7038975" cy="3926780"/>
          </a:xfrm>
          <a:prstGeom prst="rect">
            <a:avLst/>
          </a:prstGeo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21D8A30-30DB-40F9-83A1-7233E9C87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01000" y="2045110"/>
            <a:ext cx="3448050" cy="41728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182880">
              <a:lnSpc>
                <a:spcPct val="90000"/>
              </a:lnSpc>
              <a:buFont typeface="Wingdings" pitchFamily="2" charset="2"/>
              <a:buChar char=""/>
            </a:pPr>
            <a:r>
              <a:rPr lang="es-ES" noProof="0" dirty="0"/>
              <a:t>Con el botón morado de ordenar, se manda la petición al backend para que con la plantilla componga los correos y los envíe a sus respectivos destinatarios, los contactos de la empresa que estén activados</a:t>
            </a:r>
          </a:p>
          <a:p>
            <a:pPr indent="-182880">
              <a:lnSpc>
                <a:spcPct val="90000"/>
              </a:lnSpc>
              <a:buFont typeface="Wingdings" pitchFamily="2" charset="2"/>
              <a:buChar char=""/>
            </a:pPr>
            <a:r>
              <a:rPr lang="es-ES" noProof="0" dirty="0"/>
              <a:t>Si un contacto no esta activado, omite el envío de correo para ese destinatario.</a:t>
            </a:r>
          </a:p>
          <a:p>
            <a:pPr indent="-182880">
              <a:lnSpc>
                <a:spcPct val="90000"/>
              </a:lnSpc>
              <a:buFont typeface="Wingdings" pitchFamily="2" charset="2"/>
              <a:buChar char=""/>
            </a:pPr>
            <a:r>
              <a:rPr lang="es-ES" dirty="0"/>
              <a:t>El envío se realiza de manera asíncrona para que la aplicación pueda seguir funcionando normalmente.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64581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5B6BA0-603B-49C7-A536-63D43856F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F6F9B5-5997-4C95-A46D-9E42956FF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s-ES" noProof="0" dirty="0"/>
              <a:t>He aprendido la arquitectura de microservicios.</a:t>
            </a:r>
          </a:p>
          <a:p>
            <a:r>
              <a:rPr lang="es-ES" dirty="0"/>
              <a:t>Es preferible añadir un </a:t>
            </a:r>
            <a:r>
              <a:rPr lang="es-ES" dirty="0" err="1"/>
              <a:t>endpoint</a:t>
            </a:r>
            <a:r>
              <a:rPr lang="es-ES" dirty="0"/>
              <a:t> más al backend que tener que realizar varias llamadas desde el </a:t>
            </a:r>
            <a:r>
              <a:rPr lang="es-ES" dirty="0" err="1"/>
              <a:t>frontend</a:t>
            </a:r>
            <a:r>
              <a:rPr lang="es-ES" dirty="0"/>
              <a:t> para obtener el mismo resultado.</a:t>
            </a:r>
          </a:p>
          <a:p>
            <a:r>
              <a:rPr lang="es-ES" dirty="0"/>
              <a:t>He cometido una cantidad incontable de errores y varias veces no he sabido por donde seguir. A cambio, he aprendido nuevos conceptos y todas las tecnologías usadas.</a:t>
            </a:r>
            <a:endParaRPr lang="es-ES" noProof="0" dirty="0"/>
          </a:p>
          <a:p>
            <a:r>
              <a:rPr lang="es-ES" dirty="0"/>
              <a:t>Ningún programa esta libre de errores, y tampoco su documentación.</a:t>
            </a:r>
          </a:p>
          <a:p>
            <a:r>
              <a:rPr lang="es-ES" noProof="0" dirty="0"/>
              <a:t>Queda mucho por aprender.</a:t>
            </a:r>
          </a:p>
        </p:txBody>
      </p:sp>
    </p:spTree>
    <p:extLst>
      <p:ext uri="{BB962C8B-B14F-4D97-AF65-F5344CB8AC3E}">
        <p14:creationId xmlns:p14="http://schemas.microsoft.com/office/powerpoint/2010/main" val="3340034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5B6BA0-603B-49C7-A536-63D43856F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 dirty="0"/>
              <a:t>Líneas futuras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F6F9B5-5997-4C95-A46D-9E42956FF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s-ES" noProof="0" dirty="0"/>
              <a:t>Filtro de búsqueda de contactos, empresas y usuarios</a:t>
            </a:r>
          </a:p>
          <a:p>
            <a:r>
              <a:rPr lang="es-ES" noProof="0" dirty="0"/>
              <a:t>Dockerizar los microservicios</a:t>
            </a:r>
          </a:p>
          <a:p>
            <a:r>
              <a:rPr lang="es-ES" noProof="0" dirty="0"/>
              <a:t>Bróker de mensajes: RabbitMQ, Kafka o Spring STOMP</a:t>
            </a:r>
          </a:p>
          <a:p>
            <a:r>
              <a:rPr lang="es-ES" noProof="0" dirty="0"/>
              <a:t>Abstracción de controladores y servicios</a:t>
            </a:r>
          </a:p>
          <a:p>
            <a:r>
              <a:rPr lang="es-ES" noProof="0" dirty="0"/>
              <a:t>Afinar la seguridad de los endpoints</a:t>
            </a:r>
          </a:p>
          <a:p>
            <a:r>
              <a:rPr lang="es-ES" noProof="0" dirty="0"/>
              <a:t>Ordenar las columnas de las tablas</a:t>
            </a:r>
          </a:p>
          <a:p>
            <a:r>
              <a:rPr lang="es-ES" noProof="0" dirty="0"/>
              <a:t>Editor JavaScript para las plantillas</a:t>
            </a:r>
          </a:p>
          <a:p>
            <a:r>
              <a:rPr lang="es-ES" noProof="0" dirty="0"/>
              <a:t>Página de perfil accesible por cada usuario</a:t>
            </a:r>
          </a:p>
        </p:txBody>
      </p:sp>
    </p:spTree>
    <p:extLst>
      <p:ext uri="{BB962C8B-B14F-4D97-AF65-F5344CB8AC3E}">
        <p14:creationId xmlns:p14="http://schemas.microsoft.com/office/powerpoint/2010/main" val="4292617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5B6BA0-603B-49C7-A536-63D43856F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 dirty="0"/>
              <a:t>Características de la aplicación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F6F9B5-5997-4C95-A46D-9E42956FF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s-ES" noProof="0" dirty="0"/>
              <a:t>Permite enviar correos HTML a los contactos de una empresa</a:t>
            </a:r>
          </a:p>
          <a:p>
            <a:r>
              <a:rPr lang="es-ES" noProof="0" dirty="0"/>
              <a:t>Escoge una plantilla y ordena su envío</a:t>
            </a:r>
          </a:p>
          <a:p>
            <a:r>
              <a:rPr lang="es-ES" noProof="0" dirty="0"/>
              <a:t>El envío se realiza a todos los contactos de la empresa del usuario autenticado</a:t>
            </a:r>
          </a:p>
          <a:p>
            <a:r>
              <a:rPr lang="es-ES" noProof="0" dirty="0"/>
              <a:t>3 tipos de usuarios</a:t>
            </a:r>
          </a:p>
          <a:p>
            <a:pPr lvl="1"/>
            <a:r>
              <a:rPr lang="es-ES" noProof="0" dirty="0"/>
              <a:t>El usuario puede gestionar contactos, plantillas y generar órdenes</a:t>
            </a:r>
          </a:p>
          <a:p>
            <a:pPr lvl="1"/>
            <a:r>
              <a:rPr lang="es-ES" noProof="0" dirty="0"/>
              <a:t>El soporte puede gestionar usuarios y lo del usuario</a:t>
            </a:r>
          </a:p>
          <a:p>
            <a:pPr lvl="1"/>
            <a:r>
              <a:rPr lang="es-ES" noProof="0" dirty="0"/>
              <a:t>El administrador puede gestionar empresas y modificar el proveedor y lo del soporte</a:t>
            </a:r>
          </a:p>
          <a:p>
            <a:r>
              <a:rPr lang="es-ES" noProof="0" dirty="0"/>
              <a:t>Envío asíncrono</a:t>
            </a:r>
          </a:p>
        </p:txBody>
      </p:sp>
    </p:spTree>
    <p:extLst>
      <p:ext uri="{BB962C8B-B14F-4D97-AF65-F5344CB8AC3E}">
        <p14:creationId xmlns:p14="http://schemas.microsoft.com/office/powerpoint/2010/main" val="2643790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5B6BA0-603B-49C7-A536-63D43856F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 dirty="0"/>
              <a:t>Motivación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F6F9B5-5997-4C95-A46D-9E42956FF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s-ES" noProof="0" dirty="0"/>
              <a:t>Aprendizaje</a:t>
            </a:r>
          </a:p>
          <a:p>
            <a:r>
              <a:rPr lang="es-ES" noProof="0" dirty="0"/>
              <a:t>La aplicación tenía que incluir un </a:t>
            </a:r>
            <a:r>
              <a:rPr lang="es-ES" noProof="0" dirty="0" err="1"/>
              <a:t>framework</a:t>
            </a:r>
            <a:r>
              <a:rPr lang="es-ES" noProof="0" dirty="0"/>
              <a:t> reactivo y Oauth2</a:t>
            </a:r>
          </a:p>
        </p:txBody>
      </p:sp>
    </p:spTree>
    <p:extLst>
      <p:ext uri="{BB962C8B-B14F-4D97-AF65-F5344CB8AC3E}">
        <p14:creationId xmlns:p14="http://schemas.microsoft.com/office/powerpoint/2010/main" val="1822359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5B6BA0-603B-49C7-A536-63D43856F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 dirty="0"/>
              <a:t>Características tecnológicas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F6F9B5-5997-4C95-A46D-9E42956FF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10000"/>
          </a:bodyPr>
          <a:lstStyle/>
          <a:p>
            <a:r>
              <a:rPr lang="es-ES" noProof="0" dirty="0"/>
              <a:t>Backend de Spring Boot</a:t>
            </a:r>
          </a:p>
          <a:p>
            <a:pPr lvl="1"/>
            <a:r>
              <a:rPr lang="es-ES" noProof="0" dirty="0"/>
              <a:t>MVC</a:t>
            </a:r>
          </a:p>
          <a:p>
            <a:pPr lvl="1"/>
            <a:r>
              <a:rPr lang="es-ES" noProof="0" dirty="0"/>
              <a:t>Arquitectura de microservicios REST</a:t>
            </a:r>
          </a:p>
          <a:p>
            <a:pPr lvl="1"/>
            <a:r>
              <a:rPr lang="es-ES" noProof="0" dirty="0"/>
              <a:t>2 Dependencias comunes</a:t>
            </a:r>
          </a:p>
          <a:p>
            <a:pPr lvl="1"/>
            <a:r>
              <a:rPr lang="es-ES" noProof="0" dirty="0"/>
              <a:t>2 Bases de datos SQL</a:t>
            </a:r>
          </a:p>
          <a:p>
            <a:pPr lvl="1"/>
            <a:r>
              <a:rPr lang="es-ES" noProof="0" dirty="0"/>
              <a:t>Framework Oauth2</a:t>
            </a:r>
          </a:p>
          <a:p>
            <a:pPr lvl="1"/>
            <a:r>
              <a:rPr lang="es-ES" noProof="0" dirty="0"/>
              <a:t>Documentación con </a:t>
            </a:r>
            <a:r>
              <a:rPr lang="es-ES" noProof="0" dirty="0" err="1"/>
              <a:t>Swagger</a:t>
            </a:r>
            <a:r>
              <a:rPr lang="es-ES" noProof="0" dirty="0"/>
              <a:t> y especificación </a:t>
            </a:r>
            <a:r>
              <a:rPr lang="es-ES" noProof="0" dirty="0" err="1"/>
              <a:t>OpenAPI</a:t>
            </a:r>
            <a:r>
              <a:rPr lang="es-ES" noProof="0" dirty="0"/>
              <a:t> </a:t>
            </a:r>
          </a:p>
          <a:p>
            <a:pPr lvl="1"/>
            <a:r>
              <a:rPr lang="es-ES" noProof="0" dirty="0"/>
              <a:t>Lombok, Spring Cloud, Netflix Eureka, Netflix </a:t>
            </a:r>
            <a:r>
              <a:rPr lang="es-ES" noProof="0" dirty="0" err="1"/>
              <a:t>Zuul</a:t>
            </a:r>
            <a:endParaRPr lang="es-ES" noProof="0" dirty="0"/>
          </a:p>
          <a:p>
            <a:r>
              <a:rPr lang="es-ES" noProof="0" dirty="0"/>
              <a:t>Frontend de Angular</a:t>
            </a:r>
          </a:p>
          <a:p>
            <a:pPr lvl="1"/>
            <a:r>
              <a:rPr lang="es-ES" noProof="0" dirty="0"/>
              <a:t>MVV*</a:t>
            </a:r>
          </a:p>
          <a:p>
            <a:pPr lvl="1"/>
            <a:r>
              <a:rPr lang="es-ES" noProof="0" dirty="0"/>
              <a:t>Sweet Alert 2</a:t>
            </a:r>
          </a:p>
          <a:p>
            <a:pPr lvl="1"/>
            <a:r>
              <a:rPr lang="es-ES" noProof="0" dirty="0"/>
              <a:t>Angular Material</a:t>
            </a:r>
          </a:p>
          <a:p>
            <a:pPr lvl="1"/>
            <a:r>
              <a:rPr lang="es-ES" noProof="0" dirty="0"/>
              <a:t>Bootstrap 5</a:t>
            </a:r>
          </a:p>
        </p:txBody>
      </p:sp>
    </p:spTree>
    <p:extLst>
      <p:ext uri="{BB962C8B-B14F-4D97-AF65-F5344CB8AC3E}">
        <p14:creationId xmlns:p14="http://schemas.microsoft.com/office/powerpoint/2010/main" val="484653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5B6BA0-603B-49C7-A536-63D43856F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 dirty="0"/>
              <a:t>Diagrama de clases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F948B15A-413E-48C5-96F5-8A5AAA4BC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15325" y="2158117"/>
            <a:ext cx="3200400" cy="4204582"/>
          </a:xfrm>
        </p:spPr>
        <p:txBody>
          <a:bodyPr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noProof="0" dirty="0"/>
              <a:t>Dos microservicios para aumentar la seguridad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noProof="0" dirty="0"/>
              <a:t>El perfil almacena el resto de detalles del usuario y, algunos repetidos para reducir las llamadas entre microservicios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noProof="0" dirty="0"/>
              <a:t>A partir de una plantilla se genera una orden</a:t>
            </a:r>
          </a:p>
        </p:txBody>
      </p:sp>
      <p:pic>
        <p:nvPicPr>
          <p:cNvPr id="11" name="Marcador de posición de imagen 10">
            <a:extLst>
              <a:ext uri="{FF2B5EF4-FFF2-40B4-BE49-F238E27FC236}">
                <a16:creationId xmlns:a16="http://schemas.microsoft.com/office/drawing/2014/main" id="{8C1CD988-DAF4-4374-99CB-0F5896437E4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91" t="6687" r="1240" b="4166"/>
          <a:stretch/>
        </p:blipFill>
        <p:spPr>
          <a:xfrm>
            <a:off x="676275" y="2150620"/>
            <a:ext cx="7153275" cy="4212079"/>
          </a:xfrm>
        </p:spPr>
      </p:pic>
    </p:spTree>
    <p:extLst>
      <p:ext uri="{BB962C8B-B14F-4D97-AF65-F5344CB8AC3E}">
        <p14:creationId xmlns:p14="http://schemas.microsoft.com/office/powerpoint/2010/main" val="3524345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5B6BA0-603B-49C7-A536-63D43856F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 dirty="0"/>
              <a:t>SUBSISTEMAS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F6F9B5-5997-4C95-A46D-9E42956FF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lvl="1"/>
            <a:r>
              <a:rPr lang="es-ES" noProof="0" dirty="0"/>
              <a:t>Micro-config-server: Sirve la configuración al resto de microservicios, salvo al siguiente.</a:t>
            </a:r>
          </a:p>
          <a:p>
            <a:pPr lvl="1"/>
            <a:r>
              <a:rPr lang="es-ES" noProof="0" dirty="0"/>
              <a:t>Micro-eureka: Todos los microservicios, salvo el primero, se reportan en este para indicar que están levantados, o no, mediante el envío de su heartbeat.</a:t>
            </a:r>
          </a:p>
          <a:p>
            <a:pPr lvl="1"/>
            <a:r>
              <a:rPr lang="es-ES" noProof="0" dirty="0"/>
              <a:t>Micro-zuul-*: Es el gateway para enlazar los distintos microservicios para una misma aplicación de backend. Este microservicio incorpora un servidor de autorización de Oauth, que verifica el acceso de los tokens a los recursos antes de darles acceso.</a:t>
            </a:r>
          </a:p>
          <a:p>
            <a:pPr lvl="1"/>
            <a:r>
              <a:rPr lang="es-ES" noProof="0" dirty="0"/>
              <a:t>Micro-oauth-*: Es el encargado de validar los tokens, las credenciales y generar los tokens cuando la autenticación es exitosa.</a:t>
            </a:r>
          </a:p>
          <a:p>
            <a:pPr lvl="1"/>
            <a:r>
              <a:rPr lang="es-ES" noProof="0" dirty="0"/>
              <a:t>Micro-usuarios: Es el servicio que gestiona las credenciales de los usuarios y tiene precargado tres tipos de roles distintos.</a:t>
            </a:r>
          </a:p>
          <a:p>
            <a:pPr lvl="1"/>
            <a:r>
              <a:rPr lang="es-ES" noProof="0" dirty="0"/>
              <a:t>Micro-aplicacion: Es la aplicación en sí misma. Gestiona las empresas, los contactos, las plantillas, los usuarios y orden los envíos de correos</a:t>
            </a:r>
            <a:r>
              <a:rPr lang="es-ES" sz="1600" noProof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903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5B6BA0-603B-49C7-A536-63D43856F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 dirty="0"/>
              <a:t>SUBSISTEMAS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8A9B6F6F-6EF6-4005-82E4-92A6D5D7CA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36" y="2011363"/>
            <a:ext cx="8651090" cy="4206875"/>
          </a:xfrm>
          <a:prstGeom prst="rect">
            <a:avLst/>
          </a:prstGeom>
        </p:spPr>
      </p:pic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3B0CAA93-3111-4294-821E-A97E45B26BB7}"/>
              </a:ext>
            </a:extLst>
          </p:cNvPr>
          <p:cNvSpPr txBox="1">
            <a:spLocks/>
          </p:cNvSpPr>
          <p:nvPr/>
        </p:nvSpPr>
        <p:spPr>
          <a:xfrm>
            <a:off x="9467850" y="2155824"/>
            <a:ext cx="2200275" cy="420687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Amarillo:</a:t>
            </a:r>
            <a:br>
              <a:rPr lang="es-ES" dirty="0"/>
            </a:br>
            <a:r>
              <a:rPr lang="es-ES" dirty="0"/>
              <a:t>infraestructura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Verde:</a:t>
            </a:r>
            <a:br>
              <a:rPr lang="es-ES" dirty="0"/>
            </a:br>
            <a:r>
              <a:rPr lang="es-ES" dirty="0"/>
              <a:t>gestión de datos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Azul:</a:t>
            </a:r>
            <a:br>
              <a:rPr lang="es-ES" dirty="0"/>
            </a:br>
            <a:r>
              <a:rPr lang="es-ES" dirty="0"/>
              <a:t>Oauth</a:t>
            </a:r>
          </a:p>
        </p:txBody>
      </p:sp>
    </p:spTree>
    <p:extLst>
      <p:ext uri="{BB962C8B-B14F-4D97-AF65-F5344CB8AC3E}">
        <p14:creationId xmlns:p14="http://schemas.microsoft.com/office/powerpoint/2010/main" val="1117668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5B6BA0-603B-49C7-A536-63D43856F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 dirty="0"/>
              <a:t>Aclaraciones de los subsistemas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F6F9B5-5997-4C95-A46D-9E42956FF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s-ES" noProof="0" dirty="0"/>
              <a:t>Servicio de usuarios funciona cuando se realizan operaciones CRUD sobre un perfil y cuando se autentica en la aplicación.</a:t>
            </a:r>
          </a:p>
          <a:p>
            <a:r>
              <a:rPr lang="es-ES" noProof="0" dirty="0"/>
              <a:t>La comunicación con el servicio de usuarios se realiza con cliente HTTP </a:t>
            </a:r>
            <a:r>
              <a:rPr lang="es-ES" noProof="0" dirty="0" err="1"/>
              <a:t>Feign</a:t>
            </a:r>
            <a:endParaRPr lang="es-ES" noProof="0" dirty="0"/>
          </a:p>
          <a:p>
            <a:r>
              <a:rPr lang="es-ES" noProof="0" dirty="0"/>
              <a:t>El servicio de autorización comprueba que un usuario tiene acceso a un recurso mediante su token, comprobándolo con el servicio de autenticación.</a:t>
            </a:r>
          </a:p>
        </p:txBody>
      </p:sp>
    </p:spTree>
    <p:extLst>
      <p:ext uri="{BB962C8B-B14F-4D97-AF65-F5344CB8AC3E}">
        <p14:creationId xmlns:p14="http://schemas.microsoft.com/office/powerpoint/2010/main" val="1276342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5B6BA0-603B-49C7-A536-63D43856F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 dirty="0"/>
              <a:t>Despliegue de aplicación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F6F9B5-5997-4C95-A46D-9E42956FF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s-ES" noProof="0" dirty="0"/>
              <a:t>Para desplegar la aplicación, el primero de los servicios en levantarse ha de ser el servicio de config server. El resto de servicios no importa el orden.</a:t>
            </a:r>
          </a:p>
          <a:p>
            <a:r>
              <a:rPr lang="es-ES" noProof="0" dirty="0"/>
              <a:t>Como la aplicación tiene datos precargados. El último de los servicios en levantarse tiene que ser el de aplicación.</a:t>
            </a:r>
          </a:p>
          <a:p>
            <a:r>
              <a:rPr lang="es-ES" noProof="0" dirty="0"/>
              <a:t>El arranque óptimo se puede realizar en tres fases:</a:t>
            </a:r>
          </a:p>
          <a:p>
            <a:pPr lvl="1"/>
            <a:r>
              <a:rPr lang="es-ES" noProof="0" dirty="0"/>
              <a:t>Servicios amarillos</a:t>
            </a:r>
          </a:p>
          <a:p>
            <a:pPr lvl="1"/>
            <a:r>
              <a:rPr lang="es-ES" noProof="0" dirty="0"/>
              <a:t>Servicios azules + servicio de usuarios</a:t>
            </a:r>
          </a:p>
          <a:p>
            <a:pPr lvl="1"/>
            <a:r>
              <a:rPr lang="es-ES" noProof="0" dirty="0"/>
              <a:t>Servicio de aplicación</a:t>
            </a:r>
          </a:p>
        </p:txBody>
      </p:sp>
    </p:spTree>
    <p:extLst>
      <p:ext uri="{BB962C8B-B14F-4D97-AF65-F5344CB8AC3E}">
        <p14:creationId xmlns:p14="http://schemas.microsoft.com/office/powerpoint/2010/main" val="33166171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 bandas">
  <a:themeElements>
    <a:clrScheme name="Con bandas">
      <a:dk1>
        <a:srgbClr val="2C2C2C"/>
      </a:dk1>
      <a:lt1>
        <a:srgbClr val="FFFFFF"/>
      </a:lt1>
      <a:dk2>
        <a:srgbClr val="606060"/>
      </a:dk2>
      <a:lt2>
        <a:srgbClr val="EDEDED"/>
      </a:lt2>
      <a:accent1>
        <a:srgbClr val="FFC000"/>
      </a:accent1>
      <a:accent2>
        <a:srgbClr val="A5D028"/>
      </a:accent2>
      <a:accent3>
        <a:srgbClr val="0CC978"/>
      </a:accent3>
      <a:accent4>
        <a:srgbClr val="099BDD"/>
      </a:accent4>
      <a:accent5>
        <a:srgbClr val="47BFCD"/>
      </a:accent5>
      <a:accent6>
        <a:srgbClr val="DD7C15"/>
      </a:accent6>
      <a:hlink>
        <a:srgbClr val="FF9933"/>
      </a:hlink>
      <a:folHlink>
        <a:srgbClr val="B2B2B2"/>
      </a:folHlink>
    </a:clrScheme>
    <a:fontScheme name="Con banda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 banda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1D2DA32-AC8B-4194-BF85-FF4A5B40EB5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TM03090430[[fn=Con bandas]]</Template>
  <TotalTime>1120</TotalTime>
  <Words>688</Words>
  <Application>Microsoft Office PowerPoint</Application>
  <PresentationFormat>Panorámica</PresentationFormat>
  <Paragraphs>73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Corbel</vt:lpstr>
      <vt:lpstr>Wingdings</vt:lpstr>
      <vt:lpstr>Con bandas</vt:lpstr>
      <vt:lpstr>Correoapp</vt:lpstr>
      <vt:lpstr>Características de la aplicación</vt:lpstr>
      <vt:lpstr>Motivación</vt:lpstr>
      <vt:lpstr>Características tecnológicas</vt:lpstr>
      <vt:lpstr>Diagrama de clases</vt:lpstr>
      <vt:lpstr>SUBSISTEMAS</vt:lpstr>
      <vt:lpstr>SUBSISTEMAS</vt:lpstr>
      <vt:lpstr>Aclaraciones de los subsistemas</vt:lpstr>
      <vt:lpstr>Despliegue de aplicación</vt:lpstr>
      <vt:lpstr>Envío de correos</vt:lpstr>
      <vt:lpstr>CONCLUSIONES</vt:lpstr>
      <vt:lpstr>Líneas futuras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Correoapp</dc:title>
  <dc:creator>Miguel Angel Santos Nieto</dc:creator>
  <cp:lastModifiedBy>Miguel Angel Santos Nieto</cp:lastModifiedBy>
  <cp:revision>39</cp:revision>
  <dcterms:created xsi:type="dcterms:W3CDTF">2021-02-22T16:22:42Z</dcterms:created>
  <dcterms:modified xsi:type="dcterms:W3CDTF">2021-02-23T12:18:25Z</dcterms:modified>
</cp:coreProperties>
</file>