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322" r:id="rId3"/>
    <p:sldId id="323" r:id="rId4"/>
    <p:sldId id="324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6" autoAdjust="0"/>
    <p:restoredTop sz="85342" autoAdjust="0"/>
  </p:normalViewPr>
  <p:slideViewPr>
    <p:cSldViewPr snapToGrid="0" showGuides="1">
      <p:cViewPr varScale="1">
        <p:scale>
          <a:sx n="69" d="100"/>
          <a:sy n="69" d="100"/>
        </p:scale>
        <p:origin x="216" y="1520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2017. 12. 29.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5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65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7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4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4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9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2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5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4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2017. 12. 29.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243" y="3069981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동적 계획법</a:t>
            </a:r>
            <a:endParaRPr lang="en-US" altLang="ko-KR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코드작성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31033" y="2238740"/>
            <a:ext cx="7228261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차근차근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d[0][1]? </a:t>
            </a:r>
            <a:r>
              <a:rPr lang="en-US" altLang="ko-KR" sz="2000" dirty="0" smtClean="0">
                <a:latin typeface="+mn-ea"/>
              </a:rPr>
              <a:t>d</a:t>
            </a:r>
            <a:r>
              <a:rPr lang="en-US" altLang="ko-KR" sz="2000" dirty="0" smtClean="0">
                <a:latin typeface="+mn-ea"/>
              </a:rPr>
              <a:t>[1][2]? </a:t>
            </a:r>
            <a:r>
              <a:rPr lang="en-US" altLang="ko-KR" sz="2000" dirty="0" smtClean="0">
                <a:latin typeface="+mn-ea"/>
              </a:rPr>
              <a:t>d</a:t>
            </a:r>
            <a:r>
              <a:rPr lang="en-US" altLang="ko-KR" sz="2000" dirty="0" smtClean="0">
                <a:latin typeface="+mn-ea"/>
              </a:rPr>
              <a:t>[2][3]? </a:t>
            </a:r>
            <a:r>
              <a:rPr lang="ko-KR" altLang="en-US" sz="2000" dirty="0" smtClean="0">
                <a:latin typeface="+mn-ea"/>
              </a:rPr>
              <a:t>즉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j </a:t>
            </a:r>
            <a:r>
              <a:rPr lang="mr-IN" altLang="ko-KR" sz="2000" dirty="0" smtClean="0">
                <a:latin typeface="+mn-ea"/>
              </a:rPr>
              <a:t>–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가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일 때의 값은</a:t>
            </a:r>
            <a:r>
              <a:rPr lang="en-US" altLang="ko-KR" sz="2000" dirty="0" smtClean="0">
                <a:latin typeface="+mn-ea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" y="4303011"/>
            <a:ext cx="11194909" cy="16266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" y="3278206"/>
            <a:ext cx="887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예제에서</a:t>
            </a:r>
            <a:r>
              <a:rPr lang="en-US" altLang="ko-KR" sz="2000" dirty="0" smtClean="0">
                <a:latin typeface="+mn-ea"/>
              </a:rPr>
              <a:t>,</a:t>
            </a:r>
            <a:endParaRPr lang="en-US" altLang="ko-KR" sz="2000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75298"/>
              </p:ext>
            </p:extLst>
          </p:nvPr>
        </p:nvGraphicFramePr>
        <p:xfrm>
          <a:off x="7479208" y="3060323"/>
          <a:ext cx="4262076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9651"/>
                <a:gridCol w="1177046"/>
                <a:gridCol w="1303507"/>
                <a:gridCol w="1361872"/>
              </a:tblGrid>
              <a:tr h="32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d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05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09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도넛[D] 9"/>
          <p:cNvSpPr/>
          <p:nvPr/>
        </p:nvSpPr>
        <p:spPr>
          <a:xfrm>
            <a:off x="9551880" y="3453320"/>
            <a:ext cx="341149" cy="291830"/>
          </a:xfrm>
          <a:prstGeom prst="donut">
            <a:avLst>
              <a:gd name="adj" fmla="val 9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도넛[D] 10"/>
          <p:cNvSpPr/>
          <p:nvPr/>
        </p:nvSpPr>
        <p:spPr>
          <a:xfrm>
            <a:off x="10861871" y="3791843"/>
            <a:ext cx="341149" cy="291830"/>
          </a:xfrm>
          <a:prstGeom prst="donut">
            <a:avLst>
              <a:gd name="adj" fmla="val 9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3" y="3453320"/>
            <a:ext cx="5658482" cy="822173"/>
          </a:xfrm>
          <a:prstGeom prst="rect">
            <a:avLst/>
          </a:prstGeom>
        </p:spPr>
      </p:pic>
      <p:sp>
        <p:nvSpPr>
          <p:cNvPr id="13" name="오른쪽 화살표[R] 12"/>
          <p:cNvSpPr/>
          <p:nvPr/>
        </p:nvSpPr>
        <p:spPr>
          <a:xfrm>
            <a:off x="6259068" y="3728220"/>
            <a:ext cx="972766" cy="33852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6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13389"/>
              </p:ext>
            </p:extLst>
          </p:nvPr>
        </p:nvGraphicFramePr>
        <p:xfrm>
          <a:off x="1880455" y="3001957"/>
          <a:ext cx="4262076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9651"/>
                <a:gridCol w="1177046"/>
                <a:gridCol w="1303507"/>
                <a:gridCol w="1361872"/>
              </a:tblGrid>
              <a:tr h="32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d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05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09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lt"/>
                        </a:rPr>
                        <a:t>0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[R] 12"/>
          <p:cNvSpPr/>
          <p:nvPr/>
        </p:nvSpPr>
        <p:spPr>
          <a:xfrm>
            <a:off x="5529493" y="3394954"/>
            <a:ext cx="3244855" cy="33852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0"/>
          <p:cNvSpPr txBox="1"/>
          <p:nvPr/>
        </p:nvSpPr>
        <p:spPr>
          <a:xfrm>
            <a:off x="431034" y="1493213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예제에서</a:t>
            </a:r>
            <a:r>
              <a:rPr lang="en-US" altLang="ko-KR" sz="2000" dirty="0" smtClean="0">
                <a:latin typeface="+mn-ea"/>
              </a:rPr>
              <a:t>,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791569" y="2779385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+mn-ea"/>
              </a:rPr>
              <a:t>?</a:t>
            </a:r>
            <a:endParaRPr lang="en-US" altLang="ko-KR" sz="9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8" name="TextBox 3"/>
          <p:cNvSpPr txBox="1"/>
          <p:nvPr/>
        </p:nvSpPr>
        <p:spPr>
          <a:xfrm>
            <a:off x="1354666" y="2942134"/>
            <a:ext cx="8788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11049</a:t>
            </a:r>
            <a:r>
              <a:rPr lang="ko-KR" altLang="en-US" sz="3600" dirty="0" smtClean="0"/>
              <a:t> </a:t>
            </a:r>
            <a:r>
              <a:rPr lang="mr-IN" altLang="ko-KR" sz="3600" dirty="0" smtClean="0"/>
              <a:t>–</a:t>
            </a:r>
            <a:r>
              <a:rPr lang="ko-KR" altLang="en-US" sz="3600" dirty="0" smtClean="0"/>
              <a:t> 행렬 곱셈 순서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smtClean="0"/>
              <a:t>1520</a:t>
            </a:r>
            <a:r>
              <a:rPr lang="ko-KR" altLang="en-US" sz="3600" dirty="0" smtClean="0"/>
              <a:t> </a:t>
            </a:r>
            <a:r>
              <a:rPr lang="mr-IN" altLang="ko-KR" sz="3600" dirty="0" smtClean="0"/>
              <a:t>–</a:t>
            </a:r>
            <a:r>
              <a:rPr lang="ko-KR" altLang="en-US" sz="3600" dirty="0" smtClean="0"/>
              <a:t> 내리막 길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07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의 정의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947" y="2269067"/>
            <a:ext cx="109837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Dynamic </a:t>
            </a:r>
            <a:r>
              <a:rPr lang="ko-KR" altLang="en-US" sz="2000" dirty="0" smtClean="0">
                <a:latin typeface="+mn-ea"/>
              </a:rPr>
              <a:t>하고도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Programming</a:t>
            </a:r>
            <a:r>
              <a:rPr lang="ko-KR" altLang="en-US" sz="2000" dirty="0" smtClean="0">
                <a:latin typeface="+mn-ea"/>
              </a:rPr>
              <a:t>하고도 아무 관련이 없는</a:t>
            </a:r>
            <a:r>
              <a:rPr lang="mr-IN" altLang="ko-KR" sz="2000" dirty="0" smtClean="0">
                <a:latin typeface="+mn-ea"/>
              </a:rPr>
              <a:t>…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Dynamic</a:t>
            </a:r>
            <a:r>
              <a:rPr lang="ko-KR" altLang="en-US" sz="2000" dirty="0" smtClean="0">
                <a:latin typeface="+mn-ea"/>
              </a:rPr>
              <a:t>은 조금의 연관성이 있다고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할수는 있지만 </a:t>
            </a:r>
            <a:r>
              <a:rPr lang="en-US" altLang="ko-KR" sz="2000" dirty="0" smtClean="0">
                <a:latin typeface="+mn-ea"/>
              </a:rPr>
              <a:t>DP</a:t>
            </a:r>
            <a:r>
              <a:rPr lang="ko-KR" altLang="en-US" sz="2000" dirty="0" smtClean="0">
                <a:latin typeface="+mn-ea"/>
              </a:rPr>
              <a:t>는 최적화 문제를 계산하는 수학에서 왔기 때문에 </a:t>
            </a:r>
            <a:r>
              <a:rPr lang="en-US" altLang="ko-KR" sz="2000" dirty="0" smtClean="0">
                <a:latin typeface="+mn-ea"/>
              </a:rPr>
              <a:t>Programming</a:t>
            </a:r>
            <a:r>
              <a:rPr lang="ko-KR" altLang="en-US" sz="2000" dirty="0" smtClean="0">
                <a:latin typeface="+mn-ea"/>
              </a:rPr>
              <a:t>은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거의 상관이 없고  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+mn-ea"/>
              </a:rPr>
              <a:t>동적 계획법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ko-KR" altLang="en-US" sz="2000" dirty="0" smtClean="0">
                <a:latin typeface="+mn-ea"/>
              </a:rPr>
              <a:t>이 더 맞는 표현입니다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이러한 동적계획법의 정의는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smtClean="0">
                <a:latin typeface="+mn-ea"/>
              </a:rPr>
              <a:t>어떤 문제가 반복적이고 최적 하위구조로 이루어 질때</a:t>
            </a:r>
            <a:r>
              <a:rPr lang="en-US" altLang="ko-KR" sz="2000" dirty="0" smtClean="0">
                <a:latin typeface="+mn-ea"/>
              </a:rPr>
              <a:t>,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하위구조에 있는 부분 문제의 답을 기반으로 전체 문제의 답을 구하는 방법</a:t>
            </a:r>
            <a:r>
              <a:rPr lang="en-US" altLang="ko-KR" sz="2000" dirty="0" smtClean="0">
                <a:latin typeface="+mn-ea"/>
              </a:rPr>
              <a:t>”</a:t>
            </a:r>
            <a:r>
              <a:rPr lang="ko-KR" altLang="en-US" sz="2000" dirty="0" smtClean="0">
                <a:latin typeface="+mn-ea"/>
              </a:rPr>
              <a:t> 입니다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 </a:t>
            </a:r>
            <a:r>
              <a:rPr lang="ko-KR" altLang="en-US" sz="3600" dirty="0" smtClean="0"/>
              <a:t>문제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034" y="149321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피보나치 수열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0" y="2085109"/>
            <a:ext cx="9590809" cy="35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 </a:t>
            </a:r>
            <a:r>
              <a:rPr lang="ko-KR" altLang="en-US" sz="3600" dirty="0" smtClean="0"/>
              <a:t>문제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3401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메모이제이션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Memoization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84" y="2118887"/>
            <a:ext cx="7373698" cy="41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 </a:t>
            </a:r>
            <a:r>
              <a:rPr lang="ko-KR" altLang="en-US" sz="3600" dirty="0" smtClean="0"/>
              <a:t>문제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1465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Bottom Up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0" y="2312851"/>
            <a:ext cx="6925729" cy="37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Memoization</a:t>
            </a:r>
            <a:r>
              <a:rPr lang="en-US" altLang="ko-KR" sz="3600" dirty="0" smtClean="0"/>
              <a:t> vs. Dynamic Programming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990860" y="1636331"/>
            <a:ext cx="113073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메모이제이션이나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다이나믹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프로그래밍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                                  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	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둘다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순환식을 계산하는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방법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모두 동적 계획법의 일종이라고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보기도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함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5C5C5C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3)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메모이제이션은 </a:t>
            </a: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Top down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방식이고 실제 필요한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                         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	sub </a:t>
            </a: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problem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을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품</a:t>
            </a:r>
            <a:endParaRPr lang="en-US" altLang="ko-KR" sz="2800" dirty="0">
              <a:solidFill>
                <a:srgbClr val="5C5C5C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4)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다이나믹 프로그래밍은 </a:t>
            </a: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Bottom up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방식이며 재귀에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                                 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   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	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수반되는 </a:t>
            </a:r>
            <a:r>
              <a:rPr lang="en-US" altLang="ko-KR" sz="2800" dirty="0">
                <a:solidFill>
                  <a:srgbClr val="5C5C5C"/>
                </a:solidFill>
                <a:latin typeface="+mj-lt"/>
              </a:rPr>
              <a:t>overhead</a:t>
            </a:r>
            <a:r>
              <a:rPr lang="ko-KR" altLang="en-US" sz="2800" dirty="0">
                <a:solidFill>
                  <a:srgbClr val="5C5C5C"/>
                </a:solidFill>
                <a:latin typeface="+mj-lt"/>
              </a:rPr>
              <a:t>가 </a:t>
            </a:r>
            <a:r>
              <a:rPr lang="ko-KR" altLang="en-US" sz="2800" dirty="0" smtClean="0">
                <a:solidFill>
                  <a:srgbClr val="5C5C5C"/>
                </a:solidFill>
                <a:latin typeface="+mj-lt"/>
              </a:rPr>
              <a:t>없음</a:t>
            </a:r>
            <a:r>
              <a:rPr lang="en-US" altLang="ko-KR" sz="2800" dirty="0" smtClean="0">
                <a:solidFill>
                  <a:srgbClr val="5C5C5C"/>
                </a:solidFill>
                <a:latin typeface="+mj-lt"/>
              </a:rPr>
              <a:t>.</a:t>
            </a:r>
            <a:endParaRPr lang="en-US" altLang="ko-KR" sz="2800" b="0" i="0" dirty="0">
              <a:solidFill>
                <a:srgbClr val="5C5C5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5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097"/>
            <a:ext cx="12110936" cy="4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혹시 </a:t>
            </a:r>
            <a:r>
              <a:rPr lang="en-US" altLang="ko-KR" sz="2000" dirty="0" smtClean="0">
                <a:latin typeface="+mn-ea"/>
              </a:rPr>
              <a:t>DP</a:t>
            </a:r>
            <a:r>
              <a:rPr lang="ko-KR" altLang="en-US" sz="2000" dirty="0" smtClean="0">
                <a:latin typeface="+mn-ea"/>
              </a:rPr>
              <a:t>문제인가</a:t>
            </a:r>
            <a:r>
              <a:rPr lang="en-US" altLang="ko-KR" sz="2000" dirty="0" smtClean="0">
                <a:latin typeface="+mn-ea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72" y="2312851"/>
            <a:ext cx="8727985" cy="32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DP</a:t>
            </a:r>
            <a:r>
              <a:rPr lang="ko-KR" altLang="en-US" sz="3600" dirty="0" smtClean="0"/>
              <a:t>를 이용해서 문제를 풀어보자</a:t>
            </a:r>
            <a:endParaRPr lang="ko-KR" alt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431034" y="1493213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전략 정하기 </a:t>
            </a:r>
            <a:r>
              <a:rPr lang="en-US" altLang="ko-KR" sz="2000" dirty="0" smtClean="0">
                <a:latin typeface="+mn-ea"/>
              </a:rPr>
              <a:t>(=</a:t>
            </a:r>
            <a:r>
              <a:rPr lang="ko-KR" altLang="en-US" sz="2000" dirty="0" smtClean="0">
                <a:latin typeface="+mn-ea"/>
              </a:rPr>
              <a:t> 점화식 정하기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4" y="3400882"/>
            <a:ext cx="11551298" cy="895354"/>
          </a:xfrm>
          <a:prstGeom prst="rect">
            <a:avLst/>
          </a:prstGeom>
        </p:spPr>
      </p:pic>
      <p:cxnSp>
        <p:nvCxnSpPr>
          <p:cNvPr id="5" name="직선 연결선[R] 4"/>
          <p:cNvCxnSpPr/>
          <p:nvPr/>
        </p:nvCxnSpPr>
        <p:spPr>
          <a:xfrm>
            <a:off x="3135086" y="4254762"/>
            <a:ext cx="11383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4780384" y="4254762"/>
            <a:ext cx="25348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7822164" y="4254762"/>
            <a:ext cx="11383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0"/>
          <p:cNvSpPr txBox="1"/>
          <p:nvPr/>
        </p:nvSpPr>
        <p:spPr>
          <a:xfrm>
            <a:off x="778241" y="4296236"/>
            <a:ext cx="11272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:</a:t>
            </a:r>
            <a:r>
              <a:rPr lang="ko-KR" altLang="en-US" sz="2000" dirty="0" smtClean="0">
                <a:latin typeface="+mn-ea"/>
              </a:rPr>
              <a:t> 첫번째 행렬을 만들 때 행해진 곱셈의 횟수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+</a:t>
            </a:r>
            <a:r>
              <a:rPr lang="ko-KR" altLang="en-US" sz="2000" dirty="0" smtClean="0">
                <a:latin typeface="+mn-ea"/>
              </a:rPr>
              <a:t> 두번째 행렬을 만들 때 행해진 곱셈의 횟수 </a:t>
            </a:r>
            <a:r>
              <a:rPr lang="en-US" altLang="ko-KR" sz="2000" dirty="0" smtClean="0">
                <a:latin typeface="+mn-ea"/>
              </a:rPr>
              <a:t>+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(Cost = </a:t>
            </a:r>
            <a:r>
              <a:rPr lang="ko-KR" altLang="en-US" sz="2000" dirty="0" smtClean="0">
                <a:latin typeface="+mn-ea"/>
              </a:rPr>
              <a:t>첫번째 행렬과 두번째 행렬을 곱 할 때 행해지는 곱셈의 횟수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4" y="2226346"/>
            <a:ext cx="8313136" cy="7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245</Words>
  <Application>Microsoft Macintosh PowerPoint</Application>
  <PresentationFormat>와이드스크린</PresentationFormat>
  <Paragraphs>79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부산체_가칭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마상범</cp:lastModifiedBy>
  <cp:revision>220</cp:revision>
  <dcterms:created xsi:type="dcterms:W3CDTF">2014-11-03T03:59:00Z</dcterms:created>
  <dcterms:modified xsi:type="dcterms:W3CDTF">2017-12-28T23:44:42Z</dcterms:modified>
</cp:coreProperties>
</file>