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6" r:id="rId2"/>
    <p:sldId id="322" r:id="rId3"/>
    <p:sldId id="323" r:id="rId4"/>
    <p:sldId id="324" r:id="rId5"/>
    <p:sldId id="325" r:id="rId6"/>
    <p:sldId id="327" r:id="rId7"/>
    <p:sldId id="328" r:id="rId8"/>
    <p:sldId id="329" r:id="rId9"/>
    <p:sldId id="326" r:id="rId10"/>
    <p:sldId id="331" r:id="rId11"/>
    <p:sldId id="332" r:id="rId12"/>
    <p:sldId id="330" r:id="rId13"/>
    <p:sldId id="339" r:id="rId14"/>
    <p:sldId id="333" r:id="rId15"/>
    <p:sldId id="334" r:id="rId16"/>
    <p:sldId id="335" r:id="rId17"/>
    <p:sldId id="336" r:id="rId18"/>
    <p:sldId id="337" r:id="rId19"/>
    <p:sldId id="338" r:id="rId20"/>
    <p:sldId id="340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부산체_가칭" panose="0202060302010102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1B"/>
    <a:srgbClr val="D3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85301" autoAdjust="0"/>
  </p:normalViewPr>
  <p:slideViewPr>
    <p:cSldViewPr snapToGrid="0" showGuides="1">
      <p:cViewPr varScale="1">
        <p:scale>
          <a:sx n="57" d="100"/>
          <a:sy n="57" d="100"/>
        </p:scale>
        <p:origin x="84" y="996"/>
      </p:cViewPr>
      <p:guideLst>
        <p:guide orient="horz" pos="2160"/>
        <p:guide pos="3840"/>
        <p:guide pos="166"/>
        <p:guide pos="7514"/>
        <p:guide orient="horz" pos="164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C34E501D-2F69-48FD-B2C6-4A91254E52F3}" type="datetimeFigureOut">
              <a:rPr lang="ko-KR" altLang="en-US" smtClean="0"/>
              <a:pPr/>
              <a:t>2017-12-25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96AAC0CE-52D9-483F-B726-50C052CB9D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17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83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26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66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3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0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24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04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45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07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59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43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E065F25-9943-444D-8E5B-12912EA77DD8}" type="datetimeFigureOut">
              <a:rPr lang="ko-KR" altLang="en-US" smtClean="0"/>
              <a:pPr/>
              <a:t>2017-12-25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40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448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2243" y="3069981"/>
            <a:ext cx="3363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그래프 이론</a:t>
            </a:r>
            <a:endParaRPr lang="ko-KR" altLang="en-US" sz="4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56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1" y="691621"/>
            <a:ext cx="7088188" cy="52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9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58" y="535517"/>
            <a:ext cx="6848475" cy="56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9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4" y="217489"/>
            <a:ext cx="10443817" cy="64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10" y="2968381"/>
            <a:ext cx="10976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모든 정점에서 </a:t>
            </a:r>
            <a:r>
              <a:rPr lang="ko-KR" altLang="en-US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모든 정점까지 최단거리 </a:t>
            </a:r>
            <a:r>
              <a:rPr lang="en-US" altLang="ko-KR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?</a:t>
            </a:r>
            <a:endParaRPr lang="ko-KR" altLang="en-US" sz="4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614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259" y="1577000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플로이드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와샬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527" y="2083917"/>
            <a:ext cx="8922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모든 최단 경로를 구하는 방법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음의 가중치를 가진 간선이 있어도 사용 가능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err="1" smtClean="0">
                <a:latin typeface="+mn-ea"/>
              </a:rPr>
              <a:t>다익스트라에서는</a:t>
            </a:r>
            <a:r>
              <a:rPr lang="ko-KR" altLang="en-US" sz="2000" dirty="0" smtClean="0">
                <a:latin typeface="+mn-ea"/>
              </a:rPr>
              <a:t> 불가능</a:t>
            </a:r>
            <a:r>
              <a:rPr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50" y="3246437"/>
            <a:ext cx="5575439" cy="16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6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259" y="1577000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플로이드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와샬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99" y="1391543"/>
            <a:ext cx="6604001" cy="526025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37371"/>
              </p:ext>
            </p:extLst>
          </p:nvPr>
        </p:nvGraphicFramePr>
        <p:xfrm>
          <a:off x="431034" y="2920999"/>
          <a:ext cx="5012268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378"/>
                <a:gridCol w="835378"/>
                <a:gridCol w="835378"/>
                <a:gridCol w="835378"/>
                <a:gridCol w="835378"/>
                <a:gridCol w="835378"/>
              </a:tblGrid>
              <a:tr h="5207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84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259" y="1577000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플로이드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와샬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99" y="1391543"/>
            <a:ext cx="6604001" cy="526025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32270"/>
              </p:ext>
            </p:extLst>
          </p:nvPr>
        </p:nvGraphicFramePr>
        <p:xfrm>
          <a:off x="431034" y="2920999"/>
          <a:ext cx="5012268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378"/>
                <a:gridCol w="835378"/>
                <a:gridCol w="835378"/>
                <a:gridCol w="835378"/>
                <a:gridCol w="835378"/>
                <a:gridCol w="835378"/>
              </a:tblGrid>
              <a:tr h="5207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35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60193" y="1794934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플로이드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와샬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67079" y="2437233"/>
            <a:ext cx="5603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www.acmicpc.net/problem/11404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플로이드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63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92" y="776816"/>
            <a:ext cx="6128808" cy="53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71" y="175856"/>
            <a:ext cx="7032096" cy="66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7" y="513859"/>
            <a:ext cx="475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그래프의 정의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0993" y="1659467"/>
            <a:ext cx="7114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현실 세계의 사물이나 추상적인 개념간의 연결 관계를 표현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4800" y="2127330"/>
            <a:ext cx="7021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Ex) </a:t>
            </a:r>
            <a:r>
              <a:rPr lang="ko-KR" altLang="en-US" sz="2000" dirty="0" smtClean="0">
                <a:latin typeface="+mn-ea"/>
              </a:rPr>
              <a:t>여러 도시를 연결하는 도로망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사람들 간의 지인 관계 등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193" y="2740554"/>
            <a:ext cx="6631479" cy="36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3443" y="656291"/>
            <a:ext cx="1685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실습</a:t>
            </a:r>
            <a:endParaRPr lang="ko-KR" altLang="en-US" sz="6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8777" y="2494247"/>
            <a:ext cx="5790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5719 – </a:t>
            </a:r>
            <a:r>
              <a:rPr lang="ko-KR" altLang="en-US" sz="4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거의 최단 경로 </a:t>
            </a:r>
            <a:endParaRPr lang="ko-KR" altLang="en-US" sz="4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8777" y="4085981"/>
            <a:ext cx="4886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1507 – </a:t>
            </a:r>
            <a:r>
              <a:rPr lang="ko-KR" altLang="en-US" sz="4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궁금한 민호</a:t>
            </a:r>
            <a:endParaRPr lang="ko-KR" altLang="en-US" sz="4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405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7" y="513859"/>
            <a:ext cx="475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그래프의 종류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0993" y="1659467"/>
            <a:ext cx="630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방향</a:t>
            </a:r>
            <a:r>
              <a:rPr lang="en-US" altLang="ko-KR" sz="2000" dirty="0" smtClean="0">
                <a:latin typeface="+mn-ea"/>
              </a:rPr>
              <a:t>(Directed), </a:t>
            </a:r>
            <a:r>
              <a:rPr lang="ko-KR" altLang="en-US" sz="2000" dirty="0" err="1" smtClean="0">
                <a:latin typeface="+mn-ea"/>
              </a:rPr>
              <a:t>무향</a:t>
            </a:r>
            <a:r>
              <a:rPr lang="en-US" altLang="ko-KR" sz="2000" dirty="0" smtClean="0">
                <a:latin typeface="+mn-ea"/>
              </a:rPr>
              <a:t>(Undirected), </a:t>
            </a:r>
            <a:r>
              <a:rPr lang="ko-KR" altLang="en-US" sz="2000" dirty="0" smtClean="0">
                <a:latin typeface="+mn-ea"/>
              </a:rPr>
              <a:t>가중치</a:t>
            </a:r>
            <a:r>
              <a:rPr lang="en-US" altLang="ko-KR" sz="2000" dirty="0" smtClean="0">
                <a:latin typeface="+mn-ea"/>
              </a:rPr>
              <a:t>(Weight) </a:t>
            </a:r>
            <a:r>
              <a:rPr lang="ko-KR" altLang="en-US" sz="2000" dirty="0" smtClean="0">
                <a:latin typeface="+mn-ea"/>
              </a:rPr>
              <a:t>등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직각 삼각형 6"/>
          <p:cNvSpPr/>
          <p:nvPr/>
        </p:nvSpPr>
        <p:spPr>
          <a:xfrm>
            <a:off x="431034" y="2986126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4667" y="2986126"/>
            <a:ext cx="475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그래프의 경로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210993" y="4358951"/>
            <a:ext cx="638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DFS(Depth First – Stack), BFS(Breadth First - Queue)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992" y="3795649"/>
            <a:ext cx="9571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Path – </a:t>
            </a:r>
            <a:r>
              <a:rPr lang="ko-KR" altLang="en-US" sz="2000" dirty="0" smtClean="0">
                <a:latin typeface="+mn-ea"/>
              </a:rPr>
              <a:t>출발지에서 모든 경로 걸치는 경로 </a:t>
            </a:r>
            <a:r>
              <a:rPr lang="en-US" altLang="ko-KR" sz="2000" dirty="0" smtClean="0">
                <a:latin typeface="+mn-ea"/>
              </a:rPr>
              <a:t>(Cycle</a:t>
            </a:r>
            <a:r>
              <a:rPr lang="ko-KR" altLang="en-US" sz="2000" dirty="0" smtClean="0">
                <a:latin typeface="+mn-ea"/>
              </a:rPr>
              <a:t>은 출발지로 다시 돌아오는 경로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974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7" y="513859"/>
            <a:ext cx="475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그래프의 구현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0993" y="1659467"/>
            <a:ext cx="7101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인접 행렬 표현법</a:t>
            </a:r>
            <a:r>
              <a:rPr lang="en-US" altLang="ko-KR" sz="2000" dirty="0" smtClean="0">
                <a:latin typeface="+mn-ea"/>
              </a:rPr>
              <a:t>( O(V2) ), </a:t>
            </a:r>
            <a:r>
              <a:rPr lang="ko-KR" altLang="en-US" sz="2000" dirty="0" smtClean="0">
                <a:latin typeface="+mn-ea"/>
              </a:rPr>
              <a:t>인접 리스트 표현법</a:t>
            </a:r>
            <a:r>
              <a:rPr lang="en-US" altLang="ko-KR" sz="2000" dirty="0" smtClean="0">
                <a:latin typeface="+mn-ea"/>
              </a:rPr>
              <a:t>( O(V+E) 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752" y="2243666"/>
            <a:ext cx="7653866" cy="44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244473" y="1476972"/>
            <a:ext cx="333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다익스트라</a:t>
            </a:r>
            <a:r>
              <a:rPr lang="en-US" altLang="ko-KR" sz="2000" dirty="0" smtClean="0">
                <a:latin typeface="+mn-ea"/>
              </a:rPr>
              <a:t>(Shortest Path)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47" y="2593975"/>
            <a:ext cx="5266520" cy="333750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24940"/>
              </p:ext>
            </p:extLst>
          </p:nvPr>
        </p:nvGraphicFramePr>
        <p:xfrm>
          <a:off x="6341273" y="3068741"/>
          <a:ext cx="5029200" cy="2033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17005" y="1961748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하나의 정점에서 다른 모든 </a:t>
            </a:r>
            <a:r>
              <a:rPr lang="ko-KR" altLang="en-US" sz="2000" smtClean="0">
                <a:latin typeface="+mn-ea"/>
              </a:rPr>
              <a:t>정점까지의 최단경로를 구하는 방법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681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60193" y="1794934"/>
            <a:ext cx="333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다익스트라</a:t>
            </a:r>
            <a:r>
              <a:rPr lang="en-US" altLang="ko-KR" sz="2000" dirty="0" smtClean="0">
                <a:latin typeface="+mn-ea"/>
              </a:rPr>
              <a:t>(Shortest Path)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47" y="2593975"/>
            <a:ext cx="5266520" cy="333750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8529"/>
              </p:ext>
            </p:extLst>
          </p:nvPr>
        </p:nvGraphicFramePr>
        <p:xfrm>
          <a:off x="6341273" y="3068741"/>
          <a:ext cx="5029200" cy="2033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2193" y="2593975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*</a:t>
            </a:r>
            <a:r>
              <a:rPr lang="ko-KR" altLang="en-US" sz="2000" dirty="0" smtClean="0">
                <a:latin typeface="+mn-ea"/>
              </a:rPr>
              <a:t>우선순위 큐 사용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07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60193" y="1794934"/>
            <a:ext cx="333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다익스트라</a:t>
            </a:r>
            <a:r>
              <a:rPr lang="en-US" altLang="ko-KR" sz="2000" dirty="0" smtClean="0">
                <a:latin typeface="+mn-ea"/>
              </a:rPr>
              <a:t>(Shortest Path)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47" y="2593975"/>
            <a:ext cx="5266520" cy="333750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18117"/>
              </p:ext>
            </p:extLst>
          </p:nvPr>
        </p:nvGraphicFramePr>
        <p:xfrm>
          <a:off x="6341273" y="3068741"/>
          <a:ext cx="5029200" cy="2033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5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60193" y="1794934"/>
            <a:ext cx="333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다익스트라</a:t>
            </a:r>
            <a:r>
              <a:rPr lang="en-US" altLang="ko-KR" sz="2000" dirty="0" smtClean="0">
                <a:latin typeface="+mn-ea"/>
              </a:rPr>
              <a:t>(Shortest Path)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47" y="2593975"/>
            <a:ext cx="5266520" cy="333750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1490"/>
              </p:ext>
            </p:extLst>
          </p:nvPr>
        </p:nvGraphicFramePr>
        <p:xfrm>
          <a:off x="6341273" y="3068741"/>
          <a:ext cx="5029200" cy="2033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97394" y="5577536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우선순위 큐를 사용해서 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O( V2 )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-&gt;  O( </a:t>
            </a:r>
            <a:r>
              <a:rPr lang="en-US" altLang="ko-KR" sz="2000" dirty="0" err="1" smtClean="0">
                <a:latin typeface="+mn-ea"/>
              </a:rPr>
              <a:t>ElogV</a:t>
            </a:r>
            <a:r>
              <a:rPr lang="en-US" altLang="ko-KR" sz="2000" dirty="0" smtClean="0">
                <a:latin typeface="+mn-ea"/>
              </a:rPr>
              <a:t> 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265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60193" y="1794934"/>
            <a:ext cx="333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다익스트라</a:t>
            </a:r>
            <a:r>
              <a:rPr lang="en-US" altLang="ko-KR" sz="2000" dirty="0" smtClean="0">
                <a:latin typeface="+mn-ea"/>
              </a:rPr>
              <a:t>(Shortest Path)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67079" y="2437233"/>
            <a:ext cx="737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www.acmicpc.net/problem/4485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녹색 옷 입은 애가 </a:t>
            </a:r>
            <a:r>
              <a:rPr lang="ko-KR" altLang="en-US" dirty="0" err="1" smtClean="0"/>
              <a:t>젤다지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0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404</Words>
  <Application>Microsoft Office PowerPoint</Application>
  <PresentationFormat>와이드스크린</PresentationFormat>
  <Paragraphs>175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부산체_가칭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YuJin</cp:lastModifiedBy>
  <cp:revision>212</cp:revision>
  <dcterms:created xsi:type="dcterms:W3CDTF">2014-11-03T03:59:00Z</dcterms:created>
  <dcterms:modified xsi:type="dcterms:W3CDTF">2017-12-25T16:23:28Z</dcterms:modified>
</cp:coreProperties>
</file>