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6" r:id="rId2"/>
    <p:sldId id="322" r:id="rId3"/>
    <p:sldId id="350" r:id="rId4"/>
    <p:sldId id="323" r:id="rId5"/>
    <p:sldId id="351" r:id="rId6"/>
    <p:sldId id="352" r:id="rId7"/>
    <p:sldId id="324" r:id="rId8"/>
    <p:sldId id="354" r:id="rId9"/>
    <p:sldId id="355" r:id="rId10"/>
    <p:sldId id="363" r:id="rId11"/>
    <p:sldId id="366" r:id="rId12"/>
    <p:sldId id="376" r:id="rId13"/>
    <p:sldId id="377" r:id="rId14"/>
    <p:sldId id="378" r:id="rId15"/>
    <p:sldId id="374" r:id="rId16"/>
    <p:sldId id="375" r:id="rId17"/>
    <p:sldId id="34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6" userDrawn="1">
          <p15:clr>
            <a:srgbClr val="A4A3A4"/>
          </p15:clr>
        </p15:guide>
        <p15:guide id="4" pos="7514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0010"/>
    <a:srgbClr val="FF5050"/>
    <a:srgbClr val="D00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6" autoAdjust="0"/>
    <p:restoredTop sz="85342" autoAdjust="0"/>
  </p:normalViewPr>
  <p:slideViewPr>
    <p:cSldViewPr snapToGrid="0" showGuides="1">
      <p:cViewPr>
        <p:scale>
          <a:sx n="55" d="100"/>
          <a:sy n="55" d="100"/>
        </p:scale>
        <p:origin x="894" y="132"/>
      </p:cViewPr>
      <p:guideLst>
        <p:guide orient="horz" pos="2160"/>
        <p:guide pos="3840"/>
        <p:guide pos="166"/>
        <p:guide pos="7514"/>
        <p:guide orient="horz" pos="164"/>
        <p:guide orient="horz" pos="41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fld id="{C34E501D-2F69-48FD-B2C6-4A91254E52F3}" type="datetimeFigureOut">
              <a:rPr lang="ko-KR" altLang="en-US" smtClean="0"/>
              <a:pPr/>
              <a:t>2017-12-29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fld id="{96AAC0CE-52D9-483F-B726-50C052CB9D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17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부산체_가칭" panose="02020603020101020101" pitchFamily="18" charset="-127"/>
        <a:ea typeface="부산체_가칭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부산체_가칭" panose="02020603020101020101" pitchFamily="18" charset="-127"/>
        <a:ea typeface="부산체_가칭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부산체_가칭" panose="02020603020101020101" pitchFamily="18" charset="-127"/>
        <a:ea typeface="부산체_가칭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부산체_가칭" panose="02020603020101020101" pitchFamily="18" charset="-127"/>
        <a:ea typeface="부산체_가칭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부산체_가칭" panose="02020603020101020101" pitchFamily="18" charset="-127"/>
        <a:ea typeface="부산체_가칭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315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888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376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409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4464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48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522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880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788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356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809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605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983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554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244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324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108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2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11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7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8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18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3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09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57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4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13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fld id="{0E065F25-9943-444D-8E5B-12912EA77DD8}" type="datetimeFigureOut">
              <a:rPr lang="ko-KR" altLang="en-US" smtClean="0"/>
              <a:pPr/>
              <a:t>2017-12-29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4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956536" y="2274838"/>
            <a:ext cx="68040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브루트</a:t>
            </a:r>
            <a:r>
              <a:rPr lang="ko-KR" altLang="en-US" sz="4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포스 </a:t>
            </a:r>
            <a:r>
              <a:rPr lang="en-US" altLang="ko-KR" sz="4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(Brute-force)</a:t>
            </a:r>
          </a:p>
          <a:p>
            <a:pPr algn="ctr"/>
            <a:r>
              <a:rPr lang="en-US" altLang="ko-KR" sz="4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&amp;</a:t>
            </a:r>
          </a:p>
          <a:p>
            <a:pPr algn="ctr"/>
            <a:r>
              <a:rPr lang="ko-KR" altLang="en-US" sz="4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백트래킹</a:t>
            </a:r>
            <a:r>
              <a:rPr lang="en-US" altLang="ko-KR" sz="4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(Backtracking)</a:t>
            </a:r>
          </a:p>
        </p:txBody>
      </p:sp>
    </p:spTree>
    <p:extLst>
      <p:ext uri="{BB962C8B-B14F-4D97-AF65-F5344CB8AC3E}">
        <p14:creationId xmlns:p14="http://schemas.microsoft.com/office/powerpoint/2010/main" val="407567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6" y="513859"/>
            <a:ext cx="5269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백트래킹</a:t>
            </a:r>
            <a:r>
              <a:rPr lang="en-US" altLang="ko-KR" sz="3600" dirty="0"/>
              <a:t>(Backtracking)</a:t>
            </a:r>
            <a:endParaRPr lang="ko-KR" altLang="en-US" sz="3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F43F60-3C02-4C05-9982-53534A32F455}"/>
              </a:ext>
            </a:extLst>
          </p:cNvPr>
          <p:cNvSpPr/>
          <p:nvPr/>
        </p:nvSpPr>
        <p:spPr>
          <a:xfrm>
            <a:off x="710947" y="1756065"/>
            <a:ext cx="1056092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333333"/>
                </a:solidFill>
              </a:rPr>
              <a:t>완전탐색 방법 중의 하나로 </a:t>
            </a:r>
            <a:r>
              <a:rPr lang="ko-KR" altLang="en-US" sz="2800" dirty="0">
                <a:solidFill>
                  <a:srgbClr val="D30010"/>
                </a:solidFill>
              </a:rPr>
              <a:t>모든 가능한 경우에 대해 확인함</a:t>
            </a:r>
            <a:endParaRPr lang="en-US" altLang="ko-KR" sz="2800" dirty="0">
              <a:solidFill>
                <a:srgbClr val="D3001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333333"/>
                </a:solidFill>
              </a:rPr>
              <a:t>노드의 </a:t>
            </a:r>
            <a:r>
              <a:rPr lang="ko-KR" altLang="en-US" sz="2800" dirty="0" err="1">
                <a:solidFill>
                  <a:srgbClr val="D30010"/>
                </a:solidFill>
              </a:rPr>
              <a:t>유망성</a:t>
            </a:r>
            <a:r>
              <a:rPr lang="en-US" altLang="ko-KR" sz="2800" dirty="0">
                <a:solidFill>
                  <a:srgbClr val="D30010"/>
                </a:solidFill>
              </a:rPr>
              <a:t>(promising)</a:t>
            </a:r>
            <a:r>
              <a:rPr lang="ko-KR" altLang="en-US" sz="2800" dirty="0">
                <a:solidFill>
                  <a:srgbClr val="D30010"/>
                </a:solidFill>
              </a:rPr>
              <a:t>을 확인</a:t>
            </a:r>
            <a:r>
              <a:rPr lang="ko-KR" altLang="en-US" sz="2800" dirty="0">
                <a:solidFill>
                  <a:srgbClr val="333333"/>
                </a:solidFill>
              </a:rPr>
              <a:t>하고</a:t>
            </a:r>
            <a:r>
              <a:rPr lang="en-US" altLang="ko-KR" sz="2800" dirty="0">
                <a:solidFill>
                  <a:srgbClr val="333333"/>
                </a:solidFill>
              </a:rPr>
              <a:t>, </a:t>
            </a:r>
            <a:r>
              <a:rPr lang="ko-KR" altLang="en-US" sz="2800" dirty="0">
                <a:solidFill>
                  <a:srgbClr val="333333"/>
                </a:solidFill>
              </a:rPr>
              <a:t>유망하지 않으면 부모 노드로 되돌아간 후</a:t>
            </a:r>
            <a:r>
              <a:rPr lang="en-US" altLang="ko-KR" sz="2800" dirty="0">
                <a:solidFill>
                  <a:srgbClr val="333333"/>
                </a:solidFill>
              </a:rPr>
              <a:t>(pruning)</a:t>
            </a:r>
            <a:r>
              <a:rPr lang="ko-KR" altLang="en-US" sz="2800" dirty="0">
                <a:solidFill>
                  <a:srgbClr val="333333"/>
                </a:solidFill>
              </a:rPr>
              <a:t> 다른 자손 노드를 검색하는 방법</a:t>
            </a:r>
            <a:endParaRPr lang="en-US" altLang="ko-KR" sz="2800" dirty="0">
              <a:solidFill>
                <a:srgbClr val="333333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333333"/>
                </a:solidFill>
              </a:rPr>
              <a:t> </a:t>
            </a:r>
            <a:r>
              <a:rPr lang="en-US" altLang="ko-KR" sz="2800" dirty="0" err="1">
                <a:solidFill>
                  <a:srgbClr val="D0021B"/>
                </a:solidFill>
              </a:rPr>
              <a:t>recursiveDFS</a:t>
            </a:r>
            <a:r>
              <a:rPr lang="en-US" altLang="ko-KR" sz="2800" dirty="0">
                <a:solidFill>
                  <a:srgbClr val="333333"/>
                </a:solidFill>
              </a:rPr>
              <a:t> </a:t>
            </a:r>
            <a:r>
              <a:rPr lang="ko-KR" altLang="en-US" sz="2800" dirty="0">
                <a:solidFill>
                  <a:srgbClr val="333333"/>
                </a:solidFill>
              </a:rPr>
              <a:t>이용</a:t>
            </a:r>
            <a:endParaRPr lang="en-US" altLang="ko-KR" sz="2800" dirty="0">
              <a:solidFill>
                <a:srgbClr val="D0021B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333333"/>
                </a:solidFill>
              </a:rPr>
              <a:t>모든 경우를 다 확인하므로 복잡도는 </a:t>
            </a:r>
            <a:r>
              <a:rPr lang="en-US" altLang="ko-KR" sz="2800" dirty="0">
                <a:solidFill>
                  <a:srgbClr val="333333"/>
                </a:solidFill>
              </a:rPr>
              <a:t>exponential</a:t>
            </a:r>
            <a:endParaRPr lang="en-US" altLang="ko-KR" sz="2800" dirty="0">
              <a:solidFill>
                <a:srgbClr val="D002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2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6" y="513859"/>
            <a:ext cx="5269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백트래킹 예제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1AEAEE-46B2-4981-A7C8-41308D4A1827}"/>
              </a:ext>
            </a:extLst>
          </p:cNvPr>
          <p:cNvSpPr/>
          <p:nvPr/>
        </p:nvSpPr>
        <p:spPr>
          <a:xfrm>
            <a:off x="1183365" y="1367754"/>
            <a:ext cx="268278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4-Queen</a:t>
            </a:r>
            <a:r>
              <a:rPr lang="ko-KR" altLang="en-US" sz="2800" dirty="0"/>
              <a:t>문제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7B1175-25AC-4D1E-87D9-C9B638E9598B}"/>
              </a:ext>
            </a:extLst>
          </p:cNvPr>
          <p:cNvSpPr/>
          <p:nvPr/>
        </p:nvSpPr>
        <p:spPr>
          <a:xfrm>
            <a:off x="1631078" y="2373923"/>
            <a:ext cx="105609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</a:rPr>
              <a:t>4</a:t>
            </a:r>
            <a:r>
              <a:rPr lang="ko-KR" altLang="en-US" sz="2400" dirty="0">
                <a:solidFill>
                  <a:srgbClr val="333333"/>
                </a:solidFill>
              </a:rPr>
              <a:t>개의 퀸과 </a:t>
            </a:r>
            <a:r>
              <a:rPr lang="en-US" altLang="ko-KR" sz="2400" dirty="0">
                <a:solidFill>
                  <a:srgbClr val="333333"/>
                </a:solidFill>
              </a:rPr>
              <a:t>4X4 </a:t>
            </a:r>
            <a:r>
              <a:rPr lang="ko-KR" altLang="en-US" sz="2400" dirty="0">
                <a:solidFill>
                  <a:srgbClr val="333333"/>
                </a:solidFill>
              </a:rPr>
              <a:t>크기의 체스판에 주어짐</a:t>
            </a:r>
            <a:endParaRPr lang="en-US" altLang="ko-KR" sz="2400" dirty="0">
              <a:solidFill>
                <a:srgbClr val="333333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33"/>
                </a:solidFill>
              </a:rPr>
              <a:t>어떤 퀸들도 서로 공격할 수 없게 </a:t>
            </a:r>
            <a:r>
              <a:rPr lang="en-US" altLang="ko-KR" sz="2400" dirty="0">
                <a:solidFill>
                  <a:srgbClr val="333333"/>
                </a:solidFill>
              </a:rPr>
              <a:t>4</a:t>
            </a:r>
            <a:r>
              <a:rPr lang="ko-KR" altLang="en-US" sz="2400" dirty="0">
                <a:solidFill>
                  <a:srgbClr val="333333"/>
                </a:solidFill>
              </a:rPr>
              <a:t>개의 퀸을 배치하는 방법</a:t>
            </a:r>
            <a:r>
              <a:rPr lang="en-US" altLang="ko-KR" sz="2400" dirty="0">
                <a:solidFill>
                  <a:srgbClr val="333333"/>
                </a:solidFill>
              </a:rPr>
              <a:t>?</a:t>
            </a:r>
            <a:endParaRPr lang="en-US" altLang="ko-KR" sz="2400" dirty="0">
              <a:solidFill>
                <a:srgbClr val="D002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5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6" y="513859"/>
            <a:ext cx="5269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백트래킹 예제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1AEAEE-46B2-4981-A7C8-41308D4A1827}"/>
              </a:ext>
            </a:extLst>
          </p:cNvPr>
          <p:cNvSpPr/>
          <p:nvPr/>
        </p:nvSpPr>
        <p:spPr>
          <a:xfrm>
            <a:off x="1183365" y="1367754"/>
            <a:ext cx="268278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4-Queen</a:t>
            </a:r>
            <a:r>
              <a:rPr lang="ko-KR" altLang="en-US" sz="2800" dirty="0"/>
              <a:t>문제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CE951E6-A5CC-414F-ACAE-9832D6BC0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33" y="637870"/>
            <a:ext cx="7659169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1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6" y="513859"/>
            <a:ext cx="5269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백트래킹 예제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1AEAEE-46B2-4981-A7C8-41308D4A1827}"/>
              </a:ext>
            </a:extLst>
          </p:cNvPr>
          <p:cNvSpPr/>
          <p:nvPr/>
        </p:nvSpPr>
        <p:spPr>
          <a:xfrm>
            <a:off x="1183365" y="1367754"/>
            <a:ext cx="268278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4-Queen</a:t>
            </a:r>
            <a:r>
              <a:rPr lang="ko-KR" altLang="en-US" sz="2800" dirty="0"/>
              <a:t>문제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CE951E6-A5CC-414F-ACAE-9832D6BC0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56" y="665519"/>
            <a:ext cx="7659169" cy="565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8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6" y="513859"/>
            <a:ext cx="5269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백트래킹 예제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1AEAEE-46B2-4981-A7C8-41308D4A1827}"/>
              </a:ext>
            </a:extLst>
          </p:cNvPr>
          <p:cNvSpPr/>
          <p:nvPr/>
        </p:nvSpPr>
        <p:spPr>
          <a:xfrm>
            <a:off x="1183365" y="1367754"/>
            <a:ext cx="268278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4-Queen</a:t>
            </a:r>
            <a:r>
              <a:rPr lang="ko-KR" altLang="en-US" sz="2800" dirty="0"/>
              <a:t>문제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CE951E6-A5CC-414F-ACAE-9832D6BC0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58" y="793772"/>
            <a:ext cx="6887634" cy="565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5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372251" y="513859"/>
            <a:ext cx="6002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소풍 </a:t>
            </a:r>
            <a:r>
              <a:rPr lang="en-US" altLang="ko-KR" sz="3600" dirty="0"/>
              <a:t>(2026</a:t>
            </a:r>
            <a:r>
              <a:rPr lang="ko-KR" altLang="en-US" sz="3600" dirty="0"/>
              <a:t>번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481FA0-4A69-4C99-9207-7C3687F5D6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37"/>
          <a:stretch/>
        </p:blipFill>
        <p:spPr>
          <a:xfrm>
            <a:off x="648089" y="1417026"/>
            <a:ext cx="10895822" cy="466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192F4D4E-1E25-4CE0-9988-C267E11425F4}"/>
              </a:ext>
            </a:extLst>
          </p:cNvPr>
          <p:cNvSpPr txBox="1"/>
          <p:nvPr/>
        </p:nvSpPr>
        <p:spPr>
          <a:xfrm>
            <a:off x="1372251" y="513859"/>
            <a:ext cx="6002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소풍 </a:t>
            </a:r>
            <a:r>
              <a:rPr lang="en-US" altLang="ko-KR" sz="3600" dirty="0"/>
              <a:t>(2026</a:t>
            </a:r>
            <a:r>
              <a:rPr lang="ko-KR" altLang="en-US" sz="3600" dirty="0"/>
              <a:t>번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72A15A-5EFC-4A6D-BA72-BF2EBDAEDD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50" b="9372"/>
          <a:stretch/>
        </p:blipFill>
        <p:spPr>
          <a:xfrm>
            <a:off x="1372251" y="1375221"/>
            <a:ext cx="5432995" cy="496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354666" y="513859"/>
            <a:ext cx="8788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실습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1354666" y="2115657"/>
            <a:ext cx="87887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2309 – </a:t>
            </a:r>
            <a:r>
              <a:rPr lang="ko-KR" altLang="en-US" sz="3600" dirty="0"/>
              <a:t>일곱 난쟁이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dirty="0"/>
              <a:t>2026 - </a:t>
            </a:r>
            <a:r>
              <a:rPr lang="ko-KR" altLang="en-US" sz="3600" dirty="0"/>
              <a:t>소풍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dirty="0"/>
              <a:t>9663 – N queen </a:t>
            </a:r>
          </a:p>
          <a:p>
            <a:endParaRPr lang="en-US" altLang="ko-KR" sz="3600" dirty="0"/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6078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6" y="513859"/>
            <a:ext cx="5269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브루트포스</a:t>
            </a:r>
            <a:r>
              <a:rPr lang="en-US" altLang="ko-KR" sz="3600" dirty="0"/>
              <a:t>(Brute-force)</a:t>
            </a:r>
            <a:endParaRPr lang="ko-KR" altLang="en-US" sz="3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783A86-23AC-48C1-B32C-CF0CBEAC1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287" y="5697810"/>
            <a:ext cx="4371975" cy="7810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FCCD1B5-17FF-484E-AF27-C77CF7A32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438" y="5669235"/>
            <a:ext cx="4486275" cy="809625"/>
          </a:xfrm>
          <a:prstGeom prst="rect">
            <a:avLst/>
          </a:prstGeom>
        </p:spPr>
      </p:pic>
      <p:pic>
        <p:nvPicPr>
          <p:cNvPr id="1026" name="Picture 2" descr="brute에 대한 이미지 검색결과">
            <a:extLst>
              <a:ext uri="{FF2B5EF4-FFF2-40B4-BE49-F238E27FC236}">
                <a16:creationId xmlns:a16="http://schemas.microsoft.com/office/drawing/2014/main" id="{FEBDBA14-A412-4B6C-B596-CE3CAD1A9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287" y="1473472"/>
            <a:ext cx="412432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age.chosun.com/sitedata/image/201710/07/2017100700719_1.jpg">
            <a:extLst>
              <a:ext uri="{FF2B5EF4-FFF2-40B4-BE49-F238E27FC236}">
                <a16:creationId xmlns:a16="http://schemas.microsoft.com/office/drawing/2014/main" id="{3A74FB5B-E1E7-47F9-980F-9528B3374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9"/>
          <a:stretch/>
        </p:blipFill>
        <p:spPr bwMode="auto">
          <a:xfrm>
            <a:off x="6409626" y="1506810"/>
            <a:ext cx="4700472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52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6" y="513859"/>
            <a:ext cx="5269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브루트포스</a:t>
            </a:r>
            <a:r>
              <a:rPr lang="en-US" altLang="ko-KR" sz="3600" dirty="0"/>
              <a:t>(Brute-force)</a:t>
            </a:r>
            <a:endParaRPr lang="ko-KR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1BA4A68-3B33-45E3-AE43-CC148020B887}"/>
                  </a:ext>
                </a:extLst>
              </p:cNvPr>
              <p:cNvSpPr/>
              <p:nvPr/>
            </p:nvSpPr>
            <p:spPr>
              <a:xfrm>
                <a:off x="431034" y="1702622"/>
                <a:ext cx="11006987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800" dirty="0">
                    <a:solidFill>
                      <a:srgbClr val="333333"/>
                    </a:solidFill>
                  </a:rPr>
                  <a:t>단순 무식하게 </a:t>
                </a:r>
                <a:r>
                  <a:rPr lang="ko-KR" altLang="en-US" sz="2800" dirty="0">
                    <a:solidFill>
                      <a:srgbClr val="D0021B"/>
                    </a:solidFill>
                  </a:rPr>
                  <a:t>가능한 모든 경우</a:t>
                </a:r>
                <a:r>
                  <a:rPr lang="ko-KR" altLang="en-US" sz="2800" dirty="0">
                    <a:solidFill>
                      <a:srgbClr val="333333"/>
                    </a:solidFill>
                  </a:rPr>
                  <a:t>에 대해 모두 직접 해 보는 방법</a:t>
                </a:r>
                <a:endParaRPr lang="en-US" altLang="ko-KR" sz="2800" dirty="0">
                  <a:solidFill>
                    <a:srgbClr val="333333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800" dirty="0">
                    <a:solidFill>
                      <a:srgbClr val="333333"/>
                    </a:solidFill>
                  </a:rPr>
                  <a:t>완전탐색</a:t>
                </a:r>
                <a:r>
                  <a:rPr lang="en-US" altLang="ko-KR" sz="2800" dirty="0">
                    <a:solidFill>
                      <a:srgbClr val="333333"/>
                    </a:solidFill>
                  </a:rPr>
                  <a:t>(Exhaustive Search)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800" dirty="0"/>
                  <a:t>데이터가 적거나</a:t>
                </a:r>
                <a:r>
                  <a:rPr lang="en-US" altLang="ko-KR" sz="2800" dirty="0"/>
                  <a:t>, </a:t>
                </a:r>
                <a:r>
                  <a:rPr lang="ko-KR" altLang="en-US" sz="2800" dirty="0"/>
                  <a:t>자원이 충분하다면</a:t>
                </a:r>
                <a:r>
                  <a:rPr lang="en-US" altLang="ko-KR" sz="2800" dirty="0"/>
                  <a:t>, 100% </a:t>
                </a:r>
                <a:r>
                  <a:rPr lang="ko-KR" altLang="en-US" sz="2800" dirty="0"/>
                  <a:t>성공률 보장</a:t>
                </a:r>
                <a:endParaRPr lang="en-US" altLang="ko-KR" sz="2800" dirty="0"/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800" dirty="0"/>
                  <a:t>다른 알고리즘에 비해서 비교적 간단한 편</a:t>
                </a:r>
                <a:endParaRPr lang="en-US" altLang="ko-KR" sz="2800" dirty="0">
                  <a:solidFill>
                    <a:srgbClr val="333333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800" dirty="0"/>
                  <a:t>입력으로 가능한 데이터 수를 </a:t>
                </a:r>
                <a:r>
                  <a:rPr lang="en-US" altLang="ko-KR" sz="2800" dirty="0"/>
                  <a:t>k</a:t>
                </a:r>
                <a:r>
                  <a:rPr lang="ko-KR" altLang="en-US" sz="2800" dirty="0"/>
                  <a:t>개</a:t>
                </a:r>
                <a:r>
                  <a:rPr lang="en-US" altLang="ko-KR" sz="2800" dirty="0"/>
                  <a:t>, </a:t>
                </a:r>
                <a:r>
                  <a:rPr lang="ko-KR" altLang="en-US" sz="2800" dirty="0"/>
                  <a:t>여기서 </a:t>
                </a:r>
                <a:r>
                  <a:rPr lang="en-US" altLang="ko-KR" sz="2800" dirty="0"/>
                  <a:t>n</a:t>
                </a:r>
                <a:r>
                  <a:rPr lang="ko-KR" altLang="en-US" sz="2800" dirty="0"/>
                  <a:t>개를 뽑아 조합할 때</a:t>
                </a:r>
                <a14:m>
                  <m:oMath xmlns:m="http://schemas.openxmlformats.org/officeDocument/2006/math"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dirty="0"/>
                  <a:t> 의 복잡도를 가짐 </a:t>
                </a:r>
                <a:r>
                  <a:rPr lang="en-US" altLang="ko-KR" sz="2800" dirty="0"/>
                  <a:t>=&gt; </a:t>
                </a:r>
                <a:r>
                  <a:rPr lang="ko-KR" altLang="en-US" sz="2800" dirty="0">
                    <a:solidFill>
                      <a:srgbClr val="D0021B"/>
                    </a:solidFill>
                  </a:rPr>
                  <a:t>매우 </a:t>
                </a:r>
                <a:r>
                  <a:rPr lang="en-US" altLang="ko-KR" sz="2800" dirty="0">
                    <a:solidFill>
                      <a:srgbClr val="D0021B"/>
                    </a:solidFill>
                  </a:rPr>
                  <a:t>Exponential</a:t>
                </a:r>
                <a:r>
                  <a:rPr lang="ko-KR" altLang="en-US" sz="2800" dirty="0">
                    <a:solidFill>
                      <a:srgbClr val="D0021B"/>
                    </a:solidFill>
                  </a:rPr>
                  <a:t>한 알고리즘</a:t>
                </a:r>
                <a:r>
                  <a:rPr lang="en-US" altLang="ko-KR" sz="2800" dirty="0">
                    <a:solidFill>
                      <a:srgbClr val="D0021B"/>
                    </a:solidFill>
                  </a:rPr>
                  <a:t>!</a:t>
                </a:r>
                <a:endParaRPr lang="ko-KR" altLang="en-US" sz="2800" dirty="0">
                  <a:solidFill>
                    <a:srgbClr val="D0021B"/>
                  </a:solidFill>
                </a:endParaRPr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1BA4A68-3B33-45E3-AE43-CC148020B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34" y="1702622"/>
                <a:ext cx="11006987" cy="3970318"/>
              </a:xfrm>
              <a:prstGeom prst="rect">
                <a:avLst/>
              </a:prstGeom>
              <a:blipFill>
                <a:blip r:embed="rId3"/>
                <a:stretch>
                  <a:fillRect l="-997" b="-1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60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6" y="513859"/>
            <a:ext cx="6002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브루트포스</a:t>
            </a:r>
            <a:r>
              <a:rPr lang="ko-KR" altLang="en-US" sz="3600" dirty="0"/>
              <a:t> 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4168C4-48CD-47ED-BF47-C60848D10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65" y="2310063"/>
            <a:ext cx="2532780" cy="403407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624BF11-86DC-4B13-8E80-48E7A536123F}"/>
              </a:ext>
            </a:extLst>
          </p:cNvPr>
          <p:cNvSpPr/>
          <p:nvPr/>
        </p:nvSpPr>
        <p:spPr>
          <a:xfrm>
            <a:off x="1183365" y="1367754"/>
            <a:ext cx="26827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333333"/>
                </a:solidFill>
              </a:rPr>
              <a:t>4</a:t>
            </a:r>
            <a:r>
              <a:rPr lang="ko-KR" altLang="en-US" sz="2800" dirty="0">
                <a:solidFill>
                  <a:srgbClr val="333333"/>
                </a:solidFill>
              </a:rPr>
              <a:t>자리 비밀번호</a:t>
            </a:r>
            <a:endParaRPr lang="ko-KR" altLang="en-US" sz="2800" dirty="0">
              <a:solidFill>
                <a:srgbClr val="D0021B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05516F-4566-403A-82ED-84252841B398}"/>
              </a:ext>
            </a:extLst>
          </p:cNvPr>
          <p:cNvSpPr/>
          <p:nvPr/>
        </p:nvSpPr>
        <p:spPr>
          <a:xfrm>
            <a:off x="4987793" y="2750787"/>
            <a:ext cx="465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333333"/>
                </a:solidFill>
              </a:rPr>
              <a:t>0</a:t>
            </a:r>
            <a:endParaRPr lang="ko-KR" altLang="en-US" sz="3200" b="1" dirty="0">
              <a:solidFill>
                <a:srgbClr val="D0021B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9885D6-E3B3-43D9-8F72-ABD486461A32}"/>
              </a:ext>
            </a:extLst>
          </p:cNvPr>
          <p:cNvGrpSpPr/>
          <p:nvPr/>
        </p:nvGrpSpPr>
        <p:grpSpPr>
          <a:xfrm>
            <a:off x="6714780" y="1319627"/>
            <a:ext cx="954667" cy="4524315"/>
            <a:chOff x="6096000" y="2290194"/>
            <a:chExt cx="954667" cy="45243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C89384B-A2E6-4160-8321-2B2703F6F590}"/>
                </a:ext>
              </a:extLst>
            </p:cNvPr>
            <p:cNvSpPr/>
            <p:nvPr/>
          </p:nvSpPr>
          <p:spPr>
            <a:xfrm>
              <a:off x="6096000" y="2290194"/>
              <a:ext cx="465221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200" b="1" dirty="0">
                  <a:solidFill>
                    <a:srgbClr val="333333"/>
                  </a:solidFill>
                </a:rPr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3200" b="1" dirty="0">
                  <a:solidFill>
                    <a:srgbClr val="333333"/>
                  </a:solidFill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3200" b="1" dirty="0">
                  <a:solidFill>
                    <a:srgbClr val="333333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endParaRPr lang="en-US" altLang="ko-KR" sz="3200" b="1" dirty="0">
                <a:solidFill>
                  <a:srgbClr val="333333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3200" b="1" dirty="0">
                  <a:solidFill>
                    <a:srgbClr val="333333"/>
                  </a:solidFill>
                </a:rPr>
                <a:t>8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3200" b="1" dirty="0">
                  <a:solidFill>
                    <a:srgbClr val="333333"/>
                  </a:solidFill>
                </a:rPr>
                <a:t>9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9BB2248-8ACF-4DC2-99EE-3DD7B55B2BC9}"/>
                </a:ext>
              </a:extLst>
            </p:cNvPr>
            <p:cNvSpPr/>
            <p:nvPr/>
          </p:nvSpPr>
          <p:spPr>
            <a:xfrm>
              <a:off x="6127337" y="4643256"/>
              <a:ext cx="923330" cy="830997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200" b="1" dirty="0">
                  <a:solidFill>
                    <a:srgbClr val="333333"/>
                  </a:solidFill>
                </a:rPr>
                <a:t>…</a:t>
              </a:r>
              <a:endParaRPr lang="ko-KR" altLang="en-US" sz="3200" b="1" dirty="0">
                <a:solidFill>
                  <a:srgbClr val="D0021B"/>
                </a:solidFill>
              </a:endParaRPr>
            </a:p>
          </p:txBody>
        </p:sp>
      </p:grp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C9339844-5F81-4B3E-98E1-905D6A510068}"/>
              </a:ext>
            </a:extLst>
          </p:cNvPr>
          <p:cNvSpPr/>
          <p:nvPr/>
        </p:nvSpPr>
        <p:spPr>
          <a:xfrm>
            <a:off x="5625570" y="1809864"/>
            <a:ext cx="939207" cy="3660493"/>
          </a:xfrm>
          <a:prstGeom prst="leftBrace">
            <a:avLst>
              <a:gd name="adj1" fmla="val 8333"/>
              <a:gd name="adj2" fmla="val 382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5ADE2A-6637-44DA-B6B9-3CD69788BF2D}"/>
              </a:ext>
            </a:extLst>
          </p:cNvPr>
          <p:cNvGrpSpPr/>
          <p:nvPr/>
        </p:nvGrpSpPr>
        <p:grpSpPr>
          <a:xfrm>
            <a:off x="8501137" y="188372"/>
            <a:ext cx="681135" cy="2802819"/>
            <a:chOff x="6096000" y="2290194"/>
            <a:chExt cx="681135" cy="280281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15743C6-BE76-46D3-8458-BF56DAF8E0A1}"/>
                </a:ext>
              </a:extLst>
            </p:cNvPr>
            <p:cNvSpPr/>
            <p:nvPr/>
          </p:nvSpPr>
          <p:spPr>
            <a:xfrm>
              <a:off x="6096000" y="2290194"/>
              <a:ext cx="465221" cy="28028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333333"/>
                  </a:solidFill>
                </a:rPr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333333"/>
                  </a:solidFill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333333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endParaRPr lang="en-US" altLang="ko-KR" sz="2000" b="1" dirty="0">
                <a:solidFill>
                  <a:srgbClr val="333333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333333"/>
                  </a:solidFill>
                </a:rPr>
                <a:t>8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333333"/>
                  </a:solidFill>
                </a:rPr>
                <a:t>9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FAD2585-F5DA-40C9-AEE4-EA18AE91E8E4}"/>
                </a:ext>
              </a:extLst>
            </p:cNvPr>
            <p:cNvSpPr/>
            <p:nvPr/>
          </p:nvSpPr>
          <p:spPr>
            <a:xfrm>
              <a:off x="6130804" y="3778092"/>
              <a:ext cx="646331" cy="830997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333333"/>
                  </a:solidFill>
                </a:rPr>
                <a:t>…</a:t>
              </a:r>
              <a:endParaRPr lang="ko-KR" altLang="en-US" sz="2000" b="1" dirty="0">
                <a:solidFill>
                  <a:srgbClr val="D0021B"/>
                </a:solidFill>
              </a:endParaRPr>
            </a:p>
          </p:txBody>
        </p:sp>
      </p:grp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FD3D7A03-A0A5-4B9D-A8D4-AF21BD58FBA4}"/>
              </a:ext>
            </a:extLst>
          </p:cNvPr>
          <p:cNvSpPr/>
          <p:nvPr/>
        </p:nvSpPr>
        <p:spPr>
          <a:xfrm>
            <a:off x="7316874" y="461333"/>
            <a:ext cx="868575" cy="2465857"/>
          </a:xfrm>
          <a:prstGeom prst="leftBrace">
            <a:avLst>
              <a:gd name="adj1" fmla="val 8333"/>
              <a:gd name="adj2" fmla="val 534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B79C732-DCD8-4ECB-8495-67026350497B}"/>
              </a:ext>
            </a:extLst>
          </p:cNvPr>
          <p:cNvGrpSpPr/>
          <p:nvPr/>
        </p:nvGrpSpPr>
        <p:grpSpPr>
          <a:xfrm>
            <a:off x="8575471" y="3793407"/>
            <a:ext cx="646331" cy="2802819"/>
            <a:chOff x="6096000" y="2290194"/>
            <a:chExt cx="646331" cy="280281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AEEC20F-A866-49DA-B335-B02FCF515500}"/>
                </a:ext>
              </a:extLst>
            </p:cNvPr>
            <p:cNvSpPr/>
            <p:nvPr/>
          </p:nvSpPr>
          <p:spPr>
            <a:xfrm>
              <a:off x="6096000" y="2290194"/>
              <a:ext cx="465221" cy="28028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333333"/>
                  </a:solidFill>
                </a:rPr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333333"/>
                  </a:solidFill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333333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endParaRPr lang="en-US" altLang="ko-KR" sz="2000" b="1" dirty="0">
                <a:solidFill>
                  <a:srgbClr val="333333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333333"/>
                  </a:solidFill>
                </a:rPr>
                <a:t>8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333333"/>
                  </a:solidFill>
                </a:rPr>
                <a:t>9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D424364-D1E4-4A5C-84FD-940A86C5E37D}"/>
                </a:ext>
              </a:extLst>
            </p:cNvPr>
            <p:cNvSpPr/>
            <p:nvPr/>
          </p:nvSpPr>
          <p:spPr>
            <a:xfrm>
              <a:off x="6096000" y="3786710"/>
              <a:ext cx="646331" cy="830997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333333"/>
                  </a:solidFill>
                </a:rPr>
                <a:t>…</a:t>
              </a:r>
              <a:endParaRPr lang="ko-KR" altLang="en-US" sz="2000" b="1" dirty="0">
                <a:solidFill>
                  <a:srgbClr val="D0021B"/>
                </a:solidFill>
              </a:endParaRPr>
            </a:p>
          </p:txBody>
        </p:sp>
      </p:grpSp>
      <p:sp>
        <p:nvSpPr>
          <p:cNvPr id="23" name="왼쪽 중괄호 22">
            <a:extLst>
              <a:ext uri="{FF2B5EF4-FFF2-40B4-BE49-F238E27FC236}">
                <a16:creationId xmlns:a16="http://schemas.microsoft.com/office/drawing/2014/main" id="{879F43EC-A587-41C2-A3B1-0BD7BC27D64C}"/>
              </a:ext>
            </a:extLst>
          </p:cNvPr>
          <p:cNvSpPr/>
          <p:nvPr/>
        </p:nvSpPr>
        <p:spPr>
          <a:xfrm>
            <a:off x="7391208" y="3877763"/>
            <a:ext cx="780877" cy="2654462"/>
          </a:xfrm>
          <a:prstGeom prst="leftBrace">
            <a:avLst>
              <a:gd name="adj1" fmla="val 8333"/>
              <a:gd name="adj2" fmla="val 559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2EFB5D-7EC4-47FD-BF02-4BD61CAA2D97}"/>
              </a:ext>
            </a:extLst>
          </p:cNvPr>
          <p:cNvSpPr/>
          <p:nvPr/>
        </p:nvSpPr>
        <p:spPr>
          <a:xfrm>
            <a:off x="8501137" y="3187616"/>
            <a:ext cx="923330" cy="830997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333333"/>
                </a:solidFill>
              </a:rPr>
              <a:t>…</a:t>
            </a:r>
            <a:endParaRPr lang="ko-KR" altLang="en-US" sz="3200" b="1" dirty="0">
              <a:solidFill>
                <a:srgbClr val="D0021B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F0A1816-D861-4F3F-94BB-992F5D3F6408}"/>
              </a:ext>
            </a:extLst>
          </p:cNvPr>
          <p:cNvGrpSpPr/>
          <p:nvPr/>
        </p:nvGrpSpPr>
        <p:grpSpPr>
          <a:xfrm>
            <a:off x="9986177" y="84547"/>
            <a:ext cx="553998" cy="1615827"/>
            <a:chOff x="6081378" y="2290194"/>
            <a:chExt cx="553998" cy="161582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5F29AFD-BA01-4BC7-B7EF-0DF57C6A79F0}"/>
                </a:ext>
              </a:extLst>
            </p:cNvPr>
            <p:cNvSpPr/>
            <p:nvPr/>
          </p:nvSpPr>
          <p:spPr>
            <a:xfrm>
              <a:off x="6096000" y="2290194"/>
              <a:ext cx="465221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rgbClr val="333333"/>
                  </a:solidFill>
                </a:rPr>
                <a:t>0</a:t>
              </a:r>
            </a:p>
            <a:p>
              <a:r>
                <a:rPr lang="en-US" altLang="ko-KR" sz="1600" b="1" dirty="0">
                  <a:solidFill>
                    <a:srgbClr val="333333"/>
                  </a:solidFill>
                </a:rPr>
                <a:t>1</a:t>
              </a:r>
            </a:p>
            <a:p>
              <a:r>
                <a:rPr lang="en-US" altLang="ko-KR" sz="1600" b="1" dirty="0">
                  <a:solidFill>
                    <a:srgbClr val="333333"/>
                  </a:solidFill>
                </a:rPr>
                <a:t>2</a:t>
              </a:r>
            </a:p>
            <a:p>
              <a:endParaRPr lang="en-US" altLang="ko-KR" sz="1600" b="1" dirty="0">
                <a:solidFill>
                  <a:srgbClr val="333333"/>
                </a:solidFill>
              </a:endParaRPr>
            </a:p>
            <a:p>
              <a:r>
                <a:rPr lang="en-US" altLang="ko-KR" sz="1600" b="1" dirty="0">
                  <a:solidFill>
                    <a:srgbClr val="333333"/>
                  </a:solidFill>
                </a:rPr>
                <a:t>8</a:t>
              </a:r>
            </a:p>
            <a:p>
              <a:r>
                <a:rPr lang="en-US" altLang="ko-KR" sz="1600" b="1" dirty="0">
                  <a:solidFill>
                    <a:srgbClr val="333333"/>
                  </a:solidFill>
                </a:rPr>
                <a:t>9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5B48E9-1254-4252-8B68-C2C438FC664F}"/>
                </a:ext>
              </a:extLst>
            </p:cNvPr>
            <p:cNvSpPr/>
            <p:nvPr/>
          </p:nvSpPr>
          <p:spPr>
            <a:xfrm>
              <a:off x="6081378" y="3075024"/>
              <a:ext cx="553998" cy="830997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333333"/>
                  </a:solidFill>
                </a:rPr>
                <a:t>…</a:t>
              </a:r>
              <a:endParaRPr lang="ko-KR" altLang="en-US" sz="1600" b="1" dirty="0">
                <a:solidFill>
                  <a:srgbClr val="D0021B"/>
                </a:solidFill>
              </a:endParaRPr>
            </a:p>
          </p:txBody>
        </p:sp>
      </p:grp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27EF27D5-65D3-4883-AFCF-0E352D6D45CE}"/>
              </a:ext>
            </a:extLst>
          </p:cNvPr>
          <p:cNvSpPr/>
          <p:nvPr/>
        </p:nvSpPr>
        <p:spPr>
          <a:xfrm>
            <a:off x="9282046" y="268998"/>
            <a:ext cx="478965" cy="1198651"/>
          </a:xfrm>
          <a:prstGeom prst="leftBrace">
            <a:avLst>
              <a:gd name="adj1" fmla="val 8333"/>
              <a:gd name="adj2" fmla="val 1746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5CA3A9A-16E4-4395-A6CA-E513E215B320}"/>
              </a:ext>
            </a:extLst>
          </p:cNvPr>
          <p:cNvGrpSpPr/>
          <p:nvPr/>
        </p:nvGrpSpPr>
        <p:grpSpPr>
          <a:xfrm>
            <a:off x="9971281" y="2048529"/>
            <a:ext cx="553998" cy="1615827"/>
            <a:chOff x="6081378" y="2290194"/>
            <a:chExt cx="553998" cy="161582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AB3AA3B-D5B5-4461-8A46-9B956F8FF6B6}"/>
                </a:ext>
              </a:extLst>
            </p:cNvPr>
            <p:cNvSpPr/>
            <p:nvPr/>
          </p:nvSpPr>
          <p:spPr>
            <a:xfrm>
              <a:off x="6096000" y="2290194"/>
              <a:ext cx="465221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rgbClr val="333333"/>
                  </a:solidFill>
                </a:rPr>
                <a:t>0</a:t>
              </a:r>
            </a:p>
            <a:p>
              <a:r>
                <a:rPr lang="en-US" altLang="ko-KR" sz="1600" b="1" dirty="0">
                  <a:solidFill>
                    <a:srgbClr val="333333"/>
                  </a:solidFill>
                </a:rPr>
                <a:t>1</a:t>
              </a:r>
            </a:p>
            <a:p>
              <a:r>
                <a:rPr lang="en-US" altLang="ko-KR" sz="1600" b="1" dirty="0">
                  <a:solidFill>
                    <a:srgbClr val="333333"/>
                  </a:solidFill>
                </a:rPr>
                <a:t>2</a:t>
              </a:r>
            </a:p>
            <a:p>
              <a:endParaRPr lang="en-US" altLang="ko-KR" sz="1600" b="1" dirty="0">
                <a:solidFill>
                  <a:srgbClr val="333333"/>
                </a:solidFill>
              </a:endParaRPr>
            </a:p>
            <a:p>
              <a:r>
                <a:rPr lang="en-US" altLang="ko-KR" sz="1600" b="1" dirty="0">
                  <a:solidFill>
                    <a:srgbClr val="333333"/>
                  </a:solidFill>
                </a:rPr>
                <a:t>8</a:t>
              </a:r>
            </a:p>
            <a:p>
              <a:r>
                <a:rPr lang="en-US" altLang="ko-KR" sz="1600" b="1" dirty="0">
                  <a:solidFill>
                    <a:srgbClr val="333333"/>
                  </a:solidFill>
                </a:rPr>
                <a:t>9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3AAD64A-BD26-4701-ABB0-E81A7911C059}"/>
                </a:ext>
              </a:extLst>
            </p:cNvPr>
            <p:cNvSpPr/>
            <p:nvPr/>
          </p:nvSpPr>
          <p:spPr>
            <a:xfrm>
              <a:off x="6081378" y="3075024"/>
              <a:ext cx="553998" cy="830997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333333"/>
                  </a:solidFill>
                </a:rPr>
                <a:t>…</a:t>
              </a:r>
              <a:endParaRPr lang="ko-KR" altLang="en-US" sz="1600" b="1" dirty="0">
                <a:solidFill>
                  <a:srgbClr val="D0021B"/>
                </a:solidFill>
              </a:endParaRPr>
            </a:p>
          </p:txBody>
        </p:sp>
      </p:grpSp>
      <p:sp>
        <p:nvSpPr>
          <p:cNvPr id="39" name="왼쪽 중괄호 38">
            <a:extLst>
              <a:ext uri="{FF2B5EF4-FFF2-40B4-BE49-F238E27FC236}">
                <a16:creationId xmlns:a16="http://schemas.microsoft.com/office/drawing/2014/main" id="{A4CEC5F1-7868-4A85-9487-0B22ED183CEE}"/>
              </a:ext>
            </a:extLst>
          </p:cNvPr>
          <p:cNvSpPr/>
          <p:nvPr/>
        </p:nvSpPr>
        <p:spPr>
          <a:xfrm>
            <a:off x="9168064" y="2120800"/>
            <a:ext cx="631029" cy="1271310"/>
          </a:xfrm>
          <a:prstGeom prst="leftBrace">
            <a:avLst>
              <a:gd name="adj1" fmla="val 8333"/>
              <a:gd name="adj2" fmla="val 4876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416D8BF-BF4D-44AA-9111-0C77BEBCB893}"/>
              </a:ext>
            </a:extLst>
          </p:cNvPr>
          <p:cNvGrpSpPr/>
          <p:nvPr/>
        </p:nvGrpSpPr>
        <p:grpSpPr>
          <a:xfrm>
            <a:off x="9971281" y="3721036"/>
            <a:ext cx="553998" cy="1616147"/>
            <a:chOff x="6019204" y="2290193"/>
            <a:chExt cx="553998" cy="161614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81232BD-D75F-49E7-9515-AF889FBB3C64}"/>
                </a:ext>
              </a:extLst>
            </p:cNvPr>
            <p:cNvSpPr/>
            <p:nvPr/>
          </p:nvSpPr>
          <p:spPr>
            <a:xfrm>
              <a:off x="6019204" y="2290193"/>
              <a:ext cx="465221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rgbClr val="333333"/>
                  </a:solidFill>
                </a:rPr>
                <a:t>0</a:t>
              </a:r>
            </a:p>
            <a:p>
              <a:r>
                <a:rPr lang="en-US" altLang="ko-KR" sz="1600" b="1" dirty="0">
                  <a:solidFill>
                    <a:srgbClr val="333333"/>
                  </a:solidFill>
                </a:rPr>
                <a:t>1</a:t>
              </a:r>
            </a:p>
            <a:p>
              <a:r>
                <a:rPr lang="en-US" altLang="ko-KR" sz="1600" b="1" dirty="0">
                  <a:solidFill>
                    <a:srgbClr val="333333"/>
                  </a:solidFill>
                </a:rPr>
                <a:t>2</a:t>
              </a:r>
            </a:p>
            <a:p>
              <a:endParaRPr lang="en-US" altLang="ko-KR" sz="1600" b="1" dirty="0">
                <a:solidFill>
                  <a:srgbClr val="333333"/>
                </a:solidFill>
              </a:endParaRPr>
            </a:p>
            <a:p>
              <a:r>
                <a:rPr lang="en-US" altLang="ko-KR" sz="1600" b="1" dirty="0">
                  <a:solidFill>
                    <a:srgbClr val="333333"/>
                  </a:solidFill>
                </a:rPr>
                <a:t>8</a:t>
              </a:r>
            </a:p>
            <a:p>
              <a:r>
                <a:rPr lang="en-US" altLang="ko-KR" sz="1600" b="1" dirty="0">
                  <a:solidFill>
                    <a:srgbClr val="333333"/>
                  </a:solidFill>
                </a:rPr>
                <a:t>9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082B756-346A-4636-A18D-136AD09F928A}"/>
                </a:ext>
              </a:extLst>
            </p:cNvPr>
            <p:cNvSpPr/>
            <p:nvPr/>
          </p:nvSpPr>
          <p:spPr>
            <a:xfrm>
              <a:off x="6019204" y="3065468"/>
              <a:ext cx="553998" cy="840872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333333"/>
                  </a:solidFill>
                </a:rPr>
                <a:t>…</a:t>
              </a:r>
              <a:endParaRPr lang="ko-KR" altLang="en-US" sz="1600" b="1" dirty="0">
                <a:solidFill>
                  <a:srgbClr val="D0021B"/>
                </a:solidFill>
              </a:endParaRPr>
            </a:p>
          </p:txBody>
        </p:sp>
      </p:grpSp>
      <p:sp>
        <p:nvSpPr>
          <p:cNvPr id="43" name="왼쪽 중괄호 42">
            <a:extLst>
              <a:ext uri="{FF2B5EF4-FFF2-40B4-BE49-F238E27FC236}">
                <a16:creationId xmlns:a16="http://schemas.microsoft.com/office/drawing/2014/main" id="{A9486FA9-365F-4B56-98E3-B834D216EBBF}"/>
              </a:ext>
            </a:extLst>
          </p:cNvPr>
          <p:cNvSpPr/>
          <p:nvPr/>
        </p:nvSpPr>
        <p:spPr>
          <a:xfrm>
            <a:off x="9274554" y="3841284"/>
            <a:ext cx="478965" cy="1271310"/>
          </a:xfrm>
          <a:prstGeom prst="leftBrace">
            <a:avLst>
              <a:gd name="adj1" fmla="val 8333"/>
              <a:gd name="adj2" fmla="val 157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B53DE4A-4AB0-483A-A48F-9E91D7EA4A7E}"/>
              </a:ext>
            </a:extLst>
          </p:cNvPr>
          <p:cNvSpPr/>
          <p:nvPr/>
        </p:nvSpPr>
        <p:spPr>
          <a:xfrm>
            <a:off x="9985903" y="1688959"/>
            <a:ext cx="646331" cy="830997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33"/>
                </a:solidFill>
              </a:rPr>
              <a:t>…</a:t>
            </a:r>
            <a:endParaRPr lang="ko-KR" altLang="en-US" sz="2000" b="1" dirty="0">
              <a:solidFill>
                <a:srgbClr val="D0021B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CF15CF6-4BAC-465D-8F2F-D41852331929}"/>
              </a:ext>
            </a:extLst>
          </p:cNvPr>
          <p:cNvSpPr/>
          <p:nvPr/>
        </p:nvSpPr>
        <p:spPr>
          <a:xfrm>
            <a:off x="9940011" y="5685018"/>
            <a:ext cx="646331" cy="830997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33"/>
                </a:solidFill>
              </a:rPr>
              <a:t>…</a:t>
            </a:r>
            <a:endParaRPr lang="ko-KR" altLang="en-US" sz="2000" b="1" dirty="0">
              <a:solidFill>
                <a:srgbClr val="D002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74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3" grpId="0" animBg="1"/>
      <p:bldP spid="24" grpId="0"/>
      <p:bldP spid="28" grpId="0" animBg="1"/>
      <p:bldP spid="39" grpId="0" animBg="1"/>
      <p:bldP spid="43" grpId="0" animBg="1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6" y="513859"/>
            <a:ext cx="6002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브루트포스</a:t>
            </a:r>
            <a:r>
              <a:rPr lang="ko-KR" altLang="en-US" sz="3600" dirty="0"/>
              <a:t> 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4168C4-48CD-47ED-BF47-C60848D10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65" y="2310063"/>
            <a:ext cx="2532780" cy="403407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624BF11-86DC-4B13-8E80-48E7A536123F}"/>
              </a:ext>
            </a:extLst>
          </p:cNvPr>
          <p:cNvSpPr/>
          <p:nvPr/>
        </p:nvSpPr>
        <p:spPr>
          <a:xfrm>
            <a:off x="1183365" y="1367754"/>
            <a:ext cx="26827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333333"/>
                </a:solidFill>
              </a:rPr>
              <a:t>4</a:t>
            </a:r>
            <a:r>
              <a:rPr lang="ko-KR" altLang="en-US" sz="2800" dirty="0">
                <a:solidFill>
                  <a:srgbClr val="333333"/>
                </a:solidFill>
              </a:rPr>
              <a:t>자리 비밀번호</a:t>
            </a:r>
            <a:endParaRPr lang="ko-KR" altLang="en-US" sz="2800" dirty="0">
              <a:solidFill>
                <a:srgbClr val="D0021B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05516F-4566-403A-82ED-84252841B398}"/>
              </a:ext>
            </a:extLst>
          </p:cNvPr>
          <p:cNvSpPr/>
          <p:nvPr/>
        </p:nvSpPr>
        <p:spPr>
          <a:xfrm>
            <a:off x="4987793" y="2750787"/>
            <a:ext cx="46522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333333"/>
                </a:solidFill>
              </a:rPr>
              <a:t>1</a:t>
            </a:r>
            <a:endParaRPr lang="ko-KR" altLang="en-US" sz="3200" b="1" dirty="0">
              <a:solidFill>
                <a:srgbClr val="D0021B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9885D6-E3B3-43D9-8F72-ABD486461A32}"/>
              </a:ext>
            </a:extLst>
          </p:cNvPr>
          <p:cNvGrpSpPr/>
          <p:nvPr/>
        </p:nvGrpSpPr>
        <p:grpSpPr>
          <a:xfrm>
            <a:off x="6714780" y="1319627"/>
            <a:ext cx="954667" cy="4524315"/>
            <a:chOff x="6096000" y="2290194"/>
            <a:chExt cx="954667" cy="45243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C89384B-A2E6-4160-8321-2B2703F6F590}"/>
                </a:ext>
              </a:extLst>
            </p:cNvPr>
            <p:cNvSpPr/>
            <p:nvPr/>
          </p:nvSpPr>
          <p:spPr>
            <a:xfrm>
              <a:off x="6096000" y="2290194"/>
              <a:ext cx="465221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200" b="1" dirty="0">
                  <a:solidFill>
                    <a:srgbClr val="333333"/>
                  </a:solidFill>
                </a:rPr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3200" b="1" dirty="0">
                  <a:solidFill>
                    <a:srgbClr val="333333"/>
                  </a:solidFill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3200" b="1" dirty="0">
                  <a:solidFill>
                    <a:srgbClr val="333333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endParaRPr lang="en-US" altLang="ko-KR" sz="3200" b="1" dirty="0">
                <a:solidFill>
                  <a:srgbClr val="333333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3200" b="1" dirty="0">
                  <a:solidFill>
                    <a:srgbClr val="333333"/>
                  </a:solidFill>
                </a:rPr>
                <a:t>8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3200" b="1" dirty="0">
                  <a:solidFill>
                    <a:srgbClr val="333333"/>
                  </a:solidFill>
                </a:rPr>
                <a:t>9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9BB2248-8ACF-4DC2-99EE-3DD7B55B2BC9}"/>
                </a:ext>
              </a:extLst>
            </p:cNvPr>
            <p:cNvSpPr/>
            <p:nvPr/>
          </p:nvSpPr>
          <p:spPr>
            <a:xfrm>
              <a:off x="6127337" y="4643256"/>
              <a:ext cx="923330" cy="830997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200" b="1" dirty="0">
                  <a:solidFill>
                    <a:srgbClr val="333333"/>
                  </a:solidFill>
                </a:rPr>
                <a:t>…</a:t>
              </a:r>
              <a:endParaRPr lang="ko-KR" altLang="en-US" sz="3200" b="1" dirty="0">
                <a:solidFill>
                  <a:srgbClr val="D0021B"/>
                </a:solidFill>
              </a:endParaRPr>
            </a:p>
          </p:txBody>
        </p:sp>
      </p:grp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C9339844-5F81-4B3E-98E1-905D6A510068}"/>
              </a:ext>
            </a:extLst>
          </p:cNvPr>
          <p:cNvSpPr/>
          <p:nvPr/>
        </p:nvSpPr>
        <p:spPr>
          <a:xfrm>
            <a:off x="5625570" y="1809864"/>
            <a:ext cx="939207" cy="3660493"/>
          </a:xfrm>
          <a:prstGeom prst="leftBrace">
            <a:avLst>
              <a:gd name="adj1" fmla="val 8333"/>
              <a:gd name="adj2" fmla="val 382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5ADE2A-6637-44DA-B6B9-3CD69788BF2D}"/>
              </a:ext>
            </a:extLst>
          </p:cNvPr>
          <p:cNvGrpSpPr/>
          <p:nvPr/>
        </p:nvGrpSpPr>
        <p:grpSpPr>
          <a:xfrm>
            <a:off x="8501137" y="188372"/>
            <a:ext cx="681135" cy="2802819"/>
            <a:chOff x="6096000" y="2290194"/>
            <a:chExt cx="681135" cy="280281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15743C6-BE76-46D3-8458-BF56DAF8E0A1}"/>
                </a:ext>
              </a:extLst>
            </p:cNvPr>
            <p:cNvSpPr/>
            <p:nvPr/>
          </p:nvSpPr>
          <p:spPr>
            <a:xfrm>
              <a:off x="6096000" y="2290194"/>
              <a:ext cx="465221" cy="28028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333333"/>
                  </a:solidFill>
                </a:rPr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333333"/>
                  </a:solidFill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333333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endParaRPr lang="en-US" altLang="ko-KR" sz="2000" b="1" dirty="0">
                <a:solidFill>
                  <a:srgbClr val="333333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333333"/>
                  </a:solidFill>
                </a:rPr>
                <a:t>8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333333"/>
                  </a:solidFill>
                </a:rPr>
                <a:t>9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FAD2585-F5DA-40C9-AEE4-EA18AE91E8E4}"/>
                </a:ext>
              </a:extLst>
            </p:cNvPr>
            <p:cNvSpPr/>
            <p:nvPr/>
          </p:nvSpPr>
          <p:spPr>
            <a:xfrm>
              <a:off x="6130804" y="3778092"/>
              <a:ext cx="646331" cy="830997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333333"/>
                  </a:solidFill>
                </a:rPr>
                <a:t>…</a:t>
              </a:r>
              <a:endParaRPr lang="ko-KR" altLang="en-US" sz="2000" b="1" dirty="0">
                <a:solidFill>
                  <a:srgbClr val="D0021B"/>
                </a:solidFill>
              </a:endParaRPr>
            </a:p>
          </p:txBody>
        </p:sp>
      </p:grp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FD3D7A03-A0A5-4B9D-A8D4-AF21BD58FBA4}"/>
              </a:ext>
            </a:extLst>
          </p:cNvPr>
          <p:cNvSpPr/>
          <p:nvPr/>
        </p:nvSpPr>
        <p:spPr>
          <a:xfrm>
            <a:off x="7316874" y="461333"/>
            <a:ext cx="868575" cy="2465857"/>
          </a:xfrm>
          <a:prstGeom prst="leftBrace">
            <a:avLst>
              <a:gd name="adj1" fmla="val 8333"/>
              <a:gd name="adj2" fmla="val 534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B79C732-DCD8-4ECB-8495-67026350497B}"/>
              </a:ext>
            </a:extLst>
          </p:cNvPr>
          <p:cNvGrpSpPr/>
          <p:nvPr/>
        </p:nvGrpSpPr>
        <p:grpSpPr>
          <a:xfrm>
            <a:off x="8575471" y="3793407"/>
            <a:ext cx="646331" cy="2802819"/>
            <a:chOff x="6096000" y="2290194"/>
            <a:chExt cx="646331" cy="280281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AEEC20F-A866-49DA-B335-B02FCF515500}"/>
                </a:ext>
              </a:extLst>
            </p:cNvPr>
            <p:cNvSpPr/>
            <p:nvPr/>
          </p:nvSpPr>
          <p:spPr>
            <a:xfrm>
              <a:off x="6096000" y="2290194"/>
              <a:ext cx="465221" cy="28028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333333"/>
                  </a:solidFill>
                </a:rPr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333333"/>
                  </a:solidFill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333333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endParaRPr lang="en-US" altLang="ko-KR" sz="2000" b="1" dirty="0">
                <a:solidFill>
                  <a:srgbClr val="333333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333333"/>
                  </a:solidFill>
                </a:rPr>
                <a:t>8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333333"/>
                  </a:solidFill>
                </a:rPr>
                <a:t>9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D424364-D1E4-4A5C-84FD-940A86C5E37D}"/>
                </a:ext>
              </a:extLst>
            </p:cNvPr>
            <p:cNvSpPr/>
            <p:nvPr/>
          </p:nvSpPr>
          <p:spPr>
            <a:xfrm>
              <a:off x="6096000" y="3786710"/>
              <a:ext cx="646331" cy="830997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333333"/>
                  </a:solidFill>
                </a:rPr>
                <a:t>…</a:t>
              </a:r>
              <a:endParaRPr lang="ko-KR" altLang="en-US" sz="2000" b="1" dirty="0">
                <a:solidFill>
                  <a:srgbClr val="D0021B"/>
                </a:solidFill>
              </a:endParaRPr>
            </a:p>
          </p:txBody>
        </p:sp>
      </p:grpSp>
      <p:sp>
        <p:nvSpPr>
          <p:cNvPr id="23" name="왼쪽 중괄호 22">
            <a:extLst>
              <a:ext uri="{FF2B5EF4-FFF2-40B4-BE49-F238E27FC236}">
                <a16:creationId xmlns:a16="http://schemas.microsoft.com/office/drawing/2014/main" id="{879F43EC-A587-41C2-A3B1-0BD7BC27D64C}"/>
              </a:ext>
            </a:extLst>
          </p:cNvPr>
          <p:cNvSpPr/>
          <p:nvPr/>
        </p:nvSpPr>
        <p:spPr>
          <a:xfrm>
            <a:off x="7391208" y="3877763"/>
            <a:ext cx="780877" cy="2654462"/>
          </a:xfrm>
          <a:prstGeom prst="leftBrace">
            <a:avLst>
              <a:gd name="adj1" fmla="val 8333"/>
              <a:gd name="adj2" fmla="val 559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2EFB5D-7EC4-47FD-BF02-4BD61CAA2D97}"/>
              </a:ext>
            </a:extLst>
          </p:cNvPr>
          <p:cNvSpPr/>
          <p:nvPr/>
        </p:nvSpPr>
        <p:spPr>
          <a:xfrm>
            <a:off x="8501137" y="3187616"/>
            <a:ext cx="923330" cy="830997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333333"/>
                </a:solidFill>
              </a:rPr>
              <a:t>…</a:t>
            </a:r>
            <a:endParaRPr lang="ko-KR" altLang="en-US" sz="3200" b="1" dirty="0">
              <a:solidFill>
                <a:srgbClr val="D0021B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F0A1816-D861-4F3F-94BB-992F5D3F6408}"/>
              </a:ext>
            </a:extLst>
          </p:cNvPr>
          <p:cNvGrpSpPr/>
          <p:nvPr/>
        </p:nvGrpSpPr>
        <p:grpSpPr>
          <a:xfrm>
            <a:off x="9986177" y="84547"/>
            <a:ext cx="553998" cy="1615827"/>
            <a:chOff x="6081378" y="2290194"/>
            <a:chExt cx="553998" cy="161582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5F29AFD-BA01-4BC7-B7EF-0DF57C6A79F0}"/>
                </a:ext>
              </a:extLst>
            </p:cNvPr>
            <p:cNvSpPr/>
            <p:nvPr/>
          </p:nvSpPr>
          <p:spPr>
            <a:xfrm>
              <a:off x="6096000" y="2290194"/>
              <a:ext cx="465221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rgbClr val="333333"/>
                  </a:solidFill>
                </a:rPr>
                <a:t>0</a:t>
              </a:r>
            </a:p>
            <a:p>
              <a:r>
                <a:rPr lang="en-US" altLang="ko-KR" sz="1600" b="1" dirty="0">
                  <a:solidFill>
                    <a:srgbClr val="333333"/>
                  </a:solidFill>
                </a:rPr>
                <a:t>1</a:t>
              </a:r>
            </a:p>
            <a:p>
              <a:r>
                <a:rPr lang="en-US" altLang="ko-KR" sz="1600" b="1" dirty="0">
                  <a:solidFill>
                    <a:srgbClr val="333333"/>
                  </a:solidFill>
                </a:rPr>
                <a:t>2</a:t>
              </a:r>
            </a:p>
            <a:p>
              <a:endParaRPr lang="en-US" altLang="ko-KR" sz="1600" b="1" dirty="0">
                <a:solidFill>
                  <a:srgbClr val="333333"/>
                </a:solidFill>
              </a:endParaRPr>
            </a:p>
            <a:p>
              <a:r>
                <a:rPr lang="en-US" altLang="ko-KR" sz="1600" b="1" dirty="0">
                  <a:solidFill>
                    <a:srgbClr val="333333"/>
                  </a:solidFill>
                </a:rPr>
                <a:t>8</a:t>
              </a:r>
            </a:p>
            <a:p>
              <a:r>
                <a:rPr lang="en-US" altLang="ko-KR" sz="1600" b="1" dirty="0">
                  <a:solidFill>
                    <a:srgbClr val="333333"/>
                  </a:solidFill>
                </a:rPr>
                <a:t>9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5B48E9-1254-4252-8B68-C2C438FC664F}"/>
                </a:ext>
              </a:extLst>
            </p:cNvPr>
            <p:cNvSpPr/>
            <p:nvPr/>
          </p:nvSpPr>
          <p:spPr>
            <a:xfrm>
              <a:off x="6081378" y="3075024"/>
              <a:ext cx="553998" cy="830997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333333"/>
                  </a:solidFill>
                </a:rPr>
                <a:t>…</a:t>
              </a:r>
              <a:endParaRPr lang="ko-KR" altLang="en-US" sz="1600" b="1" dirty="0">
                <a:solidFill>
                  <a:srgbClr val="D0021B"/>
                </a:solidFill>
              </a:endParaRPr>
            </a:p>
          </p:txBody>
        </p:sp>
      </p:grp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27EF27D5-65D3-4883-AFCF-0E352D6D45CE}"/>
              </a:ext>
            </a:extLst>
          </p:cNvPr>
          <p:cNvSpPr/>
          <p:nvPr/>
        </p:nvSpPr>
        <p:spPr>
          <a:xfrm>
            <a:off x="9282046" y="268998"/>
            <a:ext cx="478965" cy="1198651"/>
          </a:xfrm>
          <a:prstGeom prst="leftBrace">
            <a:avLst>
              <a:gd name="adj1" fmla="val 8333"/>
              <a:gd name="adj2" fmla="val 1746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5CA3A9A-16E4-4395-A6CA-E513E215B320}"/>
              </a:ext>
            </a:extLst>
          </p:cNvPr>
          <p:cNvGrpSpPr/>
          <p:nvPr/>
        </p:nvGrpSpPr>
        <p:grpSpPr>
          <a:xfrm>
            <a:off x="9971281" y="2048529"/>
            <a:ext cx="553998" cy="1615827"/>
            <a:chOff x="6081378" y="2290194"/>
            <a:chExt cx="553998" cy="161582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AB3AA3B-D5B5-4461-8A46-9B956F8FF6B6}"/>
                </a:ext>
              </a:extLst>
            </p:cNvPr>
            <p:cNvSpPr/>
            <p:nvPr/>
          </p:nvSpPr>
          <p:spPr>
            <a:xfrm>
              <a:off x="6096000" y="2290194"/>
              <a:ext cx="465221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rgbClr val="333333"/>
                  </a:solidFill>
                </a:rPr>
                <a:t>0</a:t>
              </a:r>
            </a:p>
            <a:p>
              <a:r>
                <a:rPr lang="en-US" altLang="ko-KR" sz="1600" b="1" dirty="0">
                  <a:solidFill>
                    <a:srgbClr val="333333"/>
                  </a:solidFill>
                </a:rPr>
                <a:t>1</a:t>
              </a:r>
            </a:p>
            <a:p>
              <a:r>
                <a:rPr lang="en-US" altLang="ko-KR" sz="1600" b="1" dirty="0">
                  <a:solidFill>
                    <a:srgbClr val="333333"/>
                  </a:solidFill>
                </a:rPr>
                <a:t>2</a:t>
              </a:r>
            </a:p>
            <a:p>
              <a:endParaRPr lang="en-US" altLang="ko-KR" sz="1600" b="1" dirty="0">
                <a:solidFill>
                  <a:srgbClr val="333333"/>
                </a:solidFill>
              </a:endParaRPr>
            </a:p>
            <a:p>
              <a:r>
                <a:rPr lang="en-US" altLang="ko-KR" sz="1600" b="1" dirty="0">
                  <a:solidFill>
                    <a:srgbClr val="333333"/>
                  </a:solidFill>
                </a:rPr>
                <a:t>8</a:t>
              </a:r>
            </a:p>
            <a:p>
              <a:r>
                <a:rPr lang="en-US" altLang="ko-KR" sz="1600" b="1" dirty="0">
                  <a:solidFill>
                    <a:srgbClr val="333333"/>
                  </a:solidFill>
                </a:rPr>
                <a:t>9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3AAD64A-BD26-4701-ABB0-E81A7911C059}"/>
                </a:ext>
              </a:extLst>
            </p:cNvPr>
            <p:cNvSpPr/>
            <p:nvPr/>
          </p:nvSpPr>
          <p:spPr>
            <a:xfrm>
              <a:off x="6081378" y="3075024"/>
              <a:ext cx="553998" cy="830997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333333"/>
                  </a:solidFill>
                </a:rPr>
                <a:t>…</a:t>
              </a:r>
              <a:endParaRPr lang="ko-KR" altLang="en-US" sz="1600" b="1" dirty="0">
                <a:solidFill>
                  <a:srgbClr val="D0021B"/>
                </a:solidFill>
              </a:endParaRPr>
            </a:p>
          </p:txBody>
        </p:sp>
      </p:grpSp>
      <p:sp>
        <p:nvSpPr>
          <p:cNvPr id="39" name="왼쪽 중괄호 38">
            <a:extLst>
              <a:ext uri="{FF2B5EF4-FFF2-40B4-BE49-F238E27FC236}">
                <a16:creationId xmlns:a16="http://schemas.microsoft.com/office/drawing/2014/main" id="{A4CEC5F1-7868-4A85-9487-0B22ED183CEE}"/>
              </a:ext>
            </a:extLst>
          </p:cNvPr>
          <p:cNvSpPr/>
          <p:nvPr/>
        </p:nvSpPr>
        <p:spPr>
          <a:xfrm>
            <a:off x="9168064" y="2120800"/>
            <a:ext cx="631029" cy="1271310"/>
          </a:xfrm>
          <a:prstGeom prst="leftBrace">
            <a:avLst>
              <a:gd name="adj1" fmla="val 8333"/>
              <a:gd name="adj2" fmla="val 4876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416D8BF-BF4D-44AA-9111-0C77BEBCB893}"/>
              </a:ext>
            </a:extLst>
          </p:cNvPr>
          <p:cNvGrpSpPr/>
          <p:nvPr/>
        </p:nvGrpSpPr>
        <p:grpSpPr>
          <a:xfrm>
            <a:off x="9971281" y="3721036"/>
            <a:ext cx="553998" cy="1616147"/>
            <a:chOff x="6019204" y="2290193"/>
            <a:chExt cx="553998" cy="161614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81232BD-D75F-49E7-9515-AF889FBB3C64}"/>
                </a:ext>
              </a:extLst>
            </p:cNvPr>
            <p:cNvSpPr/>
            <p:nvPr/>
          </p:nvSpPr>
          <p:spPr>
            <a:xfrm>
              <a:off x="6019204" y="2290193"/>
              <a:ext cx="465221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rgbClr val="333333"/>
                  </a:solidFill>
                </a:rPr>
                <a:t>0</a:t>
              </a:r>
            </a:p>
            <a:p>
              <a:r>
                <a:rPr lang="en-US" altLang="ko-KR" sz="1600" b="1" dirty="0">
                  <a:solidFill>
                    <a:srgbClr val="333333"/>
                  </a:solidFill>
                </a:rPr>
                <a:t>1</a:t>
              </a:r>
            </a:p>
            <a:p>
              <a:r>
                <a:rPr lang="en-US" altLang="ko-KR" sz="1600" b="1" dirty="0">
                  <a:solidFill>
                    <a:srgbClr val="333333"/>
                  </a:solidFill>
                </a:rPr>
                <a:t>2</a:t>
              </a:r>
            </a:p>
            <a:p>
              <a:endParaRPr lang="en-US" altLang="ko-KR" sz="1600" b="1" dirty="0">
                <a:solidFill>
                  <a:srgbClr val="333333"/>
                </a:solidFill>
              </a:endParaRPr>
            </a:p>
            <a:p>
              <a:r>
                <a:rPr lang="en-US" altLang="ko-KR" sz="1600" b="1" dirty="0">
                  <a:solidFill>
                    <a:srgbClr val="333333"/>
                  </a:solidFill>
                </a:rPr>
                <a:t>8</a:t>
              </a:r>
            </a:p>
            <a:p>
              <a:r>
                <a:rPr lang="en-US" altLang="ko-KR" sz="1600" b="1" dirty="0">
                  <a:solidFill>
                    <a:srgbClr val="333333"/>
                  </a:solidFill>
                </a:rPr>
                <a:t>9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082B756-346A-4636-A18D-136AD09F928A}"/>
                </a:ext>
              </a:extLst>
            </p:cNvPr>
            <p:cNvSpPr/>
            <p:nvPr/>
          </p:nvSpPr>
          <p:spPr>
            <a:xfrm>
              <a:off x="6019204" y="3065468"/>
              <a:ext cx="553998" cy="840872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333333"/>
                  </a:solidFill>
                </a:rPr>
                <a:t>…</a:t>
              </a:r>
              <a:endParaRPr lang="ko-KR" altLang="en-US" sz="1600" b="1" dirty="0">
                <a:solidFill>
                  <a:srgbClr val="D0021B"/>
                </a:solidFill>
              </a:endParaRPr>
            </a:p>
          </p:txBody>
        </p:sp>
      </p:grpSp>
      <p:sp>
        <p:nvSpPr>
          <p:cNvPr id="43" name="왼쪽 중괄호 42">
            <a:extLst>
              <a:ext uri="{FF2B5EF4-FFF2-40B4-BE49-F238E27FC236}">
                <a16:creationId xmlns:a16="http://schemas.microsoft.com/office/drawing/2014/main" id="{A9486FA9-365F-4B56-98E3-B834D216EBBF}"/>
              </a:ext>
            </a:extLst>
          </p:cNvPr>
          <p:cNvSpPr/>
          <p:nvPr/>
        </p:nvSpPr>
        <p:spPr>
          <a:xfrm>
            <a:off x="9274554" y="3841284"/>
            <a:ext cx="478965" cy="1271310"/>
          </a:xfrm>
          <a:prstGeom prst="leftBrace">
            <a:avLst>
              <a:gd name="adj1" fmla="val 8333"/>
              <a:gd name="adj2" fmla="val 157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B53DE4A-4AB0-483A-A48F-9E91D7EA4A7E}"/>
              </a:ext>
            </a:extLst>
          </p:cNvPr>
          <p:cNvSpPr/>
          <p:nvPr/>
        </p:nvSpPr>
        <p:spPr>
          <a:xfrm>
            <a:off x="9985903" y="1688959"/>
            <a:ext cx="646331" cy="830997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33"/>
                </a:solidFill>
              </a:rPr>
              <a:t>…</a:t>
            </a:r>
            <a:endParaRPr lang="ko-KR" altLang="en-US" sz="2000" b="1" dirty="0">
              <a:solidFill>
                <a:srgbClr val="D0021B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CF15CF6-4BAC-465D-8F2F-D41852331929}"/>
              </a:ext>
            </a:extLst>
          </p:cNvPr>
          <p:cNvSpPr/>
          <p:nvPr/>
        </p:nvSpPr>
        <p:spPr>
          <a:xfrm>
            <a:off x="9940011" y="5685018"/>
            <a:ext cx="646331" cy="830997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33"/>
                </a:solidFill>
              </a:rPr>
              <a:t>…</a:t>
            </a:r>
            <a:endParaRPr lang="ko-KR" altLang="en-US" sz="2000" b="1" dirty="0">
              <a:solidFill>
                <a:srgbClr val="D002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49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3" grpId="0" animBg="1"/>
      <p:bldP spid="24" grpId="0"/>
      <p:bldP spid="28" grpId="0" animBg="1"/>
      <p:bldP spid="39" grpId="0" animBg="1"/>
      <p:bldP spid="43" grpId="0" animBg="1"/>
      <p:bldP spid="44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6" y="513859"/>
            <a:ext cx="6002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브루트포스</a:t>
            </a:r>
            <a:r>
              <a:rPr lang="ko-KR" altLang="en-US" sz="3600" dirty="0"/>
              <a:t> 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4168C4-48CD-47ED-BF47-C60848D10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65" y="2310063"/>
            <a:ext cx="2532780" cy="403407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624BF11-86DC-4B13-8E80-48E7A536123F}"/>
              </a:ext>
            </a:extLst>
          </p:cNvPr>
          <p:cNvSpPr/>
          <p:nvPr/>
        </p:nvSpPr>
        <p:spPr>
          <a:xfrm>
            <a:off x="1183365" y="1367754"/>
            <a:ext cx="26827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333333"/>
                </a:solidFill>
              </a:rPr>
              <a:t>4</a:t>
            </a:r>
            <a:r>
              <a:rPr lang="ko-KR" altLang="en-US" sz="2800" dirty="0">
                <a:solidFill>
                  <a:srgbClr val="333333"/>
                </a:solidFill>
              </a:rPr>
              <a:t>자리 비밀번호</a:t>
            </a:r>
            <a:endParaRPr lang="ko-KR" altLang="en-US" sz="2800" dirty="0">
              <a:solidFill>
                <a:srgbClr val="D0021B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CF19979-63D7-4C22-97FC-6E49FF52ECE9}"/>
                  </a:ext>
                </a:extLst>
              </p:cNvPr>
              <p:cNvSpPr/>
              <p:nvPr/>
            </p:nvSpPr>
            <p:spPr>
              <a:xfrm>
                <a:off x="4355714" y="2310063"/>
                <a:ext cx="7102383" cy="3600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333333"/>
                    </a:solidFill>
                  </a:rPr>
                  <a:t>0000 0001 0002 0003 0004 0005 0006 0007 0008 0009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333333"/>
                    </a:solidFill>
                  </a:rPr>
                  <a:t>0010 0011 0012 0013 0014 0015 0016 0017 0018 0019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333333"/>
                    </a:solidFill>
                  </a:rPr>
                  <a:t>...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333333"/>
                    </a:solidFill>
                  </a:rPr>
                  <a:t>9980 9981 9982 9983 9984 9985 9986 9987 9988 9989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333333"/>
                    </a:solidFill>
                  </a:rPr>
                  <a:t>9990 9991 9992 9993 9994 9995 9996 9997 9998 9999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rgbClr val="333333"/>
                    </a:solidFill>
                  </a:rPr>
                  <a:t> </a:t>
                </a:r>
                <a:endParaRPr lang="en-US" altLang="ko-KR" sz="1600" dirty="0">
                  <a:solidFill>
                    <a:srgbClr val="33333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rgbClr val="D0021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altLang="ko-KR" sz="2400" i="1" smtClean="0">
                        <a:solidFill>
                          <a:srgbClr val="D0021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400" b="0" i="1" smtClean="0">
                        <a:solidFill>
                          <a:srgbClr val="D0021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altLang="ko-KR" sz="2400" i="1" smtClean="0">
                        <a:solidFill>
                          <a:srgbClr val="D0021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400" b="0" i="1" smtClean="0">
                        <a:solidFill>
                          <a:srgbClr val="D0021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altLang="ko-KR" sz="2400" i="1" smtClean="0">
                        <a:solidFill>
                          <a:srgbClr val="D0021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400" b="0" i="1" smtClean="0">
                        <a:solidFill>
                          <a:srgbClr val="D0021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altLang="ko-KR" sz="2400" i="1" smtClean="0">
                        <a:solidFill>
                          <a:srgbClr val="D0021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i="1" smtClean="0">
                            <a:solidFill>
                              <a:srgbClr val="D0021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rgbClr val="D0021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rgbClr val="D0021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sz="2400" i="1" smtClean="0">
                        <a:solidFill>
                          <a:srgbClr val="D0021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solidFill>
                          <a:srgbClr val="D0021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10000</m:t>
                    </m:r>
                    <m:r>
                      <a:rPr lang="en-US" altLang="ko-KR" sz="2400" b="0" i="0" smtClean="0">
                        <a:solidFill>
                          <a:srgbClr val="D0021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>
                    <a:solidFill>
                      <a:srgbClr val="D0021B"/>
                    </a:solidFill>
                  </a:rPr>
                  <a:t> </a:t>
                </a:r>
                <a:r>
                  <a:rPr lang="ko-KR" altLang="en-US" sz="2800" dirty="0"/>
                  <a:t>번 하다 보면</a:t>
                </a:r>
                <a:r>
                  <a:rPr lang="en-US" altLang="ko-KR" sz="2800" dirty="0"/>
                  <a:t>,</a:t>
                </a:r>
                <a:r>
                  <a:rPr lang="ko-KR" altLang="en-US" sz="2800" dirty="0"/>
                  <a:t> 언젠간 맞는 비밀번호를 찾는다</a:t>
                </a:r>
                <a:r>
                  <a:rPr lang="en-US" altLang="ko-KR" sz="2800" dirty="0"/>
                  <a:t>.</a:t>
                </a:r>
                <a:endParaRPr lang="ko-KR" altLang="en-US" sz="2800" dirty="0"/>
              </a:p>
            </p:txBody>
          </p:sp>
        </mc:Choice>
        <mc:Fallback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CF19979-63D7-4C22-97FC-6E49FF52E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714" y="2310063"/>
                <a:ext cx="7102383" cy="3600986"/>
              </a:xfrm>
              <a:prstGeom prst="rect">
                <a:avLst/>
              </a:prstGeom>
              <a:blipFill>
                <a:blip r:embed="rId4"/>
                <a:stretch>
                  <a:fillRect l="-1803" b="-15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93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354666" y="513859"/>
            <a:ext cx="6002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일곱 난쟁이 </a:t>
            </a:r>
            <a:r>
              <a:rPr lang="en-US" altLang="ko-KR" sz="3600" dirty="0"/>
              <a:t>(2309</a:t>
            </a:r>
            <a:r>
              <a:rPr lang="ko-KR" altLang="en-US" sz="3600" dirty="0"/>
              <a:t>번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1D2025-E32B-4982-B89A-D4E2395A7E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78"/>
          <a:stretch/>
        </p:blipFill>
        <p:spPr>
          <a:xfrm>
            <a:off x="411760" y="1347536"/>
            <a:ext cx="11368480" cy="456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4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354666" y="513859"/>
            <a:ext cx="6002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일곱 난쟁이 </a:t>
            </a:r>
            <a:r>
              <a:rPr lang="en-US" altLang="ko-KR" sz="3600" dirty="0"/>
              <a:t>(2309</a:t>
            </a:r>
            <a:r>
              <a:rPr lang="ko-KR" altLang="en-US" sz="3600" dirty="0"/>
              <a:t>번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B7BBB9-D9AA-4D08-BA8C-FD6133CED4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160"/>
          <a:stretch/>
        </p:blipFill>
        <p:spPr>
          <a:xfrm>
            <a:off x="1354665" y="1348117"/>
            <a:ext cx="6002097" cy="46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9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8" name="Picture 16" descr="미로찾기에 대한 이미지 검색결과">
            <a:extLst>
              <a:ext uri="{FF2B5EF4-FFF2-40B4-BE49-F238E27FC236}">
                <a16:creationId xmlns:a16="http://schemas.microsoft.com/office/drawing/2014/main" id="{3979641E-EC0B-41AB-96DD-71E5248A6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496" y="1286937"/>
            <a:ext cx="7858265" cy="502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6" y="513859"/>
            <a:ext cx="5269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백트래킹</a:t>
            </a:r>
            <a:r>
              <a:rPr lang="en-US" altLang="ko-KR" sz="3600" dirty="0"/>
              <a:t>(Backtracking)</a:t>
            </a:r>
            <a:endParaRPr lang="ko-KR" altLang="en-US" sz="3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FB0D31A-4EF2-4C83-870A-4EF742EE65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74" t="8591" r="12745"/>
          <a:stretch/>
        </p:blipFill>
        <p:spPr>
          <a:xfrm flipH="1">
            <a:off x="0" y="1427143"/>
            <a:ext cx="2676674" cy="3208830"/>
          </a:xfrm>
          <a:prstGeom prst="rect">
            <a:avLst/>
          </a:prstGeom>
        </p:spPr>
      </p:pic>
      <p:grpSp>
        <p:nvGrpSpPr>
          <p:cNvPr id="1027" name="그룹 1026">
            <a:extLst>
              <a:ext uri="{FF2B5EF4-FFF2-40B4-BE49-F238E27FC236}">
                <a16:creationId xmlns:a16="http://schemas.microsoft.com/office/drawing/2014/main" id="{079BD072-B728-4441-83D9-DEDA25FAB7CD}"/>
              </a:ext>
            </a:extLst>
          </p:cNvPr>
          <p:cNvGrpSpPr/>
          <p:nvPr/>
        </p:nvGrpSpPr>
        <p:grpSpPr>
          <a:xfrm>
            <a:off x="9726504" y="4919279"/>
            <a:ext cx="2201891" cy="1730072"/>
            <a:chOff x="9168927" y="4279412"/>
            <a:chExt cx="2201891" cy="173007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5B975E2-53D0-4EFC-B554-12435FE7E2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52" t="55382" r="68398"/>
            <a:stretch/>
          </p:blipFill>
          <p:spPr>
            <a:xfrm rot="4025094">
              <a:off x="9681978" y="4209339"/>
              <a:ext cx="1331429" cy="1725070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9508FE6C-4A56-41D8-97D4-2EDE6A87D8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52" t="55382" r="68398"/>
            <a:stretch/>
          </p:blipFill>
          <p:spPr>
            <a:xfrm rot="4025094">
              <a:off x="9842568" y="4481235"/>
              <a:ext cx="1331429" cy="1725070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E112122-456B-42F7-B2BA-C02DACCC0B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52" t="55382" r="68398"/>
            <a:stretch/>
          </p:blipFill>
          <p:spPr>
            <a:xfrm rot="4025094">
              <a:off x="9365747" y="4082592"/>
              <a:ext cx="1331429" cy="1725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764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9185</TotalTime>
  <Words>359</Words>
  <Application>Microsoft Office PowerPoint</Application>
  <PresentationFormat>와이드스크린</PresentationFormat>
  <Paragraphs>158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부산체_가칭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김슬기</cp:lastModifiedBy>
  <cp:revision>250</cp:revision>
  <dcterms:created xsi:type="dcterms:W3CDTF">2014-11-03T03:59:00Z</dcterms:created>
  <dcterms:modified xsi:type="dcterms:W3CDTF">2018-01-01T14:52:43Z</dcterms:modified>
</cp:coreProperties>
</file>