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4" r:id="rId5"/>
    <p:sldId id="275" r:id="rId6"/>
    <p:sldId id="27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A3D"/>
    <a:srgbClr val="225D60"/>
    <a:srgbClr val="2A7478"/>
    <a:srgbClr val="256569"/>
    <a:srgbClr val="595959"/>
    <a:srgbClr val="59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1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7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1000">
              <a:srgbClr val="0F3A3D"/>
            </a:gs>
            <a:gs pos="50000">
              <a:srgbClr val="256569"/>
            </a:gs>
            <a:gs pos="98000">
              <a:srgbClr val="2A7478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Работа\100 лет\100лет копияd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50" y="512190"/>
            <a:ext cx="4491398" cy="166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95" y="0"/>
            <a:ext cx="653940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31850" y="2398955"/>
            <a:ext cx="10515600" cy="2636032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64675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ятиугольник 8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1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56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1246903"/>
            <a:ext cx="7734300" cy="493005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ятиугольник 8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0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02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2050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3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gradFill flip="none" rotWithShape="1">
          <a:gsLst>
            <a:gs pos="1000">
              <a:schemeClr val="bg1">
                <a:lumMod val="95000"/>
              </a:schemeClr>
            </a:gs>
            <a:gs pos="26000">
              <a:schemeClr val="bg1">
                <a:lumMod val="65000"/>
              </a:schemeClr>
            </a:gs>
            <a:gs pos="9000">
              <a:schemeClr val="bg1">
                <a:lumMod val="85000"/>
              </a:schemeClr>
            </a:gs>
            <a:gs pos="94000">
              <a:srgbClr val="25656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Работа\100 лет\100лет копияd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485" y="349490"/>
            <a:ext cx="2221635" cy="82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851" y="572013"/>
            <a:ext cx="10515600" cy="404133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03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ятиугольник 7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2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88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3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7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ятиугольник 7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9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08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ятиугольник 6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9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05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ятиугольник 13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339" y="642938"/>
            <a:ext cx="5729286" cy="344486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71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ятиугольник 9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654" y="509428"/>
            <a:ext cx="8514860" cy="501651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61417" y="124690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2413" y="244713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96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1">
                <a:lumMod val="95000"/>
              </a:schemeClr>
            </a:gs>
            <a:gs pos="86000">
              <a:schemeClr val="bg1">
                <a:lumMod val="85000"/>
              </a:schemeClr>
            </a:gs>
            <a:gs pos="29000">
              <a:schemeClr val="bg1">
                <a:lumMod val="95000"/>
              </a:schemeClr>
            </a:gs>
            <a:gs pos="98000">
              <a:srgbClr val="25656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530AB-7E7F-42A0-9819-35D12B816B3C}" type="datetimeFigureOut">
              <a:rPr lang="ru-RU" smtClean="0"/>
              <a:t>15.04.2019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912B7-E224-4081-8122-29E446CEC7A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880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ü"/>
        <a:defRPr sz="2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24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20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1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1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3164" y="2491110"/>
            <a:ext cx="10434139" cy="1571440"/>
          </a:xfrm>
        </p:spPr>
        <p:txBody>
          <a:bodyPr/>
          <a:lstStyle/>
          <a:p>
            <a:r>
              <a:rPr lang="ru-RU" sz="5400" dirty="0" smtClean="0"/>
              <a:t>Хочешь </a:t>
            </a:r>
            <a:r>
              <a:rPr lang="ru-RU" sz="5400" dirty="0" smtClean="0"/>
              <a:t>поймать </a:t>
            </a:r>
            <a:r>
              <a:rPr lang="ru-RU" sz="5400" dirty="0" smtClean="0"/>
              <a:t>мошенника? Думай, как мошенник!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37C622-1760-354D-B3AD-64EF9303D566}"/>
              </a:ext>
            </a:extLst>
          </p:cNvPr>
          <p:cNvSpPr txBox="1">
            <a:spLocks/>
          </p:cNvSpPr>
          <p:nvPr/>
        </p:nvSpPr>
        <p:spPr>
          <a:xfrm>
            <a:off x="643164" y="4689670"/>
            <a:ext cx="10138228" cy="1113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4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0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Научная идея</a:t>
            </a:r>
            <a:r>
              <a:rPr lang="ru-RU" sz="1800" dirty="0" smtClean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студентов 2-го курса Факультета прикладной математики и информационных технологий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</a:rPr>
              <a:t>Авторы: </a:t>
            </a:r>
            <a:r>
              <a:rPr lang="ru-RU" sz="1800" b="1" dirty="0" smtClean="0">
                <a:solidFill>
                  <a:schemeClr val="bg1"/>
                </a:solidFill>
              </a:rPr>
              <a:t>Скиба Ольга ПМ 2-2 </a:t>
            </a:r>
            <a:r>
              <a:rPr lang="ru-RU" sz="1800" dirty="0">
                <a:solidFill>
                  <a:schemeClr val="bg1"/>
                </a:solidFill>
              </a:rPr>
              <a:t>и </a:t>
            </a:r>
            <a:r>
              <a:rPr lang="ru-RU" sz="1800" b="1" dirty="0" err="1" smtClean="0">
                <a:solidFill>
                  <a:schemeClr val="bg1"/>
                </a:solidFill>
              </a:rPr>
              <a:t>Ханова</a:t>
            </a:r>
            <a:r>
              <a:rPr lang="ru-RU" sz="1800" b="1" dirty="0" smtClean="0">
                <a:solidFill>
                  <a:schemeClr val="bg1"/>
                </a:solidFill>
              </a:rPr>
              <a:t> Алина </a:t>
            </a:r>
            <a:r>
              <a:rPr lang="ru-RU" sz="1800" dirty="0">
                <a:solidFill>
                  <a:schemeClr val="bg1"/>
                </a:solidFill>
              </a:rPr>
              <a:t>ПМ 2-1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06745A-3CC0-174F-AD58-0AB240B9FF69}"/>
              </a:ext>
            </a:extLst>
          </p:cNvPr>
          <p:cNvSpPr txBox="1"/>
          <p:nvPr/>
        </p:nvSpPr>
        <p:spPr>
          <a:xfrm>
            <a:off x="643164" y="5796171"/>
            <a:ext cx="595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Научный руководитель: доцент </a:t>
            </a:r>
            <a:r>
              <a:rPr lang="ru-RU" dirty="0" err="1">
                <a:solidFill>
                  <a:schemeClr val="bg1"/>
                </a:solidFill>
              </a:rPr>
              <a:t>ДАДПРиФТ</a:t>
            </a:r>
            <a:r>
              <a:rPr lang="ru-RU" dirty="0">
                <a:solidFill>
                  <a:schemeClr val="bg1"/>
                </a:solidFill>
              </a:rPr>
              <a:t> Гайдамака А.И.</a:t>
            </a:r>
          </a:p>
        </p:txBody>
      </p:sp>
    </p:spTree>
    <p:extLst>
      <p:ext uri="{BB962C8B-B14F-4D97-AF65-F5344CB8AC3E}">
        <p14:creationId xmlns:p14="http://schemas.microsoft.com/office/powerpoint/2010/main" val="51472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356821" y="1789612"/>
            <a:ext cx="10217142" cy="3304902"/>
          </a:xfrm>
        </p:spPr>
        <p:txBody>
          <a:bodyPr>
            <a:normAutofit/>
          </a:bodyPr>
          <a:lstStyle/>
          <a:p>
            <a:r>
              <a:rPr lang="ru-RU" dirty="0" smtClean="0"/>
              <a:t>Мошенничество на финансовом </a:t>
            </a:r>
            <a:r>
              <a:rPr lang="ru-RU" dirty="0"/>
              <a:t>рынке предполагает манипулирование поведением лиц, желающих приумножить или сохранить свои финансовые средства путем инвестирования в ценные бумаги либо иные активы. </a:t>
            </a:r>
            <a:endParaRPr lang="ru-RU" dirty="0" smtClean="0"/>
          </a:p>
          <a:p>
            <a:r>
              <a:rPr lang="ru-RU" dirty="0" smtClean="0"/>
              <a:t>Недобросовестные </a:t>
            </a:r>
            <a:r>
              <a:rPr lang="ru-RU" dirty="0"/>
              <a:t>действия злоумышленников строятся на подмене ожиданий объектов манипуляций и скрытом преднамеренном искажении традиционных алгоритмов действий в типовых ситуациях, что предполагает целенаправленное информационное воздействие. 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МОШЕННИЧЕСТВО?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17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12"/>
          </a:xfrm>
        </p:spPr>
        <p:txBody>
          <a:bodyPr>
            <a:normAutofit fontScale="92500"/>
          </a:bodyPr>
          <a:lstStyle/>
          <a:p>
            <a:pPr algn="just"/>
            <a:r>
              <a:rPr lang="ru-RU" sz="1800" dirty="0"/>
              <a:t>Проблема мошенничества с использованием социальной инженерии на рынке ценных бумаг наиболее остро встала в период активного использования цифровых технологий и Интернета. </a:t>
            </a:r>
            <a:br>
              <a:rPr lang="ru-RU" sz="1800" dirty="0"/>
            </a:br>
            <a:r>
              <a:rPr lang="ru-RU" sz="1800" dirty="0"/>
              <a:t>Это обусловлено рядом факторов: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СПОСОБСТВУЕТ МОШЕННИЧЕСТВУ?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2424" cy="3684588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000" dirty="0"/>
              <a:t>Нестабильность современной российской экономики и высокая волатильность на финансовом рынке провоцируют участников рынка ценных бумаг на активный поиск новых объектов инвестиций и финансовых инструментов.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/>
              <a:t>Интернет и современные телекоммуникационные технологии значительно расширяют возможности по распространению информации, в следствие чего формируются новые информационно-коммуникационные каналы, а также происходит крайне динамичная смена ролей между субъектами и объектами информационного обмена.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/>
              <a:t>Интернет-коммуникации обладают рядом объективных особенностей, что формирует особую социальную среду и психологию общения.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/>
              <a:t>Формируются новые социальные институты, обусловленные развитием </a:t>
            </a:r>
            <a:r>
              <a:rPr lang="ru-RU" sz="2000" dirty="0" err="1"/>
              <a:t>соцмедиа</a:t>
            </a:r>
            <a:r>
              <a:rPr lang="ru-RU" sz="2000" dirty="0"/>
              <a:t> и телекоммуникационных технологий.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/>
              <a:t>Под влиянием развития цифровых технологий (</a:t>
            </a:r>
            <a:r>
              <a:rPr lang="ru-RU" sz="2000" dirty="0" err="1"/>
              <a:t>финтех</a:t>
            </a:r>
            <a:r>
              <a:rPr lang="ru-RU" sz="2000" dirty="0"/>
              <a:t>) происходит стремительное изменение традиционных услуг, предоставляемых на финансовом рынке, и появление новых, в первую очередь в Интернете.</a:t>
            </a:r>
          </a:p>
        </p:txBody>
      </p:sp>
    </p:spTree>
    <p:extLst>
      <p:ext uri="{BB962C8B-B14F-4D97-AF65-F5344CB8AC3E}">
        <p14:creationId xmlns:p14="http://schemas.microsoft.com/office/powerpoint/2010/main" val="13076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307605" y="1280160"/>
            <a:ext cx="11187709" cy="1224914"/>
          </a:xfrm>
        </p:spPr>
        <p:txBody>
          <a:bodyPr>
            <a:normAutofit lnSpcReduction="10000"/>
          </a:bodyPr>
          <a:lstStyle/>
          <a:p>
            <a:r>
              <a:rPr lang="ru-RU" sz="2900" dirty="0" smtClean="0"/>
              <a:t>Информационное </a:t>
            </a:r>
            <a:r>
              <a:rPr lang="ru-RU" sz="2900" dirty="0"/>
              <a:t>воздействие, используемое при социальной инженерии может иметь следующие формы реализации</a:t>
            </a:r>
            <a:r>
              <a:rPr lang="ru-RU" sz="2900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496390" y="2704011"/>
            <a:ext cx="10476410" cy="370985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Создание иллюзии использования надежных партнеров, ресурсов или инструментов.</a:t>
            </a:r>
          </a:p>
          <a:p>
            <a:pPr lvl="0"/>
            <a:r>
              <a:rPr lang="ru-RU" dirty="0"/>
              <a:t>Создание соблазна высокой прибыли при иллюзорно низком риске инвестиций (недооценка риска).</a:t>
            </a:r>
          </a:p>
          <a:p>
            <a:pPr lvl="0"/>
            <a:r>
              <a:rPr lang="ru-RU" dirty="0"/>
              <a:t>Создание ситуации цейтнота при ускользающей высокой доходности.</a:t>
            </a:r>
          </a:p>
          <a:p>
            <a:pPr lvl="0"/>
            <a:r>
              <a:rPr lang="ru-RU" dirty="0"/>
              <a:t>Создание ситуации цейтнота (ажиотажа) при угрозе утраты сбережений.</a:t>
            </a:r>
          </a:p>
          <a:p>
            <a:pPr lvl="0"/>
            <a:r>
              <a:rPr lang="ru-RU" dirty="0"/>
              <a:t>Имитация привычной обстановки или установленного порядка действий, гарантирующего безопасность.</a:t>
            </a:r>
          </a:p>
          <a:p>
            <a:pPr lvl="0"/>
            <a:r>
              <a:rPr lang="ru-RU" dirty="0"/>
              <a:t>Создание видимости массового общественного одобрения (одобрения/рекомендаций со стороны «авторитетов», лидеров мнений, экспертов и т. п</a:t>
            </a:r>
            <a:r>
              <a:rPr lang="ru-RU" dirty="0" smtClean="0"/>
              <a:t>.).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РЕАЛИЗУЕТСЯ МОШЕНИЧЕСТВО?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15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322391" y="1311989"/>
            <a:ext cx="11329678" cy="477622"/>
          </a:xfrm>
        </p:spPr>
        <p:txBody>
          <a:bodyPr>
            <a:normAutofit/>
          </a:bodyPr>
          <a:lstStyle/>
          <a:p>
            <a:r>
              <a:rPr lang="ru-RU" dirty="0"/>
              <a:t>Для предотвращения </a:t>
            </a:r>
            <a:r>
              <a:rPr lang="ru-RU" dirty="0" smtClean="0"/>
              <a:t>мошеннических </a:t>
            </a:r>
            <a:r>
              <a:rPr lang="ru-RU" dirty="0"/>
              <a:t>действии </a:t>
            </a:r>
            <a:r>
              <a:rPr lang="ru-RU" dirty="0" smtClean="0"/>
              <a:t>предлагается 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322392" y="2037806"/>
            <a:ext cx="11225174" cy="4415245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Проверять наличие </a:t>
            </a:r>
            <a:r>
              <a:rPr lang="ru-RU" dirty="0"/>
              <a:t>на сайте продавца услуг или финансовых инструментов скрытых переходов на другие сайты, предполагающих совершение финансово или юридически значимых </a:t>
            </a:r>
            <a:r>
              <a:rPr lang="ru-RU" dirty="0" smtClean="0"/>
              <a:t>действий в других(иностранных) юрисдикциях.</a:t>
            </a:r>
            <a:endParaRPr lang="ru-RU" dirty="0"/>
          </a:p>
          <a:p>
            <a:pPr lvl="0"/>
            <a:r>
              <a:rPr lang="ru-RU" dirty="0" smtClean="0"/>
              <a:t>Отслеживать активное </a:t>
            </a:r>
            <a:r>
              <a:rPr lang="ru-RU" dirty="0"/>
              <a:t>продвижение услуг или финансовых инструментов через рекламные каналы и </a:t>
            </a:r>
            <a:r>
              <a:rPr lang="ru-RU" dirty="0" err="1"/>
              <a:t>соцмедиа</a:t>
            </a:r>
            <a:r>
              <a:rPr lang="ru-RU" dirty="0"/>
              <a:t>, имеющие минимальную цензуру или ее полное </a:t>
            </a:r>
            <a:r>
              <a:rPr lang="ru-RU" dirty="0" smtClean="0"/>
              <a:t>отсутствие.</a:t>
            </a:r>
            <a:endParaRPr lang="ru-RU" dirty="0"/>
          </a:p>
          <a:p>
            <a:pPr lvl="0"/>
            <a:r>
              <a:rPr lang="ru-RU" dirty="0" smtClean="0"/>
              <a:t>Подвергать проверки наличие/отсутствие </a:t>
            </a:r>
            <a:r>
              <a:rPr lang="ru-RU" dirty="0"/>
              <a:t>у продавца услуг или финансовых инструментов лицензии и иных атрибутов легальной </a:t>
            </a:r>
            <a:r>
              <a:rPr lang="ru-RU" dirty="0" smtClean="0"/>
              <a:t>деятельности.</a:t>
            </a:r>
            <a:endParaRPr lang="ru-RU" dirty="0"/>
          </a:p>
          <a:p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МОЖНО ЗАЩИТИТЬСЯ?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4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F133D14-BBF8-1D41-9E9D-7E9AC4038EF7}"/>
              </a:ext>
            </a:extLst>
          </p:cNvPr>
          <p:cNvSpPr txBox="1"/>
          <p:nvPr/>
        </p:nvSpPr>
        <p:spPr>
          <a:xfrm>
            <a:off x="1341120" y="2720340"/>
            <a:ext cx="9509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  <a:latin typeface="+mj-lt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943844654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Финансовый Университет">
  <a:themeElements>
    <a:clrScheme name="Финансовый Университет">
      <a:dk1>
        <a:sysClr val="windowText" lastClr="000000"/>
      </a:dk1>
      <a:lt1>
        <a:sysClr val="window" lastClr="FFFFFF"/>
      </a:lt1>
      <a:dk2>
        <a:srgbClr val="373545"/>
      </a:dk2>
      <a:lt2>
        <a:srgbClr val="A5A5A5"/>
      </a:lt2>
      <a:accent1>
        <a:srgbClr val="256569"/>
      </a:accent1>
      <a:accent2>
        <a:srgbClr val="AFAFAF"/>
      </a:accent2>
      <a:accent3>
        <a:srgbClr val="5BBFC5"/>
      </a:accent3>
      <a:accent4>
        <a:srgbClr val="7B7B7B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Финансовый Университет" id="{B61C6C59-7E8E-44EC-9D0A-175FD0FD7AA0}" vid="{4B9A828B-7C95-4D9C-8B7B-426AD85F47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Финансовый Университет</Template>
  <TotalTime>130</TotalTime>
  <Words>404</Words>
  <Application>Microsoft Office PowerPoint</Application>
  <PresentationFormat>Широкоэкранный</PresentationFormat>
  <Paragraphs>28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Book Antiqua</vt:lpstr>
      <vt:lpstr>Calibri</vt:lpstr>
      <vt:lpstr>Calibri Light</vt:lpstr>
      <vt:lpstr>Wingdings</vt:lpstr>
      <vt:lpstr>Шаблон Финансовый Университет</vt:lpstr>
      <vt:lpstr>Хочешь поймать мошенника? Думай, как мошенник!</vt:lpstr>
      <vt:lpstr>ЧТО ТАКОЕ МОШЕННИЧЕСТВО?</vt:lpstr>
      <vt:lpstr>ЧТО СПОСОБСТВУЕТ МОШЕННИЧЕСТВУ?</vt:lpstr>
      <vt:lpstr>КАК РЕАЛИЗУЕТСЯ МОШЕНИЧЕСТВО?</vt:lpstr>
      <vt:lpstr>КАК МОЖНО ЗАЩИТИТЬСЯ?</vt:lpstr>
      <vt:lpstr>Презентация PowerPoint</vt:lpstr>
    </vt:vector>
  </TitlesOfParts>
  <Company>GUMF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AYVoronina</dc:creator>
  <cp:lastModifiedBy>Olya</cp:lastModifiedBy>
  <cp:revision>11</cp:revision>
  <dcterms:created xsi:type="dcterms:W3CDTF">2018-04-06T11:52:35Z</dcterms:created>
  <dcterms:modified xsi:type="dcterms:W3CDTF">2019-04-15T18:50:20Z</dcterms:modified>
</cp:coreProperties>
</file>