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47E4D3D7-1A82-46F0-BFCE-19CC50315602}" type="datetimeFigureOut">
              <a:rPr lang="ru-RU" smtClean="0"/>
              <a:t>28.05.2019</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06E23EEA-70B0-40D9-A75C-EF6BD4411BC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7E4D3D7-1A82-46F0-BFCE-19CC50315602}" type="datetimeFigureOut">
              <a:rPr lang="ru-RU" smtClean="0"/>
              <a:t>28.05.2019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7E4D3D7-1A82-46F0-BFCE-19CC50315602}" type="datetimeFigureOut">
              <a:rPr lang="ru-RU" smtClean="0"/>
              <a:t>28.05.2019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7E4D3D7-1A82-46F0-BFCE-19CC50315602}" type="datetimeFigureOut">
              <a:rPr lang="ru-RU" smtClean="0"/>
              <a:t>28.05.2019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47E4D3D7-1A82-46F0-BFCE-19CC50315602}" type="datetimeFigureOut">
              <a:rPr lang="ru-RU" smtClean="0"/>
              <a:t>28.05.2019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6E23EEA-70B0-40D9-A75C-EF6BD4411BC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7E4D3D7-1A82-46F0-BFCE-19CC50315602}" type="datetimeFigureOut">
              <a:rPr lang="ru-RU" smtClean="0"/>
              <a:t>28.05.2019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47E4D3D7-1A82-46F0-BFCE-19CC50315602}" type="datetimeFigureOut">
              <a:rPr lang="ru-RU" smtClean="0"/>
              <a:t>28.05.2019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47E4D3D7-1A82-46F0-BFCE-19CC50315602}" type="datetimeFigureOut">
              <a:rPr lang="ru-RU" smtClean="0"/>
              <a:t>28.05.2019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7E4D3D7-1A82-46F0-BFCE-19CC50315602}" type="datetimeFigureOut">
              <a:rPr lang="ru-RU" smtClean="0"/>
              <a:t>28.05.2019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7E4D3D7-1A82-46F0-BFCE-19CC50315602}" type="datetimeFigureOut">
              <a:rPr lang="ru-RU" smtClean="0"/>
              <a:t>28.05.2019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6E23EEA-70B0-40D9-A75C-EF6BD4411BC5}"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47E4D3D7-1A82-46F0-BFCE-19CC50315602}" type="datetimeFigureOut">
              <a:rPr lang="ru-RU" smtClean="0"/>
              <a:t>28.05.2019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06E23EEA-70B0-40D9-A75C-EF6BD4411BC5}" type="slidenum">
              <a:rPr lang="ru-RU" smtClean="0"/>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E4D3D7-1A82-46F0-BFCE-19CC50315602}" type="datetimeFigureOut">
              <a:rPr lang="ru-RU" smtClean="0"/>
              <a:t>28.05.2019</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E23EEA-70B0-40D9-A75C-EF6BD4411BC5}" type="slidenum">
              <a:rPr lang="ru-RU" smtClean="0"/>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124744"/>
            <a:ext cx="7774632" cy="1584176"/>
          </a:xfrm>
        </p:spPr>
        <p:txBody>
          <a:bodyPr>
            <a:normAutofit/>
          </a:bodyPr>
          <a:lstStyle/>
          <a:p>
            <a:r>
              <a:rPr lang="ru-RU" sz="2400" dirty="0" smtClean="0"/>
              <a:t>АНАЛИЗ НЕДОБРОСОВЕСТНЫХ ПРАКТИК НА РЫНКЕ ЦЕННЫХ БУМАГ ЗА 2013-2017 ГГ.</a:t>
            </a:r>
            <a:endParaRPr lang="ru-RU" sz="2400" dirty="0"/>
          </a:p>
        </p:txBody>
      </p:sp>
      <p:sp>
        <p:nvSpPr>
          <p:cNvPr id="3" name="Подзаголовок 2"/>
          <p:cNvSpPr>
            <a:spLocks noGrp="1"/>
          </p:cNvSpPr>
          <p:nvPr>
            <p:ph type="subTitle" idx="1"/>
          </p:nvPr>
        </p:nvSpPr>
        <p:spPr>
          <a:xfrm>
            <a:off x="1115616" y="260648"/>
            <a:ext cx="7056784" cy="792088"/>
          </a:xfrm>
        </p:spPr>
        <p:txBody>
          <a:bodyPr>
            <a:normAutofit fontScale="92500"/>
          </a:bodyPr>
          <a:lstStyle/>
          <a:p>
            <a:pPr algn="just"/>
            <a:r>
              <a:rPr lang="ru-RU" dirty="0" smtClean="0"/>
              <a:t/>
            </a:r>
            <a:br>
              <a:rPr lang="ru-RU" dirty="0" smtClean="0"/>
            </a:br>
            <a:r>
              <a:rPr lang="ru-RU" sz="2200" dirty="0" smtClean="0"/>
              <a:t>Отчет о научно - исследовательской работе по теме: № 22 </a:t>
            </a:r>
            <a:endParaRPr lang="ru-RU" sz="2200" dirty="0"/>
          </a:p>
        </p:txBody>
      </p:sp>
      <p:sp>
        <p:nvSpPr>
          <p:cNvPr id="1025" name="Rectangle 1"/>
          <p:cNvSpPr>
            <a:spLocks noChangeArrowheads="1"/>
          </p:cNvSpPr>
          <p:nvPr/>
        </p:nvSpPr>
        <p:spPr bwMode="auto">
          <a:xfrm>
            <a:off x="827584" y="4509120"/>
            <a:ext cx="770485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Руководитель НИР,</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к.в.н., Департамент анализа данных, принятия решений и финансовых технологий  </a:t>
            </a:r>
            <a:r>
              <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А.И. Гайдамака</a:t>
            </a:r>
            <a:r>
              <a:rPr kumimoji="0" lang="ru-RU" sz="1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26" name="Rectangle 2"/>
          <p:cNvSpPr>
            <a:spLocks noChangeArrowheads="1"/>
          </p:cNvSpPr>
          <p:nvPr/>
        </p:nvSpPr>
        <p:spPr bwMode="auto">
          <a:xfrm>
            <a:off x="827584" y="3160803"/>
            <a:ext cx="770485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1200" dirty="0" smtClean="0">
                <a:latin typeface="Arial" pitchFamily="34" charset="0"/>
                <a:ea typeface="Calibri" pitchFamily="34" charset="0"/>
                <a:cs typeface="Arial" pitchFamily="34" charset="0"/>
              </a:rPr>
              <a:t>Авторы:</a:t>
            </a:r>
          </a:p>
          <a:p>
            <a:pPr fontAlgn="base">
              <a:spcBef>
                <a:spcPct val="0"/>
              </a:spcBef>
              <a:spcAft>
                <a:spcPct val="0"/>
              </a:spcAft>
            </a:pPr>
            <a:r>
              <a:rPr lang="ru-RU" sz="1200" dirty="0" smtClean="0">
                <a:latin typeface="Arial" pitchFamily="34" charset="0"/>
                <a:ea typeface="Calibri" pitchFamily="34" charset="0"/>
                <a:cs typeface="Arial" pitchFamily="34" charset="0"/>
              </a:rPr>
              <a:t>студентка факультета Прикладной </a:t>
            </a:r>
            <a:r>
              <a:rPr lang="ru-RU" sz="1200" dirty="0">
                <a:latin typeface="Arial" pitchFamily="34" charset="0"/>
                <a:ea typeface="Calibri" pitchFamily="34" charset="0"/>
                <a:cs typeface="Arial" pitchFamily="34" charset="0"/>
              </a:rPr>
              <a:t>математики и информационных технологий, гр. </a:t>
            </a:r>
            <a:r>
              <a:rPr lang="ru-RU" sz="1200" dirty="0" smtClean="0">
                <a:latin typeface="Arial" pitchFamily="34" charset="0"/>
                <a:ea typeface="Calibri" pitchFamily="34" charset="0"/>
                <a:cs typeface="Arial" pitchFamily="34" charset="0"/>
              </a:rPr>
              <a:t>ПМ2-1 Е.Ю. Козлова</a:t>
            </a:r>
            <a:endParaRPr lang="ru-RU" sz="1200" dirty="0" smtClean="0">
              <a:latin typeface="Arial" pitchFamily="34" charset="0"/>
              <a:ea typeface="Calibri" pitchFamily="34" charset="0"/>
              <a:cs typeface="Arial" pitchFamily="34" charset="0"/>
            </a:endParaRPr>
          </a:p>
          <a:p>
            <a:pPr fontAlgn="base">
              <a:spcBef>
                <a:spcPct val="0"/>
              </a:spcBef>
              <a:spcAft>
                <a:spcPct val="0"/>
              </a:spcAft>
            </a:pPr>
            <a:r>
              <a:rPr lang="ru-RU" sz="1200" dirty="0" smtClean="0">
                <a:latin typeface="Arial" pitchFamily="34" charset="0"/>
                <a:ea typeface="Calibri" pitchFamily="34" charset="0"/>
                <a:cs typeface="Arial" pitchFamily="34" charset="0"/>
              </a:rPr>
              <a:t>студентка факультета Прикладной математики и информационных технологий, гр. ПМ2-1 А.О. Маслова</a:t>
            </a:r>
          </a:p>
          <a:p>
            <a:pPr fontAlgn="base">
              <a:spcBef>
                <a:spcPct val="0"/>
              </a:spcBef>
              <a:spcAft>
                <a:spcPct val="0"/>
              </a:spcAft>
            </a:pPr>
            <a:r>
              <a:rPr lang="ru-RU" sz="1200" dirty="0" smtClean="0">
                <a:latin typeface="Arial" pitchFamily="34" charset="0"/>
                <a:ea typeface="Calibri" pitchFamily="34" charset="0"/>
                <a:cs typeface="Arial" pitchFamily="34" charset="0"/>
              </a:rPr>
              <a:t>студентка факультета Прикладной математики и информационных технологий, гр. ПМ2-1 А.А. </a:t>
            </a:r>
            <a:r>
              <a:rPr lang="ru-RU" sz="1200" dirty="0" err="1" smtClean="0">
                <a:latin typeface="Arial" pitchFamily="34" charset="0"/>
                <a:ea typeface="Calibri" pitchFamily="34" charset="0"/>
                <a:cs typeface="Arial" pitchFamily="34" charset="0"/>
              </a:rPr>
              <a:t>Ханова</a:t>
            </a:r>
            <a:endParaRPr lang="ru-RU" sz="1200" dirty="0" smtClean="0">
              <a:latin typeface="Arial" pitchFamily="34" charset="0"/>
              <a:ea typeface="Calibri" pitchFamily="34" charset="0"/>
              <a:cs typeface="Arial" pitchFamily="34" charset="0"/>
            </a:endParaRPr>
          </a:p>
          <a:p>
            <a:pPr fontAlgn="base">
              <a:spcBef>
                <a:spcPct val="0"/>
              </a:spcBef>
              <a:spcAft>
                <a:spcPct val="0"/>
              </a:spcAft>
            </a:pPr>
            <a:r>
              <a:rPr lang="ru-RU" sz="1200" dirty="0" smtClean="0">
                <a:latin typeface="Arial" pitchFamily="34" charset="0"/>
                <a:ea typeface="Calibri" pitchFamily="34" charset="0"/>
                <a:cs typeface="Arial" pitchFamily="34" charset="0"/>
              </a:rPr>
              <a:t>студентка факультета Прикладной математики и информационных технологий, гр. ПМ2-2 О.А. Скиба</a:t>
            </a:r>
          </a:p>
          <a:p>
            <a:pPr fontAlgn="base">
              <a:spcBef>
                <a:spcPct val="0"/>
              </a:spcBef>
              <a:spcAft>
                <a:spcPct val="0"/>
              </a:spcAft>
            </a:pPr>
            <a:endParaRPr lang="ru-RU" sz="1200" dirty="0" smtClean="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sz="1200" dirty="0" smtClean="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200" dirty="0" smtClean="0">
                <a:latin typeface="Arial" pitchFamily="34" charset="0"/>
                <a:ea typeface="Calibri" pitchFamily="34" charset="0"/>
                <a:cs typeface="Arial" pitchFamily="34" charset="0"/>
              </a:rPr>
              <a:t>   </a:t>
            </a:r>
            <a:endParaRPr lang="ru-RU" sz="1200" dirty="0">
              <a:latin typeface="Arial" pitchFamily="34" charset="0"/>
              <a:ea typeface="Calibri"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smtClean="0"/>
              <a:t>Актуальность исследования </a:t>
            </a:r>
            <a:endParaRPr lang="ru-RU" dirty="0"/>
          </a:p>
        </p:txBody>
      </p:sp>
      <p:sp>
        <p:nvSpPr>
          <p:cNvPr id="3" name="Содержимое 2"/>
          <p:cNvSpPr>
            <a:spLocks noGrp="1"/>
          </p:cNvSpPr>
          <p:nvPr>
            <p:ph idx="1"/>
          </p:nvPr>
        </p:nvSpPr>
        <p:spPr/>
        <p:txBody>
          <a:bodyPr>
            <a:normAutofit fontScale="62500" lnSpcReduction="20000"/>
          </a:bodyPr>
          <a:lstStyle/>
          <a:p>
            <a:pPr marL="0" indent="447675" algn="just">
              <a:buNone/>
            </a:pPr>
            <a:r>
              <a:rPr lang="ru-RU" dirty="0" smtClean="0"/>
              <a:t>Современный </a:t>
            </a:r>
            <a:r>
              <a:rPr lang="ru-RU" dirty="0"/>
              <a:t>рынок ценных бумаг является динамично развивающимся сегментом российской экономики и находится под влиянием таких факторов, как глобализация, </a:t>
            </a:r>
            <a:r>
              <a:rPr lang="ru-RU" dirty="0" err="1"/>
              <a:t>секьюритизация</a:t>
            </a:r>
            <a:r>
              <a:rPr lang="ru-RU" dirty="0"/>
              <a:t>, </a:t>
            </a:r>
            <a:r>
              <a:rPr lang="ru-RU" dirty="0" err="1"/>
              <a:t>дезинтермедиация</a:t>
            </a:r>
            <a:r>
              <a:rPr lang="ru-RU" dirty="0"/>
              <a:t>, </a:t>
            </a:r>
            <a:r>
              <a:rPr lang="ru-RU" dirty="0" err="1"/>
              <a:t>институциализация</a:t>
            </a:r>
            <a:r>
              <a:rPr lang="ru-RU" dirty="0"/>
              <a:t>. Развитие рынка ценных бумаг в России неизбежно сопровождается негативными явлениями в силу ряда причин, обусловленных стремлением ряда организаций и отдельных лиц к нанесению ущерба экономической безопасности страны, незаконному обогащению, извлечению необоснованной прибыли, а также руководствуясь иными негативными мотивами. При этом сущность рынка ценных бумаг, происходящие на нем процессы и реализуемые процедуры, а также деятельность его участников, закономерно порождают девиации, которые принято обозначать недобросовестными практиками. Недобросовестная практика или иная подобная деятельность имеет ярко выраженный негативный и латентный характер. Это указывает на необходимость отнесения такого рода деятельности к </a:t>
            </a:r>
            <a:r>
              <a:rPr lang="ru-RU" b="1" dirty="0"/>
              <a:t>элементам теневой экономики</a:t>
            </a:r>
            <a:r>
              <a:rPr lang="ru-RU" dirty="0"/>
              <a:t>. Исходя из этого, недобросовестные практики на рынке ценных бумаг выступают </a:t>
            </a:r>
            <a:r>
              <a:rPr lang="ru-RU" b="1" dirty="0"/>
              <a:t>источником угроз экономической безопасности личности, обществу и государству,</a:t>
            </a:r>
            <a:r>
              <a:rPr lang="ru-RU" dirty="0"/>
              <a:t> что требует развития инструментов анализа для своевременного выявления, предупреждения и пресечения данных негативных явлений</a:t>
            </a:r>
            <a:r>
              <a:rPr lang="ru-RU" dirty="0" smtClean="0"/>
              <a:t>.</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412776"/>
            <a:ext cx="8229600" cy="4713387"/>
          </a:xfrm>
        </p:spPr>
        <p:txBody>
          <a:bodyPr>
            <a:normAutofit/>
          </a:bodyPr>
          <a:lstStyle/>
          <a:p>
            <a:pPr algn="just"/>
            <a:r>
              <a:rPr lang="ru-RU" i="1" dirty="0"/>
              <a:t>Объекты исследования</a:t>
            </a:r>
            <a:r>
              <a:rPr lang="ru-RU" dirty="0"/>
              <a:t> – анализ механизмов теневой экономики на финансовом рынке.</a:t>
            </a:r>
          </a:p>
          <a:p>
            <a:pPr algn="just"/>
            <a:r>
              <a:rPr lang="ru-RU" i="1" dirty="0"/>
              <a:t>Предмет исследования</a:t>
            </a:r>
            <a:r>
              <a:rPr lang="ru-RU" dirty="0"/>
              <a:t> – анализ недобросовестных практик на рынке ценных бумаг.</a:t>
            </a:r>
          </a:p>
          <a:p>
            <a:pPr algn="just"/>
            <a:r>
              <a:rPr lang="ru-RU" i="1" dirty="0"/>
              <a:t>Цель выполнения исследования - </a:t>
            </a:r>
            <a:r>
              <a:rPr lang="ru-RU" dirty="0"/>
              <a:t>разработка рекомендаций по развитию аналитических инструментов в интересах выявления и предотвращения недобросовестных практик на рынке ценных бумаг.</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000" dirty="0"/>
              <a:t>Для реализации поставленной цели решались следующие задачи</a:t>
            </a:r>
            <a:r>
              <a:rPr lang="ru-RU" sz="4000" dirty="0" smtClean="0"/>
              <a:t>:</a:t>
            </a:r>
            <a:endParaRPr lang="ru-RU" sz="4000" dirty="0"/>
          </a:p>
        </p:txBody>
      </p:sp>
      <p:sp>
        <p:nvSpPr>
          <p:cNvPr id="3" name="Содержимое 2"/>
          <p:cNvSpPr>
            <a:spLocks noGrp="1"/>
          </p:cNvSpPr>
          <p:nvPr>
            <p:ph idx="1"/>
          </p:nvPr>
        </p:nvSpPr>
        <p:spPr/>
        <p:txBody>
          <a:bodyPr>
            <a:normAutofit fontScale="92500" lnSpcReduction="10000"/>
          </a:bodyPr>
          <a:lstStyle/>
          <a:p>
            <a:pPr marL="514350" lvl="0" indent="-514350" algn="just">
              <a:buFont typeface="+mj-lt"/>
              <a:buAutoNum type="arabicPeriod"/>
            </a:pPr>
            <a:r>
              <a:rPr lang="ru-RU" dirty="0" smtClean="0"/>
              <a:t>Исследовать </a:t>
            </a:r>
            <a:r>
              <a:rPr lang="ru-RU" dirty="0"/>
              <a:t>теоретические основы анализа недобросовестных практик на рынке ценных бумаг.</a:t>
            </a:r>
          </a:p>
          <a:p>
            <a:pPr marL="514350" lvl="0" indent="-514350" algn="just">
              <a:buFont typeface="+mj-lt"/>
              <a:buAutoNum type="arabicPeriod"/>
            </a:pPr>
            <a:r>
              <a:rPr lang="ru-RU" dirty="0"/>
              <a:t>Проанализировать иностранный и отечественный опыт использования аналитических инструментов для выявления и предотвращения недобросовестных практик на рынке ценных бумаг.</a:t>
            </a:r>
          </a:p>
          <a:p>
            <a:pPr marL="514350" lvl="0" indent="-514350" algn="just">
              <a:buFont typeface="+mj-lt"/>
              <a:buAutoNum type="arabicPeriod"/>
            </a:pPr>
            <a:r>
              <a:rPr lang="ru-RU" dirty="0"/>
              <a:t>Разработать модель реализации недобросовестных практик на рынке ценных бумаг.</a:t>
            </a:r>
          </a:p>
          <a:p>
            <a:pPr marL="514350" lvl="0" indent="-514350" algn="just">
              <a:buFont typeface="+mj-lt"/>
              <a:buAutoNum type="arabicPeriod"/>
            </a:pPr>
            <a:r>
              <a:rPr lang="ru-RU" dirty="0"/>
              <a:t>Разработать рекомендации по развитию аналитических инструментов в интересах выявления и предотвращения недобросовестных практик на рынке ценных бумаг</a:t>
            </a:r>
            <a:r>
              <a:rPr lang="ru-RU" dirty="0" smtClean="0"/>
              <a:t>.</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32656"/>
            <a:ext cx="8229600" cy="5793507"/>
          </a:xfrm>
        </p:spPr>
        <p:txBody>
          <a:bodyPr>
            <a:noAutofit/>
          </a:bodyPr>
          <a:lstStyle/>
          <a:p>
            <a:pPr algn="just"/>
            <a:r>
              <a:rPr lang="ru-RU" sz="1600" b="1" i="1" dirty="0"/>
              <a:t>Результаты работы </a:t>
            </a:r>
            <a:r>
              <a:rPr lang="ru-RU" sz="1600" i="1" dirty="0"/>
              <a:t>– </a:t>
            </a:r>
            <a:r>
              <a:rPr lang="ru-RU" sz="1600" dirty="0"/>
              <a:t>модель реализации недобросовестных практик на рынке ценных бумаг, а также практические рекомендации по развитию аналитических инструментов в интересах выявления и предотвращения недобросовестных практик на рынке ценных бумаг, описанные в соответствующих главах. </a:t>
            </a:r>
          </a:p>
          <a:p>
            <a:pPr algn="just"/>
            <a:r>
              <a:rPr lang="ru-RU" sz="1600" b="1" i="1" dirty="0"/>
              <a:t>Степень внедрения </a:t>
            </a:r>
            <a:r>
              <a:rPr lang="ru-RU" sz="1600" i="1" dirty="0"/>
              <a:t>– </a:t>
            </a:r>
            <a:r>
              <a:rPr lang="ru-RU" sz="1600" dirty="0"/>
              <a:t>работа апробирована на стендовом конкурсе </a:t>
            </a:r>
            <a:r>
              <a:rPr lang="ru-RU" sz="1600" dirty="0" err="1"/>
              <a:t>бизнес-проектов</a:t>
            </a:r>
            <a:r>
              <a:rPr lang="ru-RU" sz="1600" dirty="0"/>
              <a:t>, интерактивного стендового конкурса-выставки «Турнир научных идей», а также круглого стола «Цифровой ландшафт нашего экономического будущего» в рамках Х Международного научного студенческого конгресса.</a:t>
            </a:r>
          </a:p>
          <a:p>
            <a:pPr algn="just"/>
            <a:r>
              <a:rPr lang="ru-RU" sz="1600" b="1" i="1" dirty="0"/>
              <a:t>Область применения результатов научных исследований </a:t>
            </a:r>
            <a:r>
              <a:rPr lang="ru-RU" sz="1600" i="1" dirty="0"/>
              <a:t>– </a:t>
            </a:r>
            <a:r>
              <a:rPr lang="ru-RU" sz="1600" dirty="0"/>
              <a:t>полученные научные результаты могут быть использованы в работе аналитических подразделений Регулятора, иных заинтересованных федеральных органов законодательной и исполнительной власти, а также субъектами хозяйственно-экономической и финансовой деятельности в интересах прогнозирования и предотвращения негативных явлений на финансовом рынке.</a:t>
            </a:r>
          </a:p>
          <a:p>
            <a:pPr algn="just"/>
            <a:r>
              <a:rPr lang="ru-RU" sz="1600" b="1" i="1" dirty="0"/>
              <a:t>Теоретическая значимость </a:t>
            </a:r>
            <a:r>
              <a:rPr lang="ru-RU" sz="1600" i="1" dirty="0"/>
              <a:t>– </a:t>
            </a:r>
            <a:r>
              <a:rPr lang="ru-RU" sz="1600" dirty="0"/>
              <a:t>обобщены и систематизированы научные данные по вопросам определения понятия недобросовестных практик на рынке ценных бумаг, а также использования аналитических инструментов в интересах их выявления и предотвращения. Разработана и представлена модель недобросовестных практик на рынке ценных бумаг. </a:t>
            </a:r>
            <a:r>
              <a:rPr lang="ru-RU" sz="1600" dirty="0" smtClean="0"/>
              <a:t> </a:t>
            </a:r>
            <a:endParaRPr lang="ru-RU" sz="1600" dirty="0"/>
          </a:p>
          <a:p>
            <a:pPr algn="just"/>
            <a:r>
              <a:rPr lang="ru-RU" sz="1600" b="1" i="1" dirty="0"/>
              <a:t>Практическая значимость </a:t>
            </a:r>
            <a:r>
              <a:rPr lang="ru-RU" sz="1600" i="1" dirty="0"/>
              <a:t>– </a:t>
            </a:r>
            <a:r>
              <a:rPr lang="ru-RU" sz="1600" dirty="0"/>
              <a:t>разработанная модель, а также</a:t>
            </a:r>
            <a:r>
              <a:rPr lang="ru-RU" sz="1600" i="1" dirty="0"/>
              <a:t> </a:t>
            </a:r>
            <a:r>
              <a:rPr lang="ru-RU" sz="1600" dirty="0"/>
              <a:t>внедрение содержащихся в исследовании рекомендаций, включая разработанную программу, позволяют заблаговременно выявлять и предотвращать негативные явления и последствия, возникающие в результате недобросовестных практик на рынке ценных бумаг.</a:t>
            </a:r>
          </a:p>
          <a:p>
            <a:pPr algn="just">
              <a:buNone/>
            </a:pPr>
            <a:endParaRPr lang="ru-RU"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147248" cy="634082"/>
          </a:xfrm>
        </p:spPr>
        <p:txBody>
          <a:bodyPr>
            <a:normAutofit fontScale="90000"/>
          </a:bodyPr>
          <a:lstStyle/>
          <a:p>
            <a:r>
              <a:rPr lang="ru-RU" dirty="0" smtClean="0"/>
              <a:t>Основные выводы по НИР</a:t>
            </a:r>
            <a:endParaRPr lang="ru-RU" dirty="0"/>
          </a:p>
        </p:txBody>
      </p:sp>
      <p:sp>
        <p:nvSpPr>
          <p:cNvPr id="3" name="Содержимое 2"/>
          <p:cNvSpPr>
            <a:spLocks noGrp="1"/>
          </p:cNvSpPr>
          <p:nvPr>
            <p:ph idx="1"/>
          </p:nvPr>
        </p:nvSpPr>
        <p:spPr>
          <a:xfrm>
            <a:off x="323528" y="1052736"/>
            <a:ext cx="8373616" cy="5472608"/>
          </a:xfrm>
        </p:spPr>
        <p:txBody>
          <a:bodyPr>
            <a:noAutofit/>
          </a:bodyPr>
          <a:lstStyle/>
          <a:p>
            <a:pPr lvl="0" algn="just"/>
            <a:r>
              <a:rPr lang="ru-RU" sz="1100" dirty="0"/>
              <a:t>Недобросовестные практики на рынке ценных бумаг представляют собой сложное экономическое, социальное и юридическое явление. С экономической точки зрения недобросовестные практики на рынке ценных бумаг выступают в качестве элемента теневой экономики, как социальное явление проявляет себя в качестве социальной инженерии, а с юридической точки зрения это деяния, подпадающие по действие сразу нескольких направлений права, включая уголовное, административное, гражданское, финансовое.</a:t>
            </a:r>
          </a:p>
          <a:p>
            <a:pPr lvl="0" algn="just"/>
            <a:r>
              <a:rPr lang="ru-RU" sz="1100" dirty="0"/>
              <a:t>Процесс инструментального анализа недобросовестных практик на рынке ценных бумаг предполагает использование программных и аппаратных средств с широким спектром функционала обработки данных. С учетом сложности и многогранности явления недобросовестных практик на рынке ценных бумаг наиболее целесообразным аналитическими </a:t>
            </a:r>
            <a:r>
              <a:rPr lang="ru-RU" sz="1100" dirty="0" err="1"/>
              <a:t>инструметами</a:t>
            </a:r>
            <a:r>
              <a:rPr lang="ru-RU" sz="1100" dirty="0"/>
              <a:t> будут являться технологии интеллектуальной обработки данных, включая </a:t>
            </a:r>
            <a:r>
              <a:rPr lang="en-US" sz="1100" dirty="0"/>
              <a:t>Data Mining</a:t>
            </a:r>
            <a:r>
              <a:rPr lang="ru-RU" sz="1100" dirty="0"/>
              <a:t>. Кроме того, выявление недобросовестных практик на рынке ценных бумаг может потребовать разработки специальных программ</a:t>
            </a:r>
            <a:r>
              <a:rPr lang="ru-RU" sz="1100" dirty="0" smtClean="0"/>
              <a:t>.</a:t>
            </a:r>
          </a:p>
          <a:p>
            <a:pPr lvl="0" algn="just"/>
            <a:r>
              <a:rPr lang="ru-RU" sz="1100" dirty="0"/>
              <a:t>Иностранный и отечественный опыт показывает, что современные биржи не могут работать без специальных аналитических систем, которые способны выявлять признаки недобросовестных практик на рынке ценных бумаг. Вместе с тем, внебиржевые операции с ценными бумагами не всегда поддаются мониторингу и требуют разработки специальных средств.</a:t>
            </a:r>
          </a:p>
          <a:p>
            <a:pPr algn="just"/>
            <a:r>
              <a:rPr lang="ru-RU" sz="1100" dirty="0"/>
              <a:t>Особое место в осуществлении недобросовестных практик на рынке ценных бумаг занимают </a:t>
            </a:r>
            <a:r>
              <a:rPr lang="ru-RU" sz="1100" dirty="0" err="1"/>
              <a:t>интернет-площадки</a:t>
            </a:r>
            <a:r>
              <a:rPr lang="ru-RU" sz="1100" dirty="0"/>
              <a:t> и иные ресурсы, обеспечивающие торговлю ценными бумагами и другими финансовыми активами, что не может не требовать разработки и реализации специальных мер. Деятельность Регулятора и других правоохранительных, контролирующих и надзорных органов не всегда может быть эффективна в противодействии недобросовестным действиям на рынке ценных бумаг.</a:t>
            </a:r>
          </a:p>
          <a:p>
            <a:pPr algn="just"/>
            <a:r>
              <a:rPr lang="ru-RU" sz="1100" dirty="0"/>
              <a:t>Недобросовестные практики на рынке ценных бумаг являются сложным </a:t>
            </a:r>
            <a:r>
              <a:rPr lang="ru-RU" sz="1100" dirty="0" err="1"/>
              <a:t>многокатегориальным</a:t>
            </a:r>
            <a:r>
              <a:rPr lang="ru-RU" sz="1100" dirty="0"/>
              <a:t> явлением, формирующимся и существующим под </a:t>
            </a:r>
            <a:r>
              <a:rPr lang="ru-RU" sz="1100" dirty="0" err="1"/>
              <a:t>влиянеием</a:t>
            </a:r>
            <a:r>
              <a:rPr lang="ru-RU" sz="1100" dirty="0"/>
              <a:t> значительного количества факторов. Таким образом, моделирование данного процесса предполагает создание многофакторной модели, отражающей вероятность совершения недобросовестных действий, которая должна учитывать следующие показатели: риск наступления наказания (эффективность правоохранительной системы), тяжесть наказания, величина дохода от мошенничества, затраты на совершение мошенничества, организационные факторы, конъюнктура рынка.</a:t>
            </a:r>
          </a:p>
          <a:p>
            <a:pPr algn="just"/>
            <a:r>
              <a:rPr lang="ru-RU" sz="1100" dirty="0"/>
              <a:t>Для предотвращения </a:t>
            </a:r>
            <a:r>
              <a:rPr lang="ru-RU" sz="1100" dirty="0" err="1"/>
              <a:t>манипулятивных</a:t>
            </a:r>
            <a:r>
              <a:rPr lang="ru-RU" sz="1100" dirty="0"/>
              <a:t> действии вследствие социальной инженерии и иных видов мошенничества предлагается создание инструмента, позволяющего пользователю в автоматическом режиме объективно выявлять признаки недобросовестных действий на рынке ценных бумаг. Таким инструментом может стать программа, используемая субъектом или участником рынка для проверки компании, действующей на рынке ценных бумаг, по определенным признакам недобросовестных действий. Главная задача этой программы исключить человеческий фактор и обеспечить максимальную объективность в оценивании привлекательности компании, оказывающей услуги на рынке ценных бумаг.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2276872"/>
            <a:ext cx="8229600" cy="1143000"/>
          </a:xfrm>
        </p:spPr>
        <p:txBody>
          <a:bodyPr/>
          <a:lstStyle/>
          <a:p>
            <a:pPr algn="ctr"/>
            <a:r>
              <a:rPr lang="ru-RU" dirty="0" smtClean="0"/>
              <a:t>Спасибо за внимание!</a:t>
            </a: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960</Words>
  <Application>Microsoft Office PowerPoint</Application>
  <PresentationFormat>Экран (4:3)</PresentationFormat>
  <Paragraphs>35</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Поток</vt:lpstr>
      <vt:lpstr>АНАЛИЗ НЕДОБРОСОВЕСТНЫХ ПРАКТИК НА РЫНКЕ ЦЕННЫХ БУМАГ ЗА 2013-2017 ГГ.</vt:lpstr>
      <vt:lpstr>Актуальность исследования </vt:lpstr>
      <vt:lpstr>Слайд 3</vt:lpstr>
      <vt:lpstr>Для реализации поставленной цели решались следующие задачи:</vt:lpstr>
      <vt:lpstr>Слайд 5</vt:lpstr>
      <vt:lpstr>Основные выводы по НИР</vt:lpstr>
      <vt:lpstr>Спасибо за внимание!</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НЕДОБРОСОВЕСТНЫХ ПРАКТИК НА РЫНКЕ ЦЕННЫХ БУМАГ ЗА 2013-2017 ГГ.</dc:title>
  <dc:creator>Денис</dc:creator>
  <cp:lastModifiedBy>Денис</cp:lastModifiedBy>
  <cp:revision>4</cp:revision>
  <dcterms:created xsi:type="dcterms:W3CDTF">2019-05-28T07:13:50Z</dcterms:created>
  <dcterms:modified xsi:type="dcterms:W3CDTF">2019-05-28T07:49:34Z</dcterms:modified>
</cp:coreProperties>
</file>