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85000" cy="1011713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66" y="-72"/>
      </p:cViewPr>
      <p:guideLst>
        <p:guide orient="horz" pos="3187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3875" y="3142871"/>
            <a:ext cx="5937250" cy="216862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7750" y="5733045"/>
            <a:ext cx="4889500" cy="25854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68429" y="597194"/>
            <a:ext cx="1200547" cy="1273541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6789" y="597194"/>
            <a:ext cx="3485224" cy="127354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767" y="6501199"/>
            <a:ext cx="5937250" cy="20093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1767" y="4288076"/>
            <a:ext cx="5937250" cy="22131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6788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26090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264647"/>
            <a:ext cx="3086255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9250" y="3208444"/>
            <a:ext cx="3086255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48283" y="2264647"/>
            <a:ext cx="3087467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48283" y="3208444"/>
            <a:ext cx="3087467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2812"/>
            <a:ext cx="2298017" cy="17142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30941" y="402813"/>
            <a:ext cx="3904809" cy="86346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9250" y="2117106"/>
            <a:ext cx="2298017" cy="6920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109" y="7081996"/>
            <a:ext cx="4191000" cy="8360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69109" y="903985"/>
            <a:ext cx="4191000" cy="60702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69109" y="7918066"/>
            <a:ext cx="4191000" cy="11873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360666"/>
            <a:ext cx="6286500" cy="667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9250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7607-3C98-4BC2-8F5F-F8FBE4E28EFF}" type="datetimeFigureOut">
              <a:rPr kumimoji="1" lang="ja-JP" altLang="en-US" smtClean="0"/>
              <a:pPr/>
              <a:t>2010/11/4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86542" y="9377089"/>
            <a:ext cx="2211917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005917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keio.ac.jp/ja/access/mita.html" TargetMode="External"/><Relationship Id="rId5" Type="http://schemas.openxmlformats.org/officeDocument/2006/relationships/hyperlink" Target="https://spreadsheets.google.com/viewform?hl=ja&amp;formkey=dFBMaTJCUHBlNHMtWHRPQzRJTEh1bWc6MQ" TargetMode="External"/><Relationship Id="rId4" Type="http://schemas.openxmlformats.org/officeDocument/2006/relationships/hyperlink" Target="http://wwwsoc.nii.ac.jp/jsi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5000"/>
          </a:blip>
          <a:srcRect/>
          <a:stretch>
            <a:fillRect/>
          </a:stretch>
        </p:blipFill>
        <p:spPr bwMode="auto">
          <a:xfrm>
            <a:off x="66906" y="-126007"/>
            <a:ext cx="6858000" cy="1024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774500" y="376833"/>
            <a:ext cx="5436000" cy="649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第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15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回情報知識学フォーラム</a:t>
            </a:r>
            <a:endParaRPr lang="en-US" altLang="ja-JP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「多様化する電子書籍端末と学術情報流通」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460606" y="1170137"/>
            <a:ext cx="607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000" dirty="0" err="1">
                <a:latin typeface="Verdana" pitchFamily="34" charset="0"/>
              </a:rPr>
              <a:t>iPad</a:t>
            </a:r>
            <a:r>
              <a:rPr lang="en-US" altLang="ja-JP" sz="1000" dirty="0">
                <a:latin typeface="Verdana" pitchFamily="34" charset="0"/>
              </a:rPr>
              <a:t>, Kindle</a:t>
            </a:r>
            <a:r>
              <a:rPr lang="ja-JP" altLang="en-US" sz="1000" dirty="0">
                <a:latin typeface="Verdana" pitchFamily="34" charset="0"/>
              </a:rPr>
              <a:t>は電子書籍のブームを起こしましたが、現状はむしろ多様化しているように見えます。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そこで標記のテーマを主に技術的観点から考えるため、次のとおり、大学、出版、印刷の分野から専門家を招き、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講演と総合討論を行います</a:t>
            </a:r>
            <a:r>
              <a:rPr lang="ja-JP" altLang="en-US" sz="1000" dirty="0" smtClean="0">
                <a:latin typeface="Verdana" pitchFamily="34" charset="0"/>
              </a:rPr>
              <a:t>。</a:t>
            </a:r>
            <a:r>
              <a:rPr lang="ja-JP" altLang="en-US" sz="1000" dirty="0" smtClean="0"/>
              <a:t>会員、非会員を問わず、多数の方のご参加を期待しております。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6311" y="3085317"/>
          <a:ext cx="6219191" cy="355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3793"/>
                <a:gridCol w="846455"/>
                <a:gridCol w="4238943"/>
              </a:tblGrid>
              <a:tr h="274320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【</a:t>
                      </a:r>
                      <a:r>
                        <a:rPr kumimoji="1" lang="ja-JP" altLang="en-US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プログラム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】</a:t>
                      </a:r>
                      <a:endParaRPr kumimoji="1" lang="ja-JP" altLang="en-US" sz="1200" b="1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12:40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受付開始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13:00-13:10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開会挨拶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根岸正光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情報知識学会会長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13:10-14:00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「書籍の電子化がもたらすもの 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素朴な疑問と素朴な期待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」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/>
                      </a:r>
                      <a:b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</a:b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筑波大学教授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14:00-14:50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「電子書籍交換フォーマットの現状と標準化」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植村八潮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東京電機大学出版局 局長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14:50-15:40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3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EPUB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の多言語対応に向けた取組と事例報告」 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秋元良仁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凸版印刷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株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情報技術研究室 シニア研究員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15:40-15:50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休憩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429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15:50-16:10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「電子書籍フォーマットの研究動向と学術情報流通への課題」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 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慶應義塾大学准教授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16:10-17:10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総合討論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司会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　パネリスト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杉本重雄、植村八潮、秋元良仁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124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閉会挨拶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石塚英弘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情報知識学フォーラム実行委員長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17:30-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懇親会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（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一般：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, 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学生：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円）</a:t>
                      </a:r>
                      <a:endParaRPr kumimoji="1" lang="ja-JP" altLang="en-US" sz="1000" baseline="0" dirty="0" smtClean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表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12"/>
          <p:cNvSpPr txBox="1">
            <a:spLocks noChangeArrowheads="1"/>
          </p:cNvSpPr>
          <p:nvPr/>
        </p:nvSpPr>
        <p:spPr bwMode="auto">
          <a:xfrm>
            <a:off x="66906" y="9406964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>
              <a:tabLst>
                <a:tab pos="715963" algn="l"/>
              </a:tabLst>
            </a:pPr>
            <a:r>
              <a:rPr lang="ja-JP" altLang="en-US" sz="900" dirty="0">
                <a:latin typeface="Verdana" pitchFamily="34" charset="0"/>
              </a:rPr>
              <a:t>実行委員会：</a:t>
            </a:r>
            <a:r>
              <a:rPr lang="en-US" altLang="ja-JP" sz="900" dirty="0">
                <a:latin typeface="Verdana" pitchFamily="34" charset="0"/>
              </a:rPr>
              <a:t>	</a:t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委員長　石塚英弘（筑波大学教授）、委員　小川恵司 （凸版印刷（株）情報技術研究室長）、原田隆史</a:t>
            </a:r>
            <a:r>
              <a:rPr lang="ja-JP" altLang="en-US" sz="900" dirty="0" smtClean="0">
                <a:latin typeface="Verdana" pitchFamily="34" charset="0"/>
              </a:rPr>
              <a:t>（慶應</a:t>
            </a:r>
            <a:r>
              <a:rPr lang="ja-JP" altLang="en-US" sz="900" dirty="0">
                <a:latin typeface="Verdana" pitchFamily="34" charset="0"/>
              </a:rPr>
              <a:t>義塾大学准教授）、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江草由佳（国立教育政策研究所研究員）、白鳥裕（大日本印刷（株）</a:t>
            </a:r>
            <a:r>
              <a:rPr lang="en-US" altLang="ja-JP" sz="900" dirty="0">
                <a:latin typeface="Verdana" pitchFamily="34" charset="0"/>
              </a:rPr>
              <a:t>C&amp;I</a:t>
            </a:r>
            <a:r>
              <a:rPr lang="ja-JP" altLang="en-US" sz="900" dirty="0">
                <a:latin typeface="Verdana" pitchFamily="34" charset="0"/>
              </a:rPr>
              <a:t>事業部</a:t>
            </a:r>
            <a:r>
              <a:rPr lang="en-US" altLang="ja-JP" sz="900" dirty="0">
                <a:latin typeface="Verdana" pitchFamily="34" charset="0"/>
              </a:rPr>
              <a:t>IT</a:t>
            </a:r>
            <a:r>
              <a:rPr lang="ja-JP" altLang="en-US" sz="900" dirty="0">
                <a:latin typeface="Verdana" pitchFamily="34" charset="0"/>
              </a:rPr>
              <a:t>開発本部室長）、阪口哲男 （筑波大学准教授）、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高久雅生（物質・材料研究機構主任エンジニア）</a:t>
            </a:r>
          </a:p>
        </p:txBody>
      </p:sp>
      <p:sp>
        <p:nvSpPr>
          <p:cNvPr id="10" name="テキスト ボックス 13"/>
          <p:cNvSpPr txBox="1">
            <a:spLocks noChangeArrowheads="1"/>
          </p:cNvSpPr>
          <p:nvPr/>
        </p:nvSpPr>
        <p:spPr bwMode="auto">
          <a:xfrm>
            <a:off x="386311" y="8546142"/>
            <a:ext cx="5726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お問い合わせ先</a:t>
            </a:r>
            <a:r>
              <a:rPr lang="ja-JP" altLang="en-US" sz="1000" dirty="0">
                <a:latin typeface="Verdana" pitchFamily="34" charset="0"/>
              </a:rPr>
              <a:t> </a:t>
            </a:r>
            <a:r>
              <a:rPr lang="en-US" altLang="ja-JP" sz="1000" dirty="0">
                <a:latin typeface="Verdana" pitchFamily="34" charset="0"/>
              </a:rPr>
              <a:t>:</a:t>
            </a:r>
            <a:endParaRPr lang="ja-JP" altLang="en-US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情報知識学会事務局　〒</a:t>
            </a:r>
            <a:r>
              <a:rPr lang="en-US" altLang="ja-JP" sz="1000" dirty="0">
                <a:latin typeface="Verdana" pitchFamily="34" charset="0"/>
              </a:rPr>
              <a:t>110-8560 </a:t>
            </a:r>
            <a:r>
              <a:rPr lang="ja-JP" altLang="en-US" sz="1000" dirty="0">
                <a:latin typeface="Verdana" pitchFamily="34" charset="0"/>
              </a:rPr>
              <a:t>東京都台東区台東</a:t>
            </a:r>
            <a:r>
              <a:rPr lang="en-US" altLang="ja-JP" sz="1000" dirty="0">
                <a:latin typeface="Verdana" pitchFamily="34" charset="0"/>
              </a:rPr>
              <a:t>1-5-1</a:t>
            </a:r>
            <a:r>
              <a:rPr lang="ja-JP" altLang="en-US" sz="1000" dirty="0">
                <a:latin typeface="Verdana" pitchFamily="34" charset="0"/>
              </a:rPr>
              <a:t>（凸版印刷（株）内）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　　　</a:t>
            </a:r>
            <a:r>
              <a:rPr lang="ja-JP" altLang="en-US" sz="1000" dirty="0" smtClean="0">
                <a:latin typeface="Verdana" pitchFamily="34" charset="0"/>
              </a:rPr>
              <a:t>　</a:t>
            </a:r>
            <a:r>
              <a:rPr lang="ja-JP" altLang="en-US" sz="1000" dirty="0">
                <a:latin typeface="Verdana" pitchFamily="34" charset="0"/>
              </a:rPr>
              <a:t>　</a:t>
            </a:r>
            <a:r>
              <a:rPr lang="en-US" altLang="ja-JP" sz="1000" dirty="0" smtClean="0">
                <a:latin typeface="Verdana" pitchFamily="34" charset="0"/>
              </a:rPr>
              <a:t>E-mail: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r>
              <a:rPr lang="en-US" altLang="ja-JP" sz="1000" dirty="0" err="1" smtClean="0">
                <a:latin typeface="Verdana" pitchFamily="34" charset="0"/>
              </a:rPr>
              <a:t>jsik</a:t>
            </a:r>
            <a:r>
              <a:rPr lang="ja-JP" altLang="en-US" sz="1000" dirty="0" smtClean="0">
                <a:latin typeface="Verdana" pitchFamily="34" charset="0"/>
              </a:rPr>
              <a:t>（</a:t>
            </a:r>
            <a:r>
              <a:rPr lang="en-US" altLang="ja-JP" sz="1000" dirty="0" smtClean="0">
                <a:latin typeface="Verdana" pitchFamily="34" charset="0"/>
              </a:rPr>
              <a:t>at</a:t>
            </a:r>
            <a:r>
              <a:rPr lang="ja-JP" altLang="en-US" sz="1000" dirty="0" smtClean="0">
                <a:latin typeface="Verdana" pitchFamily="34" charset="0"/>
              </a:rPr>
              <a:t>）</a:t>
            </a:r>
            <a:r>
              <a:rPr lang="en-US" altLang="ja-JP" sz="1000" dirty="0" smtClean="0">
                <a:latin typeface="Verdana" pitchFamily="34" charset="0"/>
              </a:rPr>
              <a:t>nifty.com</a:t>
            </a:r>
            <a:r>
              <a:rPr lang="ja-JP" altLang="en-US" sz="1000" dirty="0">
                <a:latin typeface="Verdana" pitchFamily="34" charset="0"/>
              </a:rPr>
              <a:t>　　</a:t>
            </a:r>
            <a:r>
              <a:rPr lang="en-US" altLang="ja-JP" sz="1000" dirty="0">
                <a:latin typeface="Verdana" pitchFamily="34" charset="0"/>
                <a:hlinkClick r:id="rId4"/>
              </a:rPr>
              <a:t>http://wwwsoc.nii.ac.jp/jsik/</a:t>
            </a:r>
            <a:r>
              <a:rPr lang="en-US" altLang="ja-JP" sz="1000" dirty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sp>
        <p:nvSpPr>
          <p:cNvPr id="11" name="テキスト ボックス 14"/>
          <p:cNvSpPr txBox="1">
            <a:spLocks noChangeArrowheads="1"/>
          </p:cNvSpPr>
          <p:nvPr/>
        </p:nvSpPr>
        <p:spPr bwMode="auto">
          <a:xfrm>
            <a:off x="386311" y="7930589"/>
            <a:ext cx="57261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参加申込：</a:t>
            </a:r>
            <a:endParaRPr lang="ja-JP" altLang="en-US" sz="12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参加申込は次のページからお願いします：</a:t>
            </a:r>
            <a:r>
              <a:rPr lang="en-US" altLang="ja-JP" sz="1000" dirty="0">
                <a:latin typeface="Verdana" pitchFamily="34" charset="0"/>
                <a:hlinkClick r:id="rId5"/>
              </a:rPr>
              <a:t>http://bit.ly/JSIKForum2010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　　</a:t>
            </a:r>
            <a:r>
              <a:rPr lang="en-US" altLang="ja-JP" sz="1000" dirty="0">
                <a:latin typeface="Verdana" pitchFamily="34" charset="0"/>
              </a:rPr>
              <a:t>※</a:t>
            </a:r>
            <a:r>
              <a:rPr lang="ja-JP" altLang="en-US" sz="1000" dirty="0">
                <a:latin typeface="Verdana" pitchFamily="34" charset="0"/>
              </a:rPr>
              <a:t>定員は</a:t>
            </a:r>
            <a:r>
              <a:rPr lang="en-US" altLang="ja-JP" sz="1000" dirty="0">
                <a:latin typeface="Verdana" pitchFamily="34" charset="0"/>
              </a:rPr>
              <a:t>120</a:t>
            </a:r>
            <a:r>
              <a:rPr lang="ja-JP" altLang="en-US" sz="1000" dirty="0">
                <a:latin typeface="Verdana" pitchFamily="34" charset="0"/>
              </a:rPr>
              <a:t>名です。当日参加も可能ですが、できるだけ事前の参加申込をお願いしております。</a:t>
            </a:r>
            <a:r>
              <a:rPr lang="ja-JP" altLang="en-US" sz="1200" dirty="0">
                <a:latin typeface="Verdana" pitchFamily="34" charset="0"/>
              </a:rPr>
              <a:t>　　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36772" y="1819579"/>
            <a:ext cx="6518275" cy="1080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○日時：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2010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年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12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月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4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日 （土）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 13:00-17:20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○会場：慶應義塾大学三田キャンパス 第１校舎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111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教室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(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住所：東京都港区三田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2-15-45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/>
            </a:r>
            <a:b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</a:b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　　　　　 </a:t>
            </a: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  <a:hlinkClick r:id="rId6"/>
              </a:rPr>
              <a:t>http://www.keio.ac.jp/ja/access/mita.html</a:t>
            </a:r>
            <a:endParaRPr lang="en-US" altLang="ja-JP" sz="1100" dirty="0" smtClean="0">
              <a:solidFill>
                <a:prstClr val="black"/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</a:rPr>
              <a:t>         </a:t>
            </a:r>
            <a:r>
              <a:rPr lang="ja-JP" altLang="en-US" sz="1100" dirty="0" smtClean="0">
                <a:solidFill>
                  <a:prstClr val="black"/>
                </a:solidFill>
                <a:latin typeface="Verdana" pitchFamily="34" charset="0"/>
              </a:rPr>
              <a:t> 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（東門からお入りください。正門（南門）近辺は現在工事中です。）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○主催：情報知識学会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○後援：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  <a:sym typeface="Wingdings" pitchFamily="2" charset="2"/>
              </a:rPr>
              <a:t>（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社）情報科学技術協会　　協賛：（社）日本印刷学会 </a:t>
            </a:r>
            <a:endParaRPr lang="ja-JP" altLang="en-US" dirty="0"/>
          </a:p>
        </p:txBody>
      </p:sp>
      <p:graphicFrame>
        <p:nvGraphicFramePr>
          <p:cNvPr id="13" name="表 11"/>
          <p:cNvGraphicFramePr>
            <a:graphicFrameLocks noGrp="1"/>
          </p:cNvGraphicFramePr>
          <p:nvPr/>
        </p:nvGraphicFramePr>
        <p:xfrm>
          <a:off x="386311" y="6808211"/>
          <a:ext cx="6048575" cy="1089859"/>
        </p:xfrm>
        <a:graphic>
          <a:graphicData uri="http://schemas.openxmlformats.org/drawingml/2006/table">
            <a:tbl>
              <a:tblPr/>
              <a:tblGrid>
                <a:gridCol w="723950"/>
                <a:gridCol w="1727250"/>
                <a:gridCol w="669975"/>
                <a:gridCol w="2927400"/>
              </a:tblGrid>
              <a:tr h="25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参加費：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資料代：</a:t>
                      </a:r>
                    </a:p>
                  </a:txBody>
                  <a:tcPr marL="54000" marR="54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会員・学生会員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/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</a:b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（後援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協賛団体会員含む）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・当日入会も可能です。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・資料代は当日徴収いたします。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・資料は情報知識学会誌の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巻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号となります。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7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3,000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67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学生非会員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1,500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244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National Institute for Educational Policy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第15回情報知識学フォーラム 「多様化する電子書籍端末と学術情報流通」</dc:title>
  <dc:creator>情報知識学会</dc:creator>
  <cp:lastModifiedBy>Masao Takaku</cp:lastModifiedBy>
  <cp:revision>7</cp:revision>
  <dcterms:created xsi:type="dcterms:W3CDTF">2010-11-02T20:19:31Z</dcterms:created>
  <dcterms:modified xsi:type="dcterms:W3CDTF">2010-11-03T16:07:24Z</dcterms:modified>
</cp:coreProperties>
</file>