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9" r:id="rId3"/>
    <p:sldId id="362" r:id="rId4"/>
    <p:sldId id="378" r:id="rId5"/>
    <p:sldId id="377" r:id="rId6"/>
    <p:sldId id="379" r:id="rId7"/>
    <p:sldId id="376" r:id="rId8"/>
    <p:sldId id="375" r:id="rId9"/>
    <p:sldId id="260" r:id="rId10"/>
    <p:sldId id="277" r:id="rId11"/>
    <p:sldId id="372" r:id="rId12"/>
    <p:sldId id="399" r:id="rId13"/>
    <p:sldId id="400" r:id="rId14"/>
    <p:sldId id="407" r:id="rId15"/>
    <p:sldId id="383" r:id="rId16"/>
    <p:sldId id="385" r:id="rId17"/>
    <p:sldId id="386" r:id="rId18"/>
    <p:sldId id="387" r:id="rId19"/>
    <p:sldId id="394" r:id="rId20"/>
    <p:sldId id="388" r:id="rId21"/>
    <p:sldId id="392" r:id="rId22"/>
    <p:sldId id="381" r:id="rId23"/>
    <p:sldId id="408" r:id="rId24"/>
    <p:sldId id="389" r:id="rId25"/>
    <p:sldId id="397" r:id="rId26"/>
    <p:sldId id="403" r:id="rId27"/>
    <p:sldId id="398" r:id="rId28"/>
    <p:sldId id="401" r:id="rId29"/>
    <p:sldId id="404" r:id="rId30"/>
    <p:sldId id="405" r:id="rId31"/>
    <p:sldId id="412" r:id="rId32"/>
    <p:sldId id="413" r:id="rId33"/>
    <p:sldId id="409" r:id="rId34"/>
    <p:sldId id="414" r:id="rId35"/>
    <p:sldId id="415" r:id="rId36"/>
    <p:sldId id="279" r:id="rId37"/>
    <p:sldId id="410" r:id="rId38"/>
    <p:sldId id="280" r:id="rId39"/>
    <p:sldId id="264" r:id="rId40"/>
    <p:sldId id="318" r:id="rId41"/>
    <p:sldId id="391" r:id="rId42"/>
    <p:sldId id="356" r:id="rId43"/>
    <p:sldId id="380" r:id="rId44"/>
    <p:sldId id="395" r:id="rId45"/>
    <p:sldId id="396" r:id="rId46"/>
    <p:sldId id="390" r:id="rId47"/>
    <p:sldId id="382" r:id="rId48"/>
    <p:sldId id="319" r:id="rId49"/>
    <p:sldId id="278" r:id="rId50"/>
    <p:sldId id="368" r:id="rId51"/>
    <p:sldId id="366" r:id="rId52"/>
    <p:sldId id="346" r:id="rId53"/>
    <p:sldId id="371" r:id="rId54"/>
    <p:sldId id="314" r:id="rId55"/>
    <p:sldId id="288" r:id="rId56"/>
    <p:sldId id="316"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76" autoAdjust="0"/>
  </p:normalViewPr>
  <p:slideViewPr>
    <p:cSldViewPr>
      <p:cViewPr varScale="1">
        <p:scale>
          <a:sx n="52" d="100"/>
          <a:sy n="52" d="100"/>
        </p:scale>
        <p:origin x="168" y="66"/>
      </p:cViewPr>
      <p:guideLst>
        <p:guide orient="horz" pos="2160"/>
        <p:guide pos="2880"/>
      </p:guideLst>
    </p:cSldViewPr>
  </p:slideViewPr>
  <p:outlineViewPr>
    <p:cViewPr>
      <p:scale>
        <a:sx n="33" d="100"/>
        <a:sy n="33" d="100"/>
      </p:scale>
      <p:origin x="66" y="3528"/>
    </p:cViewPr>
  </p:outlineViewPr>
  <p:notesTextViewPr>
    <p:cViewPr>
      <p:scale>
        <a:sx n="100" d="100"/>
        <a:sy n="100" d="100"/>
      </p:scale>
      <p:origin x="0" y="0"/>
    </p:cViewPr>
  </p:notesTextViewPr>
  <p:sorterViewPr>
    <p:cViewPr varScale="1">
      <p:scale>
        <a:sx n="100" d="100"/>
        <a:sy n="100" d="100"/>
      </p:scale>
      <p:origin x="0" y="-71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sao\Dropbox\etk\&#31569;&#27874;&#22823;&#23398;-&#35611;&#32681;\2013&#12487;&#12451;&#12472;&#12479;&#12523;&#12489;&#12461;&#12517;&#12513;&#12531;&#12488;&#23653;&#20462;&#32773;&#21517;&#3180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成績評価!$G$3</c:f>
              <c:strCache>
                <c:ptCount val="1"/>
                <c:pt idx="0">
                  <c:v>総合評価</c:v>
                </c:pt>
              </c:strCache>
            </c:strRef>
          </c:tx>
          <c:spPr>
            <a:solidFill>
              <a:schemeClr val="accent1"/>
            </a:solidFill>
            <a:ln w="15875">
              <a:solidFill>
                <a:schemeClr val="tx2"/>
              </a:solidFill>
            </a:ln>
            <a:effectLst/>
          </c:spPr>
          <c:invertIfNegative val="0"/>
          <c:cat>
            <c:strRef>
              <c:f>成績評価!$A:$A</c:f>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f>成績評価!$G$4:$G$133</c:f>
              <c:numCache>
                <c:formatCode>0_);[Red]\(0\)</c:formatCode>
                <c:ptCount val="130"/>
                <c:pt idx="0">
                  <c:v>90</c:v>
                </c:pt>
                <c:pt idx="1">
                  <c:v>90</c:v>
                </c:pt>
                <c:pt idx="2">
                  <c:v>90</c:v>
                </c:pt>
                <c:pt idx="3">
                  <c:v>85</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77.5</c:v>
                </c:pt>
                <c:pt idx="29">
                  <c:v>77.5</c:v>
                </c:pt>
                <c:pt idx="30">
                  <c:v>77.5</c:v>
                </c:pt>
                <c:pt idx="31">
                  <c:v>77.5</c:v>
                </c:pt>
                <c:pt idx="32">
                  <c:v>77.5</c:v>
                </c:pt>
                <c:pt idx="33">
                  <c:v>77.5</c:v>
                </c:pt>
                <c:pt idx="34">
                  <c:v>77.5</c:v>
                </c:pt>
                <c:pt idx="35">
                  <c:v>77.5</c:v>
                </c:pt>
                <c:pt idx="36">
                  <c:v>77.5</c:v>
                </c:pt>
                <c:pt idx="37">
                  <c:v>77.5</c:v>
                </c:pt>
                <c:pt idx="38">
                  <c:v>77.5</c:v>
                </c:pt>
                <c:pt idx="39">
                  <c:v>77.5</c:v>
                </c:pt>
                <c:pt idx="40">
                  <c:v>77.5</c:v>
                </c:pt>
                <c:pt idx="41">
                  <c:v>77.5</c:v>
                </c:pt>
                <c:pt idx="42">
                  <c:v>77.5</c:v>
                </c:pt>
                <c:pt idx="43">
                  <c:v>77.5</c:v>
                </c:pt>
                <c:pt idx="44">
                  <c:v>77.5</c:v>
                </c:pt>
                <c:pt idx="45">
                  <c:v>77.5</c:v>
                </c:pt>
                <c:pt idx="46">
                  <c:v>77.5</c:v>
                </c:pt>
                <c:pt idx="47">
                  <c:v>77.5</c:v>
                </c:pt>
                <c:pt idx="48">
                  <c:v>77.5</c:v>
                </c:pt>
                <c:pt idx="49">
                  <c:v>77.5</c:v>
                </c:pt>
                <c:pt idx="50">
                  <c:v>77.5</c:v>
                </c:pt>
                <c:pt idx="51">
                  <c:v>77.5</c:v>
                </c:pt>
                <c:pt idx="52">
                  <c:v>77.5</c:v>
                </c:pt>
                <c:pt idx="53">
                  <c:v>77.5</c:v>
                </c:pt>
                <c:pt idx="54">
                  <c:v>77.5</c:v>
                </c:pt>
                <c:pt idx="55">
                  <c:v>77.5</c:v>
                </c:pt>
                <c:pt idx="56">
                  <c:v>77.5</c:v>
                </c:pt>
                <c:pt idx="57">
                  <c:v>77.5</c:v>
                </c:pt>
                <c:pt idx="58">
                  <c:v>77.5</c:v>
                </c:pt>
                <c:pt idx="59">
                  <c:v>77.5</c:v>
                </c:pt>
                <c:pt idx="60">
                  <c:v>77.5</c:v>
                </c:pt>
                <c:pt idx="61">
                  <c:v>77.5</c:v>
                </c:pt>
                <c:pt idx="62">
                  <c:v>77.5</c:v>
                </c:pt>
                <c:pt idx="63">
                  <c:v>77.5</c:v>
                </c:pt>
                <c:pt idx="64">
                  <c:v>75</c:v>
                </c:pt>
                <c:pt idx="65">
                  <c:v>75</c:v>
                </c:pt>
                <c:pt idx="66">
                  <c:v>75</c:v>
                </c:pt>
                <c:pt idx="67">
                  <c:v>75</c:v>
                </c:pt>
                <c:pt idx="68">
                  <c:v>75</c:v>
                </c:pt>
                <c:pt idx="69">
                  <c:v>75</c:v>
                </c:pt>
                <c:pt idx="70">
                  <c:v>75</c:v>
                </c:pt>
                <c:pt idx="71">
                  <c:v>75</c:v>
                </c:pt>
                <c:pt idx="72">
                  <c:v>75</c:v>
                </c:pt>
                <c:pt idx="73">
                  <c:v>75</c:v>
                </c:pt>
                <c:pt idx="74">
                  <c:v>75</c:v>
                </c:pt>
                <c:pt idx="75">
                  <c:v>75</c:v>
                </c:pt>
                <c:pt idx="76">
                  <c:v>75</c:v>
                </c:pt>
                <c:pt idx="77">
                  <c:v>75</c:v>
                </c:pt>
                <c:pt idx="78">
                  <c:v>75</c:v>
                </c:pt>
                <c:pt idx="79">
                  <c:v>75</c:v>
                </c:pt>
                <c:pt idx="80">
                  <c:v>75</c:v>
                </c:pt>
                <c:pt idx="81">
                  <c:v>75</c:v>
                </c:pt>
                <c:pt idx="82">
                  <c:v>75</c:v>
                </c:pt>
                <c:pt idx="83">
                  <c:v>75</c:v>
                </c:pt>
                <c:pt idx="84">
                  <c:v>75</c:v>
                </c:pt>
                <c:pt idx="85">
                  <c:v>75</c:v>
                </c:pt>
                <c:pt idx="86">
                  <c:v>75</c:v>
                </c:pt>
                <c:pt idx="87">
                  <c:v>75</c:v>
                </c:pt>
                <c:pt idx="88">
                  <c:v>75</c:v>
                </c:pt>
                <c:pt idx="89">
                  <c:v>75</c:v>
                </c:pt>
                <c:pt idx="90">
                  <c:v>75</c:v>
                </c:pt>
                <c:pt idx="91">
                  <c:v>72.5</c:v>
                </c:pt>
                <c:pt idx="92">
                  <c:v>72.5</c:v>
                </c:pt>
                <c:pt idx="93">
                  <c:v>72.5</c:v>
                </c:pt>
                <c:pt idx="94">
                  <c:v>72.5</c:v>
                </c:pt>
                <c:pt idx="95">
                  <c:v>72.5</c:v>
                </c:pt>
                <c:pt idx="96">
                  <c:v>72.5</c:v>
                </c:pt>
                <c:pt idx="97">
                  <c:v>72.5</c:v>
                </c:pt>
                <c:pt idx="98">
                  <c:v>70</c:v>
                </c:pt>
                <c:pt idx="99">
                  <c:v>70</c:v>
                </c:pt>
                <c:pt idx="100">
                  <c:v>70</c:v>
                </c:pt>
                <c:pt idx="101">
                  <c:v>70</c:v>
                </c:pt>
                <c:pt idx="102">
                  <c:v>70</c:v>
                </c:pt>
                <c:pt idx="103">
                  <c:v>70</c:v>
                </c:pt>
                <c:pt idx="104">
                  <c:v>67.5</c:v>
                </c:pt>
                <c:pt idx="105">
                  <c:v>67.5</c:v>
                </c:pt>
                <c:pt idx="106">
                  <c:v>67.5</c:v>
                </c:pt>
                <c:pt idx="107">
                  <c:v>67.5</c:v>
                </c:pt>
                <c:pt idx="108">
                  <c:v>67.5</c:v>
                </c:pt>
                <c:pt idx="109">
                  <c:v>67.5</c:v>
                </c:pt>
                <c:pt idx="110">
                  <c:v>65</c:v>
                </c:pt>
                <c:pt idx="111">
                  <c:v>65</c:v>
                </c:pt>
                <c:pt idx="112">
                  <c:v>65</c:v>
                </c:pt>
                <c:pt idx="113">
                  <c:v>65</c:v>
                </c:pt>
                <c:pt idx="114">
                  <c:v>60</c:v>
                </c:pt>
                <c:pt idx="115">
                  <c:v>60</c:v>
                </c:pt>
                <c:pt idx="116">
                  <c:v>40</c:v>
                </c:pt>
                <c:pt idx="117">
                  <c:v>40</c:v>
                </c:pt>
                <c:pt idx="118">
                  <c:v>40</c:v>
                </c:pt>
                <c:pt idx="119">
                  <c:v>37.5</c:v>
                </c:pt>
                <c:pt idx="120">
                  <c:v>37.5</c:v>
                </c:pt>
                <c:pt idx="121">
                  <c:v>37.5</c:v>
                </c:pt>
                <c:pt idx="122">
                  <c:v>35</c:v>
                </c:pt>
                <c:pt idx="123">
                  <c:v>0</c:v>
                </c:pt>
                <c:pt idx="124">
                  <c:v>0</c:v>
                </c:pt>
                <c:pt idx="125">
                  <c:v>0</c:v>
                </c:pt>
                <c:pt idx="126">
                  <c:v>0</c:v>
                </c:pt>
                <c:pt idx="127">
                  <c:v>0</c:v>
                </c:pt>
                <c:pt idx="128">
                  <c:v>0</c:v>
                </c:pt>
                <c:pt idx="129">
                  <c:v>0</c:v>
                </c:pt>
              </c:numCache>
            </c:numRef>
          </c:val>
        </c:ser>
        <c:dLbls>
          <c:showLegendKey val="0"/>
          <c:showVal val="0"/>
          <c:showCatName val="0"/>
          <c:showSerName val="0"/>
          <c:showPercent val="0"/>
          <c:showBubbleSize val="0"/>
        </c:dLbls>
        <c:gapWidth val="219"/>
        <c:overlap val="-27"/>
        <c:axId val="236370512"/>
        <c:axId val="236371072"/>
        <c:extLst>
          <c:ext xmlns:c15="http://schemas.microsoft.com/office/drawing/2012/chart" uri="{02D57815-91ED-43cb-92C2-25804820EDAC}">
            <c15:filteredBarSeries>
              <c15:ser>
                <c:idx val="1"/>
                <c:order val="1"/>
                <c:tx>
                  <c:strRef>
                    <c:extLst>
                      <c:ext uri="{02D57815-91ED-43cb-92C2-25804820EDAC}">
                        <c15:formulaRef>
                          <c15:sqref>成績評価!$H$3</c15:sqref>
                        </c15:formulaRef>
                      </c:ext>
                    </c:extLst>
                    <c:strCache>
                      <c:ptCount val="1"/>
                      <c:pt idx="0">
                        <c:v>第1回評点</c:v>
                      </c:pt>
                    </c:strCache>
                  </c:strRef>
                </c:tx>
                <c:spPr>
                  <a:solidFill>
                    <a:schemeClr val="accent2"/>
                  </a:solidFill>
                  <a:ln>
                    <a:noFill/>
                  </a:ln>
                  <a:effectLst/>
                </c:spPr>
                <c:invertIfNegative val="0"/>
                <c:cat>
                  <c:strRef>
                    <c:extLst>
                      <c:ex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c:ext uri="{02D57815-91ED-43cb-92C2-25804820EDAC}">
                        <c15:formulaRef>
                          <c15:sqref>成績評価!$H$4:$H$133</c15:sqref>
                        </c15:formulaRef>
                      </c:ext>
                    </c:extLst>
                    <c:numCache>
                      <c:formatCode>0_);[Red]\(0\)</c:formatCode>
                      <c:ptCount val="130"/>
                      <c:pt idx="0">
                        <c:v>80</c:v>
                      </c:pt>
                      <c:pt idx="1">
                        <c:v>100</c:v>
                      </c:pt>
                      <c:pt idx="2">
                        <c:v>80</c:v>
                      </c:pt>
                      <c:pt idx="3">
                        <c:v>70</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80</c:v>
                      </c:pt>
                      <c:pt idx="29">
                        <c:v>80</c:v>
                      </c:pt>
                      <c:pt idx="30">
                        <c:v>80</c:v>
                      </c:pt>
                      <c:pt idx="31">
                        <c:v>80</c:v>
                      </c:pt>
                      <c:pt idx="32">
                        <c:v>80</c:v>
                      </c:pt>
                      <c:pt idx="33">
                        <c:v>80</c:v>
                      </c:pt>
                      <c:pt idx="34">
                        <c:v>80</c:v>
                      </c:pt>
                      <c:pt idx="35">
                        <c:v>80</c:v>
                      </c:pt>
                      <c:pt idx="36">
                        <c:v>80</c:v>
                      </c:pt>
                      <c:pt idx="37">
                        <c:v>80</c:v>
                      </c:pt>
                      <c:pt idx="38">
                        <c:v>75</c:v>
                      </c:pt>
                      <c:pt idx="39">
                        <c:v>80</c:v>
                      </c:pt>
                      <c:pt idx="40">
                        <c:v>80</c:v>
                      </c:pt>
                      <c:pt idx="41">
                        <c:v>80</c:v>
                      </c:pt>
                      <c:pt idx="42">
                        <c:v>75</c:v>
                      </c:pt>
                      <c:pt idx="43">
                        <c:v>80</c:v>
                      </c:pt>
                      <c:pt idx="44">
                        <c:v>80</c:v>
                      </c:pt>
                      <c:pt idx="45">
                        <c:v>80</c:v>
                      </c:pt>
                      <c:pt idx="46">
                        <c:v>80</c:v>
                      </c:pt>
                      <c:pt idx="47">
                        <c:v>80</c:v>
                      </c:pt>
                      <c:pt idx="48">
                        <c:v>80</c:v>
                      </c:pt>
                      <c:pt idx="49">
                        <c:v>80</c:v>
                      </c:pt>
                      <c:pt idx="50">
                        <c:v>80</c:v>
                      </c:pt>
                      <c:pt idx="51">
                        <c:v>80</c:v>
                      </c:pt>
                      <c:pt idx="52">
                        <c:v>80</c:v>
                      </c:pt>
                      <c:pt idx="53">
                        <c:v>80</c:v>
                      </c:pt>
                      <c:pt idx="54">
                        <c:v>80</c:v>
                      </c:pt>
                      <c:pt idx="55">
                        <c:v>80</c:v>
                      </c:pt>
                      <c:pt idx="56">
                        <c:v>80</c:v>
                      </c:pt>
                      <c:pt idx="57">
                        <c:v>80</c:v>
                      </c:pt>
                      <c:pt idx="58">
                        <c:v>80</c:v>
                      </c:pt>
                      <c:pt idx="59">
                        <c:v>75</c:v>
                      </c:pt>
                      <c:pt idx="60">
                        <c:v>80</c:v>
                      </c:pt>
                      <c:pt idx="61">
                        <c:v>80</c:v>
                      </c:pt>
                      <c:pt idx="62">
                        <c:v>80</c:v>
                      </c:pt>
                      <c:pt idx="63">
                        <c:v>75</c:v>
                      </c:pt>
                      <c:pt idx="64">
                        <c:v>70</c:v>
                      </c:pt>
                      <c:pt idx="65">
                        <c:v>80</c:v>
                      </c:pt>
                      <c:pt idx="66">
                        <c:v>80</c:v>
                      </c:pt>
                      <c:pt idx="67">
                        <c:v>80</c:v>
                      </c:pt>
                      <c:pt idx="68">
                        <c:v>75</c:v>
                      </c:pt>
                      <c:pt idx="69">
                        <c:v>75</c:v>
                      </c:pt>
                      <c:pt idx="70">
                        <c:v>80</c:v>
                      </c:pt>
                      <c:pt idx="71">
                        <c:v>75</c:v>
                      </c:pt>
                      <c:pt idx="72">
                        <c:v>75</c:v>
                      </c:pt>
                      <c:pt idx="73">
                        <c:v>75</c:v>
                      </c:pt>
                      <c:pt idx="74">
                        <c:v>75</c:v>
                      </c:pt>
                      <c:pt idx="75">
                        <c:v>75</c:v>
                      </c:pt>
                      <c:pt idx="76">
                        <c:v>80</c:v>
                      </c:pt>
                      <c:pt idx="77">
                        <c:v>80</c:v>
                      </c:pt>
                      <c:pt idx="78">
                        <c:v>70</c:v>
                      </c:pt>
                      <c:pt idx="79">
                        <c:v>80</c:v>
                      </c:pt>
                      <c:pt idx="80">
                        <c:v>80</c:v>
                      </c:pt>
                      <c:pt idx="81">
                        <c:v>70</c:v>
                      </c:pt>
                      <c:pt idx="82">
                        <c:v>75</c:v>
                      </c:pt>
                      <c:pt idx="83">
                        <c:v>75</c:v>
                      </c:pt>
                      <c:pt idx="84">
                        <c:v>80</c:v>
                      </c:pt>
                      <c:pt idx="85">
                        <c:v>75</c:v>
                      </c:pt>
                      <c:pt idx="86">
                        <c:v>80</c:v>
                      </c:pt>
                      <c:pt idx="87">
                        <c:v>75</c:v>
                      </c:pt>
                      <c:pt idx="88">
                        <c:v>80</c:v>
                      </c:pt>
                      <c:pt idx="89">
                        <c:v>75</c:v>
                      </c:pt>
                      <c:pt idx="90">
                        <c:v>70</c:v>
                      </c:pt>
                      <c:pt idx="91">
                        <c:v>80</c:v>
                      </c:pt>
                      <c:pt idx="92">
                        <c:v>70</c:v>
                      </c:pt>
                      <c:pt idx="93">
                        <c:v>70</c:v>
                      </c:pt>
                      <c:pt idx="94">
                        <c:v>75</c:v>
                      </c:pt>
                      <c:pt idx="95">
                        <c:v>70</c:v>
                      </c:pt>
                      <c:pt idx="96">
                        <c:v>75</c:v>
                      </c:pt>
                      <c:pt idx="97">
                        <c:v>75</c:v>
                      </c:pt>
                      <c:pt idx="98">
                        <c:v>60</c:v>
                      </c:pt>
                      <c:pt idx="99">
                        <c:v>60</c:v>
                      </c:pt>
                      <c:pt idx="100">
                        <c:v>70</c:v>
                      </c:pt>
                      <c:pt idx="101">
                        <c:v>70</c:v>
                      </c:pt>
                      <c:pt idx="102">
                        <c:v>80</c:v>
                      </c:pt>
                      <c:pt idx="103">
                        <c:v>80</c:v>
                      </c:pt>
                      <c:pt idx="104">
                        <c:v>60</c:v>
                      </c:pt>
                      <c:pt idx="105">
                        <c:v>70</c:v>
                      </c:pt>
                      <c:pt idx="106">
                        <c:v>75</c:v>
                      </c:pt>
                      <c:pt idx="107">
                        <c:v>75</c:v>
                      </c:pt>
                      <c:pt idx="108">
                        <c:v>75</c:v>
                      </c:pt>
                      <c:pt idx="109">
                        <c:v>60</c:v>
                      </c:pt>
                      <c:pt idx="110">
                        <c:v>70</c:v>
                      </c:pt>
                      <c:pt idx="111">
                        <c:v>70</c:v>
                      </c:pt>
                      <c:pt idx="112">
                        <c:v>60</c:v>
                      </c:pt>
                      <c:pt idx="113">
                        <c:v>70</c:v>
                      </c:pt>
                      <c:pt idx="114">
                        <c:v>70</c:v>
                      </c:pt>
                      <c:pt idx="115">
                        <c:v>50</c:v>
                      </c:pt>
                      <c:pt idx="116">
                        <c:v>80</c:v>
                      </c:pt>
                      <c:pt idx="117">
                        <c:v>80</c:v>
                      </c:pt>
                      <c:pt idx="118">
                        <c:v>80</c:v>
                      </c:pt>
                      <c:pt idx="119">
                        <c:v>75</c:v>
                      </c:pt>
                      <c:pt idx="120">
                        <c:v>5</c:v>
                      </c:pt>
                      <c:pt idx="121">
                        <c:v>0</c:v>
                      </c:pt>
                      <c:pt idx="122">
                        <c:v>0</c:v>
                      </c:pt>
                      <c:pt idx="123">
                        <c:v>0</c:v>
                      </c:pt>
                      <c:pt idx="124">
                        <c:v>0</c:v>
                      </c:pt>
                      <c:pt idx="125">
                        <c:v>0</c:v>
                      </c:pt>
                      <c:pt idx="126">
                        <c:v>0</c:v>
                      </c:pt>
                      <c:pt idx="127">
                        <c:v>0</c:v>
                      </c:pt>
                      <c:pt idx="128">
                        <c:v>0</c:v>
                      </c:pt>
                      <c:pt idx="129">
                        <c:v>0</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成績評価!$I$3</c15:sqref>
                        </c15:formulaRef>
                      </c:ext>
                    </c:extLst>
                    <c:strCache>
                      <c:ptCount val="1"/>
                      <c:pt idx="0">
                        <c:v>第1回評価</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成績評価!$I$4:$I$133</c15:sqref>
                        </c15:formulaRef>
                      </c:ext>
                    </c:extLst>
                    <c:numCache>
                      <c:formatCode>General</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numCache>
                  </c:numRef>
                </c:val>
              </c15:ser>
            </c15:filteredBarSeries>
            <c15:filteredBarSeries>
              <c15:ser>
                <c:idx val="3"/>
                <c:order val="3"/>
                <c:tx>
                  <c:strRef>
                    <c:extLst xmlns:c15="http://schemas.microsoft.com/office/drawing/2012/chart">
                      <c:ext xmlns:c15="http://schemas.microsoft.com/office/drawing/2012/chart" uri="{02D57815-91ED-43cb-92C2-25804820EDAC}">
                        <c15:formulaRef>
                          <c15:sqref>成績評価!$J$3</c15:sqref>
                        </c15:formulaRef>
                      </c:ext>
                    </c:extLst>
                    <c:strCache>
                      <c:ptCount val="1"/>
                      <c:pt idx="0">
                        <c:v>第1回提出日</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成績評価!$J$4:$J$133</c15:sqref>
                        </c15:formulaRef>
                      </c:ext>
                    </c:extLst>
                    <c:numCache>
                      <c:formatCode>m/d;@</c:formatCode>
                      <c:ptCount val="130"/>
                      <c:pt idx="0">
                        <c:v>41389</c:v>
                      </c:pt>
                      <c:pt idx="1">
                        <c:v>41389</c:v>
                      </c:pt>
                      <c:pt idx="2">
                        <c:v>41389</c:v>
                      </c:pt>
                      <c:pt idx="3">
                        <c:v>41389</c:v>
                      </c:pt>
                      <c:pt idx="4">
                        <c:v>41389</c:v>
                      </c:pt>
                      <c:pt idx="5">
                        <c:v>41389</c:v>
                      </c:pt>
                      <c:pt idx="6">
                        <c:v>41389</c:v>
                      </c:pt>
                      <c:pt idx="7">
                        <c:v>41389</c:v>
                      </c:pt>
                      <c:pt idx="8">
                        <c:v>41389</c:v>
                      </c:pt>
                      <c:pt idx="9">
                        <c:v>41389</c:v>
                      </c:pt>
                      <c:pt idx="10">
                        <c:v>41389</c:v>
                      </c:pt>
                      <c:pt idx="11">
                        <c:v>41389</c:v>
                      </c:pt>
                      <c:pt idx="12">
                        <c:v>41389</c:v>
                      </c:pt>
                      <c:pt idx="13">
                        <c:v>41389</c:v>
                      </c:pt>
                      <c:pt idx="14">
                        <c:v>41389</c:v>
                      </c:pt>
                      <c:pt idx="15">
                        <c:v>41389</c:v>
                      </c:pt>
                      <c:pt idx="16">
                        <c:v>41389</c:v>
                      </c:pt>
                      <c:pt idx="17">
                        <c:v>41389</c:v>
                      </c:pt>
                      <c:pt idx="18">
                        <c:v>41389</c:v>
                      </c:pt>
                      <c:pt idx="19">
                        <c:v>41389</c:v>
                      </c:pt>
                      <c:pt idx="20">
                        <c:v>41389</c:v>
                      </c:pt>
                      <c:pt idx="21">
                        <c:v>41389</c:v>
                      </c:pt>
                      <c:pt idx="22">
                        <c:v>41389</c:v>
                      </c:pt>
                      <c:pt idx="23">
                        <c:v>41389</c:v>
                      </c:pt>
                      <c:pt idx="24">
                        <c:v>41389</c:v>
                      </c:pt>
                      <c:pt idx="25">
                        <c:v>41389</c:v>
                      </c:pt>
                      <c:pt idx="26">
                        <c:v>41389</c:v>
                      </c:pt>
                      <c:pt idx="27">
                        <c:v>41389</c:v>
                      </c:pt>
                      <c:pt idx="28">
                        <c:v>41389</c:v>
                      </c:pt>
                      <c:pt idx="29">
                        <c:v>41389</c:v>
                      </c:pt>
                      <c:pt idx="30">
                        <c:v>41389</c:v>
                      </c:pt>
                      <c:pt idx="31">
                        <c:v>41389</c:v>
                      </c:pt>
                      <c:pt idx="32">
                        <c:v>41389</c:v>
                      </c:pt>
                      <c:pt idx="33">
                        <c:v>41389</c:v>
                      </c:pt>
                      <c:pt idx="34">
                        <c:v>41389</c:v>
                      </c:pt>
                      <c:pt idx="35">
                        <c:v>41389</c:v>
                      </c:pt>
                      <c:pt idx="36">
                        <c:v>41389</c:v>
                      </c:pt>
                      <c:pt idx="37">
                        <c:v>41389</c:v>
                      </c:pt>
                      <c:pt idx="38">
                        <c:v>41389</c:v>
                      </c:pt>
                      <c:pt idx="39">
                        <c:v>41389</c:v>
                      </c:pt>
                      <c:pt idx="40">
                        <c:v>41389</c:v>
                      </c:pt>
                      <c:pt idx="41">
                        <c:v>41389</c:v>
                      </c:pt>
                      <c:pt idx="42">
                        <c:v>41389</c:v>
                      </c:pt>
                      <c:pt idx="43">
                        <c:v>41389</c:v>
                      </c:pt>
                      <c:pt idx="44">
                        <c:v>41389</c:v>
                      </c:pt>
                      <c:pt idx="45">
                        <c:v>41389</c:v>
                      </c:pt>
                      <c:pt idx="46">
                        <c:v>41389</c:v>
                      </c:pt>
                      <c:pt idx="47">
                        <c:v>41389</c:v>
                      </c:pt>
                      <c:pt idx="48">
                        <c:v>41389</c:v>
                      </c:pt>
                      <c:pt idx="49">
                        <c:v>41389</c:v>
                      </c:pt>
                      <c:pt idx="50">
                        <c:v>41389</c:v>
                      </c:pt>
                      <c:pt idx="51">
                        <c:v>41389</c:v>
                      </c:pt>
                      <c:pt idx="52">
                        <c:v>41389</c:v>
                      </c:pt>
                      <c:pt idx="53">
                        <c:v>41389</c:v>
                      </c:pt>
                      <c:pt idx="54">
                        <c:v>41389</c:v>
                      </c:pt>
                      <c:pt idx="55">
                        <c:v>41389</c:v>
                      </c:pt>
                      <c:pt idx="56">
                        <c:v>41389</c:v>
                      </c:pt>
                      <c:pt idx="57">
                        <c:v>41389</c:v>
                      </c:pt>
                      <c:pt idx="58">
                        <c:v>41389</c:v>
                      </c:pt>
                      <c:pt idx="59">
                        <c:v>41389</c:v>
                      </c:pt>
                      <c:pt idx="60">
                        <c:v>41389</c:v>
                      </c:pt>
                      <c:pt idx="61">
                        <c:v>41389</c:v>
                      </c:pt>
                      <c:pt idx="62">
                        <c:v>41389</c:v>
                      </c:pt>
                      <c:pt idx="63">
                        <c:v>41389</c:v>
                      </c:pt>
                      <c:pt idx="64">
                        <c:v>41389</c:v>
                      </c:pt>
                      <c:pt idx="65">
                        <c:v>41389</c:v>
                      </c:pt>
                      <c:pt idx="66">
                        <c:v>41389</c:v>
                      </c:pt>
                      <c:pt idx="67">
                        <c:v>41389</c:v>
                      </c:pt>
                      <c:pt idx="68">
                        <c:v>41389</c:v>
                      </c:pt>
                      <c:pt idx="69">
                        <c:v>41389</c:v>
                      </c:pt>
                      <c:pt idx="70">
                        <c:v>41389</c:v>
                      </c:pt>
                      <c:pt idx="71">
                        <c:v>41389</c:v>
                      </c:pt>
                      <c:pt idx="72">
                        <c:v>41389</c:v>
                      </c:pt>
                      <c:pt idx="73">
                        <c:v>41389</c:v>
                      </c:pt>
                      <c:pt idx="74">
                        <c:v>41389</c:v>
                      </c:pt>
                      <c:pt idx="75">
                        <c:v>41389</c:v>
                      </c:pt>
                      <c:pt idx="76">
                        <c:v>41389</c:v>
                      </c:pt>
                      <c:pt idx="77">
                        <c:v>41389</c:v>
                      </c:pt>
                      <c:pt idx="78">
                        <c:v>41389</c:v>
                      </c:pt>
                      <c:pt idx="79">
                        <c:v>41389</c:v>
                      </c:pt>
                      <c:pt idx="80">
                        <c:v>41389</c:v>
                      </c:pt>
                      <c:pt idx="81">
                        <c:v>41389</c:v>
                      </c:pt>
                      <c:pt idx="82">
                        <c:v>41389</c:v>
                      </c:pt>
                      <c:pt idx="83">
                        <c:v>41389</c:v>
                      </c:pt>
                      <c:pt idx="84">
                        <c:v>41389</c:v>
                      </c:pt>
                      <c:pt idx="85">
                        <c:v>41389</c:v>
                      </c:pt>
                      <c:pt idx="86">
                        <c:v>41389</c:v>
                      </c:pt>
                      <c:pt idx="87">
                        <c:v>41389</c:v>
                      </c:pt>
                      <c:pt idx="88">
                        <c:v>41389</c:v>
                      </c:pt>
                      <c:pt idx="89">
                        <c:v>41389</c:v>
                      </c:pt>
                      <c:pt idx="90">
                        <c:v>41389</c:v>
                      </c:pt>
                      <c:pt idx="91">
                        <c:v>41389</c:v>
                      </c:pt>
                      <c:pt idx="92">
                        <c:v>41389</c:v>
                      </c:pt>
                      <c:pt idx="93">
                        <c:v>41389</c:v>
                      </c:pt>
                      <c:pt idx="94">
                        <c:v>41389</c:v>
                      </c:pt>
                      <c:pt idx="95">
                        <c:v>41389</c:v>
                      </c:pt>
                      <c:pt idx="96">
                        <c:v>41389</c:v>
                      </c:pt>
                      <c:pt idx="97">
                        <c:v>41389</c:v>
                      </c:pt>
                      <c:pt idx="98">
                        <c:v>41389</c:v>
                      </c:pt>
                      <c:pt idx="99">
                        <c:v>41389</c:v>
                      </c:pt>
                      <c:pt idx="100">
                        <c:v>41389</c:v>
                      </c:pt>
                      <c:pt idx="101">
                        <c:v>41389</c:v>
                      </c:pt>
                      <c:pt idx="102">
                        <c:v>41389</c:v>
                      </c:pt>
                      <c:pt idx="103">
                        <c:v>41389</c:v>
                      </c:pt>
                      <c:pt idx="104">
                        <c:v>41389</c:v>
                      </c:pt>
                      <c:pt idx="105">
                        <c:v>41389</c:v>
                      </c:pt>
                      <c:pt idx="106">
                        <c:v>41389</c:v>
                      </c:pt>
                      <c:pt idx="107">
                        <c:v>41389</c:v>
                      </c:pt>
                      <c:pt idx="108">
                        <c:v>41389</c:v>
                      </c:pt>
                      <c:pt idx="109">
                        <c:v>41389</c:v>
                      </c:pt>
                      <c:pt idx="110">
                        <c:v>41389</c:v>
                      </c:pt>
                      <c:pt idx="111">
                        <c:v>41389</c:v>
                      </c:pt>
                      <c:pt idx="112">
                        <c:v>41389</c:v>
                      </c:pt>
                      <c:pt idx="113">
                        <c:v>41389</c:v>
                      </c:pt>
                      <c:pt idx="114">
                        <c:v>41389</c:v>
                      </c:pt>
                      <c:pt idx="115">
                        <c:v>41393</c:v>
                      </c:pt>
                      <c:pt idx="116">
                        <c:v>41389</c:v>
                      </c:pt>
                      <c:pt idx="117">
                        <c:v>41389</c:v>
                      </c:pt>
                      <c:pt idx="118">
                        <c:v>41389</c:v>
                      </c:pt>
                      <c:pt idx="119">
                        <c:v>41389</c:v>
                      </c:pt>
                      <c:pt idx="120">
                        <c:v>41410</c:v>
                      </c:pt>
                    </c:numCache>
                  </c:numRef>
                </c:val>
              </c15:ser>
            </c15:filteredBarSeries>
            <c15:filteredBarSeries>
              <c15:ser>
                <c:idx val="4"/>
                <c:order val="4"/>
                <c:tx>
                  <c:strRef>
                    <c:extLst xmlns:c15="http://schemas.microsoft.com/office/drawing/2012/chart">
                      <c:ext xmlns:c15="http://schemas.microsoft.com/office/drawing/2012/chart" uri="{02D57815-91ED-43cb-92C2-25804820EDAC}">
                        <c15:formulaRef>
                          <c15:sqref>成績評価!$K$3</c15:sqref>
                        </c15:formulaRef>
                      </c:ext>
                    </c:extLst>
                    <c:strCache>
                      <c:ptCount val="1"/>
                      <c:pt idx="0">
                        <c:v>第2回評点</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成績評価!$K$4:$K$133</c15:sqref>
                        </c15:formulaRef>
                      </c:ext>
                    </c:extLst>
                    <c:numCache>
                      <c:formatCode>0_);[Red]\(0\)</c:formatCode>
                      <c:ptCount val="130"/>
                      <c:pt idx="0">
                        <c:v>100</c:v>
                      </c:pt>
                      <c:pt idx="1">
                        <c:v>80</c:v>
                      </c:pt>
                      <c:pt idx="2">
                        <c:v>100</c:v>
                      </c:pt>
                      <c:pt idx="3">
                        <c:v>100</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75</c:v>
                      </c:pt>
                      <c:pt idx="29">
                        <c:v>75</c:v>
                      </c:pt>
                      <c:pt idx="30">
                        <c:v>75</c:v>
                      </c:pt>
                      <c:pt idx="31">
                        <c:v>75</c:v>
                      </c:pt>
                      <c:pt idx="32">
                        <c:v>75</c:v>
                      </c:pt>
                      <c:pt idx="33">
                        <c:v>75</c:v>
                      </c:pt>
                      <c:pt idx="34">
                        <c:v>75</c:v>
                      </c:pt>
                      <c:pt idx="35">
                        <c:v>75</c:v>
                      </c:pt>
                      <c:pt idx="36">
                        <c:v>75</c:v>
                      </c:pt>
                      <c:pt idx="37">
                        <c:v>75</c:v>
                      </c:pt>
                      <c:pt idx="38">
                        <c:v>80</c:v>
                      </c:pt>
                      <c:pt idx="39">
                        <c:v>75</c:v>
                      </c:pt>
                      <c:pt idx="40">
                        <c:v>75</c:v>
                      </c:pt>
                      <c:pt idx="41">
                        <c:v>75</c:v>
                      </c:pt>
                      <c:pt idx="42">
                        <c:v>80</c:v>
                      </c:pt>
                      <c:pt idx="43">
                        <c:v>75</c:v>
                      </c:pt>
                      <c:pt idx="44">
                        <c:v>75</c:v>
                      </c:pt>
                      <c:pt idx="45">
                        <c:v>75</c:v>
                      </c:pt>
                      <c:pt idx="46">
                        <c:v>75</c:v>
                      </c:pt>
                      <c:pt idx="47">
                        <c:v>75</c:v>
                      </c:pt>
                      <c:pt idx="48">
                        <c:v>75</c:v>
                      </c:pt>
                      <c:pt idx="49">
                        <c:v>75</c:v>
                      </c:pt>
                      <c:pt idx="50">
                        <c:v>75</c:v>
                      </c:pt>
                      <c:pt idx="51">
                        <c:v>75</c:v>
                      </c:pt>
                      <c:pt idx="52">
                        <c:v>75</c:v>
                      </c:pt>
                      <c:pt idx="53">
                        <c:v>75</c:v>
                      </c:pt>
                      <c:pt idx="54">
                        <c:v>75</c:v>
                      </c:pt>
                      <c:pt idx="55">
                        <c:v>75</c:v>
                      </c:pt>
                      <c:pt idx="56">
                        <c:v>75</c:v>
                      </c:pt>
                      <c:pt idx="57">
                        <c:v>75</c:v>
                      </c:pt>
                      <c:pt idx="58">
                        <c:v>75</c:v>
                      </c:pt>
                      <c:pt idx="59">
                        <c:v>80</c:v>
                      </c:pt>
                      <c:pt idx="60">
                        <c:v>75</c:v>
                      </c:pt>
                      <c:pt idx="61">
                        <c:v>75</c:v>
                      </c:pt>
                      <c:pt idx="62">
                        <c:v>75</c:v>
                      </c:pt>
                      <c:pt idx="63">
                        <c:v>80</c:v>
                      </c:pt>
                      <c:pt idx="64">
                        <c:v>80</c:v>
                      </c:pt>
                      <c:pt idx="65">
                        <c:v>70</c:v>
                      </c:pt>
                      <c:pt idx="66">
                        <c:v>70</c:v>
                      </c:pt>
                      <c:pt idx="67">
                        <c:v>70</c:v>
                      </c:pt>
                      <c:pt idx="68">
                        <c:v>75</c:v>
                      </c:pt>
                      <c:pt idx="69">
                        <c:v>75</c:v>
                      </c:pt>
                      <c:pt idx="70">
                        <c:v>70</c:v>
                      </c:pt>
                      <c:pt idx="71">
                        <c:v>75</c:v>
                      </c:pt>
                      <c:pt idx="72">
                        <c:v>75</c:v>
                      </c:pt>
                      <c:pt idx="73">
                        <c:v>75</c:v>
                      </c:pt>
                      <c:pt idx="74">
                        <c:v>75</c:v>
                      </c:pt>
                      <c:pt idx="75">
                        <c:v>75</c:v>
                      </c:pt>
                      <c:pt idx="76">
                        <c:v>70</c:v>
                      </c:pt>
                      <c:pt idx="77">
                        <c:v>70</c:v>
                      </c:pt>
                      <c:pt idx="78">
                        <c:v>80</c:v>
                      </c:pt>
                      <c:pt idx="79">
                        <c:v>70</c:v>
                      </c:pt>
                      <c:pt idx="80">
                        <c:v>70</c:v>
                      </c:pt>
                      <c:pt idx="81">
                        <c:v>80</c:v>
                      </c:pt>
                      <c:pt idx="82">
                        <c:v>75</c:v>
                      </c:pt>
                      <c:pt idx="83">
                        <c:v>75</c:v>
                      </c:pt>
                      <c:pt idx="84">
                        <c:v>70</c:v>
                      </c:pt>
                      <c:pt idx="85">
                        <c:v>75</c:v>
                      </c:pt>
                      <c:pt idx="86">
                        <c:v>70</c:v>
                      </c:pt>
                      <c:pt idx="87">
                        <c:v>75</c:v>
                      </c:pt>
                      <c:pt idx="88">
                        <c:v>70</c:v>
                      </c:pt>
                      <c:pt idx="89">
                        <c:v>75</c:v>
                      </c:pt>
                      <c:pt idx="90">
                        <c:v>80</c:v>
                      </c:pt>
                      <c:pt idx="91">
                        <c:v>65</c:v>
                      </c:pt>
                      <c:pt idx="92">
                        <c:v>75</c:v>
                      </c:pt>
                      <c:pt idx="93">
                        <c:v>75</c:v>
                      </c:pt>
                      <c:pt idx="94">
                        <c:v>70</c:v>
                      </c:pt>
                      <c:pt idx="95">
                        <c:v>75</c:v>
                      </c:pt>
                      <c:pt idx="96">
                        <c:v>70</c:v>
                      </c:pt>
                      <c:pt idx="97">
                        <c:v>70</c:v>
                      </c:pt>
                      <c:pt idx="98">
                        <c:v>80</c:v>
                      </c:pt>
                      <c:pt idx="99">
                        <c:v>80</c:v>
                      </c:pt>
                      <c:pt idx="100">
                        <c:v>70</c:v>
                      </c:pt>
                      <c:pt idx="101">
                        <c:v>70</c:v>
                      </c:pt>
                      <c:pt idx="102">
                        <c:v>60</c:v>
                      </c:pt>
                      <c:pt idx="103">
                        <c:v>60</c:v>
                      </c:pt>
                      <c:pt idx="104">
                        <c:v>75</c:v>
                      </c:pt>
                      <c:pt idx="105">
                        <c:v>65</c:v>
                      </c:pt>
                      <c:pt idx="106">
                        <c:v>60</c:v>
                      </c:pt>
                      <c:pt idx="107">
                        <c:v>60</c:v>
                      </c:pt>
                      <c:pt idx="108">
                        <c:v>60</c:v>
                      </c:pt>
                      <c:pt idx="109">
                        <c:v>75</c:v>
                      </c:pt>
                      <c:pt idx="110">
                        <c:v>60</c:v>
                      </c:pt>
                      <c:pt idx="111">
                        <c:v>60</c:v>
                      </c:pt>
                      <c:pt idx="112">
                        <c:v>70</c:v>
                      </c:pt>
                      <c:pt idx="113">
                        <c:v>60</c:v>
                      </c:pt>
                      <c:pt idx="114">
                        <c:v>50</c:v>
                      </c:pt>
                      <c:pt idx="115">
                        <c:v>70</c:v>
                      </c:pt>
                      <c:pt idx="116">
                        <c:v>0</c:v>
                      </c:pt>
                      <c:pt idx="117">
                        <c:v>0</c:v>
                      </c:pt>
                      <c:pt idx="118">
                        <c:v>0</c:v>
                      </c:pt>
                      <c:pt idx="119">
                        <c:v>0</c:v>
                      </c:pt>
                      <c:pt idx="120">
                        <c:v>70</c:v>
                      </c:pt>
                      <c:pt idx="121">
                        <c:v>75</c:v>
                      </c:pt>
                      <c:pt idx="122">
                        <c:v>70</c:v>
                      </c:pt>
                      <c:pt idx="123">
                        <c:v>0</c:v>
                      </c:pt>
                      <c:pt idx="124">
                        <c:v>0</c:v>
                      </c:pt>
                      <c:pt idx="125">
                        <c:v>0</c:v>
                      </c:pt>
                      <c:pt idx="126">
                        <c:v>0</c:v>
                      </c:pt>
                      <c:pt idx="127">
                        <c:v>0</c:v>
                      </c:pt>
                      <c:pt idx="128">
                        <c:v>0</c:v>
                      </c:pt>
                      <c:pt idx="129">
                        <c:v>0</c:v>
                      </c:pt>
                    </c:numCache>
                  </c:numRef>
                </c:val>
              </c15:ser>
            </c15:filteredBarSeries>
            <c15:filteredBarSeries>
              <c15:ser>
                <c:idx val="5"/>
                <c:order val="5"/>
                <c:tx>
                  <c:strRef>
                    <c:extLst xmlns:c15="http://schemas.microsoft.com/office/drawing/2012/chart">
                      <c:ext xmlns:c15="http://schemas.microsoft.com/office/drawing/2012/chart" uri="{02D57815-91ED-43cb-92C2-25804820EDAC}">
                        <c15:formulaRef>
                          <c15:sqref>成績評価!$L$3</c15:sqref>
                        </c15:formulaRef>
                      </c:ext>
                    </c:extLst>
                    <c:strCache>
                      <c:ptCount val="1"/>
                      <c:pt idx="0">
                        <c:v>第2回評価</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成績評価!$L$4:$L$133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6"/>
                <c:order val="6"/>
                <c:tx>
                  <c:strRef>
                    <c:extLst xmlns:c15="http://schemas.microsoft.com/office/drawing/2012/chart">
                      <c:ext xmlns:c15="http://schemas.microsoft.com/office/drawing/2012/chart" uri="{02D57815-91ED-43cb-92C2-25804820EDAC}">
                        <c15:formulaRef>
                          <c15:sqref>成績評価!$M$3</c15:sqref>
                        </c15:formulaRef>
                      </c:ext>
                    </c:extLst>
                    <c:strCache>
                      <c:ptCount val="1"/>
                      <c:pt idx="0">
                        <c:v>第2回提出日</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成績評価!$M$4:$M$133</c15:sqref>
                        </c15:formulaRef>
                      </c:ext>
                    </c:extLst>
                    <c:numCache>
                      <c:formatCode>m/d;@</c:formatCode>
                      <c:ptCount val="130"/>
                      <c:pt idx="0">
                        <c:v>41410</c:v>
                      </c:pt>
                      <c:pt idx="1">
                        <c:v>41410</c:v>
                      </c:pt>
                      <c:pt idx="2">
                        <c:v>41410</c:v>
                      </c:pt>
                      <c:pt idx="3">
                        <c:v>41410</c:v>
                      </c:pt>
                      <c:pt idx="4">
                        <c:v>41410</c:v>
                      </c:pt>
                      <c:pt idx="5">
                        <c:v>41403</c:v>
                      </c:pt>
                      <c:pt idx="6">
                        <c:v>41410</c:v>
                      </c:pt>
                      <c:pt idx="7">
                        <c:v>41410</c:v>
                      </c:pt>
                      <c:pt idx="8">
                        <c:v>41410</c:v>
                      </c:pt>
                      <c:pt idx="9">
                        <c:v>41410</c:v>
                      </c:pt>
                      <c:pt idx="10">
                        <c:v>41410</c:v>
                      </c:pt>
                      <c:pt idx="11">
                        <c:v>41410</c:v>
                      </c:pt>
                      <c:pt idx="12">
                        <c:v>41410</c:v>
                      </c:pt>
                      <c:pt idx="13">
                        <c:v>41410</c:v>
                      </c:pt>
                      <c:pt idx="14">
                        <c:v>41410</c:v>
                      </c:pt>
                      <c:pt idx="15">
                        <c:v>41410</c:v>
                      </c:pt>
                      <c:pt idx="16">
                        <c:v>41410</c:v>
                      </c:pt>
                      <c:pt idx="17">
                        <c:v>41410</c:v>
                      </c:pt>
                      <c:pt idx="18">
                        <c:v>41410</c:v>
                      </c:pt>
                      <c:pt idx="19">
                        <c:v>41410</c:v>
                      </c:pt>
                      <c:pt idx="20">
                        <c:v>41410</c:v>
                      </c:pt>
                      <c:pt idx="21">
                        <c:v>41410</c:v>
                      </c:pt>
                      <c:pt idx="22">
                        <c:v>41410</c:v>
                      </c:pt>
                      <c:pt idx="23">
                        <c:v>41410</c:v>
                      </c:pt>
                      <c:pt idx="24">
                        <c:v>41410</c:v>
                      </c:pt>
                      <c:pt idx="25">
                        <c:v>41410</c:v>
                      </c:pt>
                      <c:pt idx="26">
                        <c:v>41410</c:v>
                      </c:pt>
                      <c:pt idx="27">
                        <c:v>41410</c:v>
                      </c:pt>
                      <c:pt idx="28">
                        <c:v>41410</c:v>
                      </c:pt>
                      <c:pt idx="29">
                        <c:v>41410</c:v>
                      </c:pt>
                      <c:pt idx="30">
                        <c:v>41410</c:v>
                      </c:pt>
                      <c:pt idx="31">
                        <c:v>41410</c:v>
                      </c:pt>
                      <c:pt idx="32">
                        <c:v>41410</c:v>
                      </c:pt>
                      <c:pt idx="33">
                        <c:v>41410</c:v>
                      </c:pt>
                      <c:pt idx="34">
                        <c:v>41410</c:v>
                      </c:pt>
                      <c:pt idx="35">
                        <c:v>41410</c:v>
                      </c:pt>
                      <c:pt idx="36">
                        <c:v>41410</c:v>
                      </c:pt>
                      <c:pt idx="37">
                        <c:v>41410</c:v>
                      </c:pt>
                      <c:pt idx="38">
                        <c:v>41410</c:v>
                      </c:pt>
                      <c:pt idx="39">
                        <c:v>41410</c:v>
                      </c:pt>
                      <c:pt idx="40">
                        <c:v>41410</c:v>
                      </c:pt>
                      <c:pt idx="41">
                        <c:v>41410</c:v>
                      </c:pt>
                      <c:pt idx="42">
                        <c:v>41410</c:v>
                      </c:pt>
                      <c:pt idx="43">
                        <c:v>41410</c:v>
                      </c:pt>
                      <c:pt idx="44">
                        <c:v>41410</c:v>
                      </c:pt>
                      <c:pt idx="45">
                        <c:v>41410</c:v>
                      </c:pt>
                      <c:pt idx="46">
                        <c:v>41410</c:v>
                      </c:pt>
                      <c:pt idx="47">
                        <c:v>41410</c:v>
                      </c:pt>
                      <c:pt idx="48">
                        <c:v>41410</c:v>
                      </c:pt>
                      <c:pt idx="49">
                        <c:v>41410</c:v>
                      </c:pt>
                      <c:pt idx="50">
                        <c:v>41410</c:v>
                      </c:pt>
                      <c:pt idx="51">
                        <c:v>41410</c:v>
                      </c:pt>
                      <c:pt idx="52">
                        <c:v>41410</c:v>
                      </c:pt>
                      <c:pt idx="53">
                        <c:v>41410</c:v>
                      </c:pt>
                      <c:pt idx="54">
                        <c:v>41410</c:v>
                      </c:pt>
                      <c:pt idx="55">
                        <c:v>41410</c:v>
                      </c:pt>
                      <c:pt idx="56">
                        <c:v>41410</c:v>
                      </c:pt>
                      <c:pt idx="57">
                        <c:v>41410</c:v>
                      </c:pt>
                      <c:pt idx="58">
                        <c:v>41410</c:v>
                      </c:pt>
                      <c:pt idx="59">
                        <c:v>41410</c:v>
                      </c:pt>
                      <c:pt idx="60">
                        <c:v>41410</c:v>
                      </c:pt>
                      <c:pt idx="61">
                        <c:v>41410</c:v>
                      </c:pt>
                      <c:pt idx="62">
                        <c:v>41410</c:v>
                      </c:pt>
                      <c:pt idx="63">
                        <c:v>41410</c:v>
                      </c:pt>
                      <c:pt idx="64">
                        <c:v>41410</c:v>
                      </c:pt>
                      <c:pt idx="65">
                        <c:v>41410</c:v>
                      </c:pt>
                      <c:pt idx="66">
                        <c:v>41410</c:v>
                      </c:pt>
                      <c:pt idx="67">
                        <c:v>41410</c:v>
                      </c:pt>
                      <c:pt idx="68">
                        <c:v>41410</c:v>
                      </c:pt>
                      <c:pt idx="69">
                        <c:v>41410</c:v>
                      </c:pt>
                      <c:pt idx="70">
                        <c:v>41410</c:v>
                      </c:pt>
                      <c:pt idx="71">
                        <c:v>41410</c:v>
                      </c:pt>
                      <c:pt idx="72">
                        <c:v>41410</c:v>
                      </c:pt>
                      <c:pt idx="73">
                        <c:v>41410</c:v>
                      </c:pt>
                      <c:pt idx="74">
                        <c:v>41410</c:v>
                      </c:pt>
                      <c:pt idx="75">
                        <c:v>41410</c:v>
                      </c:pt>
                      <c:pt idx="76">
                        <c:v>41410</c:v>
                      </c:pt>
                      <c:pt idx="77">
                        <c:v>41410</c:v>
                      </c:pt>
                      <c:pt idx="78">
                        <c:v>41410</c:v>
                      </c:pt>
                      <c:pt idx="79">
                        <c:v>41410</c:v>
                      </c:pt>
                      <c:pt idx="80">
                        <c:v>41410</c:v>
                      </c:pt>
                      <c:pt idx="81">
                        <c:v>41410</c:v>
                      </c:pt>
                      <c:pt idx="82">
                        <c:v>41410</c:v>
                      </c:pt>
                      <c:pt idx="83">
                        <c:v>41410</c:v>
                      </c:pt>
                      <c:pt idx="84">
                        <c:v>41410</c:v>
                      </c:pt>
                      <c:pt idx="85">
                        <c:v>41410</c:v>
                      </c:pt>
                      <c:pt idx="86">
                        <c:v>41410</c:v>
                      </c:pt>
                      <c:pt idx="87">
                        <c:v>41410</c:v>
                      </c:pt>
                      <c:pt idx="88">
                        <c:v>41410</c:v>
                      </c:pt>
                      <c:pt idx="89">
                        <c:v>41410</c:v>
                      </c:pt>
                      <c:pt idx="90">
                        <c:v>41410</c:v>
                      </c:pt>
                      <c:pt idx="91">
                        <c:v>41410</c:v>
                      </c:pt>
                      <c:pt idx="92">
                        <c:v>41410</c:v>
                      </c:pt>
                      <c:pt idx="93">
                        <c:v>41410</c:v>
                      </c:pt>
                      <c:pt idx="94">
                        <c:v>41410</c:v>
                      </c:pt>
                      <c:pt idx="95">
                        <c:v>41410</c:v>
                      </c:pt>
                      <c:pt idx="96">
                        <c:v>41410</c:v>
                      </c:pt>
                      <c:pt idx="97">
                        <c:v>41410</c:v>
                      </c:pt>
                      <c:pt idx="98">
                        <c:v>41410</c:v>
                      </c:pt>
                      <c:pt idx="99">
                        <c:v>41410</c:v>
                      </c:pt>
                      <c:pt idx="100">
                        <c:v>41410</c:v>
                      </c:pt>
                      <c:pt idx="101">
                        <c:v>41410</c:v>
                      </c:pt>
                      <c:pt idx="102">
                        <c:v>41410</c:v>
                      </c:pt>
                      <c:pt idx="103">
                        <c:v>41410</c:v>
                      </c:pt>
                      <c:pt idx="104">
                        <c:v>41410</c:v>
                      </c:pt>
                      <c:pt idx="105">
                        <c:v>41410</c:v>
                      </c:pt>
                      <c:pt idx="106">
                        <c:v>41410</c:v>
                      </c:pt>
                      <c:pt idx="107">
                        <c:v>41410</c:v>
                      </c:pt>
                      <c:pt idx="108">
                        <c:v>41410</c:v>
                      </c:pt>
                      <c:pt idx="109">
                        <c:v>41410</c:v>
                      </c:pt>
                      <c:pt idx="110">
                        <c:v>41410</c:v>
                      </c:pt>
                      <c:pt idx="111">
                        <c:v>41410</c:v>
                      </c:pt>
                      <c:pt idx="112">
                        <c:v>41410</c:v>
                      </c:pt>
                      <c:pt idx="113">
                        <c:v>41410</c:v>
                      </c:pt>
                      <c:pt idx="114">
                        <c:v>41415</c:v>
                      </c:pt>
                      <c:pt idx="115">
                        <c:v>41410</c:v>
                      </c:pt>
                      <c:pt idx="120">
                        <c:v>41410</c:v>
                      </c:pt>
                      <c:pt idx="121">
                        <c:v>41410</c:v>
                      </c:pt>
                      <c:pt idx="122">
                        <c:v>41410</c:v>
                      </c:pt>
                    </c:numCache>
                  </c:numRef>
                </c:val>
              </c15:ser>
            </c15:filteredBarSeries>
            <c15:filteredBarSeries>
              <c15:ser>
                <c:idx val="7"/>
                <c:order val="7"/>
                <c:tx>
                  <c:strRef>
                    <c:extLst xmlns:c15="http://schemas.microsoft.com/office/drawing/2012/chart">
                      <c:ext xmlns:c15="http://schemas.microsoft.com/office/drawing/2012/chart" uri="{02D57815-91ED-43cb-92C2-25804820EDAC}">
                        <c15:formulaRef>
                          <c15:sqref>成績評価!$N$3</c15:sqref>
                        </c15:formulaRef>
                      </c:ext>
                    </c:extLst>
                    <c:strCache>
                      <c:ptCount val="1"/>
                      <c:pt idx="0">
                        <c:v>取り上げた論文の掲載誌</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成績評価!$N$4:$N$133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8"/>
                <c:order val="8"/>
                <c:tx>
                  <c:strRef>
                    <c:extLst xmlns:c15="http://schemas.microsoft.com/office/drawing/2012/chart">
                      <c:ext xmlns:c15="http://schemas.microsoft.com/office/drawing/2012/chart" uri="{02D57815-91ED-43cb-92C2-25804820EDAC}">
                        <c15:formulaRef>
                          <c15:sqref>成績評価!$O$3</c15:sqref>
                        </c15:formulaRef>
                      </c:ext>
                    </c:extLst>
                    <c:strCache>
                      <c:ptCount val="1"/>
                      <c:pt idx="0">
                        <c:v>プラットフォーム</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成績評価!$O$4:$O$133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9"/>
                <c:order val="9"/>
                <c:tx>
                  <c:strRef>
                    <c:extLst xmlns:c15="http://schemas.microsoft.com/office/drawing/2012/chart">
                      <c:ext xmlns:c15="http://schemas.microsoft.com/office/drawing/2012/chart" uri="{02D57815-91ED-43cb-92C2-25804820EDAC}">
                        <c15:formulaRef>
                          <c15:sqref>成績評価!$P$3</c15:sqref>
                        </c15:formulaRef>
                      </c:ext>
                    </c:extLst>
                    <c:strCache>
                      <c:ptCount val="1"/>
                      <c:pt idx="0">
                        <c:v>出席回数</c:v>
                      </c:pt>
                    </c:strCache>
                  </c:strRef>
                </c:tx>
                <c:spPr>
                  <a:solidFill>
                    <a:schemeClr val="accent4">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成績評価!$P$4:$P$133</c15:sqref>
                        </c15:formulaRef>
                      </c:ext>
                    </c:extLst>
                    <c:numCache>
                      <c:formatCode>General</c:formatCode>
                      <c:ptCount val="130"/>
                      <c:pt idx="0">
                        <c:v>5</c:v>
                      </c:pt>
                      <c:pt idx="1">
                        <c:v>6</c:v>
                      </c:pt>
                      <c:pt idx="2">
                        <c:v>6</c:v>
                      </c:pt>
                      <c:pt idx="3">
                        <c:v>6</c:v>
                      </c:pt>
                      <c:pt idx="4">
                        <c:v>4</c:v>
                      </c:pt>
                      <c:pt idx="5">
                        <c:v>6</c:v>
                      </c:pt>
                      <c:pt idx="6">
                        <c:v>5</c:v>
                      </c:pt>
                      <c:pt idx="7">
                        <c:v>5</c:v>
                      </c:pt>
                      <c:pt idx="8">
                        <c:v>6</c:v>
                      </c:pt>
                      <c:pt idx="9">
                        <c:v>4</c:v>
                      </c:pt>
                      <c:pt idx="10">
                        <c:v>6</c:v>
                      </c:pt>
                      <c:pt idx="11">
                        <c:v>6</c:v>
                      </c:pt>
                      <c:pt idx="12">
                        <c:v>5</c:v>
                      </c:pt>
                      <c:pt idx="13">
                        <c:v>5</c:v>
                      </c:pt>
                      <c:pt idx="14">
                        <c:v>5</c:v>
                      </c:pt>
                      <c:pt idx="15">
                        <c:v>5</c:v>
                      </c:pt>
                      <c:pt idx="16">
                        <c:v>6</c:v>
                      </c:pt>
                      <c:pt idx="17">
                        <c:v>5</c:v>
                      </c:pt>
                      <c:pt idx="18">
                        <c:v>6</c:v>
                      </c:pt>
                      <c:pt idx="19">
                        <c:v>3</c:v>
                      </c:pt>
                      <c:pt idx="20">
                        <c:v>6</c:v>
                      </c:pt>
                      <c:pt idx="21">
                        <c:v>6</c:v>
                      </c:pt>
                      <c:pt idx="22">
                        <c:v>5</c:v>
                      </c:pt>
                      <c:pt idx="23">
                        <c:v>6</c:v>
                      </c:pt>
                      <c:pt idx="24">
                        <c:v>5</c:v>
                      </c:pt>
                      <c:pt idx="25">
                        <c:v>5</c:v>
                      </c:pt>
                      <c:pt idx="26">
                        <c:v>6</c:v>
                      </c:pt>
                      <c:pt idx="27">
                        <c:v>6</c:v>
                      </c:pt>
                      <c:pt idx="28">
                        <c:v>4</c:v>
                      </c:pt>
                      <c:pt idx="29">
                        <c:v>5</c:v>
                      </c:pt>
                      <c:pt idx="30">
                        <c:v>4</c:v>
                      </c:pt>
                      <c:pt idx="31">
                        <c:v>5</c:v>
                      </c:pt>
                      <c:pt idx="32">
                        <c:v>5</c:v>
                      </c:pt>
                      <c:pt idx="33">
                        <c:v>5</c:v>
                      </c:pt>
                      <c:pt idx="34">
                        <c:v>6</c:v>
                      </c:pt>
                      <c:pt idx="35">
                        <c:v>5</c:v>
                      </c:pt>
                      <c:pt idx="36">
                        <c:v>6</c:v>
                      </c:pt>
                      <c:pt idx="37">
                        <c:v>6</c:v>
                      </c:pt>
                      <c:pt idx="38">
                        <c:v>5</c:v>
                      </c:pt>
                      <c:pt idx="39">
                        <c:v>6</c:v>
                      </c:pt>
                      <c:pt idx="40">
                        <c:v>5</c:v>
                      </c:pt>
                      <c:pt idx="41">
                        <c:v>5</c:v>
                      </c:pt>
                      <c:pt idx="42">
                        <c:v>6</c:v>
                      </c:pt>
                      <c:pt idx="43">
                        <c:v>5</c:v>
                      </c:pt>
                      <c:pt idx="44">
                        <c:v>6</c:v>
                      </c:pt>
                      <c:pt idx="45">
                        <c:v>6</c:v>
                      </c:pt>
                      <c:pt idx="46">
                        <c:v>4</c:v>
                      </c:pt>
                      <c:pt idx="47">
                        <c:v>6</c:v>
                      </c:pt>
                      <c:pt idx="48">
                        <c:v>5</c:v>
                      </c:pt>
                      <c:pt idx="49">
                        <c:v>6</c:v>
                      </c:pt>
                      <c:pt idx="50">
                        <c:v>4</c:v>
                      </c:pt>
                      <c:pt idx="51">
                        <c:v>6</c:v>
                      </c:pt>
                      <c:pt idx="52">
                        <c:v>6</c:v>
                      </c:pt>
                      <c:pt idx="53">
                        <c:v>5</c:v>
                      </c:pt>
                      <c:pt idx="54">
                        <c:v>5</c:v>
                      </c:pt>
                      <c:pt idx="55">
                        <c:v>5</c:v>
                      </c:pt>
                      <c:pt idx="56">
                        <c:v>6</c:v>
                      </c:pt>
                      <c:pt idx="57">
                        <c:v>5</c:v>
                      </c:pt>
                      <c:pt idx="58">
                        <c:v>6</c:v>
                      </c:pt>
                      <c:pt idx="59">
                        <c:v>6</c:v>
                      </c:pt>
                      <c:pt idx="60">
                        <c:v>6</c:v>
                      </c:pt>
                      <c:pt idx="61">
                        <c:v>5</c:v>
                      </c:pt>
                      <c:pt idx="62">
                        <c:v>6</c:v>
                      </c:pt>
                      <c:pt idx="63">
                        <c:v>6</c:v>
                      </c:pt>
                      <c:pt idx="64">
                        <c:v>5</c:v>
                      </c:pt>
                      <c:pt idx="65">
                        <c:v>4</c:v>
                      </c:pt>
                      <c:pt idx="66">
                        <c:v>4</c:v>
                      </c:pt>
                      <c:pt idx="67">
                        <c:v>2</c:v>
                      </c:pt>
                      <c:pt idx="68">
                        <c:v>4</c:v>
                      </c:pt>
                      <c:pt idx="69">
                        <c:v>3</c:v>
                      </c:pt>
                      <c:pt idx="70">
                        <c:v>6</c:v>
                      </c:pt>
                      <c:pt idx="71">
                        <c:v>5</c:v>
                      </c:pt>
                      <c:pt idx="72">
                        <c:v>6</c:v>
                      </c:pt>
                      <c:pt idx="73">
                        <c:v>5</c:v>
                      </c:pt>
                      <c:pt idx="74">
                        <c:v>6</c:v>
                      </c:pt>
                      <c:pt idx="75">
                        <c:v>6</c:v>
                      </c:pt>
                      <c:pt idx="76">
                        <c:v>5</c:v>
                      </c:pt>
                      <c:pt idx="77">
                        <c:v>6</c:v>
                      </c:pt>
                      <c:pt idx="78">
                        <c:v>6</c:v>
                      </c:pt>
                      <c:pt idx="79">
                        <c:v>6</c:v>
                      </c:pt>
                      <c:pt idx="80">
                        <c:v>5</c:v>
                      </c:pt>
                      <c:pt idx="81">
                        <c:v>6</c:v>
                      </c:pt>
                      <c:pt idx="82">
                        <c:v>6</c:v>
                      </c:pt>
                      <c:pt idx="83">
                        <c:v>5</c:v>
                      </c:pt>
                      <c:pt idx="84">
                        <c:v>5</c:v>
                      </c:pt>
                      <c:pt idx="85">
                        <c:v>5</c:v>
                      </c:pt>
                      <c:pt idx="86">
                        <c:v>5</c:v>
                      </c:pt>
                      <c:pt idx="87">
                        <c:v>5</c:v>
                      </c:pt>
                      <c:pt idx="88">
                        <c:v>5</c:v>
                      </c:pt>
                      <c:pt idx="89">
                        <c:v>6</c:v>
                      </c:pt>
                      <c:pt idx="90">
                        <c:v>6</c:v>
                      </c:pt>
                      <c:pt idx="91">
                        <c:v>4</c:v>
                      </c:pt>
                      <c:pt idx="92">
                        <c:v>5</c:v>
                      </c:pt>
                      <c:pt idx="93">
                        <c:v>6</c:v>
                      </c:pt>
                      <c:pt idx="94">
                        <c:v>6</c:v>
                      </c:pt>
                      <c:pt idx="95">
                        <c:v>6</c:v>
                      </c:pt>
                      <c:pt idx="96">
                        <c:v>6</c:v>
                      </c:pt>
                      <c:pt idx="97">
                        <c:v>6</c:v>
                      </c:pt>
                      <c:pt idx="98">
                        <c:v>5</c:v>
                      </c:pt>
                      <c:pt idx="99">
                        <c:v>5</c:v>
                      </c:pt>
                      <c:pt idx="100">
                        <c:v>5</c:v>
                      </c:pt>
                      <c:pt idx="101">
                        <c:v>6</c:v>
                      </c:pt>
                      <c:pt idx="102">
                        <c:v>5</c:v>
                      </c:pt>
                      <c:pt idx="103">
                        <c:v>6</c:v>
                      </c:pt>
                      <c:pt idx="104">
                        <c:v>5</c:v>
                      </c:pt>
                      <c:pt idx="105">
                        <c:v>6</c:v>
                      </c:pt>
                      <c:pt idx="106">
                        <c:v>3</c:v>
                      </c:pt>
                      <c:pt idx="107">
                        <c:v>4</c:v>
                      </c:pt>
                      <c:pt idx="108">
                        <c:v>6</c:v>
                      </c:pt>
                      <c:pt idx="109">
                        <c:v>6</c:v>
                      </c:pt>
                      <c:pt idx="110">
                        <c:v>4</c:v>
                      </c:pt>
                      <c:pt idx="111">
                        <c:v>5</c:v>
                      </c:pt>
                      <c:pt idx="112">
                        <c:v>6</c:v>
                      </c:pt>
                      <c:pt idx="113">
                        <c:v>5</c:v>
                      </c:pt>
                      <c:pt idx="114">
                        <c:v>4</c:v>
                      </c:pt>
                      <c:pt idx="115">
                        <c:v>5</c:v>
                      </c:pt>
                      <c:pt idx="116">
                        <c:v>4</c:v>
                      </c:pt>
                      <c:pt idx="117">
                        <c:v>4</c:v>
                      </c:pt>
                      <c:pt idx="118">
                        <c:v>4</c:v>
                      </c:pt>
                      <c:pt idx="119">
                        <c:v>3</c:v>
                      </c:pt>
                      <c:pt idx="120">
                        <c:v>4</c:v>
                      </c:pt>
                      <c:pt idx="121">
                        <c:v>5</c:v>
                      </c:pt>
                      <c:pt idx="122">
                        <c:v>5</c:v>
                      </c:pt>
                      <c:pt idx="123">
                        <c:v>2</c:v>
                      </c:pt>
                      <c:pt idx="124">
                        <c:v>0</c:v>
                      </c:pt>
                      <c:pt idx="125">
                        <c:v>0</c:v>
                      </c:pt>
                      <c:pt idx="126">
                        <c:v>1</c:v>
                      </c:pt>
                      <c:pt idx="127">
                        <c:v>0</c:v>
                      </c:pt>
                      <c:pt idx="128">
                        <c:v>1</c:v>
                      </c:pt>
                      <c:pt idx="129">
                        <c:v>1</c:v>
                      </c:pt>
                    </c:numCache>
                  </c:numRef>
                </c:val>
              </c15:ser>
            </c15:filteredBarSeries>
            <c15:filteredBarSeries>
              <c15:ser>
                <c:idx val="10"/>
                <c:order val="10"/>
                <c:tx>
                  <c:strRef>
                    <c:extLst xmlns:c15="http://schemas.microsoft.com/office/drawing/2012/chart">
                      <c:ext xmlns:c15="http://schemas.microsoft.com/office/drawing/2012/chart" uri="{02D57815-91ED-43cb-92C2-25804820EDAC}">
                        <c15:formulaRef>
                          <c15:sqref>成績評価!$Q$3</c15:sqref>
                        </c15:formulaRef>
                      </c:ext>
                    </c:extLst>
                    <c:strCache>
                      <c:ptCount val="1"/>
                      <c:pt idx="0">
                        <c:v>4/18</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成績評価!$Q$4:$Q$133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1">
                        <c:v>1</c:v>
                      </c:pt>
                      <c:pt idx="32">
                        <c:v>1</c:v>
                      </c:pt>
                      <c:pt idx="33">
                        <c:v>1</c:v>
                      </c:pt>
                      <c:pt idx="34">
                        <c:v>1</c:v>
                      </c:pt>
                      <c:pt idx="35">
                        <c:v>1</c:v>
                      </c:pt>
                      <c:pt idx="36">
                        <c:v>1</c:v>
                      </c:pt>
                      <c:pt idx="37">
                        <c:v>1</c:v>
                      </c:pt>
                      <c:pt idx="38">
                        <c:v>1</c:v>
                      </c:pt>
                      <c:pt idx="39">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8">
                        <c:v>1</c:v>
                      </c:pt>
                      <c:pt idx="59">
                        <c:v>1</c:v>
                      </c:pt>
                      <c:pt idx="60">
                        <c:v>1</c:v>
                      </c:pt>
                      <c:pt idx="62">
                        <c:v>1</c:v>
                      </c:pt>
                      <c:pt idx="63">
                        <c:v>1</c:v>
                      </c:pt>
                      <c:pt idx="64">
                        <c:v>1</c:v>
                      </c:pt>
                      <c:pt idx="65">
                        <c:v>1</c:v>
                      </c:pt>
                      <c:pt idx="66">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3">
                        <c:v>1</c:v>
                      </c:pt>
                      <c:pt idx="126">
                        <c:v>1</c:v>
                      </c:pt>
                      <c:pt idx="128">
                        <c:v>1</c:v>
                      </c:pt>
                      <c:pt idx="129">
                        <c:v>1</c:v>
                      </c:pt>
                    </c:numCache>
                  </c:numRef>
                </c:val>
              </c15:ser>
            </c15:filteredBarSeries>
            <c15:filteredBarSeries>
              <c15:ser>
                <c:idx val="11"/>
                <c:order val="11"/>
                <c:tx>
                  <c:strRef>
                    <c:extLst xmlns:c15="http://schemas.microsoft.com/office/drawing/2012/chart">
                      <c:ext xmlns:c15="http://schemas.microsoft.com/office/drawing/2012/chart" uri="{02D57815-91ED-43cb-92C2-25804820EDAC}">
                        <c15:formulaRef>
                          <c15:sqref>成績評価!$R$3</c15:sqref>
                        </c15:formulaRef>
                      </c:ext>
                    </c:extLst>
                    <c:strCache>
                      <c:ptCount val="1"/>
                      <c:pt idx="0">
                        <c:v>4/25</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成績評価!$R$4:$R$133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9">
                        <c:v>1</c:v>
                      </c:pt>
                      <c:pt idx="122">
                        <c:v>1</c:v>
                      </c:pt>
                    </c:numCache>
                  </c:numRef>
                </c:val>
              </c15:ser>
            </c15:filteredBarSeries>
            <c15:filteredBarSeries>
              <c15:ser>
                <c:idx val="12"/>
                <c:order val="12"/>
                <c:tx>
                  <c:strRef>
                    <c:extLst xmlns:c15="http://schemas.microsoft.com/office/drawing/2012/chart">
                      <c:ext xmlns:c15="http://schemas.microsoft.com/office/drawing/2012/chart" uri="{02D57815-91ED-43cb-92C2-25804820EDAC}">
                        <c15:formulaRef>
                          <c15:sqref>成績評価!$S$3</c15:sqref>
                        </c15:formulaRef>
                      </c:ext>
                    </c:extLst>
                    <c:strCache>
                      <c:ptCount val="1"/>
                      <c:pt idx="0">
                        <c:v>5/2</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成績評価!$S$4:$S$133</c15:sqref>
                        </c15:formulaRef>
                      </c:ext>
                    </c:extLst>
                    <c:numCache>
                      <c:formatCode>General</c:formatCode>
                      <c:ptCount val="130"/>
                      <c:pt idx="1">
                        <c:v>1</c:v>
                      </c:pt>
                      <c:pt idx="2">
                        <c:v>1</c:v>
                      </c:pt>
                      <c:pt idx="3">
                        <c:v>1</c:v>
                      </c:pt>
                      <c:pt idx="5">
                        <c:v>1</c:v>
                      </c:pt>
                      <c:pt idx="6">
                        <c:v>1</c:v>
                      </c:pt>
                      <c:pt idx="7">
                        <c:v>1</c:v>
                      </c:pt>
                      <c:pt idx="8">
                        <c:v>1</c:v>
                      </c:pt>
                      <c:pt idx="10">
                        <c:v>1</c:v>
                      </c:pt>
                      <c:pt idx="11">
                        <c:v>1</c:v>
                      </c:pt>
                      <c:pt idx="13">
                        <c:v>1</c:v>
                      </c:pt>
                      <c:pt idx="16">
                        <c:v>1</c:v>
                      </c:pt>
                      <c:pt idx="18">
                        <c:v>1</c:v>
                      </c:pt>
                      <c:pt idx="19">
                        <c:v>1</c:v>
                      </c:pt>
                      <c:pt idx="20">
                        <c:v>1</c:v>
                      </c:pt>
                      <c:pt idx="21">
                        <c:v>1</c:v>
                      </c:pt>
                      <c:pt idx="22">
                        <c:v>1</c:v>
                      </c:pt>
                      <c:pt idx="23">
                        <c:v>1</c:v>
                      </c:pt>
                      <c:pt idx="24">
                        <c:v>1</c:v>
                      </c:pt>
                      <c:pt idx="25">
                        <c:v>1</c:v>
                      </c:pt>
                      <c:pt idx="26">
                        <c:v>1</c:v>
                      </c:pt>
                      <c:pt idx="27">
                        <c:v>1</c:v>
                      </c:pt>
                      <c:pt idx="28">
                        <c:v>1</c:v>
                      </c:pt>
                      <c:pt idx="32">
                        <c:v>1</c:v>
                      </c:pt>
                      <c:pt idx="34">
                        <c:v>1</c:v>
                      </c:pt>
                      <c:pt idx="36">
                        <c:v>1</c:v>
                      </c:pt>
                      <c:pt idx="37">
                        <c:v>1</c:v>
                      </c:pt>
                      <c:pt idx="39">
                        <c:v>1</c:v>
                      </c:pt>
                      <c:pt idx="40">
                        <c:v>1</c:v>
                      </c:pt>
                      <c:pt idx="42">
                        <c:v>1</c:v>
                      </c:pt>
                      <c:pt idx="43">
                        <c:v>1</c:v>
                      </c:pt>
                      <c:pt idx="44">
                        <c:v>1</c:v>
                      </c:pt>
                      <c:pt idx="45">
                        <c:v>1</c:v>
                      </c:pt>
                      <c:pt idx="47">
                        <c:v>1</c:v>
                      </c:pt>
                      <c:pt idx="49">
                        <c:v>1</c:v>
                      </c:pt>
                      <c:pt idx="51">
                        <c:v>1</c:v>
                      </c:pt>
                      <c:pt idx="52">
                        <c:v>1</c:v>
                      </c:pt>
                      <c:pt idx="54">
                        <c:v>1</c:v>
                      </c:pt>
                      <c:pt idx="55">
                        <c:v>1</c:v>
                      </c:pt>
                      <c:pt idx="56">
                        <c:v>1</c:v>
                      </c:pt>
                      <c:pt idx="57">
                        <c:v>1</c:v>
                      </c:pt>
                      <c:pt idx="58">
                        <c:v>1</c:v>
                      </c:pt>
                      <c:pt idx="59">
                        <c:v>1</c:v>
                      </c:pt>
                      <c:pt idx="60">
                        <c:v>1</c:v>
                      </c:pt>
                      <c:pt idx="61">
                        <c:v>1</c:v>
                      </c:pt>
                      <c:pt idx="62">
                        <c:v>1</c:v>
                      </c:pt>
                      <c:pt idx="63">
                        <c:v>1</c:v>
                      </c:pt>
                      <c:pt idx="64">
                        <c:v>1</c:v>
                      </c:pt>
                      <c:pt idx="65">
                        <c:v>1</c:v>
                      </c:pt>
                      <c:pt idx="69">
                        <c:v>1</c:v>
                      </c:pt>
                      <c:pt idx="70">
                        <c:v>1</c:v>
                      </c:pt>
                      <c:pt idx="71">
                        <c:v>1</c:v>
                      </c:pt>
                      <c:pt idx="72">
                        <c:v>1</c:v>
                      </c:pt>
                      <c:pt idx="74">
                        <c:v>1</c:v>
                      </c:pt>
                      <c:pt idx="75">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8">
                        <c:v>1</c:v>
                      </c:pt>
                      <c:pt idx="109">
                        <c:v>1</c:v>
                      </c:pt>
                      <c:pt idx="110">
                        <c:v>1</c:v>
                      </c:pt>
                      <c:pt idx="112">
                        <c:v>1</c:v>
                      </c:pt>
                      <c:pt idx="115">
                        <c:v>1</c:v>
                      </c:pt>
                      <c:pt idx="116">
                        <c:v>1</c:v>
                      </c:pt>
                      <c:pt idx="117">
                        <c:v>1</c:v>
                      </c:pt>
                      <c:pt idx="118">
                        <c:v>1</c:v>
                      </c:pt>
                      <c:pt idx="119">
                        <c:v>1</c:v>
                      </c:pt>
                      <c:pt idx="121">
                        <c:v>1</c:v>
                      </c:pt>
                      <c:pt idx="122">
                        <c:v>1</c:v>
                      </c:pt>
                    </c:numCache>
                  </c:numRef>
                </c:val>
              </c15:ser>
            </c15:filteredBarSeries>
            <c15:filteredBarSeries>
              <c15:ser>
                <c:idx val="13"/>
                <c:order val="13"/>
                <c:tx>
                  <c:strRef>
                    <c:extLst xmlns:c15="http://schemas.microsoft.com/office/drawing/2012/chart">
                      <c:ext xmlns:c15="http://schemas.microsoft.com/office/drawing/2012/chart" uri="{02D57815-91ED-43cb-92C2-25804820EDAC}">
                        <c15:formulaRef>
                          <c15:sqref>成績評価!$T$3</c15:sqref>
                        </c15:formulaRef>
                      </c:ext>
                    </c:extLst>
                    <c:strCache>
                      <c:ptCount val="1"/>
                      <c:pt idx="0">
                        <c:v>5/9</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成績評価!$T$4:$T$133</c15:sqref>
                        </c15:formulaRef>
                      </c:ext>
                    </c:extLst>
                    <c:numCache>
                      <c:formatCode>General</c:formatCode>
                      <c:ptCount val="130"/>
                      <c:pt idx="0">
                        <c:v>1</c:v>
                      </c:pt>
                      <c:pt idx="1">
                        <c:v>1</c:v>
                      </c:pt>
                      <c:pt idx="2">
                        <c:v>1</c:v>
                      </c:pt>
                      <c:pt idx="3">
                        <c:v>1</c:v>
                      </c:pt>
                      <c:pt idx="5">
                        <c:v>1</c:v>
                      </c:pt>
                      <c:pt idx="6">
                        <c:v>1</c:v>
                      </c:pt>
                      <c:pt idx="8">
                        <c:v>1</c:v>
                      </c:pt>
                      <c:pt idx="9">
                        <c:v>1</c:v>
                      </c:pt>
                      <c:pt idx="10">
                        <c:v>1</c:v>
                      </c:pt>
                      <c:pt idx="11">
                        <c:v>1</c:v>
                      </c:pt>
                      <c:pt idx="12">
                        <c:v>1</c:v>
                      </c:pt>
                      <c:pt idx="14">
                        <c:v>1</c:v>
                      </c:pt>
                      <c:pt idx="15">
                        <c:v>1</c:v>
                      </c:pt>
                      <c:pt idx="16">
                        <c:v>1</c:v>
                      </c:pt>
                      <c:pt idx="17">
                        <c:v>1</c:v>
                      </c:pt>
                      <c:pt idx="18">
                        <c:v>1</c:v>
                      </c:pt>
                      <c:pt idx="20">
                        <c:v>1</c:v>
                      </c:pt>
                      <c:pt idx="21">
                        <c:v>1</c:v>
                      </c:pt>
                      <c:pt idx="23">
                        <c:v>1</c:v>
                      </c:pt>
                      <c:pt idx="24">
                        <c:v>1</c:v>
                      </c:pt>
                      <c:pt idx="26">
                        <c:v>1</c:v>
                      </c:pt>
                      <c:pt idx="27">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4">
                        <c:v>1</c:v>
                      </c:pt>
                      <c:pt idx="45">
                        <c:v>1</c:v>
                      </c:pt>
                      <c:pt idx="46">
                        <c:v>1</c:v>
                      </c:pt>
                      <c:pt idx="47">
                        <c:v>1</c:v>
                      </c:pt>
                      <c:pt idx="48">
                        <c:v>1</c:v>
                      </c:pt>
                      <c:pt idx="49">
                        <c:v>1</c:v>
                      </c:pt>
                      <c:pt idx="51">
                        <c:v>1</c:v>
                      </c:pt>
                      <c:pt idx="52">
                        <c:v>1</c:v>
                      </c:pt>
                      <c:pt idx="53">
                        <c:v>1</c:v>
                      </c:pt>
                      <c:pt idx="54">
                        <c:v>1</c:v>
                      </c:pt>
                      <c:pt idx="55">
                        <c:v>1</c:v>
                      </c:pt>
                      <c:pt idx="56">
                        <c:v>1</c:v>
                      </c:pt>
                      <c:pt idx="57">
                        <c:v>1</c:v>
                      </c:pt>
                      <c:pt idx="58">
                        <c:v>1</c:v>
                      </c:pt>
                      <c:pt idx="59">
                        <c:v>1</c:v>
                      </c:pt>
                      <c:pt idx="60">
                        <c:v>1</c:v>
                      </c:pt>
                      <c:pt idx="61">
                        <c:v>1</c:v>
                      </c:pt>
                      <c:pt idx="62">
                        <c:v>1</c:v>
                      </c:pt>
                      <c:pt idx="63">
                        <c:v>1</c:v>
                      </c:pt>
                      <c:pt idx="66">
                        <c:v>1</c:v>
                      </c:pt>
                      <c:pt idx="68">
                        <c:v>1</c:v>
                      </c:pt>
                      <c:pt idx="69">
                        <c:v>1</c:v>
                      </c:pt>
                      <c:pt idx="70">
                        <c:v>1</c:v>
                      </c:pt>
                      <c:pt idx="72">
                        <c:v>1</c:v>
                      </c:pt>
                      <c:pt idx="73">
                        <c:v>1</c:v>
                      </c:pt>
                      <c:pt idx="74">
                        <c:v>1</c:v>
                      </c:pt>
                      <c:pt idx="75">
                        <c:v>1</c:v>
                      </c:pt>
                      <c:pt idx="76">
                        <c:v>1</c:v>
                      </c:pt>
                      <c:pt idx="77">
                        <c:v>1</c:v>
                      </c:pt>
                      <c:pt idx="78">
                        <c:v>1</c:v>
                      </c:pt>
                      <c:pt idx="79">
                        <c:v>1</c:v>
                      </c:pt>
                      <c:pt idx="80">
                        <c:v>1</c:v>
                      </c:pt>
                      <c:pt idx="81">
                        <c:v>1</c:v>
                      </c:pt>
                      <c:pt idx="82">
                        <c:v>1</c:v>
                      </c:pt>
                      <c:pt idx="83">
                        <c:v>1</c:v>
                      </c:pt>
                      <c:pt idx="88">
                        <c:v>1</c:v>
                      </c:pt>
                      <c:pt idx="89">
                        <c:v>1</c:v>
                      </c:pt>
                      <c:pt idx="90">
                        <c:v>1</c:v>
                      </c:pt>
                      <c:pt idx="91">
                        <c:v>1</c:v>
                      </c:pt>
                      <c:pt idx="93">
                        <c:v>1</c:v>
                      </c:pt>
                      <c:pt idx="94">
                        <c:v>1</c:v>
                      </c:pt>
                      <c:pt idx="95">
                        <c:v>1</c:v>
                      </c:pt>
                      <c:pt idx="96">
                        <c:v>1</c:v>
                      </c:pt>
                      <c:pt idx="97">
                        <c:v>1</c:v>
                      </c:pt>
                      <c:pt idx="99">
                        <c:v>1</c:v>
                      </c:pt>
                      <c:pt idx="100">
                        <c:v>1</c:v>
                      </c:pt>
                      <c:pt idx="101">
                        <c:v>1</c:v>
                      </c:pt>
                      <c:pt idx="102">
                        <c:v>1</c:v>
                      </c:pt>
                      <c:pt idx="103">
                        <c:v>1</c:v>
                      </c:pt>
                      <c:pt idx="104">
                        <c:v>1</c:v>
                      </c:pt>
                      <c:pt idx="105">
                        <c:v>1</c:v>
                      </c:pt>
                      <c:pt idx="107">
                        <c:v>1</c:v>
                      </c:pt>
                      <c:pt idx="108">
                        <c:v>1</c:v>
                      </c:pt>
                      <c:pt idx="109">
                        <c:v>1</c:v>
                      </c:pt>
                      <c:pt idx="111">
                        <c:v>1</c:v>
                      </c:pt>
                      <c:pt idx="112">
                        <c:v>1</c:v>
                      </c:pt>
                      <c:pt idx="113">
                        <c:v>1</c:v>
                      </c:pt>
                      <c:pt idx="114">
                        <c:v>1</c:v>
                      </c:pt>
                      <c:pt idx="115">
                        <c:v>1</c:v>
                      </c:pt>
                      <c:pt idx="116">
                        <c:v>1</c:v>
                      </c:pt>
                      <c:pt idx="118">
                        <c:v>1</c:v>
                      </c:pt>
                      <c:pt idx="120">
                        <c:v>1</c:v>
                      </c:pt>
                      <c:pt idx="121">
                        <c:v>1</c:v>
                      </c:pt>
                      <c:pt idx="122">
                        <c:v>1</c:v>
                      </c:pt>
                    </c:numCache>
                  </c:numRef>
                </c:val>
              </c15:ser>
            </c15:filteredBarSeries>
            <c15:filteredBarSeries>
              <c15:ser>
                <c:idx val="14"/>
                <c:order val="14"/>
                <c:tx>
                  <c:strRef>
                    <c:extLst xmlns:c15="http://schemas.microsoft.com/office/drawing/2012/chart">
                      <c:ext xmlns:c15="http://schemas.microsoft.com/office/drawing/2012/chart" uri="{02D57815-91ED-43cb-92C2-25804820EDAC}">
                        <c15:formulaRef>
                          <c15:sqref>成績評価!$U$3</c15:sqref>
                        </c15:formulaRef>
                      </c:ext>
                    </c:extLst>
                    <c:strCache>
                      <c:ptCount val="1"/>
                      <c:pt idx="0">
                        <c:v>5/16</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成績評価!$U$4:$U$133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20">
                        <c:v>1</c:v>
                      </c:pt>
                      <c:pt idx="21">
                        <c:v>1</c:v>
                      </c:pt>
                      <c:pt idx="22">
                        <c:v>1</c:v>
                      </c:pt>
                      <c:pt idx="23">
                        <c:v>1</c:v>
                      </c:pt>
                      <c:pt idx="25">
                        <c:v>1</c:v>
                      </c:pt>
                      <c:pt idx="26">
                        <c:v>1</c:v>
                      </c:pt>
                      <c:pt idx="27">
                        <c:v>1</c:v>
                      </c:pt>
                      <c:pt idx="28">
                        <c:v>1</c:v>
                      </c:pt>
                      <c:pt idx="29">
                        <c:v>1</c:v>
                      </c:pt>
                      <c:pt idx="30">
                        <c:v>1</c:v>
                      </c:pt>
                      <c:pt idx="31">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0</c:v>
                      </c:pt>
                      <c:pt idx="70">
                        <c:v>1</c:v>
                      </c:pt>
                      <c:pt idx="71">
                        <c:v>1</c:v>
                      </c:pt>
                      <c:pt idx="72">
                        <c:v>1</c:v>
                      </c:pt>
                      <c:pt idx="73">
                        <c:v>1</c:v>
                      </c:pt>
                      <c:pt idx="74">
                        <c:v>1</c:v>
                      </c:pt>
                      <c:pt idx="75">
                        <c:v>1</c:v>
                      </c:pt>
                      <c:pt idx="76">
                        <c:v>1</c:v>
                      </c:pt>
                      <c:pt idx="77">
                        <c:v>1</c:v>
                      </c:pt>
                      <c:pt idx="78">
                        <c:v>1</c:v>
                      </c:pt>
                      <c:pt idx="79">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100">
                        <c:v>1</c:v>
                      </c:pt>
                      <c:pt idx="101">
                        <c:v>1</c:v>
                      </c:pt>
                      <c:pt idx="102">
                        <c:v>1</c:v>
                      </c:pt>
                      <c:pt idx="103">
                        <c:v>1</c:v>
                      </c:pt>
                      <c:pt idx="104">
                        <c:v>1</c:v>
                      </c:pt>
                      <c:pt idx="105">
                        <c:v>1</c:v>
                      </c:pt>
                      <c:pt idx="108">
                        <c:v>1</c:v>
                      </c:pt>
                      <c:pt idx="109">
                        <c:v>1</c:v>
                      </c:pt>
                      <c:pt idx="111">
                        <c:v>1</c:v>
                      </c:pt>
                      <c:pt idx="112">
                        <c:v>1</c:v>
                      </c:pt>
                      <c:pt idx="113">
                        <c:v>1</c:v>
                      </c:pt>
                      <c:pt idx="115">
                        <c:v>1</c:v>
                      </c:pt>
                      <c:pt idx="117">
                        <c:v>1</c:v>
                      </c:pt>
                      <c:pt idx="120">
                        <c:v>1</c:v>
                      </c:pt>
                      <c:pt idx="121">
                        <c:v>1</c:v>
                      </c:pt>
                      <c:pt idx="122">
                        <c:v>1</c:v>
                      </c:pt>
                      <c:pt idx="123">
                        <c:v>1</c:v>
                      </c:pt>
                    </c:numCache>
                  </c:numRef>
                </c:val>
              </c15:ser>
            </c15:filteredBarSeries>
            <c15:filteredBarSeries>
              <c15:ser>
                <c:idx val="15"/>
                <c:order val="15"/>
                <c:tx>
                  <c:strRef>
                    <c:extLst xmlns:c15="http://schemas.microsoft.com/office/drawing/2012/chart">
                      <c:ext xmlns:c15="http://schemas.microsoft.com/office/drawing/2012/chart" uri="{02D57815-91ED-43cb-92C2-25804820EDAC}">
                        <c15:formulaRef>
                          <c15:sqref>成績評価!$V$3</c15:sqref>
                        </c15:formulaRef>
                      </c:ext>
                    </c:extLst>
                    <c:strCache>
                      <c:ptCount val="1"/>
                      <c:pt idx="0">
                        <c:v>5/23</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成績評価!$V$4:$V$133</c15:sqref>
                        </c15:formulaRef>
                      </c:ext>
                    </c:extLst>
                    <c:numCache>
                      <c:formatCode>General</c:formatCode>
                      <c:ptCount val="130"/>
                      <c:pt idx="0">
                        <c:v>1</c:v>
                      </c:pt>
                      <c:pt idx="1">
                        <c:v>1</c:v>
                      </c:pt>
                      <c:pt idx="2">
                        <c:v>1</c:v>
                      </c:pt>
                      <c:pt idx="3">
                        <c:v>1</c:v>
                      </c:pt>
                      <c:pt idx="4">
                        <c:v>1</c:v>
                      </c:pt>
                      <c:pt idx="5">
                        <c:v>1</c:v>
                      </c:pt>
                      <c:pt idx="7">
                        <c:v>1</c:v>
                      </c:pt>
                      <c:pt idx="8">
                        <c:v>1</c:v>
                      </c:pt>
                      <c:pt idx="10">
                        <c:v>1</c:v>
                      </c:pt>
                      <c:pt idx="11">
                        <c:v>1</c:v>
                      </c:pt>
                      <c:pt idx="12">
                        <c:v>1</c:v>
                      </c:pt>
                      <c:pt idx="13">
                        <c:v>1</c:v>
                      </c:pt>
                      <c:pt idx="14">
                        <c:v>1</c:v>
                      </c:pt>
                      <c:pt idx="15">
                        <c:v>1</c:v>
                      </c:pt>
                      <c:pt idx="16">
                        <c:v>1</c:v>
                      </c:pt>
                      <c:pt idx="17">
                        <c:v>1</c:v>
                      </c:pt>
                      <c:pt idx="18">
                        <c:v>1</c:v>
                      </c:pt>
                      <c:pt idx="20">
                        <c:v>1</c:v>
                      </c:pt>
                      <c:pt idx="21">
                        <c:v>1</c:v>
                      </c:pt>
                      <c:pt idx="22">
                        <c:v>1</c:v>
                      </c:pt>
                      <c:pt idx="23">
                        <c:v>1</c:v>
                      </c:pt>
                      <c:pt idx="24">
                        <c:v>1</c:v>
                      </c:pt>
                      <c:pt idx="25">
                        <c:v>1</c:v>
                      </c:pt>
                      <c:pt idx="26">
                        <c:v>1</c:v>
                      </c:pt>
                      <c:pt idx="27">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6">
                        <c:v>1</c:v>
                      </c:pt>
                      <c:pt idx="57">
                        <c:v>1</c:v>
                      </c:pt>
                      <c:pt idx="58">
                        <c:v>1</c:v>
                      </c:pt>
                      <c:pt idx="59">
                        <c:v>1</c:v>
                      </c:pt>
                      <c:pt idx="60">
                        <c:v>1</c:v>
                      </c:pt>
                      <c:pt idx="61">
                        <c:v>1</c:v>
                      </c:pt>
                      <c:pt idx="62">
                        <c:v>1</c:v>
                      </c:pt>
                      <c:pt idx="63">
                        <c:v>1</c:v>
                      </c:pt>
                      <c:pt idx="64">
                        <c:v>1</c:v>
                      </c:pt>
                      <c:pt idx="69">
                        <c:v>0</c:v>
                      </c:pt>
                      <c:pt idx="70">
                        <c:v>1</c:v>
                      </c:pt>
                      <c:pt idx="71">
                        <c:v>1</c:v>
                      </c:pt>
                      <c:pt idx="72">
                        <c:v>1</c:v>
                      </c:pt>
                      <c:pt idx="73">
                        <c:v>1</c:v>
                      </c:pt>
                      <c:pt idx="74">
                        <c:v>1</c:v>
                      </c:pt>
                      <c:pt idx="75">
                        <c:v>1</c:v>
                      </c:pt>
                      <c:pt idx="76">
                        <c:v>1</c:v>
                      </c:pt>
                      <c:pt idx="77">
                        <c:v>1</c:v>
                      </c:pt>
                      <c:pt idx="78">
                        <c:v>1</c:v>
                      </c:pt>
                      <c:pt idx="79">
                        <c:v>1</c:v>
                      </c:pt>
                      <c:pt idx="80">
                        <c:v>1</c:v>
                      </c:pt>
                      <c:pt idx="81">
                        <c:v>1</c:v>
                      </c:pt>
                      <c:pt idx="82">
                        <c:v>1</c:v>
                      </c:pt>
                      <c:pt idx="84">
                        <c:v>1</c:v>
                      </c:pt>
                      <c:pt idx="85">
                        <c:v>1</c:v>
                      </c:pt>
                      <c:pt idx="86">
                        <c:v>1</c:v>
                      </c:pt>
                      <c:pt idx="87">
                        <c:v>1</c:v>
                      </c:pt>
                      <c:pt idx="89">
                        <c:v>1</c:v>
                      </c:pt>
                      <c:pt idx="90">
                        <c:v>1</c:v>
                      </c:pt>
                      <c:pt idx="92">
                        <c:v>1</c:v>
                      </c:pt>
                      <c:pt idx="93">
                        <c:v>1</c:v>
                      </c:pt>
                      <c:pt idx="94">
                        <c:v>1</c:v>
                      </c:pt>
                      <c:pt idx="95">
                        <c:v>1</c:v>
                      </c:pt>
                      <c:pt idx="96">
                        <c:v>1</c:v>
                      </c:pt>
                      <c:pt idx="97">
                        <c:v>1</c:v>
                      </c:pt>
                      <c:pt idx="98">
                        <c:v>1</c:v>
                      </c:pt>
                      <c:pt idx="99">
                        <c:v>1</c:v>
                      </c:pt>
                      <c:pt idx="101">
                        <c:v>1</c:v>
                      </c:pt>
                      <c:pt idx="103">
                        <c:v>1</c:v>
                      </c:pt>
                      <c:pt idx="105">
                        <c:v>1</c:v>
                      </c:pt>
                      <c:pt idx="106">
                        <c:v>1</c:v>
                      </c:pt>
                      <c:pt idx="107">
                        <c:v>1</c:v>
                      </c:pt>
                      <c:pt idx="108">
                        <c:v>1</c:v>
                      </c:pt>
                      <c:pt idx="109">
                        <c:v>1</c:v>
                      </c:pt>
                      <c:pt idx="110">
                        <c:v>1</c:v>
                      </c:pt>
                      <c:pt idx="111">
                        <c:v>1</c:v>
                      </c:pt>
                      <c:pt idx="112">
                        <c:v>1</c:v>
                      </c:pt>
                      <c:pt idx="113">
                        <c:v>1</c:v>
                      </c:pt>
                      <c:pt idx="114">
                        <c:v>1</c:v>
                      </c:pt>
                      <c:pt idx="118">
                        <c:v>1</c:v>
                      </c:pt>
                      <c:pt idx="120">
                        <c:v>1</c:v>
                      </c:pt>
                      <c:pt idx="121">
                        <c:v>1</c:v>
                      </c:pt>
                      <c:pt idx="122">
                        <c:v>1</c:v>
                      </c:pt>
                    </c:numCache>
                  </c:numRef>
                </c:val>
              </c15:ser>
            </c15:filteredBarSeries>
            <c15:filteredBarSeries>
              <c15:ser>
                <c:idx val="16"/>
                <c:order val="16"/>
                <c:tx>
                  <c:strRef>
                    <c:extLst xmlns:c15="http://schemas.microsoft.com/office/drawing/2012/chart">
                      <c:ext xmlns:c15="http://schemas.microsoft.com/office/drawing/2012/chart" uri="{02D57815-91ED-43cb-92C2-25804820EDAC}">
                        <c15:formulaRef>
                          <c15:sqref>成績評価!$W$3</c15:sqref>
                        </c15:formulaRef>
                      </c:ext>
                    </c:extLst>
                    <c:strCache>
                      <c:ptCount val="1"/>
                      <c:pt idx="0">
                        <c:v>5/30</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成績評価!$W$4:$W$133</c15:sqref>
                        </c15:formulaRef>
                      </c:ext>
                    </c:extLst>
                    <c:numCache>
                      <c:formatCode>General</c:formatCode>
                      <c:ptCount val="130"/>
                      <c:pt idx="69">
                        <c:v>0</c:v>
                      </c:pt>
                    </c:numCache>
                  </c:numRef>
                </c:val>
              </c15:ser>
            </c15:filteredBarSeries>
            <c15:filteredBarSeries>
              <c15:ser>
                <c:idx val="17"/>
                <c:order val="17"/>
                <c:tx>
                  <c:strRef>
                    <c:extLst xmlns:c15="http://schemas.microsoft.com/office/drawing/2012/chart">
                      <c:ext xmlns:c15="http://schemas.microsoft.com/office/drawing/2012/chart" uri="{02D57815-91ED-43cb-92C2-25804820EDAC}">
                        <c15:formulaRef>
                          <c15:sqref>成績評価!$X$3</c15:sqref>
                        </c15:formulaRef>
                      </c:ext>
                    </c:extLst>
                    <c:strCache>
                      <c:ptCount val="1"/>
                      <c:pt idx="0">
                        <c:v>6/6</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成績評価!$X$4:$X$133</c15:sqref>
                        </c15:formulaRef>
                      </c:ext>
                    </c:extLst>
                    <c:numCache>
                      <c:formatCode>General</c:formatCode>
                      <c:ptCount val="130"/>
                    </c:numCache>
                  </c:numRef>
                </c:val>
              </c15:ser>
            </c15:filteredBarSeries>
            <c15:filteredBarSeries>
              <c15:ser>
                <c:idx val="18"/>
                <c:order val="18"/>
                <c:tx>
                  <c:strRef>
                    <c:extLst xmlns:c15="http://schemas.microsoft.com/office/drawing/2012/chart">
                      <c:ext xmlns:c15="http://schemas.microsoft.com/office/drawing/2012/chart" uri="{02D57815-91ED-43cb-92C2-25804820EDAC}">
                        <c15:formulaRef>
                          <c15:sqref>成績評価!$Y$3</c15:sqref>
                        </c15:formulaRef>
                      </c:ext>
                    </c:extLst>
                    <c:strCache>
                      <c:ptCount val="1"/>
                      <c:pt idx="0">
                        <c:v>6/13</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成績評価!$Y$4:$Y$133</c15:sqref>
                        </c15:formulaRef>
                      </c:ext>
                    </c:extLst>
                    <c:numCache>
                      <c:formatCode>General</c:formatCode>
                      <c:ptCount val="130"/>
                    </c:numCache>
                  </c:numRef>
                </c:val>
              </c15:ser>
            </c15:filteredBarSeries>
            <c15:filteredBarSeries>
              <c15:ser>
                <c:idx val="19"/>
                <c:order val="19"/>
                <c:tx>
                  <c:strRef>
                    <c:extLst xmlns:c15="http://schemas.microsoft.com/office/drawing/2012/chart">
                      <c:ext xmlns:c15="http://schemas.microsoft.com/office/drawing/2012/chart" uri="{02D57815-91ED-43cb-92C2-25804820EDAC}">
                        <c15:formulaRef>
                          <c15:sqref>成績評価!$Z$3</c15:sqref>
                        </c15:formulaRef>
                      </c:ext>
                    </c:extLst>
                    <c:strCache>
                      <c:ptCount val="1"/>
                      <c:pt idx="0">
                        <c:v>6/20</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成績評価!$Z$4:$Z$133</c15:sqref>
                        </c15:formulaRef>
                      </c:ext>
                    </c:extLst>
                    <c:numCache>
                      <c:formatCode>General</c:formatCode>
                      <c:ptCount val="130"/>
                    </c:numCache>
                  </c:numRef>
                </c:val>
              </c15:ser>
            </c15:filteredBarSeries>
          </c:ext>
        </c:extLst>
      </c:barChart>
      <c:catAx>
        <c:axId val="236370512"/>
        <c:scaling>
          <c:orientation val="minMax"/>
        </c:scaling>
        <c:delete val="1"/>
        <c:axPos val="b"/>
        <c:numFmt formatCode="General" sourceLinked="1"/>
        <c:majorTickMark val="none"/>
        <c:minorTickMark val="none"/>
        <c:tickLblPos val="nextTo"/>
        <c:crossAx val="236371072"/>
        <c:crosses val="autoZero"/>
        <c:auto val="1"/>
        <c:lblAlgn val="ctr"/>
        <c:lblOffset val="100"/>
        <c:noMultiLvlLbl val="0"/>
      </c:catAx>
      <c:valAx>
        <c:axId val="236371072"/>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236370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sz="28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2013/5/31</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A42656-9DF0-4FAB-B433-B0E28CCFA3FB}" type="slidenum">
              <a:rPr kumimoji="1" lang="ja-JP" altLang="en-US" smtClean="0"/>
              <a:pPr/>
              <a:t>4</a:t>
            </a:fld>
            <a:endParaRPr kumimoji="1" lang="ja-JP" altLang="en-US" dirty="0"/>
          </a:p>
        </p:txBody>
      </p:sp>
    </p:spTree>
    <p:extLst>
      <p:ext uri="{BB962C8B-B14F-4D97-AF65-F5344CB8AC3E}">
        <p14:creationId xmlns:p14="http://schemas.microsoft.com/office/powerpoint/2010/main" val="279677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99792"/>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2013/5/31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2013/5/31</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2013/5/31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2013/5/31</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iana.org/assignments/media-typ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tools.ietf.org/html/rfc53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ff.org/pages/reader-privacy-chart-2012" TargetMode="External"/><Relationship Id="rId2" Type="http://schemas.openxmlformats.org/officeDocument/2006/relationships/hyperlink" Target="http://www.amazon.com/gp/help/customer/display.html?nodeId=200506200" TargetMode="External"/><Relationship Id="rId1" Type="http://schemas.openxmlformats.org/officeDocument/2006/relationships/slideLayout" Target="../slideLayouts/slideLayout2.xml"/><Relationship Id="rId6" Type="http://schemas.openxmlformats.org/officeDocument/2006/relationships/hyperlink" Target="http://www.ndl.go.jp/jp/aboutus/digi_distribution.html" TargetMode="External"/><Relationship Id="rId5" Type="http://schemas.openxmlformats.org/officeDocument/2006/relationships/hyperlink" Target="http://www.ndl.go.jp/jp/news/fy2012/__icsFiles/afieldfile/2012/12/17/pr121217.pdf" TargetMode="External"/><Relationship Id="rId4" Type="http://schemas.openxmlformats.org/officeDocument/2006/relationships/hyperlink" Target="http://www.dotbook.jp/magazine-k/an_e-book_buyers_guide_to_privac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7</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smtClean="0">
                <a:solidFill>
                  <a:srgbClr val="070A7F"/>
                </a:solidFill>
              </a:rPr>
              <a:t>5</a:t>
            </a:r>
            <a:r>
              <a:rPr lang="ja-JP" altLang="en-US" dirty="0" smtClean="0">
                <a:solidFill>
                  <a:srgbClr val="070A7F"/>
                </a:solidFill>
              </a:rPr>
              <a:t>月</a:t>
            </a:r>
            <a:r>
              <a:rPr lang="en-US" altLang="ja-JP" dirty="0" smtClean="0">
                <a:solidFill>
                  <a:srgbClr val="070A7F"/>
                </a:solidFill>
              </a:rPr>
              <a:t>30</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ドキュメントフォーマット </a:t>
            </a:r>
            <a:r>
              <a:rPr lang="en-US" altLang="ja-JP" dirty="0" smtClean="0"/>
              <a:t>(1)</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ドキュメントフォーマットとは？</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デジタル文書の</a:t>
            </a:r>
            <a:r>
              <a:rPr lang="ja-JP" altLang="en-US" u="sng" dirty="0" smtClean="0"/>
              <a:t>内容</a:t>
            </a:r>
            <a:r>
              <a:rPr lang="ja-JP" altLang="en-US" dirty="0" smtClean="0"/>
              <a:t>を</a:t>
            </a:r>
            <a:r>
              <a:rPr lang="ja-JP" altLang="en-US" u="sng" dirty="0" smtClean="0"/>
              <a:t>機械的に解釈</a:t>
            </a:r>
            <a:r>
              <a:rPr lang="ja-JP" altLang="en-US" dirty="0" smtClean="0"/>
              <a:t>するための「決まりごと」「様式」「形式」</a:t>
            </a:r>
            <a:endParaRPr lang="en-US" altLang="ja-JP" dirty="0" smtClean="0"/>
          </a:p>
          <a:p>
            <a:pPr lvl="1"/>
            <a:r>
              <a:rPr kumimoji="1" lang="ja-JP" altLang="en-US" dirty="0" smtClean="0"/>
              <a:t>データをどのように並べるか（配置）</a:t>
            </a:r>
            <a:endParaRPr kumimoji="1" lang="en-US" altLang="ja-JP" dirty="0" smtClean="0"/>
          </a:p>
          <a:p>
            <a:pPr lvl="1"/>
            <a:r>
              <a:rPr lang="ja-JP" altLang="en-US" dirty="0"/>
              <a:t>内容</a:t>
            </a:r>
            <a:r>
              <a:rPr lang="ja-JP" altLang="en-US" dirty="0" smtClean="0"/>
              <a:t>解釈のためのデータ・情報は、デジタル情報として、符号化（エンコード）される</a:t>
            </a:r>
            <a:endParaRPr lang="en-US" altLang="ja-JP" dirty="0" smtClean="0"/>
          </a:p>
          <a:p>
            <a:r>
              <a:rPr kumimoji="1" lang="ja-JP" altLang="en-US" dirty="0" smtClean="0"/>
              <a:t>例：</a:t>
            </a:r>
            <a:endParaRPr kumimoji="1" lang="en-US" altLang="ja-JP" dirty="0" smtClean="0"/>
          </a:p>
          <a:p>
            <a:pPr lvl="1"/>
            <a:r>
              <a:rPr lang="ja-JP" altLang="en-US" dirty="0" smtClean="0"/>
              <a:t>プレインテキスト？</a:t>
            </a:r>
            <a:endParaRPr lang="en-US" altLang="ja-JP" dirty="0" smtClean="0"/>
          </a:p>
          <a:p>
            <a:pPr lvl="2"/>
            <a:r>
              <a:rPr kumimoji="1" lang="ja-JP" altLang="en-US" dirty="0" smtClean="0"/>
              <a:t>文書内容を文字コードにより符号化</a:t>
            </a:r>
            <a:r>
              <a:rPr lang="ja-JP" altLang="en-US" dirty="0" smtClean="0"/>
              <a:t>し、テキスト（文字の連なり）として解釈できるようにしたもの。</a:t>
            </a:r>
            <a:endParaRPr lang="en-US" altLang="ja-JP" dirty="0" smtClean="0"/>
          </a:p>
          <a:p>
            <a:pPr lvl="1"/>
            <a:r>
              <a:rPr kumimoji="1" lang="ja-JP" altLang="en-US" dirty="0" smtClean="0"/>
              <a:t>画像形式？</a:t>
            </a:r>
            <a:endParaRPr kumimoji="1" lang="en-US" altLang="ja-JP" dirty="0" smtClean="0"/>
          </a:p>
          <a:p>
            <a:pPr lvl="2"/>
            <a:r>
              <a:rPr lang="ja-JP" altLang="en-US" dirty="0" smtClean="0"/>
              <a:t>表現すべき画像要素を、ピクセル・描画</a:t>
            </a:r>
            <a:r>
              <a:rPr lang="ja-JP" altLang="en-US" dirty="0"/>
              <a:t>要素</a:t>
            </a:r>
            <a:r>
              <a:rPr lang="ja-JP" altLang="en-US" dirty="0" smtClean="0"/>
              <a:t>単位の情報として符号化し、</a:t>
            </a:r>
            <a:r>
              <a:rPr lang="en-US" altLang="ja-JP" dirty="0" smtClean="0"/>
              <a:t>2</a:t>
            </a:r>
            <a:r>
              <a:rPr lang="ja-JP" altLang="en-US" dirty="0" smtClean="0"/>
              <a:t>次元画像として解釈できるようにしたもの。</a:t>
            </a:r>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428132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ドキュメントフォーマットの切り口 </a:t>
            </a:r>
            <a:r>
              <a:rPr lang="en-US" altLang="ja-JP" dirty="0" smtClean="0"/>
              <a:t>(1)</a:t>
            </a:r>
            <a:endParaRPr kumimoji="1" lang="ja-JP" altLang="en-US"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ドキュメントフォーマットの切り口 </a:t>
            </a:r>
            <a:r>
              <a:rPr lang="en-US" altLang="ja-JP" dirty="0" smtClean="0"/>
              <a:t>(2)</a:t>
            </a:r>
            <a:endParaRPr kumimoji="1" lang="ja-JP" altLang="en-US"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プレインテキストとは？</a:t>
            </a:r>
            <a:endParaRPr kumimoji="1" lang="ja-JP" altLang="en-US" dirty="0"/>
          </a:p>
        </p:txBody>
      </p:sp>
      <p:sp>
        <p:nvSpPr>
          <p:cNvPr id="3" name="コンテンツ プレースホルダー 2"/>
          <p:cNvSpPr>
            <a:spLocks noGrp="1"/>
          </p:cNvSpPr>
          <p:nvPr>
            <p:ph idx="1"/>
          </p:nvPr>
        </p:nvSpPr>
        <p:spPr>
          <a:xfrm>
            <a:off x="179512" y="1153544"/>
            <a:ext cx="8964488" cy="5299792"/>
          </a:xfrm>
        </p:spPr>
        <p:txBody>
          <a:bodyPr>
            <a:normAutofit lnSpcReduction="10000"/>
          </a:bodyPr>
          <a:lstStyle/>
          <a:p>
            <a:pPr marL="342900" lvl="2" indent="-342900"/>
            <a:r>
              <a:rPr lang="ja-JP" altLang="en-US" sz="3200" dirty="0" smtClean="0"/>
              <a:t>文書</a:t>
            </a:r>
            <a:r>
              <a:rPr lang="ja-JP" altLang="en-US" sz="3200" dirty="0"/>
              <a:t>内容を文字コードにより符号化し、テキスト（文字の連なり）として解釈できるようにしたもの。</a:t>
            </a:r>
            <a:endParaRPr lang="en-US" altLang="ja-JP" sz="3200" dirty="0"/>
          </a:p>
          <a:p>
            <a:r>
              <a:rPr lang="ja-JP" altLang="en-US" dirty="0"/>
              <a:t>もっとも基本的なドキュメントフォーマットの一つ</a:t>
            </a:r>
            <a:endParaRPr lang="en-US" altLang="ja-JP" dirty="0"/>
          </a:p>
          <a:p>
            <a:pPr lvl="1"/>
            <a:r>
              <a:rPr lang="ja-JP" altLang="en-US" dirty="0"/>
              <a:t>ドキュメントフォーマットの基礎</a:t>
            </a:r>
            <a:endParaRPr lang="en-US" altLang="ja-JP" dirty="0"/>
          </a:p>
          <a:p>
            <a:pPr lvl="1"/>
            <a:r>
              <a:rPr lang="ja-JP" altLang="en-US" dirty="0" smtClean="0"/>
              <a:t>（別</a:t>
            </a:r>
            <a:r>
              <a:rPr lang="ja-JP" altLang="en-US" dirty="0"/>
              <a:t>の定義</a:t>
            </a:r>
            <a:r>
              <a:rPr lang="ja-JP" altLang="en-US" dirty="0" smtClean="0"/>
              <a:t>：バイナリフォーマット</a:t>
            </a:r>
            <a:r>
              <a:rPr lang="ja-JP" altLang="en-US" dirty="0"/>
              <a:t>ではない）</a:t>
            </a:r>
            <a:endParaRPr lang="en-US" altLang="ja-JP" dirty="0"/>
          </a:p>
          <a:p>
            <a:r>
              <a:rPr kumimoji="1" lang="ja-JP" altLang="en-US" dirty="0" smtClean="0"/>
              <a:t>特徴：</a:t>
            </a:r>
            <a:endParaRPr kumimoji="1" lang="en-US" altLang="ja-JP" dirty="0" smtClean="0"/>
          </a:p>
          <a:p>
            <a:pPr lvl="1"/>
            <a:r>
              <a:rPr kumimoji="1" lang="ja-JP" altLang="en-US" dirty="0" smtClean="0"/>
              <a:t>ほぼあらゆる環境で特別なソフトウェア無しに用いることが出来る</a:t>
            </a:r>
            <a:endParaRPr kumimoji="1" lang="en-US" altLang="ja-JP" dirty="0" smtClean="0"/>
          </a:p>
          <a:p>
            <a:pPr lvl="1"/>
            <a:r>
              <a:rPr kumimoji="1" lang="ja-JP" altLang="en-US" dirty="0" smtClean="0"/>
              <a:t>テキストフォーマットだけでは、書式要素を保持しない</a:t>
            </a:r>
            <a:endParaRPr kumimoji="1" lang="en-US" altLang="ja-JP" dirty="0" smtClean="0"/>
          </a:p>
          <a:p>
            <a:pPr lvl="1"/>
            <a:r>
              <a:rPr lang="ja-JP" altLang="en-US" dirty="0" smtClean="0"/>
              <a:t>複合的なオブジェクトとの関連付けはそれ単体ではできない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312146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プレインテキスト読解</a:t>
            </a:r>
            <a:r>
              <a:rPr lang="ja-JP" altLang="en-US" dirty="0" smtClean="0"/>
              <a:t>例 </a:t>
            </a:r>
            <a:r>
              <a:rPr lang="en-US" altLang="ja-JP" dirty="0" smtClean="0"/>
              <a:t>(</a:t>
            </a:r>
            <a:r>
              <a:rPr kumimoji="1"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
        <p:nvSpPr>
          <p:cNvPr id="5" name="角丸四角形 4"/>
          <p:cNvSpPr/>
          <p:nvPr/>
        </p:nvSpPr>
        <p:spPr>
          <a:xfrm>
            <a:off x="288000" y="2024844"/>
            <a:ext cx="856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400" dirty="0">
                <a:solidFill>
                  <a:schemeClr val="tx1"/>
                </a:solidFill>
              </a:rPr>
              <a:t>01001000011001010110110001101100011011110010000001010111011011110111001001101100011001000010000100001010</a:t>
            </a:r>
            <a:endParaRPr kumimoji="1" lang="ja-JP" altLang="en-US" sz="4400" dirty="0">
              <a:solidFill>
                <a:schemeClr val="tx1"/>
              </a:solidFill>
            </a:endParaRPr>
          </a:p>
        </p:txBody>
      </p:sp>
    </p:spTree>
    <p:extLst>
      <p:ext uri="{BB962C8B-B14F-4D97-AF65-F5344CB8AC3E}">
        <p14:creationId xmlns:p14="http://schemas.microsoft.com/office/powerpoint/2010/main" val="4057724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プレインテキスト</a:t>
            </a:r>
            <a:r>
              <a:rPr lang="ja-JP" altLang="en-US" dirty="0" smtClean="0"/>
              <a:t>読解例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先頭からバイト</a:t>
            </a:r>
            <a:r>
              <a:rPr lang="en-US" altLang="ja-JP" dirty="0" smtClean="0"/>
              <a:t>(byte)</a:t>
            </a:r>
            <a:r>
              <a:rPr lang="ja-JP" altLang="en-US" dirty="0" smtClean="0"/>
              <a:t>単位で解読</a:t>
            </a:r>
            <a:r>
              <a:rPr lang="ja-JP" altLang="en-US" dirty="0"/>
              <a:t>してみよう。</a:t>
            </a:r>
            <a:endParaRPr lang="en-US" altLang="ja-JP" dirty="0"/>
          </a:p>
          <a:p>
            <a:pPr lvl="1"/>
            <a:r>
              <a:rPr lang="en-US" altLang="ja-JP" dirty="0" smtClean="0"/>
              <a:t>1</a:t>
            </a:r>
            <a:r>
              <a:rPr lang="ja-JP" altLang="en-US" dirty="0" smtClean="0"/>
              <a:t>バイト </a:t>
            </a:r>
            <a:r>
              <a:rPr lang="en-US" altLang="ja-JP" dirty="0"/>
              <a:t>= 8</a:t>
            </a:r>
            <a:r>
              <a:rPr lang="ja-JP" altLang="en-US" dirty="0" smtClean="0"/>
              <a:t>ビット </a:t>
            </a:r>
            <a:r>
              <a:rPr lang="en-US" altLang="ja-JP" dirty="0" smtClean="0"/>
              <a:t>(bit)</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
        <p:nvSpPr>
          <p:cNvPr id="5" name="角丸四角形 4"/>
          <p:cNvSpPr/>
          <p:nvPr/>
        </p:nvSpPr>
        <p:spPr>
          <a:xfrm>
            <a:off x="108496" y="3933056"/>
            <a:ext cx="892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000" dirty="0" smtClean="0">
                <a:solidFill>
                  <a:schemeClr val="tx1"/>
                </a:solidFill>
              </a:rPr>
              <a:t>01001000</a:t>
            </a:r>
            <a:r>
              <a:rPr lang="ja-JP" altLang="en-US" sz="4000" dirty="0">
                <a:solidFill>
                  <a:schemeClr val="tx1"/>
                </a:solidFill>
              </a:rPr>
              <a:t> </a:t>
            </a:r>
            <a:r>
              <a:rPr lang="en-US" altLang="ja-JP" sz="4000" dirty="0" smtClean="0">
                <a:solidFill>
                  <a:schemeClr val="tx1"/>
                </a:solidFill>
              </a:rPr>
              <a:t>01100101</a:t>
            </a:r>
            <a:r>
              <a:rPr lang="ja-JP" altLang="en-US" sz="4000" dirty="0">
                <a:solidFill>
                  <a:schemeClr val="tx1"/>
                </a:solidFill>
              </a:rPr>
              <a:t> </a:t>
            </a:r>
            <a:r>
              <a:rPr lang="en-US" altLang="ja-JP" sz="4000" dirty="0" smtClean="0">
                <a:solidFill>
                  <a:schemeClr val="tx1"/>
                </a:solidFill>
              </a:rPr>
              <a:t>01101100</a:t>
            </a:r>
            <a:r>
              <a:rPr lang="ja-JP" altLang="en-US" sz="4000" dirty="0">
                <a:solidFill>
                  <a:schemeClr val="tx1"/>
                </a:solidFill>
              </a:rPr>
              <a:t> </a:t>
            </a:r>
            <a:r>
              <a:rPr lang="en-US" altLang="ja-JP" sz="4000" dirty="0" smtClean="0">
                <a:solidFill>
                  <a:schemeClr val="tx1"/>
                </a:solidFill>
              </a:rPr>
              <a:t>01101100</a:t>
            </a:r>
            <a:r>
              <a:rPr lang="ja-JP" altLang="en-US" sz="4000" dirty="0" smtClean="0">
                <a:solidFill>
                  <a:schemeClr val="tx1"/>
                </a:solidFill>
              </a:rPr>
              <a:t>　</a:t>
            </a:r>
            <a:r>
              <a:rPr lang="en-US" altLang="ja-JP" sz="4000" dirty="0" smtClean="0">
                <a:solidFill>
                  <a:schemeClr val="tx1"/>
                </a:solidFill>
              </a:rPr>
              <a:t>01101111 00100000 01010111 01101111 01110010 01101100 01100100 00100001 00001010</a:t>
            </a:r>
            <a:endParaRPr kumimoji="1" lang="ja-JP" altLang="en-US" sz="4000" dirty="0">
              <a:solidFill>
                <a:schemeClr val="tx1"/>
              </a:solidFill>
            </a:endParaRPr>
          </a:p>
        </p:txBody>
      </p:sp>
      <p:sp>
        <p:nvSpPr>
          <p:cNvPr id="6" name="正方形/長方形 5"/>
          <p:cNvSpPr/>
          <p:nvPr/>
        </p:nvSpPr>
        <p:spPr>
          <a:xfrm>
            <a:off x="229748" y="4108332"/>
            <a:ext cx="2124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352547" y="4110005"/>
            <a:ext cx="2160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512787" y="4108332"/>
            <a:ext cx="219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707122" y="4108332"/>
            <a:ext cx="219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87393" y="2989555"/>
            <a:ext cx="1011815" cy="523220"/>
          </a:xfrm>
          <a:prstGeom prst="rect">
            <a:avLst/>
          </a:prstGeom>
          <a:noFill/>
        </p:spPr>
        <p:txBody>
          <a:bodyPr wrap="none" rtlCol="0">
            <a:spAutoFit/>
          </a:bodyPr>
          <a:lstStyle/>
          <a:p>
            <a:r>
              <a:rPr kumimoji="1" lang="en-US" altLang="ja-JP" sz="2800" dirty="0" smtClean="0"/>
              <a:t>(72)</a:t>
            </a:r>
            <a:r>
              <a:rPr kumimoji="1" lang="en-US" altLang="ja-JP" sz="2800" baseline="-25000" dirty="0" smtClean="0"/>
              <a:t>10</a:t>
            </a:r>
            <a:endParaRPr kumimoji="1" lang="ja-JP" altLang="en-US" sz="2800" baseline="-25000" dirty="0"/>
          </a:p>
        </p:txBody>
      </p:sp>
      <p:sp>
        <p:nvSpPr>
          <p:cNvPr id="15" name="テキスト ボックス 14"/>
          <p:cNvSpPr txBox="1"/>
          <p:nvPr/>
        </p:nvSpPr>
        <p:spPr>
          <a:xfrm>
            <a:off x="2841374" y="2989555"/>
            <a:ext cx="1194558" cy="523220"/>
          </a:xfrm>
          <a:prstGeom prst="rect">
            <a:avLst/>
          </a:prstGeom>
          <a:noFill/>
        </p:spPr>
        <p:txBody>
          <a:bodyPr wrap="none" rtlCol="0">
            <a:spAutoFit/>
          </a:bodyPr>
          <a:lstStyle/>
          <a:p>
            <a:r>
              <a:rPr kumimoji="1" lang="en-US" altLang="ja-JP" sz="2800" dirty="0" smtClean="0"/>
              <a:t>(101)</a:t>
            </a:r>
            <a:r>
              <a:rPr kumimoji="1" lang="en-US" altLang="ja-JP" sz="2800" baseline="-25000" dirty="0" smtClean="0"/>
              <a:t>10</a:t>
            </a:r>
            <a:endParaRPr kumimoji="1" lang="ja-JP" altLang="en-US" sz="2800" baseline="-25000" dirty="0"/>
          </a:p>
        </p:txBody>
      </p:sp>
      <p:sp>
        <p:nvSpPr>
          <p:cNvPr id="16" name="テキスト ボックス 15"/>
          <p:cNvSpPr txBox="1"/>
          <p:nvPr/>
        </p:nvSpPr>
        <p:spPr>
          <a:xfrm>
            <a:off x="5013508" y="2989555"/>
            <a:ext cx="1194558" cy="523220"/>
          </a:xfrm>
          <a:prstGeom prst="rect">
            <a:avLst/>
          </a:prstGeom>
          <a:noFill/>
        </p:spPr>
        <p:txBody>
          <a:bodyPr wrap="none" rtlCol="0">
            <a:spAutoFit/>
          </a:bodyPr>
          <a:lstStyle/>
          <a:p>
            <a:r>
              <a:rPr kumimoji="1" lang="en-US" altLang="ja-JP" sz="2800" dirty="0" smtClean="0"/>
              <a:t>(108)</a:t>
            </a:r>
            <a:r>
              <a:rPr kumimoji="1" lang="en-US" altLang="ja-JP" sz="2800" baseline="-25000" dirty="0" smtClean="0"/>
              <a:t>10</a:t>
            </a:r>
            <a:endParaRPr kumimoji="1" lang="ja-JP" altLang="en-US" sz="2800" baseline="-25000" dirty="0"/>
          </a:p>
        </p:txBody>
      </p:sp>
      <p:sp>
        <p:nvSpPr>
          <p:cNvPr id="17" name="テキスト ボックス 16"/>
          <p:cNvSpPr txBox="1"/>
          <p:nvPr/>
        </p:nvSpPr>
        <p:spPr>
          <a:xfrm>
            <a:off x="7207843" y="2989555"/>
            <a:ext cx="1194558" cy="523220"/>
          </a:xfrm>
          <a:prstGeom prst="rect">
            <a:avLst/>
          </a:prstGeom>
          <a:noFill/>
        </p:spPr>
        <p:txBody>
          <a:bodyPr wrap="none" rtlCol="0">
            <a:spAutoFit/>
          </a:bodyPr>
          <a:lstStyle/>
          <a:p>
            <a:r>
              <a:rPr kumimoji="1" lang="en-US" altLang="ja-JP" sz="2800" dirty="0" smtClean="0"/>
              <a:t>(108)</a:t>
            </a:r>
            <a:r>
              <a:rPr kumimoji="1" lang="en-US" altLang="ja-JP" sz="2800" baseline="-25000" dirty="0" smtClean="0"/>
              <a:t>10</a:t>
            </a:r>
            <a:endParaRPr kumimoji="1" lang="ja-JP" altLang="en-US" sz="2800" baseline="-25000" dirty="0"/>
          </a:p>
        </p:txBody>
      </p:sp>
      <p:cxnSp>
        <p:nvCxnSpPr>
          <p:cNvPr id="20" name="直線コネクタ 19"/>
          <p:cNvCxnSpPr>
            <a:stCxn id="6" idx="0"/>
            <a:endCxn id="14" idx="2"/>
          </p:cNvCxnSpPr>
          <p:nvPr/>
        </p:nvCxnSpPr>
        <p:spPr>
          <a:xfrm flipV="1">
            <a:off x="1291748" y="3512775"/>
            <a:ext cx="1553"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0"/>
            <a:endCxn id="15" idx="2"/>
          </p:cNvCxnSpPr>
          <p:nvPr/>
        </p:nvCxnSpPr>
        <p:spPr>
          <a:xfrm flipV="1">
            <a:off x="3432547" y="3512775"/>
            <a:ext cx="6106" cy="597230"/>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2" idx="0"/>
            <a:endCxn id="16" idx="2"/>
          </p:cNvCxnSpPr>
          <p:nvPr/>
        </p:nvCxnSpPr>
        <p:spPr>
          <a:xfrm flipV="1">
            <a:off x="5610787" y="3512775"/>
            <a:ext cx="0"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3" idx="0"/>
            <a:endCxn id="17" idx="2"/>
          </p:cNvCxnSpPr>
          <p:nvPr/>
        </p:nvCxnSpPr>
        <p:spPr>
          <a:xfrm flipV="1">
            <a:off x="7805122" y="3512775"/>
            <a:ext cx="0"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079322" y="2348880"/>
            <a:ext cx="101181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(48)</a:t>
            </a:r>
            <a:r>
              <a:rPr kumimoji="1" lang="en-US" altLang="ja-JP" sz="2800" baseline="-25000" dirty="0" smtClean="0"/>
              <a:t>16</a:t>
            </a:r>
            <a:endParaRPr kumimoji="1" lang="ja-JP" altLang="en-US" sz="2800" baseline="-25000" dirty="0"/>
          </a:p>
        </p:txBody>
      </p:sp>
      <p:sp>
        <p:nvSpPr>
          <p:cNvPr id="32" name="テキスト ボックス 31"/>
          <p:cNvSpPr txBox="1"/>
          <p:nvPr/>
        </p:nvSpPr>
        <p:spPr>
          <a:xfrm>
            <a:off x="3220121" y="2347667"/>
            <a:ext cx="101181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(65)</a:t>
            </a:r>
            <a:r>
              <a:rPr kumimoji="1" lang="en-US" altLang="ja-JP" sz="2800" baseline="-25000" dirty="0" smtClean="0"/>
              <a:t>16</a:t>
            </a:r>
            <a:endParaRPr kumimoji="1" lang="ja-JP" altLang="en-US" sz="2800" baseline="-25000" dirty="0"/>
          </a:p>
        </p:txBody>
      </p:sp>
      <p:sp>
        <p:nvSpPr>
          <p:cNvPr id="33" name="テキスト ボックス 32"/>
          <p:cNvSpPr txBox="1"/>
          <p:nvPr/>
        </p:nvSpPr>
        <p:spPr>
          <a:xfrm>
            <a:off x="5398361" y="2355130"/>
            <a:ext cx="1019831"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(6C)</a:t>
            </a:r>
            <a:r>
              <a:rPr kumimoji="1" lang="en-US" altLang="ja-JP" sz="2800" baseline="-25000" dirty="0" smtClean="0"/>
              <a:t>16</a:t>
            </a:r>
            <a:endParaRPr kumimoji="1" lang="ja-JP" altLang="en-US" sz="2800" baseline="-25000" dirty="0"/>
          </a:p>
        </p:txBody>
      </p:sp>
      <p:sp>
        <p:nvSpPr>
          <p:cNvPr id="34" name="テキスト ボックス 33"/>
          <p:cNvSpPr txBox="1"/>
          <p:nvPr/>
        </p:nvSpPr>
        <p:spPr>
          <a:xfrm>
            <a:off x="7584617" y="2341558"/>
            <a:ext cx="1019831"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(6C)</a:t>
            </a:r>
            <a:r>
              <a:rPr kumimoji="1" lang="en-US" altLang="ja-JP" sz="2800" baseline="-25000" dirty="0" smtClean="0"/>
              <a:t>16</a:t>
            </a:r>
            <a:endParaRPr kumimoji="1" lang="ja-JP" altLang="en-US" sz="2800" baseline="-25000" dirty="0"/>
          </a:p>
        </p:txBody>
      </p:sp>
    </p:spTree>
    <p:extLst>
      <p:ext uri="{BB962C8B-B14F-4D97-AF65-F5344CB8AC3E}">
        <p14:creationId xmlns:p14="http://schemas.microsoft.com/office/powerpoint/2010/main" val="42306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4"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down)">
                                      <p:cBhvr>
                                        <p:cTn id="50" dur="500"/>
                                        <p:tgtEl>
                                          <p:spTgt spid="3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p:bldP spid="15" grpId="0"/>
      <p:bldP spid="16" grpId="0"/>
      <p:bldP spid="17" grpId="0"/>
      <p:bldP spid="31" grpId="0" animBg="1"/>
      <p:bldP spid="32"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プレインテキスト</a:t>
            </a:r>
            <a:r>
              <a:rPr lang="ja-JP" altLang="en-US" dirty="0" smtClean="0"/>
              <a:t>読解例 </a:t>
            </a:r>
            <a:r>
              <a:rPr lang="en-US" altLang="ja-JP" dirty="0" smtClean="0"/>
              <a:t>(3)</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
        <p:nvSpPr>
          <p:cNvPr id="5" name="角丸四角形 4"/>
          <p:cNvSpPr/>
          <p:nvPr/>
        </p:nvSpPr>
        <p:spPr>
          <a:xfrm>
            <a:off x="116063" y="4005064"/>
            <a:ext cx="892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000" dirty="0" smtClean="0">
                <a:solidFill>
                  <a:schemeClr val="tx1"/>
                </a:solidFill>
              </a:rPr>
              <a:t>01001000</a:t>
            </a:r>
            <a:r>
              <a:rPr lang="ja-JP" altLang="en-US" sz="4000" dirty="0">
                <a:solidFill>
                  <a:schemeClr val="tx1"/>
                </a:solidFill>
              </a:rPr>
              <a:t> </a:t>
            </a:r>
            <a:r>
              <a:rPr lang="en-US" altLang="ja-JP" sz="4000" dirty="0" smtClean="0">
                <a:solidFill>
                  <a:schemeClr val="tx1"/>
                </a:solidFill>
              </a:rPr>
              <a:t>01100101</a:t>
            </a:r>
            <a:r>
              <a:rPr lang="ja-JP" altLang="en-US" sz="4000" dirty="0">
                <a:solidFill>
                  <a:schemeClr val="tx1"/>
                </a:solidFill>
              </a:rPr>
              <a:t> </a:t>
            </a:r>
            <a:r>
              <a:rPr lang="en-US" altLang="ja-JP" sz="4000" dirty="0" smtClean="0">
                <a:solidFill>
                  <a:schemeClr val="tx1"/>
                </a:solidFill>
              </a:rPr>
              <a:t>01101100</a:t>
            </a:r>
            <a:r>
              <a:rPr lang="ja-JP" altLang="en-US" sz="4000" dirty="0">
                <a:solidFill>
                  <a:schemeClr val="tx1"/>
                </a:solidFill>
              </a:rPr>
              <a:t> </a:t>
            </a:r>
            <a:r>
              <a:rPr lang="en-US" altLang="ja-JP" sz="4000" dirty="0" smtClean="0">
                <a:solidFill>
                  <a:schemeClr val="tx1"/>
                </a:solidFill>
              </a:rPr>
              <a:t>01101100</a:t>
            </a:r>
            <a:r>
              <a:rPr lang="ja-JP" altLang="en-US" sz="4000" dirty="0" smtClean="0">
                <a:solidFill>
                  <a:schemeClr val="tx1"/>
                </a:solidFill>
              </a:rPr>
              <a:t>　</a:t>
            </a:r>
            <a:r>
              <a:rPr lang="en-US" altLang="ja-JP" sz="4000" dirty="0" smtClean="0">
                <a:solidFill>
                  <a:schemeClr val="tx1"/>
                </a:solidFill>
              </a:rPr>
              <a:t>01101111 00100000 01010111 01101111 01110010 01101100 01100100 00100001 00001010</a:t>
            </a:r>
            <a:endParaRPr kumimoji="1" lang="ja-JP" altLang="en-US" sz="4000" dirty="0">
              <a:solidFill>
                <a:schemeClr val="tx1"/>
              </a:solidFill>
            </a:endParaRPr>
          </a:p>
        </p:txBody>
      </p:sp>
      <p:sp>
        <p:nvSpPr>
          <p:cNvPr id="6" name="角丸四角形 5"/>
          <p:cNvSpPr/>
          <p:nvPr/>
        </p:nvSpPr>
        <p:spPr>
          <a:xfrm>
            <a:off x="116063" y="2852936"/>
            <a:ext cx="8928000" cy="864096"/>
          </a:xfrm>
          <a:prstGeom prst="roundRect">
            <a:avLst>
              <a:gd name="adj" fmla="val 8029"/>
            </a:avLst>
          </a:prstGeom>
          <a:ln/>
        </p:spPr>
        <p:style>
          <a:lnRef idx="2">
            <a:schemeClr val="accent2"/>
          </a:lnRef>
          <a:fillRef idx="1">
            <a:schemeClr val="lt1"/>
          </a:fillRef>
          <a:effectRef idx="0">
            <a:schemeClr val="accent2"/>
          </a:effectRef>
          <a:fontRef idx="minor">
            <a:schemeClr val="dk1"/>
          </a:fontRef>
        </p:style>
        <p:txBody>
          <a:bodyPr rtlCol="0" anchor="ctr"/>
          <a:lstStyle/>
          <a:p>
            <a:pPr>
              <a:tabLst>
                <a:tab pos="8253413" algn="l"/>
              </a:tabLst>
            </a:pPr>
            <a:r>
              <a:rPr lang="en-US" altLang="ja-JP" sz="4000" dirty="0" smtClean="0">
                <a:solidFill>
                  <a:schemeClr val="tx1"/>
                </a:solidFill>
              </a:rPr>
              <a:t>48 65 6C </a:t>
            </a:r>
            <a:r>
              <a:rPr lang="en-US" altLang="ja-JP" sz="4000" dirty="0" err="1" smtClean="0">
                <a:solidFill>
                  <a:schemeClr val="tx1"/>
                </a:solidFill>
              </a:rPr>
              <a:t>6C</a:t>
            </a:r>
            <a:r>
              <a:rPr lang="en-US" altLang="ja-JP" sz="4000" dirty="0" smtClean="0">
                <a:solidFill>
                  <a:schemeClr val="tx1"/>
                </a:solidFill>
              </a:rPr>
              <a:t> 6F </a:t>
            </a:r>
            <a:r>
              <a:rPr lang="en-US" altLang="ja-JP" sz="4000" dirty="0" smtClean="0">
                <a:solidFill>
                  <a:schemeClr val="tx1"/>
                </a:solidFill>
              </a:rPr>
              <a:t>20 57 6F 72 6C </a:t>
            </a:r>
            <a:r>
              <a:rPr lang="en-US" altLang="ja-JP" sz="4000" dirty="0" smtClean="0">
                <a:solidFill>
                  <a:schemeClr val="tx1"/>
                </a:solidFill>
              </a:rPr>
              <a:t>21 64 0A</a:t>
            </a:r>
            <a:endParaRPr kumimoji="1" lang="ja-JP" altLang="en-US" sz="4000" dirty="0">
              <a:solidFill>
                <a:schemeClr val="tx1"/>
              </a:solidFill>
            </a:endParaRPr>
          </a:p>
        </p:txBody>
      </p:sp>
      <p:cxnSp>
        <p:nvCxnSpPr>
          <p:cNvPr id="7" name="直線コネクタ 6"/>
          <p:cNvCxnSpPr>
            <a:stCxn id="5" idx="0"/>
            <a:endCxn id="6" idx="2"/>
          </p:cNvCxnSpPr>
          <p:nvPr/>
        </p:nvCxnSpPr>
        <p:spPr>
          <a:xfrm flipV="1">
            <a:off x="4580063" y="3717032"/>
            <a:ext cx="0" cy="288032"/>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p:cNvSpPr>
            <a:spLocks noGrp="1"/>
          </p:cNvSpPr>
          <p:nvPr>
            <p:ph idx="1"/>
          </p:nvPr>
        </p:nvSpPr>
        <p:spPr>
          <a:xfrm>
            <a:off x="323528" y="1153544"/>
            <a:ext cx="8496944" cy="5299792"/>
          </a:xfrm>
        </p:spPr>
        <p:txBody>
          <a:bodyPr/>
          <a:lstStyle/>
          <a:p>
            <a:r>
              <a:rPr lang="ja-JP" altLang="en-US" dirty="0" smtClean="0"/>
              <a:t>文字コードと照合</a:t>
            </a:r>
            <a:endParaRPr lang="en-US" altLang="ja-JP" dirty="0" smtClean="0"/>
          </a:p>
          <a:p>
            <a:r>
              <a:rPr lang="en-US" altLang="ja-JP" dirty="0" smtClean="0"/>
              <a:t>ASCII</a:t>
            </a:r>
            <a:r>
              <a:rPr lang="ja-JP" altLang="en-US" dirty="0" smtClean="0"/>
              <a:t>コード表を基にしてみる</a:t>
            </a:r>
            <a:endParaRPr lang="ja-JP" altLang="en-US" dirty="0"/>
          </a:p>
        </p:txBody>
      </p:sp>
      <p:sp>
        <p:nvSpPr>
          <p:cNvPr id="3" name="テキスト ボックス 2"/>
          <p:cNvSpPr txBox="1"/>
          <p:nvPr/>
        </p:nvSpPr>
        <p:spPr>
          <a:xfrm>
            <a:off x="3059832" y="2196153"/>
            <a:ext cx="5990743" cy="584775"/>
          </a:xfrm>
          <a:prstGeom prst="rect">
            <a:avLst/>
          </a:prstGeom>
          <a:noFill/>
        </p:spPr>
        <p:txBody>
          <a:bodyPr wrap="none" rtlCol="0">
            <a:spAutoFit/>
          </a:bodyPr>
          <a:lstStyle/>
          <a:p>
            <a:r>
              <a:rPr lang="pt-BR" altLang="ja-JP" sz="3200" dirty="0">
                <a:solidFill>
                  <a:schemeClr val="bg1">
                    <a:lumMod val="50000"/>
                  </a:schemeClr>
                </a:solidFill>
              </a:rPr>
              <a:t>H   e   l   l   o       W   o   r   l   d   !  \n</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52435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kumimoji="1" lang="ja-JP" altLang="en-US" dirty="0" smtClean="0"/>
              <a:t>文字コードとは？</a:t>
            </a:r>
            <a:endParaRPr kumimoji="1" lang="ja-JP" altLang="en-US" dirty="0"/>
          </a:p>
        </p:txBody>
      </p:sp>
      <p:sp>
        <p:nvSpPr>
          <p:cNvPr id="21" name="コンテンツ プレースホルダー 20"/>
          <p:cNvSpPr>
            <a:spLocks noGrp="1"/>
          </p:cNvSpPr>
          <p:nvPr>
            <p:ph idx="1"/>
          </p:nvPr>
        </p:nvSpPr>
        <p:spPr/>
        <p:txBody>
          <a:bodyPr/>
          <a:lstStyle/>
          <a:p>
            <a:r>
              <a:rPr kumimoji="1" lang="ja-JP" altLang="en-US" dirty="0" smtClean="0"/>
              <a:t>文字を表現する集合を配列し、それを符号化する方式を定めたもの</a:t>
            </a:r>
            <a:endParaRPr kumimoji="1" lang="en-US" altLang="ja-JP" dirty="0" smtClean="0"/>
          </a:p>
          <a:p>
            <a:pPr lvl="1"/>
            <a:r>
              <a:rPr lang="ja-JP" altLang="en-US" dirty="0" smtClean="0"/>
              <a:t>文字集合 </a:t>
            </a:r>
            <a:r>
              <a:rPr lang="en-US" altLang="ja-JP" dirty="0" smtClean="0"/>
              <a:t>(Character Set)</a:t>
            </a:r>
          </a:p>
          <a:p>
            <a:pPr lvl="1"/>
            <a:r>
              <a:rPr kumimoji="1" lang="ja-JP" altLang="en-US" dirty="0" smtClean="0"/>
              <a:t>文字符号化方式 </a:t>
            </a:r>
            <a:r>
              <a:rPr kumimoji="1" lang="en-US" altLang="ja-JP" dirty="0" smtClean="0"/>
              <a:t>(Character Encoding)</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
        <p:nvSpPr>
          <p:cNvPr id="14" name="テキスト ボックス 13"/>
          <p:cNvSpPr txBox="1"/>
          <p:nvPr/>
        </p:nvSpPr>
        <p:spPr>
          <a:xfrm>
            <a:off x="251520" y="3808204"/>
            <a:ext cx="2382062" cy="523220"/>
          </a:xfrm>
          <a:prstGeom prst="rect">
            <a:avLst/>
          </a:prstGeom>
          <a:noFill/>
        </p:spPr>
        <p:txBody>
          <a:bodyPr wrap="none" rtlCol="0">
            <a:spAutoFit/>
          </a:bodyPr>
          <a:lstStyle/>
          <a:p>
            <a:r>
              <a:rPr lang="ja-JP" altLang="en-US" sz="2800" dirty="0" smtClean="0"/>
              <a:t>文字集合 </a:t>
            </a:r>
            <a:r>
              <a:rPr lang="en-US" altLang="ja-JP" sz="2800" dirty="0" smtClean="0"/>
              <a:t>(Set)</a:t>
            </a:r>
            <a:endParaRPr kumimoji="1" lang="ja-JP" altLang="en-US" sz="2800" dirty="0"/>
          </a:p>
        </p:txBody>
      </p:sp>
      <p:grpSp>
        <p:nvGrpSpPr>
          <p:cNvPr id="19" name="グループ化 18"/>
          <p:cNvGrpSpPr/>
          <p:nvPr/>
        </p:nvGrpSpPr>
        <p:grpSpPr>
          <a:xfrm>
            <a:off x="611560" y="4328879"/>
            <a:ext cx="1442026" cy="1360179"/>
            <a:chOff x="365930" y="4528020"/>
            <a:chExt cx="1442026" cy="1360179"/>
          </a:xfrm>
        </p:grpSpPr>
        <p:grpSp>
          <p:nvGrpSpPr>
            <p:cNvPr id="16" name="グループ化 15"/>
            <p:cNvGrpSpPr/>
            <p:nvPr/>
          </p:nvGrpSpPr>
          <p:grpSpPr>
            <a:xfrm>
              <a:off x="382509" y="4528020"/>
              <a:ext cx="1425447" cy="1360179"/>
              <a:chOff x="172213" y="4552291"/>
              <a:chExt cx="1425447" cy="1360179"/>
            </a:xfrm>
            <a:noFill/>
          </p:grpSpPr>
          <p:sp>
            <p:nvSpPr>
              <p:cNvPr id="6" name="テキスト ボックス 5"/>
              <p:cNvSpPr txBox="1"/>
              <p:nvPr/>
            </p:nvSpPr>
            <p:spPr>
              <a:xfrm rot="20422472">
                <a:off x="664858" y="5266139"/>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a:t>
                </a:r>
                <a:endParaRPr kumimoji="1" lang="ja-JP" altLang="en-US" sz="3600" dirty="0">
                  <a:latin typeface="Times New Roman" panose="02020603050405020304" pitchFamily="18" charset="0"/>
                  <a:cs typeface="Times New Roman" panose="02020603050405020304" pitchFamily="18" charset="0"/>
                </a:endParaRPr>
              </a:p>
            </p:txBody>
          </p:sp>
          <p:sp>
            <p:nvSpPr>
              <p:cNvPr id="7" name="テキスト ボックス 6"/>
              <p:cNvSpPr txBox="1"/>
              <p:nvPr/>
            </p:nvSpPr>
            <p:spPr>
              <a:xfrm rot="7447008">
                <a:off x="236333" y="4975828"/>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Q</a:t>
                </a:r>
                <a:endParaRPr kumimoji="1" lang="ja-JP" altLang="en-US" sz="36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rot="1418522">
                <a:off x="709781" y="4739007"/>
                <a:ext cx="441146"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F</a:t>
                </a:r>
                <a:endParaRPr kumimoji="1" lang="ja-JP" altLang="en-US" sz="3600" dirty="0">
                  <a:latin typeface="Times New Roman" panose="02020603050405020304" pitchFamily="18" charset="0"/>
                  <a:cs typeface="Times New Roman" panose="02020603050405020304" pitchFamily="18" charset="0"/>
                </a:endParaRPr>
              </a:p>
            </p:txBody>
          </p:sp>
          <p:sp>
            <p:nvSpPr>
              <p:cNvPr id="9" name="テキスト ボックス 8"/>
              <p:cNvSpPr txBox="1"/>
              <p:nvPr/>
            </p:nvSpPr>
            <p:spPr>
              <a:xfrm>
                <a:off x="1059640" y="4569933"/>
                <a:ext cx="466794"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Z</a:t>
                </a:r>
                <a:endParaRPr kumimoji="1" lang="ja-JP" altLang="en-US" sz="3600" dirty="0">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406455" y="5266139"/>
                <a:ext cx="444352"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t>
                </a:r>
                <a:endParaRPr kumimoji="1" lang="ja-JP" altLang="en-US" sz="3600" dirty="0">
                  <a:latin typeface="Times New Roman" panose="02020603050405020304" pitchFamily="18" charset="0"/>
                  <a:cs typeface="Times New Roman" panose="02020603050405020304" pitchFamily="18" charset="0"/>
                </a:endParaRPr>
              </a:p>
            </p:txBody>
          </p:sp>
          <p:sp>
            <p:nvSpPr>
              <p:cNvPr id="11" name="テキスト ボックス 10"/>
              <p:cNvSpPr txBox="1"/>
              <p:nvPr/>
            </p:nvSpPr>
            <p:spPr>
              <a:xfrm>
                <a:off x="401099" y="4552291"/>
                <a:ext cx="444352"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t>
                </a:r>
                <a:endParaRPr kumimoji="1" lang="ja-JP" altLang="en-US" sz="3600" dirty="0">
                  <a:latin typeface="Times New Roman" panose="02020603050405020304" pitchFamily="18" charset="0"/>
                  <a:cs typeface="Times New Roman" panose="02020603050405020304" pitchFamily="18" charset="0"/>
                </a:endParaRPr>
              </a:p>
            </p:txBody>
          </p:sp>
          <p:sp>
            <p:nvSpPr>
              <p:cNvPr id="12" name="テキスト ボックス 11"/>
              <p:cNvSpPr txBox="1"/>
              <p:nvPr/>
            </p:nvSpPr>
            <p:spPr>
              <a:xfrm>
                <a:off x="1079569" y="5031695"/>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K</a:t>
                </a:r>
                <a:endParaRPr kumimoji="1" lang="ja-JP" altLang="en-US" sz="3600" dirty="0">
                  <a:latin typeface="Times New Roman" panose="02020603050405020304" pitchFamily="18" charset="0"/>
                  <a:cs typeface="Times New Roman" panose="02020603050405020304" pitchFamily="18" charset="0"/>
                </a:endParaRPr>
              </a:p>
            </p:txBody>
          </p:sp>
        </p:grpSp>
        <p:sp>
          <p:nvSpPr>
            <p:cNvPr id="18" name="正方形/長方形 17"/>
            <p:cNvSpPr/>
            <p:nvPr/>
          </p:nvSpPr>
          <p:spPr>
            <a:xfrm>
              <a:off x="365930" y="4583409"/>
              <a:ext cx="1397758" cy="1217168"/>
            </a:xfrm>
            <a:prstGeom prst="rect">
              <a:avLst/>
            </a:prstGeom>
            <a:noFill/>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3600">
                <a:latin typeface="Times New Roman" panose="02020603050405020304" pitchFamily="18" charset="0"/>
                <a:cs typeface="Times New Roman" panose="02020603050405020304" pitchFamily="18" charset="0"/>
              </a:endParaRPr>
            </a:p>
          </p:txBody>
        </p:sp>
      </p:grpSp>
      <p:sp>
        <p:nvSpPr>
          <p:cNvPr id="22" name="テキスト ボックス 21"/>
          <p:cNvSpPr txBox="1"/>
          <p:nvPr/>
        </p:nvSpPr>
        <p:spPr>
          <a:xfrm>
            <a:off x="3386943" y="4454243"/>
            <a:ext cx="1211998" cy="1077218"/>
          </a:xfrm>
          <a:prstGeom prst="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pPr algn="just"/>
            <a:r>
              <a:rPr kumimoji="1" lang="en-US" altLang="ja-JP" sz="3200" dirty="0" smtClean="0">
                <a:latin typeface="Times New Roman" panose="02020603050405020304" pitchFamily="18" charset="0"/>
                <a:cs typeface="Times New Roman" panose="02020603050405020304" pitchFamily="18" charset="0"/>
              </a:rPr>
              <a:t>A </a:t>
            </a:r>
            <a:r>
              <a:rPr lang="en-US" altLang="ja-JP" sz="3200" dirty="0" smtClean="0">
                <a:latin typeface="Times New Roman" panose="02020603050405020304" pitchFamily="18" charset="0"/>
                <a:cs typeface="Times New Roman" panose="02020603050405020304" pitchFamily="18" charset="0"/>
              </a:rPr>
              <a:t>B </a:t>
            </a:r>
            <a:r>
              <a:rPr kumimoji="1" lang="en-US" altLang="ja-JP" sz="3200" dirty="0" smtClean="0">
                <a:latin typeface="Times New Roman" panose="02020603050405020304" pitchFamily="18" charset="0"/>
                <a:cs typeface="Times New Roman" panose="02020603050405020304" pitchFamily="18" charset="0"/>
              </a:rPr>
              <a:t>C</a:t>
            </a:r>
            <a:endParaRPr lang="en-US" altLang="ja-JP" sz="3200" dirty="0" smtClean="0">
              <a:latin typeface="Times New Roman" panose="02020603050405020304" pitchFamily="18" charset="0"/>
              <a:cs typeface="Times New Roman" panose="02020603050405020304" pitchFamily="18" charset="0"/>
            </a:endParaRPr>
          </a:p>
          <a:p>
            <a:pPr algn="just"/>
            <a:r>
              <a:rPr kumimoji="1" lang="en-US" altLang="ja-JP" sz="3200" dirty="0" smtClean="0">
                <a:latin typeface="Times New Roman" panose="02020603050405020304" pitchFamily="18" charset="0"/>
                <a:cs typeface="Times New Roman" panose="02020603050405020304" pitchFamily="18" charset="0"/>
              </a:rPr>
              <a:t>+ </a:t>
            </a:r>
            <a:r>
              <a:rPr lang="en-US" altLang="ja-JP"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  ,</a:t>
            </a:r>
            <a:endParaRPr kumimoji="1" lang="ja-JP" altLang="en-US" sz="3200" dirty="0">
              <a:latin typeface="Times New Roman" panose="02020603050405020304" pitchFamily="18" charset="0"/>
              <a:cs typeface="Times New Roman" panose="02020603050405020304" pitchFamily="18" charset="0"/>
            </a:endParaRPr>
          </a:p>
        </p:txBody>
      </p:sp>
      <p:sp>
        <p:nvSpPr>
          <p:cNvPr id="23" name="右矢印 22"/>
          <p:cNvSpPr/>
          <p:nvPr/>
        </p:nvSpPr>
        <p:spPr>
          <a:xfrm>
            <a:off x="2195736" y="4744308"/>
            <a:ext cx="978408"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1824006" y="5662369"/>
            <a:ext cx="1723549" cy="461665"/>
          </a:xfrm>
          <a:prstGeom prst="rect">
            <a:avLst/>
          </a:prstGeom>
          <a:noFill/>
        </p:spPr>
        <p:txBody>
          <a:bodyPr wrap="none" rtlCol="0">
            <a:spAutoFit/>
          </a:bodyPr>
          <a:lstStyle/>
          <a:p>
            <a:r>
              <a:rPr lang="ja-JP" altLang="en-US" sz="2400" dirty="0" smtClean="0"/>
              <a:t>（配列規則）</a:t>
            </a:r>
            <a:endParaRPr kumimoji="1" lang="ja-JP" altLang="en-US" sz="2400" dirty="0"/>
          </a:p>
        </p:txBody>
      </p:sp>
      <p:sp>
        <p:nvSpPr>
          <p:cNvPr id="25" name="右矢印 24"/>
          <p:cNvSpPr/>
          <p:nvPr/>
        </p:nvSpPr>
        <p:spPr>
          <a:xfrm>
            <a:off x="5212668" y="4744308"/>
            <a:ext cx="978408"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4686209" y="5662368"/>
            <a:ext cx="2031325" cy="461665"/>
          </a:xfrm>
          <a:prstGeom prst="rect">
            <a:avLst/>
          </a:prstGeom>
          <a:noFill/>
        </p:spPr>
        <p:txBody>
          <a:bodyPr wrap="none" rtlCol="0">
            <a:spAutoFit/>
          </a:bodyPr>
          <a:lstStyle/>
          <a:p>
            <a:r>
              <a:rPr lang="ja-JP" altLang="en-US" sz="2400" dirty="0" smtClean="0"/>
              <a:t>（符号化規則）</a:t>
            </a:r>
            <a:endParaRPr kumimoji="1" lang="ja-JP" altLang="en-US" sz="2400" dirty="0"/>
          </a:p>
        </p:txBody>
      </p:sp>
      <p:sp>
        <p:nvSpPr>
          <p:cNvPr id="27" name="テキスト ボックス 26"/>
          <p:cNvSpPr txBox="1"/>
          <p:nvPr/>
        </p:nvSpPr>
        <p:spPr>
          <a:xfrm>
            <a:off x="6878898" y="4031193"/>
            <a:ext cx="1484702" cy="2062103"/>
          </a:xfrm>
          <a:prstGeom prst="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pPr algn="just"/>
            <a:r>
              <a:rPr kumimoji="1" lang="en-US" altLang="ja-JP" sz="3200" dirty="0" smtClean="0">
                <a:latin typeface="Times New Roman" panose="02020603050405020304" pitchFamily="18" charset="0"/>
                <a:cs typeface="Times New Roman" panose="02020603050405020304" pitchFamily="18" charset="0"/>
              </a:rPr>
              <a:t>A </a:t>
            </a:r>
            <a:r>
              <a:rPr kumimoji="1" lang="ja-JP" altLang="en-US"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41</a:t>
            </a:r>
          </a:p>
          <a:p>
            <a:pPr algn="just"/>
            <a:r>
              <a:rPr lang="en-US" altLang="ja-JP" sz="3200" dirty="0" smtClean="0">
                <a:latin typeface="Times New Roman" panose="02020603050405020304" pitchFamily="18" charset="0"/>
                <a:cs typeface="Times New Roman" panose="02020603050405020304" pitchFamily="18" charset="0"/>
              </a:rPr>
              <a:t>B </a:t>
            </a:r>
            <a:r>
              <a:rPr lang="ja-JP" altLang="en-US" sz="3200" dirty="0" smtClean="0">
                <a:latin typeface="Times New Roman" panose="02020603050405020304" pitchFamily="18" charset="0"/>
                <a:cs typeface="Times New Roman" panose="02020603050405020304" pitchFamily="18" charset="0"/>
              </a:rPr>
              <a:t>→ </a:t>
            </a:r>
            <a:r>
              <a:rPr lang="en-US" altLang="ja-JP" sz="3200" dirty="0" smtClean="0">
                <a:latin typeface="Times New Roman" panose="02020603050405020304" pitchFamily="18" charset="0"/>
                <a:cs typeface="Times New Roman" panose="02020603050405020304" pitchFamily="18" charset="0"/>
              </a:rPr>
              <a:t>42</a:t>
            </a:r>
          </a:p>
          <a:p>
            <a:pPr algn="just"/>
            <a:r>
              <a:rPr kumimoji="1" lang="en-US" altLang="ja-JP" sz="3200" dirty="0" smtClean="0">
                <a:latin typeface="Times New Roman" panose="02020603050405020304" pitchFamily="18" charset="0"/>
                <a:cs typeface="Times New Roman" panose="02020603050405020304" pitchFamily="18" charset="0"/>
              </a:rPr>
              <a:t>C </a:t>
            </a:r>
            <a:r>
              <a:rPr kumimoji="1" lang="ja-JP" altLang="en-US"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43</a:t>
            </a:r>
          </a:p>
          <a:p>
            <a:pPr algn="just"/>
            <a:r>
              <a:rPr lang="en-US" altLang="ja-JP" sz="3200" dirty="0" smtClean="0">
                <a:latin typeface="Times New Roman" panose="02020603050405020304" pitchFamily="18" charset="0"/>
                <a:cs typeface="Times New Roman" panose="02020603050405020304" pitchFamily="18" charset="0"/>
              </a:rPr>
              <a:t>…</a:t>
            </a:r>
          </a:p>
        </p:txBody>
      </p:sp>
      <p:sp>
        <p:nvSpPr>
          <p:cNvPr id="28" name="テキスト ボックス 27"/>
          <p:cNvSpPr txBox="1"/>
          <p:nvPr/>
        </p:nvSpPr>
        <p:spPr>
          <a:xfrm>
            <a:off x="6660232" y="3542238"/>
            <a:ext cx="1851789" cy="523220"/>
          </a:xfrm>
          <a:prstGeom prst="rect">
            <a:avLst/>
          </a:prstGeom>
          <a:noFill/>
        </p:spPr>
        <p:txBody>
          <a:bodyPr wrap="none" rtlCol="0">
            <a:spAutoFit/>
          </a:bodyPr>
          <a:lstStyle/>
          <a:p>
            <a:r>
              <a:rPr lang="ja-JP" altLang="en-US" sz="2800" dirty="0" smtClean="0"/>
              <a:t>文字コード</a:t>
            </a:r>
            <a:endParaRPr kumimoji="1" lang="ja-JP" altLang="en-US" sz="2800" dirty="0"/>
          </a:p>
        </p:txBody>
      </p:sp>
    </p:spTree>
    <p:extLst>
      <p:ext uri="{BB962C8B-B14F-4D97-AF65-F5344CB8AC3E}">
        <p14:creationId xmlns:p14="http://schemas.microsoft.com/office/powerpoint/2010/main" val="1677450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8256"/>
            <a:ext cx="8496944" cy="1143000"/>
          </a:xfrm>
        </p:spPr>
        <p:txBody>
          <a:bodyPr/>
          <a:lstStyle/>
          <a:p>
            <a:r>
              <a:rPr kumimoji="1" lang="en-US" altLang="ja-JP" dirty="0" smtClean="0"/>
              <a:t>ASCII</a:t>
            </a:r>
            <a:r>
              <a:rPr kumimoji="1" lang="ja-JP" altLang="en-US" dirty="0" smtClean="0"/>
              <a:t>コード表</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graphicFrame>
        <p:nvGraphicFramePr>
          <p:cNvPr id="5" name="Group 435"/>
          <p:cNvGraphicFramePr>
            <a:graphicFrameLocks noGrp="1"/>
          </p:cNvGraphicFramePr>
          <p:nvPr>
            <p:ph idx="1"/>
            <p:extLst>
              <p:ext uri="{D42A27DB-BD31-4B8C-83A1-F6EECF244321}">
                <p14:modId xmlns:p14="http://schemas.microsoft.com/office/powerpoint/2010/main" val="3822806012"/>
              </p:ext>
            </p:extLst>
          </p:nvPr>
        </p:nvGraphicFramePr>
        <p:xfrm>
          <a:off x="235816" y="945336"/>
          <a:ext cx="8672368" cy="5508000"/>
        </p:xfrm>
        <a:graphic>
          <a:graphicData uri="http://schemas.openxmlformats.org/drawingml/2006/table">
            <a:tbl>
              <a:tblPr/>
              <a:tblGrid>
                <a:gridCol w="540000"/>
                <a:gridCol w="508273"/>
                <a:gridCol w="508273"/>
                <a:gridCol w="508273"/>
                <a:gridCol w="508273"/>
                <a:gridCol w="508273"/>
                <a:gridCol w="508273"/>
                <a:gridCol w="508273"/>
                <a:gridCol w="508273"/>
                <a:gridCol w="508273"/>
                <a:gridCol w="508273"/>
                <a:gridCol w="508273"/>
                <a:gridCol w="508273"/>
                <a:gridCol w="508273"/>
                <a:gridCol w="508273"/>
                <a:gridCol w="508273"/>
                <a:gridCol w="508273"/>
              </a:tblGrid>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8</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9</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61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NUL</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SOH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ETX</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EOT</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ENQ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ACK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BEL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BS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HT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LF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VT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FF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CR</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SI</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DLE</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DC3</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DC4</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NAK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SYN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CAN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SUB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ESC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FS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GS</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RS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US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&amp;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8</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9</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I</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J</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R</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U</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V</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W</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Y</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Z</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_</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i</a:t>
                      </a:r>
                      <a:endPar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j</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r</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u</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v</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w</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y</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z</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DEL</a:t>
                      </a:r>
                      <a:endParaRPr kumimoji="1" lang="ja-JP" altLang="ja-JP" sz="16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505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323528" y="1153544"/>
            <a:ext cx="8712968" cy="5299792"/>
          </a:xfrm>
        </p:spPr>
        <p:txBody>
          <a:bodyPr>
            <a:normAutofit/>
          </a:bodyPr>
          <a:lstStyle/>
          <a:p>
            <a:r>
              <a:rPr lang="ja-JP" altLang="en-US" dirty="0"/>
              <a:t>電子書籍の事例を確認しながら、それぞれの特徴を考えてみた</a:t>
            </a:r>
            <a:endParaRPr lang="en-US" altLang="ja-JP" dirty="0"/>
          </a:p>
          <a:p>
            <a:pPr lvl="1"/>
            <a:r>
              <a:rPr lang="ja-JP" altLang="en-US" dirty="0"/>
              <a:t>電子</a:t>
            </a:r>
            <a:r>
              <a:rPr lang="ja-JP" altLang="en-US" dirty="0" smtClean="0"/>
              <a:t>書籍端末</a:t>
            </a:r>
            <a:r>
              <a:rPr lang="ja-JP" altLang="en-US" dirty="0"/>
              <a:t>、書店、コンテンツ、図書館サービス</a:t>
            </a:r>
            <a:endParaRPr lang="en-US" altLang="ja-JP" dirty="0"/>
          </a:p>
          <a:p>
            <a:r>
              <a:rPr lang="ja-JP" altLang="en-US" dirty="0"/>
              <a:t>電子書籍の</a:t>
            </a:r>
            <a:r>
              <a:rPr lang="ja-JP" altLang="en-US" dirty="0" smtClean="0"/>
              <a:t>特徴</a:t>
            </a:r>
            <a:endParaRPr lang="en-US" altLang="ja-JP" dirty="0" smtClean="0"/>
          </a:p>
          <a:p>
            <a:pPr lvl="1"/>
            <a:r>
              <a:rPr lang="ja-JP" altLang="en-US" dirty="0" smtClean="0"/>
              <a:t>紙の書籍との比較では</a:t>
            </a:r>
            <a:r>
              <a:rPr lang="en-US" altLang="ja-JP" dirty="0" smtClean="0"/>
              <a:t>…</a:t>
            </a:r>
            <a:endParaRPr lang="en-US" altLang="ja-JP" dirty="0"/>
          </a:p>
          <a:p>
            <a:r>
              <a:rPr lang="ja-JP" altLang="en-US" dirty="0"/>
              <a:t>電子書籍の</a:t>
            </a:r>
            <a:r>
              <a:rPr lang="ja-JP" altLang="en-US" dirty="0" smtClean="0"/>
              <a:t>課題</a:t>
            </a:r>
            <a:endParaRPr lang="en-US" altLang="ja-JP" dirty="0" smtClean="0"/>
          </a:p>
          <a:p>
            <a:r>
              <a:rPr lang="ja-JP" altLang="en-US" dirty="0" smtClean="0"/>
              <a:t>最近の動向</a:t>
            </a:r>
            <a:endParaRPr lang="en-US" altLang="ja-JP" dirty="0" smtClean="0"/>
          </a:p>
          <a:p>
            <a:r>
              <a:rPr lang="ja-JP" altLang="en-US" dirty="0" smtClean="0"/>
              <a:t>（第</a:t>
            </a:r>
            <a:r>
              <a:rPr lang="en-US" altLang="ja-JP" dirty="0" smtClean="0"/>
              <a:t>3</a:t>
            </a:r>
            <a:r>
              <a:rPr lang="ja-JP" altLang="en-US" dirty="0" smtClean="0"/>
              <a:t>回レポート課題を出題）</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752"/>
            <a:ext cx="8229600" cy="1143000"/>
          </a:xfrm>
        </p:spPr>
        <p:txBody>
          <a:bodyPr/>
          <a:lstStyle/>
          <a:p>
            <a:r>
              <a:rPr lang="ja-JP" altLang="en-US" dirty="0" smtClean="0"/>
              <a:t>文字コードの実際</a:t>
            </a:r>
            <a:endParaRPr kumimoji="1" lang="ja-JP" altLang="en-US" dirty="0"/>
          </a:p>
        </p:txBody>
      </p:sp>
      <p:sp>
        <p:nvSpPr>
          <p:cNvPr id="3" name="コンテンツ プレースホルダー 2"/>
          <p:cNvSpPr>
            <a:spLocks noGrp="1"/>
          </p:cNvSpPr>
          <p:nvPr>
            <p:ph sz="half" idx="1"/>
          </p:nvPr>
        </p:nvSpPr>
        <p:spPr>
          <a:xfrm>
            <a:off x="457200" y="1196752"/>
            <a:ext cx="4038600" cy="5159598"/>
          </a:xfrm>
        </p:spPr>
        <p:txBody>
          <a:bodyPr/>
          <a:lstStyle/>
          <a:p>
            <a:r>
              <a:rPr lang="ja-JP" altLang="en-US" dirty="0"/>
              <a:t>欧米語の</a:t>
            </a:r>
            <a:r>
              <a:rPr lang="ja-JP" altLang="en-US" dirty="0" smtClean="0"/>
              <a:t>場合</a:t>
            </a:r>
            <a:endParaRPr lang="en-US" altLang="ja-JP" dirty="0" smtClean="0"/>
          </a:p>
          <a:p>
            <a:pPr lvl="1"/>
            <a:r>
              <a:rPr lang="en-US" altLang="ja-JP" dirty="0" smtClean="0"/>
              <a:t>ASCII</a:t>
            </a:r>
          </a:p>
          <a:p>
            <a:pPr lvl="1"/>
            <a:r>
              <a:rPr lang="en-US" altLang="ja-JP" dirty="0" smtClean="0"/>
              <a:t>ISO-8859-1</a:t>
            </a:r>
            <a:endParaRPr lang="en-US" altLang="ja-JP" dirty="0"/>
          </a:p>
          <a:p>
            <a:r>
              <a:rPr lang="ja-JP" altLang="en-US" dirty="0"/>
              <a:t>日本語の</a:t>
            </a:r>
            <a:r>
              <a:rPr lang="ja-JP" altLang="en-US" dirty="0" smtClean="0"/>
              <a:t>場合</a:t>
            </a:r>
            <a:endParaRPr lang="en-US" altLang="ja-JP" dirty="0" smtClean="0"/>
          </a:p>
          <a:p>
            <a:pPr lvl="1"/>
            <a:r>
              <a:rPr kumimoji="1" lang="en-US" altLang="ja-JP" dirty="0" smtClean="0"/>
              <a:t>JIS X 0208</a:t>
            </a:r>
          </a:p>
          <a:p>
            <a:pPr lvl="1"/>
            <a:r>
              <a:rPr lang="en-US" altLang="ja-JP" dirty="0" smtClean="0"/>
              <a:t>JIS X 0201</a:t>
            </a:r>
          </a:p>
          <a:p>
            <a:pPr lvl="1"/>
            <a:r>
              <a:rPr kumimoji="1" lang="en-US" altLang="ja-JP" dirty="0" smtClean="0"/>
              <a:t>…</a:t>
            </a:r>
          </a:p>
          <a:p>
            <a:r>
              <a:rPr lang="ja-JP" altLang="en-US" dirty="0" smtClean="0"/>
              <a:t>その他</a:t>
            </a:r>
            <a:endParaRPr lang="en-US" altLang="ja-JP" dirty="0" smtClean="0"/>
          </a:p>
          <a:p>
            <a:pPr lvl="1"/>
            <a:r>
              <a:rPr lang="en-US" altLang="ja-JP" dirty="0" smtClean="0"/>
              <a:t>Unicode</a:t>
            </a:r>
            <a:endParaRPr kumimoji="1" lang="ja-JP" altLang="en-US" dirty="0"/>
          </a:p>
        </p:txBody>
      </p:sp>
      <p:sp>
        <p:nvSpPr>
          <p:cNvPr id="5" name="コンテンツ プレースホルダー 4"/>
          <p:cNvSpPr>
            <a:spLocks noGrp="1"/>
          </p:cNvSpPr>
          <p:nvPr>
            <p:ph sz="half" idx="2"/>
          </p:nvPr>
        </p:nvSpPr>
        <p:spPr>
          <a:xfrm>
            <a:off x="4648200" y="1196752"/>
            <a:ext cx="4038600" cy="5159598"/>
          </a:xfrm>
        </p:spPr>
        <p:txBody>
          <a:bodyPr/>
          <a:lstStyle/>
          <a:p>
            <a:r>
              <a:rPr kumimoji="1" lang="ja-JP" altLang="en-US" dirty="0" smtClean="0"/>
              <a:t>よく使われる文字コード</a:t>
            </a:r>
            <a:endParaRPr kumimoji="1" lang="en-US" altLang="ja-JP" dirty="0" smtClean="0"/>
          </a:p>
          <a:p>
            <a:pPr lvl="1"/>
            <a:r>
              <a:rPr kumimoji="1" lang="en-US" altLang="ja-JP" dirty="0" smtClean="0"/>
              <a:t>ASCII</a:t>
            </a:r>
            <a:endParaRPr kumimoji="1" lang="ja-JP" altLang="en-US" dirty="0" smtClean="0"/>
          </a:p>
          <a:p>
            <a:pPr lvl="1"/>
            <a:r>
              <a:rPr lang="en-US" altLang="ja-JP" dirty="0" smtClean="0"/>
              <a:t>UTF-8</a:t>
            </a:r>
          </a:p>
          <a:p>
            <a:pPr lvl="1"/>
            <a:r>
              <a:rPr kumimoji="1" lang="en-US" altLang="ja-JP" dirty="0" err="1" smtClean="0"/>
              <a:t>Shift_JIS</a:t>
            </a:r>
            <a:endParaRPr kumimoji="1" lang="en-US" altLang="ja-JP" dirty="0" smtClean="0"/>
          </a:p>
          <a:p>
            <a:pPr lvl="1"/>
            <a:r>
              <a:rPr lang="en-US" altLang="ja-JP" dirty="0" smtClean="0"/>
              <a:t>EUC-JP</a:t>
            </a:r>
          </a:p>
          <a:p>
            <a:pPr lvl="1"/>
            <a:r>
              <a:rPr kumimoji="1" lang="en-US" altLang="ja-JP" dirty="0" smtClean="0"/>
              <a:t>ISO-2022-JP</a:t>
            </a:r>
          </a:p>
          <a:p>
            <a:pPr lvl="1"/>
            <a:r>
              <a:rPr kumimoji="1" lang="en-US" altLang="ja-JP" dirty="0" smtClean="0"/>
              <a:t>ISO-8859-1</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extLst>
      <p:ext uri="{BB962C8B-B14F-4D97-AF65-F5344CB8AC3E}">
        <p14:creationId xmlns:p14="http://schemas.microsoft.com/office/powerpoint/2010/main" val="254634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文字コードにおける制御文字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計算機上で表現される「文字」には、情報交換の役割があり、たとえば、下記のような特殊な役割をもつ制御文字が含まれている：</a:t>
            </a:r>
            <a:endParaRPr kumimoji="1" lang="en-US" altLang="ja-JP" dirty="0" smtClean="0"/>
          </a:p>
          <a:p>
            <a:pPr lvl="1"/>
            <a:r>
              <a:rPr lang="ja-JP" altLang="en-US" dirty="0" smtClean="0"/>
              <a:t>空白文字</a:t>
            </a:r>
            <a:endParaRPr lang="en-US" altLang="ja-JP" dirty="0" smtClean="0"/>
          </a:p>
          <a:p>
            <a:pPr lvl="1"/>
            <a:r>
              <a:rPr kumimoji="1" lang="ja-JP" altLang="en-US" dirty="0" smtClean="0"/>
              <a:t>タブ</a:t>
            </a:r>
            <a:endParaRPr kumimoji="1" lang="en-US" altLang="ja-JP" dirty="0" smtClean="0"/>
          </a:p>
          <a:p>
            <a:pPr lvl="1"/>
            <a:r>
              <a:rPr lang="ja-JP" altLang="en-US" dirty="0" smtClean="0"/>
              <a:t>改行文字</a:t>
            </a:r>
            <a:endParaRPr lang="en-US" altLang="ja-JP" dirty="0" smtClean="0"/>
          </a:p>
          <a:p>
            <a:pPr lvl="1"/>
            <a:r>
              <a:rPr lang="ja-JP" altLang="en-US" dirty="0" smtClean="0"/>
              <a:t>削除記号（ </a:t>
            </a:r>
            <a:r>
              <a:rPr lang="en-US" altLang="ja-JP" dirty="0" smtClean="0"/>
              <a:t>BS, DEL </a:t>
            </a:r>
            <a:r>
              <a:rPr lang="ja-JP" altLang="en-US" dirty="0" smtClean="0"/>
              <a:t>）</a:t>
            </a:r>
            <a:endParaRPr lang="en-US" altLang="ja-JP" dirty="0" smtClean="0"/>
          </a:p>
          <a:p>
            <a:r>
              <a:rPr kumimoji="1" lang="ja-JP" altLang="en-US" dirty="0" smtClean="0"/>
              <a:t>これらの文字以外の表現は、歴史的な文脈で必要とされたという経緯に加え、テキストのみで文書構造を表現するためにも用いられる。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spTree>
    <p:extLst>
      <p:ext uri="{BB962C8B-B14F-4D97-AF65-F5344CB8AC3E}">
        <p14:creationId xmlns:p14="http://schemas.microsoft.com/office/powerpoint/2010/main" val="23788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
        <p:nvSpPr>
          <p:cNvPr id="5" name="角丸四角形 4"/>
          <p:cNvSpPr/>
          <p:nvPr/>
        </p:nvSpPr>
        <p:spPr>
          <a:xfrm>
            <a:off x="107504" y="116632"/>
            <a:ext cx="8928992" cy="6696744"/>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20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2000" dirty="0">
              <a:solidFill>
                <a:schemeClr val="tx1"/>
              </a:solidFill>
            </a:endParaRPr>
          </a:p>
        </p:txBody>
      </p:sp>
    </p:spTree>
    <p:extLst>
      <p:ext uri="{BB962C8B-B14F-4D97-AF65-F5344CB8AC3E}">
        <p14:creationId xmlns:p14="http://schemas.microsoft.com/office/powerpoint/2010/main" val="2203675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プレインテキストに基づくドキュメントフォーマット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プレインテキストに基づくドキュメントフォーマットには</a:t>
            </a:r>
            <a:r>
              <a:rPr lang="ja-JP" altLang="en-US" dirty="0"/>
              <a:t>多く</a:t>
            </a:r>
            <a:r>
              <a:rPr lang="ja-JP" altLang="en-US" dirty="0" smtClean="0"/>
              <a:t>の事例がある</a:t>
            </a:r>
            <a:endParaRPr lang="en-US" altLang="ja-JP" dirty="0" smtClean="0"/>
          </a:p>
          <a:p>
            <a:pPr lvl="1"/>
            <a:r>
              <a:rPr lang="en-US" altLang="ja-JP" dirty="0" smtClean="0"/>
              <a:t>E</a:t>
            </a:r>
            <a:r>
              <a:rPr lang="ja-JP" altLang="en-US" dirty="0" smtClean="0"/>
              <a:t>メール</a:t>
            </a:r>
            <a:endParaRPr lang="en-US" altLang="ja-JP" dirty="0" smtClean="0"/>
          </a:p>
          <a:p>
            <a:pPr lvl="1"/>
            <a:r>
              <a:rPr kumimoji="1" lang="en-US" altLang="ja-JP" dirty="0" smtClean="0"/>
              <a:t>HTML</a:t>
            </a:r>
            <a:r>
              <a:rPr kumimoji="1" lang="ja-JP" altLang="en-US" dirty="0" smtClean="0"/>
              <a:t>ファイル（ウェブ）</a:t>
            </a:r>
            <a:endParaRPr kumimoji="1" lang="en-US" altLang="ja-JP" dirty="0" smtClean="0"/>
          </a:p>
          <a:p>
            <a:pPr lvl="1"/>
            <a:r>
              <a:rPr kumimoji="1" lang="en-US" altLang="ja-JP" dirty="0" smtClean="0"/>
              <a:t>SGML / XML</a:t>
            </a:r>
          </a:p>
          <a:p>
            <a:pPr lvl="1"/>
            <a:r>
              <a:rPr lang="en-US" altLang="ja-JP" dirty="0" err="1" smtClean="0"/>
              <a:t>LaTeX</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extLst>
      <p:ext uri="{BB962C8B-B14F-4D97-AF65-F5344CB8AC3E}">
        <p14:creationId xmlns:p14="http://schemas.microsoft.com/office/powerpoint/2010/main" val="63523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ドキュメントフォーマットの</a:t>
            </a:r>
            <a:r>
              <a:rPr lang="ja-JP" altLang="en-US" dirty="0"/>
              <a:t>識別</a:t>
            </a:r>
            <a:r>
              <a:rPr kumimoji="1" lang="ja-JP" altLang="en-US" dirty="0" smtClean="0"/>
              <a:t>，判別</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メタデータとして付与</a:t>
            </a:r>
            <a:endParaRPr kumimoji="1" lang="en-US" altLang="ja-JP" dirty="0" smtClean="0"/>
          </a:p>
          <a:p>
            <a:pPr lvl="1"/>
            <a:r>
              <a:rPr kumimoji="1" lang="ja-JP" altLang="en-US" dirty="0" smtClean="0"/>
              <a:t>拡張子</a:t>
            </a:r>
            <a:endParaRPr kumimoji="1" lang="en-US" altLang="ja-JP" dirty="0" smtClean="0"/>
          </a:p>
          <a:p>
            <a:r>
              <a:rPr kumimoji="1" lang="ja-JP" altLang="en-US" dirty="0" smtClean="0"/>
              <a:t>内容で判断</a:t>
            </a:r>
            <a:endParaRPr kumimoji="1" lang="en-US" altLang="ja-JP" dirty="0" smtClean="0"/>
          </a:p>
          <a:p>
            <a:pPr lvl="1"/>
            <a:r>
              <a:rPr kumimoji="1" lang="ja-JP" altLang="en-US" dirty="0" smtClean="0"/>
              <a:t>マジックナンバー（</a:t>
            </a:r>
            <a:r>
              <a:rPr kumimoji="1" lang="en-US" altLang="ja-JP" dirty="0" smtClean="0"/>
              <a:t>File magic</a:t>
            </a:r>
            <a:r>
              <a:rPr kumimoji="1" lang="ja-JP" altLang="en-US" dirty="0" smtClean="0"/>
              <a:t>）</a:t>
            </a:r>
          </a:p>
          <a:p>
            <a:r>
              <a:rPr kumimoji="1" lang="ja-JP" altLang="en-US" dirty="0" smtClean="0"/>
              <a:t>通信・転送プロトコル上で指定</a:t>
            </a:r>
            <a:endParaRPr kumimoji="1" lang="en-US" altLang="ja-JP" dirty="0" smtClean="0"/>
          </a:p>
          <a:p>
            <a:pPr lvl="1"/>
            <a:r>
              <a:rPr kumimoji="1" lang="en-US" altLang="ja-JP" dirty="0" smtClean="0"/>
              <a:t>MIME Type (IANA)</a:t>
            </a:r>
          </a:p>
          <a:p>
            <a:pPr lvl="1"/>
            <a:r>
              <a:rPr lang="ja-JP" altLang="en-US" dirty="0" smtClean="0"/>
              <a:t>その他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extLst>
      <p:ext uri="{BB962C8B-B14F-4D97-AF65-F5344CB8AC3E}">
        <p14:creationId xmlns:p14="http://schemas.microsoft.com/office/powerpoint/2010/main" val="28277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フォーマットの識別：ファイル拡張子</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ファイル名の末尾を「</a:t>
            </a:r>
            <a:r>
              <a:rPr kumimoji="1" lang="en-US" altLang="ja-JP" dirty="0" smtClean="0"/>
              <a:t>.</a:t>
            </a:r>
            <a:r>
              <a:rPr kumimoji="1" lang="ja-JP" altLang="en-US" dirty="0" smtClean="0"/>
              <a:t>」（ピリオド）で区切り、ファイル形式を示す</a:t>
            </a:r>
            <a:r>
              <a:rPr kumimoji="1" lang="en-US" altLang="ja-JP" dirty="0" smtClean="0"/>
              <a:t>2</a:t>
            </a:r>
            <a:r>
              <a:rPr kumimoji="1" lang="ja-JP" altLang="en-US" dirty="0" smtClean="0"/>
              <a:t>～</a:t>
            </a:r>
            <a:r>
              <a:rPr kumimoji="1" lang="en-US" altLang="ja-JP" dirty="0" smtClean="0"/>
              <a:t>3</a:t>
            </a:r>
            <a:r>
              <a:rPr kumimoji="1" lang="ja-JP" altLang="en-US" dirty="0" smtClean="0"/>
              <a:t>文字からなる文字列を付与</a:t>
            </a:r>
            <a:endParaRPr kumimoji="1" lang="en-US" altLang="ja-JP" dirty="0" smtClean="0"/>
          </a:p>
          <a:p>
            <a:r>
              <a:rPr lang="ja-JP" altLang="en-US" dirty="0" smtClean="0"/>
              <a:t>テキストファイル</a:t>
            </a:r>
            <a:r>
              <a:rPr lang="en-US" altLang="ja-JP" dirty="0" smtClean="0"/>
              <a:t>: text.txt</a:t>
            </a:r>
          </a:p>
          <a:p>
            <a:r>
              <a:rPr lang="en-US" altLang="ja-JP" dirty="0" smtClean="0"/>
              <a:t>HTML</a:t>
            </a:r>
            <a:r>
              <a:rPr lang="ja-JP" altLang="en-US" dirty="0" smtClean="0"/>
              <a:t>ファイル： </a:t>
            </a:r>
            <a:r>
              <a:rPr lang="en-US" altLang="ja-JP" dirty="0" smtClean="0"/>
              <a:t>index.html, welcome.htm</a:t>
            </a:r>
          </a:p>
          <a:p>
            <a:r>
              <a:rPr kumimoji="1" lang="en-US" altLang="ja-JP" dirty="0" smtClean="0"/>
              <a:t>PDF</a:t>
            </a:r>
            <a:r>
              <a:rPr kumimoji="1" lang="ja-JP" altLang="en-US" dirty="0" smtClean="0"/>
              <a:t>ファイル： </a:t>
            </a:r>
            <a:r>
              <a:rPr kumimoji="1" lang="en-US" altLang="ja-JP" dirty="0" smtClean="0"/>
              <a:t>example.pdf </a:t>
            </a:r>
          </a:p>
          <a:p>
            <a:r>
              <a:rPr lang="ja-JP" altLang="en-US" dirty="0" smtClean="0"/>
              <a:t>などなど。</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pic>
        <p:nvPicPr>
          <p:cNvPr id="5" name="図 4"/>
          <p:cNvPicPr>
            <a:picLocks noChangeAspect="1"/>
          </p:cNvPicPr>
          <p:nvPr/>
        </p:nvPicPr>
        <p:blipFill>
          <a:blip r:embed="rId2"/>
          <a:stretch>
            <a:fillRect/>
          </a:stretch>
        </p:blipFill>
        <p:spPr>
          <a:xfrm>
            <a:off x="2771800" y="4468223"/>
            <a:ext cx="6048000" cy="2292163"/>
          </a:xfrm>
          <a:prstGeom prst="rect">
            <a:avLst/>
          </a:prstGeom>
        </p:spPr>
      </p:pic>
    </p:spTree>
    <p:extLst>
      <p:ext uri="{BB962C8B-B14F-4D97-AF65-F5344CB8AC3E}">
        <p14:creationId xmlns:p14="http://schemas.microsoft.com/office/powerpoint/2010/main" val="203108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フォーマットの識別：</a:t>
            </a:r>
            <a:r>
              <a:rPr kumimoji="1" lang="en-US" altLang="ja-JP" dirty="0" smtClean="0"/>
              <a:t/>
            </a:r>
            <a:br>
              <a:rPr kumimoji="1" lang="en-US" altLang="ja-JP" dirty="0" smtClean="0"/>
            </a:br>
            <a:r>
              <a:rPr kumimoji="1" lang="ja-JP" altLang="en-US" dirty="0" smtClean="0"/>
              <a:t>ファイルマジックナンバー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古典的</a:t>
            </a:r>
            <a:r>
              <a:rPr lang="ja-JP" altLang="en-US" dirty="0" smtClean="0"/>
              <a:t>な</a:t>
            </a:r>
            <a:r>
              <a:rPr kumimoji="1" lang="ja-JP" altLang="en-US" dirty="0" smtClean="0"/>
              <a:t>ヒューリスティック手法</a:t>
            </a:r>
            <a:endParaRPr kumimoji="1" lang="en-US" altLang="ja-JP" dirty="0" smtClean="0"/>
          </a:p>
          <a:p>
            <a:r>
              <a:rPr kumimoji="1" lang="ja-JP" altLang="en-US" dirty="0" smtClean="0"/>
              <a:t>ファイルの冒頭に分かりやすいフォーマットを示すバイト列ヘッダを挿入しておく方式</a:t>
            </a:r>
            <a:endParaRPr kumimoji="1" lang="en-US" altLang="ja-JP" dirty="0" smtClean="0"/>
          </a:p>
          <a:p>
            <a:r>
              <a:rPr kumimoji="1" lang="ja-JP" altLang="en-US" dirty="0" smtClean="0"/>
              <a:t>例：</a:t>
            </a:r>
            <a:endParaRPr kumimoji="1" lang="en-US" altLang="ja-JP" dirty="0" smtClean="0"/>
          </a:p>
          <a:p>
            <a:pPr lvl="1"/>
            <a:r>
              <a:rPr lang="en-US" altLang="ja-JP" dirty="0" smtClean="0"/>
              <a:t>XML</a:t>
            </a:r>
            <a:r>
              <a:rPr lang="ja-JP" altLang="en-US" dirty="0" smtClean="0"/>
              <a:t>形式： </a:t>
            </a:r>
            <a:r>
              <a:rPr lang="en-US" altLang="ja-JP" dirty="0" smtClean="0"/>
              <a:t>&lt;?xml version=“ …</a:t>
            </a:r>
            <a:endParaRPr kumimoji="1" lang="en-US" altLang="ja-JP" dirty="0" smtClean="0"/>
          </a:p>
          <a:p>
            <a:pPr lvl="1"/>
            <a:r>
              <a:rPr lang="en-US" altLang="ja-JP" dirty="0" smtClean="0"/>
              <a:t>GIF</a:t>
            </a:r>
            <a:r>
              <a:rPr lang="ja-JP" altLang="en-US" dirty="0" smtClean="0"/>
              <a:t>形式（画像）</a:t>
            </a:r>
            <a:r>
              <a:rPr kumimoji="1" lang="ja-JP" altLang="en-US" dirty="0" smtClean="0"/>
              <a:t>：</a:t>
            </a:r>
            <a:r>
              <a:rPr kumimoji="1" lang="en-US" altLang="ja-JP" dirty="0" smtClean="0"/>
              <a:t>GIF87a </a:t>
            </a:r>
            <a:r>
              <a:rPr kumimoji="1" lang="ja-JP" altLang="en-US" dirty="0" smtClean="0"/>
              <a:t>または </a:t>
            </a:r>
            <a:r>
              <a:rPr kumimoji="1" lang="en-US" altLang="ja-JP" dirty="0" smtClean="0"/>
              <a:t>GIF89a</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spTree>
    <p:extLst>
      <p:ext uri="{BB962C8B-B14F-4D97-AF65-F5344CB8AC3E}">
        <p14:creationId xmlns:p14="http://schemas.microsoft.com/office/powerpoint/2010/main" val="8003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フォーマットの識別：</a:t>
            </a:r>
            <a:r>
              <a:rPr kumimoji="1" lang="en-US" altLang="ja-JP" dirty="0" smtClean="0"/>
              <a:t/>
            </a:r>
            <a:br>
              <a:rPr kumimoji="1" lang="en-US" altLang="ja-JP" dirty="0" smtClean="0"/>
            </a:br>
            <a:r>
              <a:rPr kumimoji="1" lang="en-US" altLang="ja-JP" dirty="0" smtClean="0"/>
              <a:t>MIME</a:t>
            </a:r>
            <a:r>
              <a:rPr kumimoji="1" lang="ja-JP" altLang="en-US" dirty="0" smtClean="0"/>
              <a:t>タイプ </a:t>
            </a:r>
            <a:r>
              <a:rPr kumimoji="1" lang="en-US" altLang="ja-JP" dirty="0" smtClean="0"/>
              <a:t>(MIME type)</a:t>
            </a:r>
            <a:endParaRPr kumimoji="1" lang="ja-JP" altLang="en-US" dirty="0"/>
          </a:p>
        </p:txBody>
      </p:sp>
      <p:sp>
        <p:nvSpPr>
          <p:cNvPr id="3" name="コンテンツ プレースホルダー 2"/>
          <p:cNvSpPr>
            <a:spLocks noGrp="1"/>
          </p:cNvSpPr>
          <p:nvPr>
            <p:ph idx="1"/>
          </p:nvPr>
        </p:nvSpPr>
        <p:spPr>
          <a:xfrm>
            <a:off x="323528" y="1153544"/>
            <a:ext cx="8820472" cy="5704456"/>
          </a:xfrm>
        </p:spPr>
        <p:txBody>
          <a:bodyPr>
            <a:normAutofit fontScale="85000" lnSpcReduction="10000"/>
          </a:bodyPr>
          <a:lstStyle/>
          <a:p>
            <a:r>
              <a:rPr lang="fr-FR" altLang="ja-JP" dirty="0"/>
              <a:t>Multipurpose Internet Mail Extensions (MIME</a:t>
            </a:r>
            <a:r>
              <a:rPr lang="fr-FR" altLang="ja-JP" dirty="0" smtClean="0"/>
              <a:t>)</a:t>
            </a:r>
          </a:p>
          <a:p>
            <a:r>
              <a:rPr lang="ja-JP" altLang="en-US" dirty="0" smtClean="0"/>
              <a:t>コンテンツ用のフォーマット指定タイプ</a:t>
            </a:r>
            <a:endParaRPr lang="en-US" altLang="ja-JP" dirty="0" smtClean="0"/>
          </a:p>
          <a:p>
            <a:pPr lvl="1"/>
            <a:r>
              <a:rPr lang="en-US" altLang="ja-JP" dirty="0" smtClean="0"/>
              <a:t>Internet Media Type, Content Type</a:t>
            </a:r>
          </a:p>
          <a:p>
            <a:r>
              <a:rPr lang="ja-JP" altLang="en-US" dirty="0" smtClean="0"/>
              <a:t>ウェブや</a:t>
            </a:r>
            <a:r>
              <a:rPr lang="en-US" altLang="ja-JP" dirty="0" smtClean="0"/>
              <a:t>E</a:t>
            </a:r>
            <a:r>
              <a:rPr lang="ja-JP" altLang="en-US" dirty="0" smtClean="0"/>
              <a:t>メールでのドキュメント形式の指定に使われる</a:t>
            </a:r>
            <a:endParaRPr lang="en-US" altLang="ja-JP" dirty="0" smtClean="0"/>
          </a:p>
          <a:p>
            <a:r>
              <a:rPr lang="en-US" altLang="ja-JP" dirty="0" smtClean="0"/>
              <a:t>IANA</a:t>
            </a:r>
            <a:r>
              <a:rPr lang="ja-JP" altLang="en-US" dirty="0" smtClean="0"/>
              <a:t>による公式登録リスト： </a:t>
            </a:r>
            <a:r>
              <a:rPr lang="en-US" altLang="ja-JP" dirty="0">
                <a:hlinkClick r:id="rId2"/>
              </a:rPr>
              <a:t>http://</a:t>
            </a:r>
            <a:r>
              <a:rPr lang="en-US" altLang="ja-JP" dirty="0" smtClean="0">
                <a:hlinkClick r:id="rId2"/>
              </a:rPr>
              <a:t>www.iana.org/assignments/media-types</a:t>
            </a:r>
            <a:endParaRPr lang="en-US" altLang="ja-JP" dirty="0" smtClean="0"/>
          </a:p>
          <a:p>
            <a:r>
              <a:rPr lang="en-US" altLang="ja-JP" dirty="0" smtClean="0">
                <a:latin typeface="Courier New" panose="02070309020205020404" pitchFamily="49" charset="0"/>
                <a:cs typeface="Courier New" panose="02070309020205020404" pitchFamily="49" charset="0"/>
              </a:rPr>
              <a:t>[type]/[subtype]</a:t>
            </a:r>
          </a:p>
          <a:p>
            <a:pPr lvl="1"/>
            <a:r>
              <a:rPr lang="en-US" altLang="ja-JP" dirty="0" smtClean="0">
                <a:latin typeface="Courier New" panose="02070309020205020404" pitchFamily="49" charset="0"/>
                <a:cs typeface="Courier New" panose="02070309020205020404" pitchFamily="49" charset="0"/>
              </a:rPr>
              <a:t>text/plain, text/html, application/pdf</a:t>
            </a:r>
            <a:r>
              <a:rPr lang="en-US" altLang="ja-JP" dirty="0">
                <a:latin typeface="Courier New" panose="02070309020205020404" pitchFamily="49" charset="0"/>
                <a:cs typeface="Courier New" panose="02070309020205020404" pitchFamily="49" charset="0"/>
              </a:rPr>
              <a:t>,  image/gif, </a:t>
            </a:r>
            <a:r>
              <a:rPr lang="en-US" altLang="ja-JP" dirty="0" err="1">
                <a:latin typeface="Courier New" panose="02070309020205020404" pitchFamily="49" charset="0"/>
                <a:cs typeface="Courier New" panose="02070309020205020404" pitchFamily="49" charset="0"/>
              </a:rPr>
              <a:t>vnd.openxmlformats-officedocument.presentationml.presentation</a:t>
            </a:r>
            <a:endParaRPr lang="en-US" altLang="ja-JP" dirty="0" smtClean="0">
              <a:latin typeface="Courier New" panose="02070309020205020404" pitchFamily="49" charset="0"/>
              <a:cs typeface="Courier New" panose="02070309020205020404" pitchFamily="49" charset="0"/>
            </a:endParaRPr>
          </a:p>
          <a:p>
            <a:r>
              <a:rPr lang="ja-JP" altLang="en-US" dirty="0" smtClean="0"/>
              <a:t>タイプ</a:t>
            </a:r>
            <a:endParaRPr lang="en-US" altLang="ja-JP" dirty="0" smtClean="0"/>
          </a:p>
          <a:p>
            <a:pPr lvl="1"/>
            <a:r>
              <a:rPr lang="en-US" altLang="ja-JP" sz="3300" dirty="0" smtClean="0"/>
              <a:t>application, audio, image, message, model, multipart, text, video</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extLst>
      <p:ext uri="{BB962C8B-B14F-4D97-AF65-F5344CB8AC3E}">
        <p14:creationId xmlns:p14="http://schemas.microsoft.com/office/powerpoint/2010/main" val="2071524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メールフォーマット</a:t>
            </a:r>
            <a:endParaRPr kumimoji="1" lang="ja-JP" altLang="en-US" dirty="0"/>
          </a:p>
        </p:txBody>
      </p:sp>
      <p:sp>
        <p:nvSpPr>
          <p:cNvPr id="7" name="コンテンツ プレースホルダー 6"/>
          <p:cNvSpPr>
            <a:spLocks noGrp="1"/>
          </p:cNvSpPr>
          <p:nvPr>
            <p:ph idx="1"/>
          </p:nvPr>
        </p:nvSpPr>
        <p:spPr>
          <a:xfrm>
            <a:off x="251520" y="1052736"/>
            <a:ext cx="8892480" cy="5805265"/>
          </a:xfrm>
        </p:spPr>
        <p:txBody>
          <a:bodyPr>
            <a:normAutofit fontScale="92500" lnSpcReduction="20000"/>
          </a:bodyPr>
          <a:lstStyle/>
          <a:p>
            <a:r>
              <a:rPr kumimoji="1" lang="en-US" altLang="ja-JP" dirty="0" smtClean="0"/>
              <a:t>E</a:t>
            </a:r>
            <a:r>
              <a:rPr kumimoji="1" lang="ja-JP" altLang="en-US" dirty="0" smtClean="0"/>
              <a:t>メール：最も古典的なインターネットアプリケーションの一例</a:t>
            </a:r>
          </a:p>
          <a:p>
            <a:r>
              <a:rPr lang="ja-JP" altLang="en-US" dirty="0" smtClean="0"/>
              <a:t>テキスト形式によるフォーマットの例</a:t>
            </a:r>
            <a:endParaRPr lang="en-US" altLang="ja-JP" dirty="0" smtClean="0"/>
          </a:p>
          <a:p>
            <a:pPr lvl="1"/>
            <a:r>
              <a:rPr kumimoji="1" lang="ja-JP" altLang="en-US" dirty="0" smtClean="0"/>
              <a:t>基本的に、テキストデータのみでやり取りする</a:t>
            </a:r>
            <a:endParaRPr kumimoji="1" lang="en-US" altLang="ja-JP" dirty="0" smtClean="0"/>
          </a:p>
          <a:p>
            <a:pPr lvl="2"/>
            <a:r>
              <a:rPr lang="ja-JP" altLang="en-US" dirty="0" smtClean="0"/>
              <a:t>（一種</a:t>
            </a:r>
            <a:r>
              <a:rPr lang="ja-JP" altLang="en-US" dirty="0"/>
              <a:t>、</a:t>
            </a:r>
            <a:r>
              <a:rPr lang="ja-JP" altLang="en-US" dirty="0" smtClean="0"/>
              <a:t>テキスト形式への符号化がなされる）</a:t>
            </a:r>
            <a:endParaRPr lang="en-US" altLang="ja-JP" dirty="0" smtClean="0"/>
          </a:p>
          <a:p>
            <a:r>
              <a:rPr kumimoji="1" lang="ja-JP" altLang="en-US" dirty="0" smtClean="0"/>
              <a:t>オープンフォーマット</a:t>
            </a:r>
            <a:endParaRPr kumimoji="1" lang="en-US" altLang="ja-JP" dirty="0" smtClean="0"/>
          </a:p>
          <a:p>
            <a:pPr lvl="1"/>
            <a:r>
              <a:rPr lang="ja-JP" altLang="en-US" dirty="0"/>
              <a:t>様々</a:t>
            </a:r>
            <a:r>
              <a:rPr lang="ja-JP" altLang="en-US" dirty="0" smtClean="0"/>
              <a:t>なソフトウェア（メーラー）がメール内容を扱う</a:t>
            </a:r>
            <a:endParaRPr lang="en-US" altLang="ja-JP" dirty="0"/>
          </a:p>
          <a:p>
            <a:pPr lvl="1"/>
            <a:r>
              <a:rPr lang="ja-JP" altLang="en-US" dirty="0" smtClean="0"/>
              <a:t>表示、作成、送信</a:t>
            </a:r>
            <a:endParaRPr lang="en-US" altLang="ja-JP" dirty="0" smtClean="0"/>
          </a:p>
          <a:p>
            <a:r>
              <a:rPr lang="ja-JP" altLang="en-US" dirty="0" smtClean="0"/>
              <a:t>送信者と受信者は異なる環境にいることを前提</a:t>
            </a:r>
            <a:endParaRPr lang="en-US" altLang="ja-JP" dirty="0" smtClean="0"/>
          </a:p>
          <a:p>
            <a:pPr lvl="1"/>
            <a:r>
              <a:rPr lang="ja-JP" altLang="en-US" dirty="0" smtClean="0"/>
              <a:t>全世界で幅広く</a:t>
            </a:r>
            <a:r>
              <a:rPr lang="ja-JP" altLang="en-US" dirty="0"/>
              <a:t>分散して</a:t>
            </a:r>
            <a:r>
              <a:rPr lang="ja-JP" altLang="en-US" dirty="0" smtClean="0"/>
              <a:t>使われており、新しい仕様に改善しようとしても一度に一斉に切り替えることは不可能</a:t>
            </a:r>
            <a:endParaRPr lang="en-US" altLang="ja-JP" dirty="0" smtClean="0"/>
          </a:p>
          <a:p>
            <a:r>
              <a:rPr lang="en-US" altLang="ja-JP" dirty="0" smtClean="0"/>
              <a:t>RFC 5322 “Internet Message Format” (2008): </a:t>
            </a:r>
            <a:r>
              <a:rPr lang="en-US" altLang="ja-JP" dirty="0">
                <a:hlinkClick r:id="rId2"/>
              </a:rPr>
              <a:t>http://</a:t>
            </a:r>
            <a:r>
              <a:rPr lang="en-US" altLang="ja-JP" dirty="0" smtClean="0">
                <a:hlinkClick r:id="rId2"/>
              </a:rPr>
              <a:t>tools.ietf.org/html/rfc5322</a:t>
            </a:r>
            <a:r>
              <a:rPr lang="en-US" altLang="ja-JP" dirty="0" smtClean="0"/>
              <a:t>  </a:t>
            </a:r>
          </a:p>
          <a:p>
            <a:pPr lvl="1"/>
            <a:r>
              <a:rPr lang="en-US" altLang="ja-JP" dirty="0" smtClean="0"/>
              <a:t>RFC 2822 (2001) </a:t>
            </a:r>
            <a:r>
              <a:rPr lang="ja-JP" altLang="en-US" dirty="0" smtClean="0"/>
              <a:t>← </a:t>
            </a:r>
            <a:r>
              <a:rPr lang="en-US" altLang="ja-JP" dirty="0" smtClean="0"/>
              <a:t>RFC 822 (1982)</a:t>
            </a:r>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extLst>
      <p:ext uri="{BB962C8B-B14F-4D97-AF65-F5344CB8AC3E}">
        <p14:creationId xmlns:p14="http://schemas.microsoft.com/office/powerpoint/2010/main" val="275558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メールフォーマットの例</a:t>
            </a:r>
            <a:endParaRPr lang="ja-JP" altLang="en-US" sz="4000" dirty="0"/>
          </a:p>
        </p:txBody>
      </p:sp>
      <p:sp>
        <p:nvSpPr>
          <p:cNvPr id="12" name="コンテンツ プレースホルダー 11"/>
          <p:cNvSpPr>
            <a:spLocks noGrp="1"/>
          </p:cNvSpPr>
          <p:nvPr>
            <p:ph idx="1"/>
          </p:nvPr>
        </p:nvSpPr>
        <p:spPr>
          <a:xfrm>
            <a:off x="179512" y="980728"/>
            <a:ext cx="8640960" cy="5877272"/>
          </a:xfrm>
          <a:ln w="6350">
            <a:solidFill>
              <a:schemeClr val="tx1"/>
            </a:solidFill>
          </a:ln>
        </p:spPr>
        <p:txBody>
          <a:bodyPr>
            <a:noAutofit/>
          </a:bodyPr>
          <a:lstStyle/>
          <a:p>
            <a:pPr marL="0" indent="0">
              <a:buNone/>
            </a:pPr>
            <a:r>
              <a:rPr lang="en-US" altLang="ja-JP" sz="1800" dirty="0"/>
              <a:t>Date: Thu, 20 Sep 2001 07:00:00 JST</a:t>
            </a:r>
          </a:p>
          <a:p>
            <a:pPr marL="0" indent="0">
              <a:buNone/>
            </a:pPr>
            <a:r>
              <a:rPr lang="en-US" altLang="ja-JP" sz="1800" dirty="0"/>
              <a:t>From: </a:t>
            </a:r>
            <a:r>
              <a:rPr lang="ja-JP" altLang="en-US" sz="1800" dirty="0"/>
              <a:t>首相官邸 </a:t>
            </a:r>
            <a:r>
              <a:rPr lang="en-US" altLang="ja-JP" sz="1800" dirty="0"/>
              <a:t>&lt;koizumi@mmz.kantei.go.jp&gt;</a:t>
            </a:r>
          </a:p>
          <a:p>
            <a:pPr marL="0" indent="0">
              <a:buNone/>
            </a:pPr>
            <a:r>
              <a:rPr lang="en-US" altLang="ja-JP" sz="1800" dirty="0"/>
              <a:t>Reply-To: koizumi@mmz.kantei.go.jp</a:t>
            </a:r>
          </a:p>
          <a:p>
            <a:pPr marL="0" indent="0">
              <a:buNone/>
            </a:pPr>
            <a:r>
              <a:rPr lang="en-US" altLang="ja-JP" sz="1800" dirty="0"/>
              <a:t>Subject: 【</a:t>
            </a:r>
            <a:r>
              <a:rPr lang="ja-JP" altLang="en-US" sz="1800" dirty="0"/>
              <a:t>小泉内閣メールマガジン </a:t>
            </a:r>
            <a:r>
              <a:rPr lang="en-US" altLang="ja-JP" sz="1800" dirty="0"/>
              <a:t>2001/09/20】</a:t>
            </a:r>
            <a:r>
              <a:rPr lang="ja-JP" altLang="en-US" sz="1800" dirty="0"/>
              <a:t>難局にひるまず立ち向かおう</a:t>
            </a:r>
            <a:r>
              <a:rPr lang="ja-JP" altLang="en-US" sz="1800" dirty="0" smtClean="0"/>
              <a:t>！！</a:t>
            </a:r>
            <a:endParaRPr lang="ja-JP" altLang="en-US" sz="1800" dirty="0"/>
          </a:p>
          <a:p>
            <a:pPr marL="0" indent="0">
              <a:buNone/>
            </a:pPr>
            <a:r>
              <a:rPr lang="en-US" altLang="ja-JP" sz="1800" dirty="0"/>
              <a:t>To: koizumi-ml-user@mmz.kantei.go.jp</a:t>
            </a:r>
          </a:p>
          <a:p>
            <a:pPr marL="0" indent="0">
              <a:buNone/>
            </a:pPr>
            <a:endParaRPr lang="en-US" altLang="ja-JP" sz="1800" dirty="0"/>
          </a:p>
          <a:p>
            <a:pPr marL="0" indent="0">
              <a:buNone/>
            </a:pPr>
            <a:r>
              <a:rPr lang="ja-JP" altLang="en-US" sz="1800" dirty="0"/>
              <a:t>小泉内閣メールマガジン </a:t>
            </a:r>
            <a:r>
              <a:rPr lang="en-US" altLang="ja-JP" sz="1800" dirty="0"/>
              <a:t>================================== 2001/09/20</a:t>
            </a:r>
          </a:p>
          <a:p>
            <a:pPr marL="0" indent="0">
              <a:buNone/>
            </a:pPr>
            <a:endParaRPr lang="en-US" altLang="ja-JP" sz="1800" dirty="0"/>
          </a:p>
          <a:p>
            <a:pPr marL="0" indent="0">
              <a:buNone/>
            </a:pPr>
            <a:r>
              <a:rPr lang="en-US" altLang="ja-JP" sz="1800" dirty="0"/>
              <a:t>★☆</a:t>
            </a:r>
            <a:r>
              <a:rPr lang="ja-JP" altLang="en-US" sz="1800" dirty="0"/>
              <a:t>　今週のキーワード「補正予算」　☆★</a:t>
            </a:r>
          </a:p>
          <a:p>
            <a:pPr marL="0" indent="0">
              <a:buNone/>
            </a:pPr>
            <a:r>
              <a:rPr lang="ja-JP" altLang="en-US" sz="1800" dirty="0"/>
              <a:t>　小泉総理が平成１３年度補正予算の編成について準備を進めるよう指示を</a:t>
            </a:r>
          </a:p>
          <a:p>
            <a:pPr marL="0" indent="0">
              <a:buNone/>
            </a:pPr>
            <a:r>
              <a:rPr lang="ja-JP" altLang="en-US" sz="1800" dirty="0"/>
              <a:t>しました。（解説は最後に）</a:t>
            </a:r>
          </a:p>
          <a:p>
            <a:pPr marL="0" indent="0">
              <a:buNone/>
            </a:pPr>
            <a:r>
              <a:rPr lang="en-US" altLang="ja-JP" sz="1800" dirty="0"/>
              <a:t>--------------------------------------------------------------------</a:t>
            </a:r>
          </a:p>
          <a:p>
            <a:pPr marL="0" indent="0">
              <a:buNone/>
            </a:pPr>
            <a:endParaRPr lang="en-US" altLang="ja-JP" sz="1800" dirty="0"/>
          </a:p>
          <a:p>
            <a:pPr marL="0" indent="0">
              <a:buNone/>
            </a:pPr>
            <a:r>
              <a:rPr lang="en-US" altLang="ja-JP" sz="1800" dirty="0"/>
              <a:t>□</a:t>
            </a:r>
            <a:r>
              <a:rPr lang="ja-JP" altLang="en-US" sz="1800" dirty="0"/>
              <a:t>　目次</a:t>
            </a:r>
          </a:p>
          <a:p>
            <a:pPr marL="0" indent="0">
              <a:buNone/>
            </a:pPr>
            <a:endParaRPr lang="ja-JP" altLang="en-US" sz="1800" dirty="0"/>
          </a:p>
          <a:p>
            <a:pPr marL="0" indent="0">
              <a:buNone/>
            </a:pPr>
            <a:r>
              <a:rPr lang="ja-JP" altLang="en-US" sz="1800" dirty="0"/>
              <a:t>［ら</a:t>
            </a:r>
            <a:r>
              <a:rPr lang="ja-JP" altLang="en-US" sz="1800" dirty="0" err="1"/>
              <a:t>いおんは</a:t>
            </a:r>
            <a:r>
              <a:rPr lang="ja-JP" altLang="en-US" sz="1800" dirty="0"/>
              <a:t>ーと　</a:t>
            </a:r>
            <a:r>
              <a:rPr lang="en-US" altLang="ja-JP" sz="1800" dirty="0"/>
              <a:t>〜</a:t>
            </a:r>
            <a:r>
              <a:rPr lang="ja-JP" altLang="en-US" sz="1800" dirty="0"/>
              <a:t>　小泉総理のメッセージ］</a:t>
            </a:r>
          </a:p>
          <a:p>
            <a:pPr marL="0" indent="0">
              <a:buNone/>
            </a:pPr>
            <a:r>
              <a:rPr lang="ja-JP" altLang="en-US" sz="1800" dirty="0"/>
              <a:t>●　難局にひるまず立ち向かおう！！</a:t>
            </a:r>
          </a:p>
          <a:p>
            <a:pPr marL="0" indent="0">
              <a:buNone/>
            </a:pPr>
            <a:endParaRPr lang="ja-JP" altLang="en-US" sz="1800" dirty="0"/>
          </a:p>
          <a:p>
            <a:pPr marL="0" indent="0">
              <a:buNone/>
            </a:pPr>
            <a:r>
              <a:rPr lang="ja-JP" altLang="en-US" sz="1800" dirty="0"/>
              <a:t>［大臣のほんねとー</a:t>
            </a:r>
            <a:r>
              <a:rPr lang="ja-JP" altLang="en-US" sz="1800" dirty="0" err="1"/>
              <a:t>く</a:t>
            </a:r>
            <a:r>
              <a:rPr lang="ja-JP" altLang="en-US" sz="1800" dirty="0"/>
              <a:t>　</a:t>
            </a:r>
            <a:r>
              <a:rPr lang="en-US" altLang="ja-JP" sz="1800" dirty="0"/>
              <a:t>〜</a:t>
            </a:r>
            <a:r>
              <a:rPr lang="ja-JP" altLang="en-US" sz="1800" dirty="0"/>
              <a:t>　お答えします］</a:t>
            </a:r>
          </a:p>
          <a:p>
            <a:pPr marL="0" indent="0">
              <a:buNone/>
            </a:pPr>
            <a:r>
              <a:rPr lang="ja-JP" altLang="en-US" sz="1800" dirty="0"/>
              <a:t>●　選択的夫婦別姓って何？（森山法務大臣）</a:t>
            </a:r>
          </a:p>
          <a:p>
            <a:pPr marL="0" indent="0">
              <a:buNone/>
            </a:pPr>
            <a:r>
              <a:rPr lang="ja-JP" altLang="en-US" sz="1800" dirty="0"/>
              <a:t>●　市町村合併は行政サービスの向上のために（片山総務大臣</a:t>
            </a:r>
            <a:r>
              <a:rPr lang="ja-JP" altLang="en-US" sz="1800" dirty="0" smtClean="0"/>
              <a:t>）</a:t>
            </a:r>
            <a:endParaRPr lang="en-US" altLang="ja-JP" sz="1800" dirty="0" smtClean="0"/>
          </a:p>
          <a:p>
            <a:pPr marL="0" indent="0">
              <a:buNone/>
            </a:pPr>
            <a:r>
              <a:rPr lang="en-US" altLang="ja-JP" sz="1800" dirty="0" smtClean="0"/>
              <a:t>…</a:t>
            </a:r>
            <a:endParaRPr lang="ja-JP" altLang="en-US" sz="1800" dirty="0"/>
          </a:p>
        </p:txBody>
      </p:sp>
      <p:sp>
        <p:nvSpPr>
          <p:cNvPr id="4" name="スライド番号プレースホルダー 3"/>
          <p:cNvSpPr>
            <a:spLocks noGrp="1"/>
          </p:cNvSpPr>
          <p:nvPr>
            <p:ph type="sldNum" sz="quarter" idx="12"/>
          </p:nvPr>
        </p:nvSpPr>
        <p:spPr/>
        <p:txBody>
          <a:bodyPr/>
          <a:lstStyle/>
          <a:p>
            <a:fld id="{8682DC2A-D06D-4EFC-BF6A-D2AB3EC15ECD}" type="slidenum">
              <a:rPr lang="ja-JP" altLang="en-US" smtClean="0"/>
              <a:pPr/>
              <a:t>29</a:t>
            </a:fld>
            <a:endParaRPr lang="ja-JP" altLang="en-US" dirty="0"/>
          </a:p>
        </p:txBody>
      </p:sp>
    </p:spTree>
    <p:extLst>
      <p:ext uri="{BB962C8B-B14F-4D97-AF65-F5344CB8AC3E}">
        <p14:creationId xmlns:p14="http://schemas.microsoft.com/office/powerpoint/2010/main" val="383436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9392"/>
            <a:ext cx="9144000" cy="1143000"/>
          </a:xfrm>
        </p:spPr>
        <p:txBody>
          <a:bodyPr>
            <a:normAutofit fontScale="90000"/>
          </a:bodyPr>
          <a:lstStyle/>
          <a:p>
            <a:r>
              <a:rPr lang="ja-JP" altLang="en-US" sz="4000" dirty="0" smtClean="0"/>
              <a:t>前回の出席カードから（質疑</a:t>
            </a:r>
            <a:r>
              <a:rPr lang="en-US" altLang="ja-JP" sz="4000" dirty="0" smtClean="0"/>
              <a:t>: </a:t>
            </a:r>
            <a:r>
              <a:rPr lang="ja-JP" altLang="en-US" sz="4000" dirty="0" smtClean="0"/>
              <a:t>レポート関連</a:t>
            </a:r>
            <a:r>
              <a:rPr lang="en-US" altLang="ja-JP" sz="4000" dirty="0" smtClean="0"/>
              <a:t>1</a:t>
            </a:r>
            <a:r>
              <a:rPr lang="ja-JP" altLang="en-US" sz="4000" dirty="0" smtClean="0"/>
              <a:t>）</a:t>
            </a:r>
            <a:endParaRPr kumimoji="1" lang="ja-JP" altLang="en-US" sz="4000" dirty="0"/>
          </a:p>
        </p:txBody>
      </p:sp>
      <p:sp>
        <p:nvSpPr>
          <p:cNvPr id="3" name="コンテンツ プレースホルダ 2"/>
          <p:cNvSpPr>
            <a:spLocks noGrp="1"/>
          </p:cNvSpPr>
          <p:nvPr>
            <p:ph idx="1"/>
          </p:nvPr>
        </p:nvSpPr>
        <p:spPr>
          <a:xfrm>
            <a:off x="0" y="908720"/>
            <a:ext cx="9144000" cy="5949280"/>
          </a:xfrm>
        </p:spPr>
        <p:txBody>
          <a:bodyPr>
            <a:normAutofit fontScale="85000" lnSpcReduction="20000"/>
          </a:bodyPr>
          <a:lstStyle/>
          <a:p>
            <a:r>
              <a:rPr lang="ja-JP" altLang="en-US" dirty="0" smtClean="0">
                <a:latin typeface="HGPｺﾞｼｯｸM" panose="020B0600000000000000" pitchFamily="50" charset="-128"/>
                <a:ea typeface="HGPｺﾞｼｯｸM" panose="020B0600000000000000" pitchFamily="50" charset="-128"/>
              </a:rPr>
              <a:t>レポートの</a:t>
            </a:r>
            <a:r>
              <a:rPr lang="en-US" altLang="ja-JP" dirty="0" smtClean="0">
                <a:latin typeface="HGPｺﾞｼｯｸM" panose="020B0600000000000000" pitchFamily="50" charset="-128"/>
                <a:ea typeface="HGPｺﾞｼｯｸM" panose="020B0600000000000000" pitchFamily="50" charset="-128"/>
              </a:rPr>
              <a:t>A+, A-, B-</a:t>
            </a:r>
            <a:r>
              <a:rPr lang="ja-JP" altLang="en-US" dirty="0" smtClean="0">
                <a:latin typeface="HGPｺﾞｼｯｸM" panose="020B0600000000000000" pitchFamily="50" charset="-128"/>
                <a:ea typeface="HGPｺﾞｼｯｸM" panose="020B0600000000000000" pitchFamily="50" charset="-128"/>
              </a:rPr>
              <a:t>といった </a:t>
            </a:r>
            <a:r>
              <a:rPr lang="en-US" altLang="ja-JP" dirty="0" smtClean="0">
                <a:latin typeface="HGPｺﾞｼｯｸM" panose="020B0600000000000000" pitchFamily="50" charset="-128"/>
                <a:ea typeface="HGPｺﾞｼｯｸM" panose="020B0600000000000000" pitchFamily="50" charset="-128"/>
              </a:rPr>
              <a:t>+, - </a:t>
            </a:r>
            <a:r>
              <a:rPr lang="ja-JP" altLang="en-US" dirty="0" smtClean="0">
                <a:latin typeface="HGPｺﾞｼｯｸM" panose="020B0600000000000000" pitchFamily="50" charset="-128"/>
                <a:ea typeface="HGPｺﾞｼｯｸM" panose="020B0600000000000000" pitchFamily="50" charset="-128"/>
              </a:rPr>
              <a:t>の付いた評価は最終的な評価にどう影響するのか？</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各レポート課題に関し、以下のとおりの傾斜</a:t>
            </a:r>
            <a:r>
              <a:rPr lang="ja-JP" altLang="en-US" dirty="0"/>
              <a:t>配点を行っています。最終的には全ての課題分を積算して総合的に考慮したうえで最終評価とします</a:t>
            </a:r>
            <a:r>
              <a:rPr lang="ja-JP" altLang="en-US" dirty="0" smtClean="0"/>
              <a:t>。</a:t>
            </a:r>
            <a:endParaRPr lang="en-US" altLang="ja-JP" dirty="0" smtClean="0"/>
          </a:p>
          <a:p>
            <a:pPr lvl="2"/>
            <a:r>
              <a:rPr lang="en-US" altLang="ja-JP" dirty="0" smtClean="0"/>
              <a:t>A+ : 90</a:t>
            </a:r>
            <a:r>
              <a:rPr lang="ja-JP" altLang="en-US" dirty="0" smtClean="0"/>
              <a:t>点以上</a:t>
            </a:r>
            <a:r>
              <a:rPr lang="en-US" altLang="ja-JP" dirty="0" smtClean="0"/>
              <a:t>, A: 80</a:t>
            </a:r>
            <a:r>
              <a:rPr lang="ja-JP" altLang="en-US" dirty="0" smtClean="0"/>
              <a:t>点以上</a:t>
            </a:r>
            <a:r>
              <a:rPr lang="en-US" altLang="ja-JP" dirty="0" smtClean="0"/>
              <a:t>, B: 70</a:t>
            </a:r>
            <a:r>
              <a:rPr lang="ja-JP" altLang="en-US" dirty="0" smtClean="0"/>
              <a:t>点以上</a:t>
            </a:r>
            <a:r>
              <a:rPr lang="en-US" altLang="ja-JP" dirty="0" smtClean="0"/>
              <a:t>, C: 60</a:t>
            </a:r>
            <a:r>
              <a:rPr lang="ja-JP" altLang="en-US" dirty="0" smtClean="0"/>
              <a:t>点以上</a:t>
            </a:r>
            <a:r>
              <a:rPr lang="en-US" altLang="ja-JP" dirty="0" smtClean="0"/>
              <a:t>, D: 60</a:t>
            </a:r>
            <a:r>
              <a:rPr lang="ja-JP" altLang="en-US" dirty="0" smtClean="0"/>
              <a:t>点未満</a:t>
            </a:r>
            <a:endParaRPr lang="en-US" altLang="ja-JP" dirty="0" smtClean="0"/>
          </a:p>
          <a:p>
            <a:pPr lvl="1"/>
            <a:r>
              <a:rPr lang="en-US" altLang="ja-JP" dirty="0" smtClean="0"/>
              <a:t>※</a:t>
            </a:r>
            <a:r>
              <a:rPr lang="ja-JP" altLang="en-US" dirty="0"/>
              <a:t>未提出課題がある場合には不合格と</a:t>
            </a:r>
            <a:r>
              <a:rPr lang="ja-JP" altLang="en-US" dirty="0" smtClean="0"/>
              <a:t>なりますし、遅れ提出の場合には減点</a:t>
            </a:r>
            <a:r>
              <a:rPr lang="ja-JP" altLang="en-US" dirty="0"/>
              <a:t>等</a:t>
            </a:r>
            <a:r>
              <a:rPr lang="ja-JP" altLang="en-US" dirty="0" smtClean="0"/>
              <a:t>としている他、最終</a:t>
            </a:r>
            <a:r>
              <a:rPr lang="ja-JP" altLang="en-US" dirty="0"/>
              <a:t>評価は相対評価</a:t>
            </a:r>
            <a:r>
              <a:rPr lang="ja-JP" altLang="en-US" dirty="0" smtClean="0"/>
              <a:t>としますので、評価上の閾値は授業期間中には定まらないものと思われます。ご容赦ください。</a:t>
            </a:r>
          </a:p>
          <a:p>
            <a:r>
              <a:rPr lang="ja-JP" altLang="en-US" dirty="0" smtClean="0">
                <a:latin typeface="HGPｺﾞｼｯｸM" panose="020B0600000000000000" pitchFamily="50" charset="-128"/>
                <a:ea typeface="HGPｺﾞｼｯｸM" panose="020B0600000000000000" pitchFamily="50" charset="-128"/>
              </a:rPr>
              <a:t>ドキュメントのフォーマットはたとえば、</a:t>
            </a:r>
            <a:r>
              <a:rPr lang="en-US" altLang="ja-JP" dirty="0" smtClean="0">
                <a:latin typeface="HGPｺﾞｼｯｸM" panose="020B0600000000000000" pitchFamily="50" charset="-128"/>
                <a:ea typeface="HGPｺﾞｼｯｸM" panose="020B0600000000000000" pitchFamily="50" charset="-128"/>
              </a:rPr>
              <a:t>PDF</a:t>
            </a:r>
            <a:r>
              <a:rPr lang="ja-JP" altLang="en-US" dirty="0" smtClean="0">
                <a:latin typeface="HGPｺﾞｼｯｸM" panose="020B0600000000000000" pitchFamily="50" charset="-128"/>
                <a:ea typeface="HGPｺﾞｼｯｸM" panose="020B0600000000000000" pitchFamily="50" charset="-128"/>
              </a:rPr>
              <a:t>とか</a:t>
            </a:r>
            <a:r>
              <a:rPr lang="en-US" altLang="ja-JP" dirty="0" smtClean="0">
                <a:latin typeface="HGPｺﾞｼｯｸM" panose="020B0600000000000000" pitchFamily="50" charset="-128"/>
                <a:ea typeface="HGPｺﾞｼｯｸM" panose="020B0600000000000000" pitchFamily="50" charset="-128"/>
              </a:rPr>
              <a:t>JPEG</a:t>
            </a:r>
            <a:r>
              <a:rPr lang="ja-JP" altLang="en-US" dirty="0" smtClean="0">
                <a:latin typeface="HGPｺﾞｼｯｸM" panose="020B0600000000000000" pitchFamily="50" charset="-128"/>
                <a:ea typeface="HGPｺﾞｼｯｸM" panose="020B0600000000000000" pitchFamily="50" charset="-128"/>
              </a:rPr>
              <a:t>などを記載するのか？</a:t>
            </a:r>
            <a:r>
              <a:rPr lang="en-US" altLang="ja-JP" dirty="0" smtClean="0">
                <a:latin typeface="HGPｺﾞｼｯｸM" panose="020B0600000000000000" pitchFamily="50" charset="-128"/>
                <a:ea typeface="HGPｺﾞｼｯｸM" panose="020B0600000000000000" pitchFamily="50" charset="-128"/>
              </a:rPr>
              <a:t>Kindle</a:t>
            </a:r>
            <a:r>
              <a:rPr lang="ja-JP" altLang="en-US" dirty="0" smtClean="0">
                <a:latin typeface="HGPｺﾞｼｯｸM" panose="020B0600000000000000" pitchFamily="50" charset="-128"/>
                <a:ea typeface="HGPｺﾞｼｯｸM" panose="020B0600000000000000" pitchFamily="50" charset="-128"/>
              </a:rPr>
              <a:t>ストアのものの場合はどうなるのでしょう？</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第</a:t>
            </a:r>
            <a:r>
              <a:rPr lang="en-US" altLang="ja-JP" dirty="0" smtClean="0"/>
              <a:t>3</a:t>
            </a:r>
            <a:r>
              <a:rPr lang="ja-JP" altLang="en-US" dirty="0" smtClean="0"/>
              <a:t>回レポート課題のこととして答えます。基本的に、</a:t>
            </a:r>
            <a:r>
              <a:rPr lang="en-US" altLang="ja-JP" dirty="0" smtClean="0"/>
              <a:t>PDF</a:t>
            </a:r>
            <a:r>
              <a:rPr lang="ja-JP" altLang="en-US" dirty="0" smtClean="0"/>
              <a:t>や</a:t>
            </a:r>
            <a:r>
              <a:rPr lang="en-US" altLang="ja-JP" dirty="0" smtClean="0"/>
              <a:t>JPEG</a:t>
            </a:r>
            <a:r>
              <a:rPr lang="ja-JP" altLang="en-US" dirty="0" err="1" smtClean="0"/>
              <a:t>、</a:t>
            </a:r>
            <a:r>
              <a:rPr lang="en-US" altLang="ja-JP" dirty="0" smtClean="0"/>
              <a:t>HTML</a:t>
            </a:r>
            <a:r>
              <a:rPr lang="ja-JP" altLang="en-US" dirty="0" smtClean="0"/>
              <a:t>というのが「文書形式（フォーマット）」にあたります。</a:t>
            </a:r>
            <a:endParaRPr lang="en-US" altLang="ja-JP" dirty="0" smtClean="0"/>
          </a:p>
          <a:p>
            <a:pPr lvl="1"/>
            <a:r>
              <a:rPr lang="en-US" altLang="ja-JP" dirty="0" smtClean="0"/>
              <a:t>Kindle</a:t>
            </a:r>
            <a:r>
              <a:rPr lang="ja-JP" altLang="en-US" dirty="0" smtClean="0"/>
              <a:t>ストアにあるモノは大半が</a:t>
            </a:r>
            <a:r>
              <a:rPr lang="en-US" altLang="ja-JP" dirty="0" smtClean="0"/>
              <a:t>Kindle</a:t>
            </a:r>
            <a:r>
              <a:rPr lang="ja-JP" altLang="en-US" dirty="0" smtClean="0"/>
              <a:t>（</a:t>
            </a:r>
            <a:r>
              <a:rPr lang="en-US" altLang="ja-JP" dirty="0" smtClean="0"/>
              <a:t>AZW</a:t>
            </a:r>
            <a:r>
              <a:rPr lang="ja-JP" altLang="en-US" dirty="0" smtClean="0"/>
              <a:t>）形式と呼ばれるフォーマットですが、</a:t>
            </a:r>
            <a:r>
              <a:rPr lang="en-US" altLang="ja-JP" dirty="0" smtClean="0"/>
              <a:t>PDF</a:t>
            </a:r>
            <a:r>
              <a:rPr lang="ja-JP" altLang="en-US" dirty="0" smtClean="0"/>
              <a:t>形式等、ほかのフォーマットにも対応しており、それぞれのフォーマットの意味、違い等は適宜調べた上でレポートにて説明してください。</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メールフォーマットの例</a:t>
            </a:r>
            <a:endParaRPr lang="ja-JP" altLang="en-US" sz="4000" dirty="0"/>
          </a:p>
        </p:txBody>
      </p:sp>
      <p:sp>
        <p:nvSpPr>
          <p:cNvPr id="12" name="コンテンツ プレースホルダー 11"/>
          <p:cNvSpPr>
            <a:spLocks noGrp="1"/>
          </p:cNvSpPr>
          <p:nvPr>
            <p:ph idx="1"/>
          </p:nvPr>
        </p:nvSpPr>
        <p:spPr>
          <a:xfrm>
            <a:off x="179512" y="980728"/>
            <a:ext cx="8640960" cy="5877272"/>
          </a:xfrm>
        </p:spPr>
        <p:txBody>
          <a:bodyPr>
            <a:noAutofit/>
          </a:bodyPr>
          <a:lstStyle/>
          <a:p>
            <a:pPr marL="0" indent="0">
              <a:buNone/>
            </a:pPr>
            <a:r>
              <a:rPr lang="en-US" altLang="ja-JP" sz="1800" dirty="0"/>
              <a:t>Date: Thu, 20 Sep 2001 07:00:00 JST</a:t>
            </a:r>
          </a:p>
          <a:p>
            <a:pPr marL="0" indent="0">
              <a:buNone/>
            </a:pPr>
            <a:r>
              <a:rPr lang="en-US" altLang="ja-JP" sz="1800" dirty="0"/>
              <a:t>From: </a:t>
            </a:r>
            <a:r>
              <a:rPr lang="ja-JP" altLang="en-US" sz="1800" dirty="0"/>
              <a:t>首相官邸 </a:t>
            </a:r>
            <a:r>
              <a:rPr lang="en-US" altLang="ja-JP" sz="1800" dirty="0"/>
              <a:t>&lt;koizumi@mmz.kantei.go.jp&gt;</a:t>
            </a:r>
          </a:p>
          <a:p>
            <a:pPr marL="0" indent="0">
              <a:buNone/>
            </a:pPr>
            <a:r>
              <a:rPr lang="en-US" altLang="ja-JP" sz="1800" dirty="0"/>
              <a:t>Reply-To: koizumi@mmz.kantei.go.jp</a:t>
            </a:r>
          </a:p>
          <a:p>
            <a:pPr marL="0" indent="0">
              <a:buNone/>
            </a:pPr>
            <a:r>
              <a:rPr lang="en-US" altLang="ja-JP" sz="1800" dirty="0"/>
              <a:t>Subject: 【</a:t>
            </a:r>
            <a:r>
              <a:rPr lang="ja-JP" altLang="en-US" sz="1800" dirty="0"/>
              <a:t>小泉内閣メールマガジン </a:t>
            </a:r>
            <a:r>
              <a:rPr lang="en-US" altLang="ja-JP" sz="1800" dirty="0"/>
              <a:t>2001/09/20】</a:t>
            </a:r>
            <a:r>
              <a:rPr lang="ja-JP" altLang="en-US" sz="1800" dirty="0"/>
              <a:t>難局にひるまず立ち向かおう</a:t>
            </a:r>
            <a:r>
              <a:rPr lang="ja-JP" altLang="en-US" sz="1800" dirty="0" smtClean="0"/>
              <a:t>！！</a:t>
            </a:r>
            <a:endParaRPr lang="ja-JP" altLang="en-US" sz="1800" dirty="0"/>
          </a:p>
          <a:p>
            <a:pPr marL="0" indent="0">
              <a:buNone/>
            </a:pPr>
            <a:r>
              <a:rPr lang="en-US" altLang="ja-JP" sz="1800" dirty="0"/>
              <a:t>To: koizumi-ml-user@mmz.kantei.go.jp</a:t>
            </a:r>
          </a:p>
          <a:p>
            <a:pPr marL="0" indent="0">
              <a:buNone/>
            </a:pPr>
            <a:endParaRPr lang="en-US" altLang="ja-JP" sz="1800" dirty="0"/>
          </a:p>
          <a:p>
            <a:pPr marL="0" indent="0">
              <a:buNone/>
            </a:pPr>
            <a:r>
              <a:rPr lang="ja-JP" altLang="en-US" sz="1800" dirty="0"/>
              <a:t>小泉内閣メールマガジン </a:t>
            </a:r>
            <a:r>
              <a:rPr lang="en-US" altLang="ja-JP" sz="1800" dirty="0"/>
              <a:t>================================== 2001/09/20</a:t>
            </a:r>
          </a:p>
          <a:p>
            <a:pPr marL="0" indent="0">
              <a:buNone/>
            </a:pPr>
            <a:endParaRPr lang="en-US" altLang="ja-JP" sz="1800" dirty="0"/>
          </a:p>
          <a:p>
            <a:pPr marL="0" indent="0">
              <a:buNone/>
            </a:pPr>
            <a:r>
              <a:rPr lang="en-US" altLang="ja-JP" sz="1800" dirty="0"/>
              <a:t>★☆</a:t>
            </a:r>
            <a:r>
              <a:rPr lang="ja-JP" altLang="en-US" sz="1800" dirty="0"/>
              <a:t>　今週のキーワード「補正予算」　☆★</a:t>
            </a:r>
          </a:p>
          <a:p>
            <a:pPr marL="0" indent="0">
              <a:buNone/>
            </a:pPr>
            <a:r>
              <a:rPr lang="ja-JP" altLang="en-US" sz="1800" dirty="0"/>
              <a:t>　小泉総理が平成１３年度補正予算の編成について準備を進めるよう指示を</a:t>
            </a:r>
          </a:p>
          <a:p>
            <a:pPr marL="0" indent="0">
              <a:buNone/>
            </a:pPr>
            <a:r>
              <a:rPr lang="ja-JP" altLang="en-US" sz="1800" dirty="0"/>
              <a:t>しました。（解説は最後に）</a:t>
            </a:r>
          </a:p>
          <a:p>
            <a:pPr marL="0" indent="0">
              <a:buNone/>
            </a:pPr>
            <a:r>
              <a:rPr lang="en-US" altLang="ja-JP" sz="1800" dirty="0"/>
              <a:t>--------------------------------------------------------------------</a:t>
            </a:r>
          </a:p>
          <a:p>
            <a:pPr marL="0" indent="0">
              <a:buNone/>
            </a:pPr>
            <a:endParaRPr lang="en-US" altLang="ja-JP" sz="1800" dirty="0"/>
          </a:p>
          <a:p>
            <a:pPr marL="0" indent="0">
              <a:buNone/>
            </a:pPr>
            <a:r>
              <a:rPr lang="en-US" altLang="ja-JP" sz="1800" dirty="0"/>
              <a:t>□</a:t>
            </a:r>
            <a:r>
              <a:rPr lang="ja-JP" altLang="en-US" sz="1800" dirty="0"/>
              <a:t>　目次</a:t>
            </a:r>
          </a:p>
          <a:p>
            <a:pPr marL="0" indent="0">
              <a:buNone/>
            </a:pPr>
            <a:endParaRPr lang="ja-JP" altLang="en-US" sz="1800" dirty="0"/>
          </a:p>
          <a:p>
            <a:pPr marL="0" indent="0">
              <a:buNone/>
            </a:pPr>
            <a:r>
              <a:rPr lang="ja-JP" altLang="en-US" sz="1800" dirty="0"/>
              <a:t>［ら</a:t>
            </a:r>
            <a:r>
              <a:rPr lang="ja-JP" altLang="en-US" sz="1800" dirty="0" err="1"/>
              <a:t>いおんは</a:t>
            </a:r>
            <a:r>
              <a:rPr lang="ja-JP" altLang="en-US" sz="1800" dirty="0"/>
              <a:t>ーと　</a:t>
            </a:r>
            <a:r>
              <a:rPr lang="en-US" altLang="ja-JP" sz="1800" dirty="0"/>
              <a:t>〜</a:t>
            </a:r>
            <a:r>
              <a:rPr lang="ja-JP" altLang="en-US" sz="1800" dirty="0"/>
              <a:t>　小泉総理のメッセージ］</a:t>
            </a:r>
          </a:p>
          <a:p>
            <a:pPr marL="0" indent="0">
              <a:buNone/>
            </a:pPr>
            <a:r>
              <a:rPr lang="ja-JP" altLang="en-US" sz="1800" dirty="0"/>
              <a:t>●　難局にひるまず立ち向かおう！！</a:t>
            </a:r>
          </a:p>
          <a:p>
            <a:pPr marL="0" indent="0">
              <a:buNone/>
            </a:pPr>
            <a:endParaRPr lang="ja-JP" altLang="en-US" sz="1800" dirty="0"/>
          </a:p>
          <a:p>
            <a:pPr marL="0" indent="0">
              <a:buNone/>
            </a:pPr>
            <a:r>
              <a:rPr lang="ja-JP" altLang="en-US" sz="1800" dirty="0"/>
              <a:t>［大臣のほんねとー</a:t>
            </a:r>
            <a:r>
              <a:rPr lang="ja-JP" altLang="en-US" sz="1800" dirty="0" err="1"/>
              <a:t>く</a:t>
            </a:r>
            <a:r>
              <a:rPr lang="ja-JP" altLang="en-US" sz="1800" dirty="0"/>
              <a:t>　</a:t>
            </a:r>
            <a:r>
              <a:rPr lang="en-US" altLang="ja-JP" sz="1800" dirty="0"/>
              <a:t>〜</a:t>
            </a:r>
            <a:r>
              <a:rPr lang="ja-JP" altLang="en-US" sz="1800" dirty="0"/>
              <a:t>　お答えします］</a:t>
            </a:r>
          </a:p>
          <a:p>
            <a:pPr marL="0" indent="0">
              <a:buNone/>
            </a:pPr>
            <a:r>
              <a:rPr lang="ja-JP" altLang="en-US" sz="1800" dirty="0"/>
              <a:t>●　選択的夫婦別姓って何？（森山法務大臣）</a:t>
            </a:r>
          </a:p>
          <a:p>
            <a:pPr marL="0" indent="0">
              <a:buNone/>
            </a:pPr>
            <a:r>
              <a:rPr lang="ja-JP" altLang="en-US" sz="1800" dirty="0"/>
              <a:t>●　市町村合併は行政サービスの向上のために（片山総務大臣</a:t>
            </a:r>
            <a:r>
              <a:rPr lang="ja-JP" altLang="en-US" sz="1800" dirty="0" smtClean="0"/>
              <a:t>）</a:t>
            </a:r>
            <a:endParaRPr lang="en-US" altLang="ja-JP" sz="1800" dirty="0" smtClean="0"/>
          </a:p>
          <a:p>
            <a:pPr marL="0" indent="0">
              <a:buNone/>
            </a:pPr>
            <a:r>
              <a:rPr lang="en-US" altLang="ja-JP" sz="1800" dirty="0" smtClean="0"/>
              <a:t>…</a:t>
            </a:r>
            <a:endParaRPr lang="ja-JP" altLang="en-US" sz="1800" dirty="0"/>
          </a:p>
        </p:txBody>
      </p:sp>
      <p:sp>
        <p:nvSpPr>
          <p:cNvPr id="3" name="角丸四角形 2"/>
          <p:cNvSpPr/>
          <p:nvPr/>
        </p:nvSpPr>
        <p:spPr>
          <a:xfrm>
            <a:off x="179512" y="980728"/>
            <a:ext cx="8784976" cy="1800200"/>
          </a:xfrm>
          <a:prstGeom prst="roundRect">
            <a:avLst>
              <a:gd name="adj" fmla="val 11523"/>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6804248" y="764704"/>
            <a:ext cx="181171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smtClean="0"/>
              <a:t>メールヘッダ</a:t>
            </a:r>
            <a:endParaRPr kumimoji="1" lang="ja-JP" altLang="en-US" sz="2400" dirty="0"/>
          </a:p>
        </p:txBody>
      </p:sp>
      <p:sp>
        <p:nvSpPr>
          <p:cNvPr id="7" name="角丸四角形 6"/>
          <p:cNvSpPr/>
          <p:nvPr/>
        </p:nvSpPr>
        <p:spPr>
          <a:xfrm>
            <a:off x="179512" y="2829786"/>
            <a:ext cx="8784976" cy="4608512"/>
          </a:xfrm>
          <a:prstGeom prst="roundRect">
            <a:avLst>
              <a:gd name="adj" fmla="val 7253"/>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8" name="テキスト ボックス 7"/>
          <p:cNvSpPr txBox="1"/>
          <p:nvPr/>
        </p:nvSpPr>
        <p:spPr>
          <a:xfrm>
            <a:off x="7482738" y="4839543"/>
            <a:ext cx="162576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smtClean="0"/>
              <a:t>メール</a:t>
            </a:r>
            <a:r>
              <a:rPr lang="ja-JP" altLang="en-US" sz="2400" dirty="0"/>
              <a:t>本文</a:t>
            </a:r>
            <a:endParaRPr kumimoji="1" lang="ja-JP" altLang="en-US" sz="2400" dirty="0"/>
          </a:p>
        </p:txBody>
      </p:sp>
      <p:cxnSp>
        <p:nvCxnSpPr>
          <p:cNvPr id="9" name="直線コネクタ 8"/>
          <p:cNvCxnSpPr/>
          <p:nvPr/>
        </p:nvCxnSpPr>
        <p:spPr>
          <a:xfrm>
            <a:off x="251520" y="1268760"/>
            <a:ext cx="468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線コネクタ 10"/>
          <p:cNvCxnSpPr/>
          <p:nvPr/>
        </p:nvCxnSpPr>
        <p:spPr>
          <a:xfrm>
            <a:off x="264426" y="1605650"/>
            <a:ext cx="50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線コネクタ 12"/>
          <p:cNvCxnSpPr/>
          <p:nvPr/>
        </p:nvCxnSpPr>
        <p:spPr>
          <a:xfrm>
            <a:off x="276001" y="1954115"/>
            <a:ext cx="756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線コネクタ 13"/>
          <p:cNvCxnSpPr/>
          <p:nvPr/>
        </p:nvCxnSpPr>
        <p:spPr>
          <a:xfrm>
            <a:off x="286245" y="2276872"/>
            <a:ext cx="68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線コネクタ 14"/>
          <p:cNvCxnSpPr/>
          <p:nvPr/>
        </p:nvCxnSpPr>
        <p:spPr>
          <a:xfrm>
            <a:off x="287576" y="2590612"/>
            <a:ext cx="180000"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正方形/長方形 16"/>
          <p:cNvSpPr/>
          <p:nvPr/>
        </p:nvSpPr>
        <p:spPr>
          <a:xfrm>
            <a:off x="3631734" y="980728"/>
            <a:ext cx="364202" cy="369332"/>
          </a:xfrm>
          <a:prstGeom prst="rect">
            <a:avLst/>
          </a:prstGeom>
        </p:spPr>
        <p:txBody>
          <a:bodyPr wrap="none">
            <a:spAutoFit/>
          </a:bodyPr>
          <a:lstStyle/>
          <a:p>
            <a:r>
              <a:rPr lang="ja-JP" altLang="en-US" dirty="0">
                <a:solidFill>
                  <a:srgbClr val="FF0000"/>
                </a:solidFill>
              </a:rPr>
              <a:t>⏎</a:t>
            </a:r>
          </a:p>
        </p:txBody>
      </p:sp>
      <p:sp>
        <p:nvSpPr>
          <p:cNvPr id="18" name="正方形/長方形 17"/>
          <p:cNvSpPr/>
          <p:nvPr/>
        </p:nvSpPr>
        <p:spPr>
          <a:xfrm>
            <a:off x="4572000" y="1340768"/>
            <a:ext cx="364202" cy="369332"/>
          </a:xfrm>
          <a:prstGeom prst="rect">
            <a:avLst/>
          </a:prstGeom>
        </p:spPr>
        <p:txBody>
          <a:bodyPr wrap="none">
            <a:spAutoFit/>
          </a:bodyPr>
          <a:lstStyle/>
          <a:p>
            <a:r>
              <a:rPr lang="ja-JP" altLang="en-US" dirty="0">
                <a:solidFill>
                  <a:srgbClr val="FF0000"/>
                </a:solidFill>
              </a:rPr>
              <a:t>⏎</a:t>
            </a:r>
          </a:p>
        </p:txBody>
      </p:sp>
      <p:sp>
        <p:nvSpPr>
          <p:cNvPr id="19" name="正方形/長方形 18"/>
          <p:cNvSpPr/>
          <p:nvPr/>
        </p:nvSpPr>
        <p:spPr>
          <a:xfrm>
            <a:off x="3726892" y="1651950"/>
            <a:ext cx="364202" cy="369332"/>
          </a:xfrm>
          <a:prstGeom prst="rect">
            <a:avLst/>
          </a:prstGeom>
        </p:spPr>
        <p:txBody>
          <a:bodyPr wrap="none">
            <a:spAutoFit/>
          </a:bodyPr>
          <a:lstStyle/>
          <a:p>
            <a:r>
              <a:rPr lang="ja-JP" altLang="en-US" dirty="0">
                <a:solidFill>
                  <a:srgbClr val="FF0000"/>
                </a:solidFill>
              </a:rPr>
              <a:t>⏎</a:t>
            </a:r>
          </a:p>
        </p:txBody>
      </p:sp>
      <p:sp>
        <p:nvSpPr>
          <p:cNvPr id="20" name="正方形/長方形 19"/>
          <p:cNvSpPr/>
          <p:nvPr/>
        </p:nvSpPr>
        <p:spPr>
          <a:xfrm>
            <a:off x="8096230" y="1988840"/>
            <a:ext cx="364202" cy="369332"/>
          </a:xfrm>
          <a:prstGeom prst="rect">
            <a:avLst/>
          </a:prstGeom>
        </p:spPr>
        <p:txBody>
          <a:bodyPr wrap="none">
            <a:spAutoFit/>
          </a:bodyPr>
          <a:lstStyle/>
          <a:p>
            <a:r>
              <a:rPr lang="ja-JP" altLang="en-US" dirty="0">
                <a:solidFill>
                  <a:srgbClr val="FF0000"/>
                </a:solidFill>
              </a:rPr>
              <a:t>⏎</a:t>
            </a:r>
          </a:p>
        </p:txBody>
      </p:sp>
      <p:sp>
        <p:nvSpPr>
          <p:cNvPr id="21" name="正方形/長方形 20"/>
          <p:cNvSpPr/>
          <p:nvPr/>
        </p:nvSpPr>
        <p:spPr>
          <a:xfrm>
            <a:off x="3851920" y="2339588"/>
            <a:ext cx="364202" cy="369332"/>
          </a:xfrm>
          <a:prstGeom prst="rect">
            <a:avLst/>
          </a:prstGeom>
        </p:spPr>
        <p:txBody>
          <a:bodyPr wrap="none">
            <a:spAutoFit/>
          </a:bodyPr>
          <a:lstStyle/>
          <a:p>
            <a:r>
              <a:rPr lang="ja-JP" altLang="en-US" dirty="0">
                <a:solidFill>
                  <a:srgbClr val="FF0000"/>
                </a:solidFill>
              </a:rPr>
              <a:t>⏎</a:t>
            </a:r>
          </a:p>
        </p:txBody>
      </p:sp>
    </p:spTree>
    <p:extLst>
      <p:ext uri="{BB962C8B-B14F-4D97-AF65-F5344CB8AC3E}">
        <p14:creationId xmlns:p14="http://schemas.microsoft.com/office/powerpoint/2010/main" val="35505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normAutofit/>
          </a:bodyPr>
          <a:lstStyle/>
          <a:p>
            <a:r>
              <a:rPr lang="ja-JP" altLang="en-US" sz="4000" dirty="0" smtClean="0"/>
              <a:t>メールフォーマットの例（ヘッダ部）</a:t>
            </a:r>
            <a:endParaRPr kumimoji="1" lang="ja-JP" altLang="en-US" sz="4000" dirty="0"/>
          </a:p>
        </p:txBody>
      </p:sp>
      <p:sp>
        <p:nvSpPr>
          <p:cNvPr id="3" name="コンテンツ プレースホルダー 2"/>
          <p:cNvSpPr>
            <a:spLocks noGrp="1"/>
          </p:cNvSpPr>
          <p:nvPr>
            <p:ph idx="1"/>
          </p:nvPr>
        </p:nvSpPr>
        <p:spPr>
          <a:xfrm>
            <a:off x="179512" y="800879"/>
            <a:ext cx="8820472" cy="5947864"/>
          </a:xfrm>
          <a:ln w="6350">
            <a:solidFill>
              <a:schemeClr val="bg1">
                <a:lumMod val="50000"/>
              </a:schemeClr>
            </a:solidFill>
          </a:ln>
        </p:spPr>
        <p:txBody>
          <a:bodyPr>
            <a:normAutofit fontScale="47500" lnSpcReduction="20000"/>
          </a:bodyPr>
          <a:lstStyle/>
          <a:p>
            <a:pPr marL="0" indent="0">
              <a:buNone/>
            </a:pPr>
            <a:r>
              <a:rPr lang="en-US" altLang="ja-JP" dirty="0"/>
              <a:t>Received: from goat.ipc.ulis.ac.jp (goat.ipc.ulis.ac.jp [133.51.184.12])</a:t>
            </a:r>
          </a:p>
          <a:p>
            <a:pPr marL="0" indent="0">
              <a:buNone/>
            </a:pPr>
            <a:r>
              <a:rPr lang="en-US" altLang="ja-JP" dirty="0"/>
              <a:t>        by nile.ulis.ac.jp (8.9.3+Sun/8.9.1) with ESMTP id HAA06473</a:t>
            </a:r>
          </a:p>
          <a:p>
            <a:pPr marL="0" indent="0">
              <a:buNone/>
            </a:pPr>
            <a:r>
              <a:rPr lang="en-US" altLang="ja-JP" dirty="0"/>
              <a:t>        for &lt;masao@nile.ulis.ac.jp&gt;; Thu, 20 Sep 2001 07:06:10 +0900 (JST)</a:t>
            </a:r>
          </a:p>
          <a:p>
            <a:pPr marL="0" indent="0">
              <a:buNone/>
            </a:pPr>
            <a:r>
              <a:rPr lang="en-US" altLang="ja-JP" dirty="0"/>
              <a:t>Received: from mails1.mmz.kantei.go.jp (mails1.mmz.kantei.go.jp [202.212.115.161])</a:t>
            </a:r>
          </a:p>
          <a:p>
            <a:pPr marL="0" indent="0">
              <a:buNone/>
            </a:pPr>
            <a:r>
              <a:rPr lang="en-US" altLang="ja-JP" dirty="0"/>
              <a:t>        by goat.ipc.ulis.ac.jp (8.8.6 (PHNE_14041)/3.7W) with SMTP id HAA02715</a:t>
            </a:r>
          </a:p>
          <a:p>
            <a:pPr marL="0" indent="0">
              <a:buNone/>
            </a:pPr>
            <a:r>
              <a:rPr lang="en-US" altLang="ja-JP" dirty="0"/>
              <a:t>        for &lt;masao@ulis.ac.jp&gt;; Thu, 20 Sep 2001 07:08:52 +0900 (JST)</a:t>
            </a:r>
          </a:p>
          <a:p>
            <a:pPr marL="0" indent="0">
              <a:buNone/>
            </a:pPr>
            <a:r>
              <a:rPr lang="en-US" altLang="ja-JP" dirty="0"/>
              <a:t>Received: (</a:t>
            </a:r>
            <a:r>
              <a:rPr lang="en-US" altLang="ja-JP" dirty="0" err="1"/>
              <a:t>qmail</a:t>
            </a:r>
            <a:r>
              <a:rPr lang="en-US" altLang="ja-JP" dirty="0"/>
              <a:t> 6408 invoked by </a:t>
            </a:r>
            <a:r>
              <a:rPr lang="en-US" altLang="ja-JP" dirty="0" err="1"/>
              <a:t>uid</a:t>
            </a:r>
            <a:r>
              <a:rPr lang="en-US" altLang="ja-JP" dirty="0"/>
              <a:t> 113); 20 Sep 2001 07:03:39 +0900</a:t>
            </a:r>
          </a:p>
          <a:p>
            <a:pPr marL="0" indent="0">
              <a:buNone/>
            </a:pPr>
            <a:r>
              <a:rPr lang="en-US" altLang="ja-JP" dirty="0"/>
              <a:t>Received: from </a:t>
            </a:r>
            <a:r>
              <a:rPr lang="en-US" altLang="ja-JP" dirty="0" err="1"/>
              <a:t>localhost</a:t>
            </a:r>
            <a:r>
              <a:rPr lang="en-US" altLang="ja-JP" dirty="0"/>
              <a:t> (HELO mails1.mmz.kantei.go.jp) (sendmail-bs@127.0.0.1)</a:t>
            </a:r>
          </a:p>
          <a:p>
            <a:pPr marL="0" indent="0">
              <a:buNone/>
            </a:pPr>
            <a:r>
              <a:rPr lang="en-US" altLang="ja-JP" dirty="0"/>
              <a:t>  by </a:t>
            </a:r>
            <a:r>
              <a:rPr lang="en-US" altLang="ja-JP" dirty="0" err="1"/>
              <a:t>localhost</a:t>
            </a:r>
            <a:r>
              <a:rPr lang="en-US" altLang="ja-JP" dirty="0"/>
              <a:t> with SMTP; 20 Sep 2001 07:03:39 +0900</a:t>
            </a:r>
          </a:p>
          <a:p>
            <a:pPr marL="0" indent="0">
              <a:buNone/>
            </a:pPr>
            <a:r>
              <a:rPr lang="en-US" altLang="ja-JP" dirty="0"/>
              <a:t>Received: (</a:t>
            </a:r>
            <a:r>
              <a:rPr lang="en-US" altLang="ja-JP" dirty="0" err="1"/>
              <a:t>qmail</a:t>
            </a:r>
            <a:r>
              <a:rPr lang="en-US" altLang="ja-JP" dirty="0"/>
              <a:t> 6325 invoked by </a:t>
            </a:r>
            <a:r>
              <a:rPr lang="en-US" altLang="ja-JP" dirty="0" err="1"/>
              <a:t>uid</a:t>
            </a:r>
            <a:r>
              <a:rPr lang="en-US" altLang="ja-JP" dirty="0"/>
              <a:t> 200); 20 Sep 2001 07:00:00 +0900</a:t>
            </a:r>
          </a:p>
          <a:p>
            <a:pPr marL="0" indent="0">
              <a:buNone/>
            </a:pPr>
            <a:r>
              <a:rPr lang="en-US" altLang="ja-JP" dirty="0"/>
              <a:t>Date: 20 Sep 2001 07:00:00 +0900</a:t>
            </a:r>
          </a:p>
          <a:p>
            <a:pPr marL="0" indent="0">
              <a:buNone/>
            </a:pPr>
            <a:r>
              <a:rPr lang="en-US" altLang="ja-JP" dirty="0"/>
              <a:t>From: =?ISO-2022-JP?B?GyRCPHNBajQxRSEbKEI=?= &lt;koizumi@mmz.kantei.go.jp&gt;</a:t>
            </a:r>
          </a:p>
          <a:p>
            <a:pPr marL="0" indent="0">
              <a:buNone/>
            </a:pPr>
            <a:r>
              <a:rPr lang="en-US" altLang="ja-JP" dirty="0"/>
              <a:t>Reply-To: koizumi@mmz.kantei.go.jp</a:t>
            </a:r>
          </a:p>
          <a:p>
            <a:pPr marL="0" indent="0">
              <a:buNone/>
            </a:pPr>
            <a:r>
              <a:rPr lang="en-US" altLang="ja-JP" dirty="0"/>
              <a:t>Subject: =?iso-2022-jp?B?GyRCIVo+LkB0RmIzVSVhITwlayVeJSwlOCVzGyhKIDIwMDEv?=</a:t>
            </a:r>
          </a:p>
          <a:p>
            <a:pPr marL="0" indent="0">
              <a:buNone/>
            </a:pPr>
            <a:r>
              <a:rPr lang="en-US" altLang="ja-JP" dirty="0"/>
              <a:t>        =?iso-2022-jp?B?MDkvMjAbJEIhW0ZxNkkkSyRSJGskXiQ6TikkQTh+JCskKiQmISobKEo=?=</a:t>
            </a:r>
          </a:p>
          <a:p>
            <a:pPr marL="0" indent="0">
              <a:buNone/>
            </a:pPr>
            <a:r>
              <a:rPr lang="en-US" altLang="ja-JP" dirty="0"/>
              <a:t>        =?iso-2022-jp?B?GyRCISobKEo=?=</a:t>
            </a:r>
          </a:p>
          <a:p>
            <a:pPr marL="0" indent="0">
              <a:buNone/>
            </a:pPr>
            <a:r>
              <a:rPr lang="en-US" altLang="ja-JP" dirty="0"/>
              <a:t>To: koizumi-ml-user@mmz.kantei.go.jp</a:t>
            </a:r>
          </a:p>
          <a:p>
            <a:pPr marL="0" indent="0">
              <a:buNone/>
            </a:pPr>
            <a:r>
              <a:rPr lang="en-US" altLang="ja-JP" dirty="0"/>
              <a:t>Message-Id: &lt;20010919220000.6323.qmail@msgs1.mmz.kantei.go.jp&gt;</a:t>
            </a:r>
          </a:p>
          <a:p>
            <a:pPr marL="0" indent="0">
              <a:buNone/>
            </a:pPr>
            <a:r>
              <a:rPr lang="en-US" altLang="ja-JP" dirty="0"/>
              <a:t>Mime-Version: 1.0</a:t>
            </a:r>
          </a:p>
          <a:p>
            <a:pPr marL="0" indent="0">
              <a:buNone/>
            </a:pPr>
            <a:r>
              <a:rPr lang="en-US" altLang="ja-JP" dirty="0"/>
              <a:t>Content-Type: text/plain;</a:t>
            </a:r>
          </a:p>
          <a:p>
            <a:pPr marL="0" indent="0">
              <a:buNone/>
            </a:pPr>
            <a:r>
              <a:rPr lang="en-US" altLang="ja-JP" dirty="0"/>
              <a:t>        charset="iso-2022-jp"</a:t>
            </a:r>
          </a:p>
          <a:p>
            <a:pPr marL="0" indent="0">
              <a:buNone/>
            </a:pPr>
            <a:r>
              <a:rPr lang="en-US" altLang="ja-JP" dirty="0"/>
              <a:t>Precedence: bulk</a:t>
            </a:r>
          </a:p>
          <a:p>
            <a:pPr marL="0" indent="0">
              <a:buNone/>
            </a:pPr>
            <a:r>
              <a:rPr lang="en-US" altLang="ja-JP" dirty="0"/>
              <a:t>Content-Length: 12860</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
        <p:nvSpPr>
          <p:cNvPr id="5" name="テキスト ボックス 4"/>
          <p:cNvSpPr txBox="1"/>
          <p:nvPr/>
        </p:nvSpPr>
        <p:spPr>
          <a:xfrm>
            <a:off x="2760286" y="6063679"/>
            <a:ext cx="305885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smtClean="0"/>
              <a:t>ここまで、メールヘッダ</a:t>
            </a:r>
            <a:endParaRPr kumimoji="1" lang="ja-JP" altLang="en-US" sz="2400" dirty="0"/>
          </a:p>
        </p:txBody>
      </p:sp>
      <p:sp>
        <p:nvSpPr>
          <p:cNvPr id="6" name="テキスト ボックス 5"/>
          <p:cNvSpPr txBox="1"/>
          <p:nvPr/>
        </p:nvSpPr>
        <p:spPr>
          <a:xfrm>
            <a:off x="6300192" y="971436"/>
            <a:ext cx="2707793" cy="369332"/>
          </a:xfrm>
          <a:prstGeom prst="rect">
            <a:avLst/>
          </a:prstGeom>
          <a:noFill/>
        </p:spPr>
        <p:txBody>
          <a:bodyPr wrap="none" rtlCol="0">
            <a:spAutoFit/>
          </a:bodyPr>
          <a:lstStyle/>
          <a:p>
            <a:r>
              <a:rPr kumimoji="1" lang="ja-JP" altLang="en-US" dirty="0" smtClean="0"/>
              <a:t>メールサーバ転送の記録</a:t>
            </a:r>
            <a:endParaRPr kumimoji="1" lang="ja-JP" altLang="en-US" dirty="0"/>
          </a:p>
        </p:txBody>
      </p:sp>
      <p:sp>
        <p:nvSpPr>
          <p:cNvPr id="7" name="テキスト ボックス 6"/>
          <p:cNvSpPr txBox="1"/>
          <p:nvPr/>
        </p:nvSpPr>
        <p:spPr>
          <a:xfrm>
            <a:off x="8361654" y="2636912"/>
            <a:ext cx="646331" cy="369332"/>
          </a:xfrm>
          <a:prstGeom prst="rect">
            <a:avLst/>
          </a:prstGeom>
          <a:noFill/>
        </p:spPr>
        <p:txBody>
          <a:bodyPr wrap="none" rtlCol="0">
            <a:spAutoFit/>
          </a:bodyPr>
          <a:lstStyle/>
          <a:p>
            <a:r>
              <a:rPr kumimoji="1" lang="ja-JP" altLang="en-US" dirty="0" smtClean="0"/>
              <a:t>時刻</a:t>
            </a:r>
            <a:endParaRPr kumimoji="1" lang="ja-JP" altLang="en-US" dirty="0"/>
          </a:p>
        </p:txBody>
      </p:sp>
      <p:sp>
        <p:nvSpPr>
          <p:cNvPr id="8" name="テキスト ボックス 7"/>
          <p:cNvSpPr txBox="1"/>
          <p:nvPr/>
        </p:nvSpPr>
        <p:spPr>
          <a:xfrm>
            <a:off x="8130822" y="2934236"/>
            <a:ext cx="877163" cy="369332"/>
          </a:xfrm>
          <a:prstGeom prst="rect">
            <a:avLst/>
          </a:prstGeom>
          <a:noFill/>
        </p:spPr>
        <p:txBody>
          <a:bodyPr wrap="none" rtlCol="0">
            <a:spAutoFit/>
          </a:bodyPr>
          <a:lstStyle/>
          <a:p>
            <a:r>
              <a:rPr kumimoji="1" lang="ja-JP" altLang="en-US" dirty="0" smtClean="0"/>
              <a:t>送信者</a:t>
            </a:r>
            <a:endParaRPr kumimoji="1" lang="ja-JP" altLang="en-US" dirty="0"/>
          </a:p>
        </p:txBody>
      </p:sp>
      <p:sp>
        <p:nvSpPr>
          <p:cNvPr id="9" name="テキスト ボックス 8"/>
          <p:cNvSpPr txBox="1"/>
          <p:nvPr/>
        </p:nvSpPr>
        <p:spPr>
          <a:xfrm>
            <a:off x="7438325" y="3222268"/>
            <a:ext cx="1569660" cy="369332"/>
          </a:xfrm>
          <a:prstGeom prst="rect">
            <a:avLst/>
          </a:prstGeom>
          <a:noFill/>
        </p:spPr>
        <p:txBody>
          <a:bodyPr wrap="none" rtlCol="0">
            <a:spAutoFit/>
          </a:bodyPr>
          <a:lstStyle/>
          <a:p>
            <a:r>
              <a:rPr kumimoji="1" lang="ja-JP" altLang="en-US" smtClean="0"/>
              <a:t>返信先の指定</a:t>
            </a:r>
            <a:endParaRPr kumimoji="1" lang="ja-JP" altLang="en-US" dirty="0"/>
          </a:p>
        </p:txBody>
      </p:sp>
      <p:sp>
        <p:nvSpPr>
          <p:cNvPr id="10" name="テキスト ボックス 9"/>
          <p:cNvSpPr txBox="1"/>
          <p:nvPr/>
        </p:nvSpPr>
        <p:spPr>
          <a:xfrm>
            <a:off x="8361654" y="3573016"/>
            <a:ext cx="646331" cy="369332"/>
          </a:xfrm>
          <a:prstGeom prst="rect">
            <a:avLst/>
          </a:prstGeom>
          <a:noFill/>
        </p:spPr>
        <p:txBody>
          <a:bodyPr wrap="none" rtlCol="0">
            <a:spAutoFit/>
          </a:bodyPr>
          <a:lstStyle/>
          <a:p>
            <a:r>
              <a:rPr kumimoji="1" lang="ja-JP" altLang="en-US" smtClean="0"/>
              <a:t>件名</a:t>
            </a:r>
            <a:endParaRPr kumimoji="1" lang="ja-JP" altLang="en-US" dirty="0"/>
          </a:p>
        </p:txBody>
      </p:sp>
      <p:sp>
        <p:nvSpPr>
          <p:cNvPr id="11" name="テキスト ボックス 10"/>
          <p:cNvSpPr txBox="1"/>
          <p:nvPr/>
        </p:nvSpPr>
        <p:spPr>
          <a:xfrm>
            <a:off x="8361654" y="4149080"/>
            <a:ext cx="646331" cy="369332"/>
          </a:xfrm>
          <a:prstGeom prst="rect">
            <a:avLst/>
          </a:prstGeom>
          <a:noFill/>
        </p:spPr>
        <p:txBody>
          <a:bodyPr wrap="none" rtlCol="0">
            <a:spAutoFit/>
          </a:bodyPr>
          <a:lstStyle/>
          <a:p>
            <a:r>
              <a:rPr lang="ja-JP" altLang="en-US" dirty="0"/>
              <a:t>宛</a:t>
            </a:r>
            <a:r>
              <a:rPr kumimoji="1" lang="ja-JP" altLang="en-US" dirty="0" smtClean="0"/>
              <a:t>先</a:t>
            </a:r>
            <a:endParaRPr kumimoji="1" lang="ja-JP" altLang="en-US" dirty="0"/>
          </a:p>
        </p:txBody>
      </p:sp>
      <p:sp>
        <p:nvSpPr>
          <p:cNvPr id="12" name="テキスト ボックス 11"/>
          <p:cNvSpPr txBox="1"/>
          <p:nvPr/>
        </p:nvSpPr>
        <p:spPr>
          <a:xfrm>
            <a:off x="7646715" y="4437112"/>
            <a:ext cx="1361270" cy="369332"/>
          </a:xfrm>
          <a:prstGeom prst="rect">
            <a:avLst/>
          </a:prstGeom>
          <a:noFill/>
        </p:spPr>
        <p:txBody>
          <a:bodyPr wrap="none" rtlCol="0">
            <a:spAutoFit/>
          </a:bodyPr>
          <a:lstStyle/>
          <a:p>
            <a:r>
              <a:rPr lang="ja-JP" altLang="en-US" dirty="0" smtClean="0"/>
              <a:t>メッセージ</a:t>
            </a:r>
            <a:r>
              <a:rPr lang="en-US" altLang="ja-JP" dirty="0" smtClean="0"/>
              <a:t>ID</a:t>
            </a:r>
            <a:endParaRPr kumimoji="1" lang="ja-JP" altLang="en-US" dirty="0"/>
          </a:p>
        </p:txBody>
      </p:sp>
      <p:sp>
        <p:nvSpPr>
          <p:cNvPr id="13" name="テキスト ボックス 12"/>
          <p:cNvSpPr txBox="1"/>
          <p:nvPr/>
        </p:nvSpPr>
        <p:spPr>
          <a:xfrm>
            <a:off x="7255582" y="4725144"/>
            <a:ext cx="1752403" cy="369332"/>
          </a:xfrm>
          <a:prstGeom prst="rect">
            <a:avLst/>
          </a:prstGeom>
          <a:noFill/>
        </p:spPr>
        <p:txBody>
          <a:bodyPr wrap="none" rtlCol="0">
            <a:spAutoFit/>
          </a:bodyPr>
          <a:lstStyle/>
          <a:p>
            <a:r>
              <a:rPr lang="en-US" altLang="ja-JP" dirty="0" smtClean="0"/>
              <a:t>MIME</a:t>
            </a:r>
            <a:r>
              <a:rPr lang="ja-JP" altLang="en-US" dirty="0" smtClean="0"/>
              <a:t>バージョン</a:t>
            </a:r>
            <a:endParaRPr kumimoji="1" lang="ja-JP" altLang="en-US" dirty="0"/>
          </a:p>
        </p:txBody>
      </p:sp>
      <p:sp>
        <p:nvSpPr>
          <p:cNvPr id="14" name="テキスト ボックス 13"/>
          <p:cNvSpPr txBox="1"/>
          <p:nvPr/>
        </p:nvSpPr>
        <p:spPr>
          <a:xfrm>
            <a:off x="7241155" y="5085184"/>
            <a:ext cx="1766830" cy="369332"/>
          </a:xfrm>
          <a:prstGeom prst="rect">
            <a:avLst/>
          </a:prstGeom>
          <a:noFill/>
        </p:spPr>
        <p:txBody>
          <a:bodyPr wrap="none" rtlCol="0">
            <a:spAutoFit/>
          </a:bodyPr>
          <a:lstStyle/>
          <a:p>
            <a:r>
              <a:rPr lang="ja-JP" altLang="en-US" dirty="0" smtClean="0"/>
              <a:t>フォーマット指定</a:t>
            </a:r>
            <a:endParaRPr kumimoji="1" lang="ja-JP" altLang="en-US" dirty="0"/>
          </a:p>
        </p:txBody>
      </p:sp>
      <p:sp>
        <p:nvSpPr>
          <p:cNvPr id="15" name="テキスト ボックス 14"/>
          <p:cNvSpPr txBox="1"/>
          <p:nvPr/>
        </p:nvSpPr>
        <p:spPr>
          <a:xfrm>
            <a:off x="6454081" y="5517232"/>
            <a:ext cx="2553904" cy="369332"/>
          </a:xfrm>
          <a:prstGeom prst="rect">
            <a:avLst/>
          </a:prstGeom>
          <a:noFill/>
        </p:spPr>
        <p:txBody>
          <a:bodyPr wrap="none" rtlCol="0">
            <a:spAutoFit/>
          </a:bodyPr>
          <a:lstStyle/>
          <a:p>
            <a:r>
              <a:rPr lang="ja-JP" altLang="en-US" dirty="0"/>
              <a:t>メールマガジン配信指定</a:t>
            </a:r>
          </a:p>
        </p:txBody>
      </p:sp>
      <p:sp>
        <p:nvSpPr>
          <p:cNvPr id="16" name="テキスト ボックス 15"/>
          <p:cNvSpPr txBox="1"/>
          <p:nvPr/>
        </p:nvSpPr>
        <p:spPr>
          <a:xfrm>
            <a:off x="8130822" y="5867980"/>
            <a:ext cx="877163" cy="369332"/>
          </a:xfrm>
          <a:prstGeom prst="rect">
            <a:avLst/>
          </a:prstGeom>
          <a:noFill/>
        </p:spPr>
        <p:txBody>
          <a:bodyPr wrap="none" rtlCol="0">
            <a:spAutoFit/>
          </a:bodyPr>
          <a:lstStyle/>
          <a:p>
            <a:r>
              <a:rPr lang="ja-JP" altLang="en-US" dirty="0" smtClean="0"/>
              <a:t>本文長</a:t>
            </a:r>
            <a:endParaRPr kumimoji="1" lang="ja-JP" altLang="en-US" dirty="0"/>
          </a:p>
        </p:txBody>
      </p:sp>
    </p:spTree>
    <p:extLst>
      <p:ext uri="{BB962C8B-B14F-4D97-AF65-F5344CB8AC3E}">
        <p14:creationId xmlns:p14="http://schemas.microsoft.com/office/powerpoint/2010/main" val="3889263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fontScale="90000"/>
          </a:bodyPr>
          <a:lstStyle/>
          <a:p>
            <a:r>
              <a:rPr lang="ja-JP" altLang="en-US" dirty="0"/>
              <a:t>メールフォーマットの例（ヘッダ部</a:t>
            </a:r>
            <a:r>
              <a:rPr lang="ja-JP" altLang="en-US" dirty="0" smtClean="0"/>
              <a:t>） </a:t>
            </a:r>
            <a:r>
              <a:rPr lang="en-US" altLang="ja-JP" dirty="0" smtClean="0"/>
              <a:t>(2)</a:t>
            </a:r>
            <a:endParaRPr kumimoji="1" lang="ja-JP" altLang="en-US" dirty="0"/>
          </a:p>
        </p:txBody>
      </p:sp>
      <p:sp>
        <p:nvSpPr>
          <p:cNvPr id="3" name="コンテンツ プレースホルダー 2"/>
          <p:cNvSpPr>
            <a:spLocks noGrp="1"/>
          </p:cNvSpPr>
          <p:nvPr>
            <p:ph idx="1"/>
          </p:nvPr>
        </p:nvSpPr>
        <p:spPr>
          <a:xfrm>
            <a:off x="323528" y="1153544"/>
            <a:ext cx="8496944" cy="5704456"/>
          </a:xfrm>
        </p:spPr>
        <p:txBody>
          <a:bodyPr>
            <a:normAutofit fontScale="92500" lnSpcReduction="10000"/>
          </a:bodyPr>
          <a:lstStyle/>
          <a:p>
            <a:r>
              <a:rPr lang="en-US" altLang="ja-JP" dirty="0" smtClean="0"/>
              <a:t>Date</a:t>
            </a:r>
          </a:p>
          <a:p>
            <a:r>
              <a:rPr lang="en-US" altLang="ja-JP" dirty="0" smtClean="0"/>
              <a:t>From</a:t>
            </a:r>
          </a:p>
          <a:p>
            <a:r>
              <a:rPr lang="en-US" altLang="ja-JP" dirty="0" smtClean="0"/>
              <a:t>To</a:t>
            </a:r>
          </a:p>
          <a:p>
            <a:r>
              <a:rPr lang="en-US" altLang="ja-JP" dirty="0" smtClean="0"/>
              <a:t>Subject</a:t>
            </a:r>
          </a:p>
          <a:p>
            <a:r>
              <a:rPr lang="en-US" altLang="ja-JP" dirty="0" smtClean="0"/>
              <a:t>Message-Id</a:t>
            </a:r>
          </a:p>
          <a:p>
            <a:r>
              <a:rPr lang="en-US" altLang="ja-JP" dirty="0" smtClean="0"/>
              <a:t>Received</a:t>
            </a:r>
          </a:p>
          <a:p>
            <a:r>
              <a:rPr lang="en-US" altLang="ja-JP" dirty="0" smtClean="0"/>
              <a:t>Reply-To</a:t>
            </a:r>
          </a:p>
          <a:p>
            <a:r>
              <a:rPr lang="en-US" altLang="ja-JP" dirty="0" smtClean="0"/>
              <a:t>Content-Type</a:t>
            </a:r>
          </a:p>
          <a:p>
            <a:r>
              <a:rPr lang="en-US" altLang="ja-JP" dirty="0" smtClean="0"/>
              <a:t>MIME-Version</a:t>
            </a:r>
          </a:p>
          <a:p>
            <a:r>
              <a:rPr lang="en-US" altLang="ja-JP" dirty="0" smtClean="0"/>
              <a:t>Precedence</a:t>
            </a:r>
          </a:p>
          <a:p>
            <a:r>
              <a:rPr lang="en-US" altLang="ja-JP" dirty="0"/>
              <a:t>Content-Length</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83276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25760"/>
            <a:ext cx="8496944" cy="1143000"/>
          </a:xfrm>
        </p:spPr>
        <p:txBody>
          <a:bodyPr>
            <a:normAutofit fontScale="90000"/>
          </a:bodyPr>
          <a:lstStyle/>
          <a:p>
            <a:r>
              <a:rPr kumimoji="1" lang="ja-JP" altLang="en-US" dirty="0" smtClean="0"/>
              <a:t>複合型ドキュメントとしての</a:t>
            </a:r>
            <a:r>
              <a:rPr kumimoji="1" lang="en-US" altLang="ja-JP" dirty="0" smtClean="0"/>
              <a:t/>
            </a:r>
            <a:br>
              <a:rPr kumimoji="1" lang="en-US" altLang="ja-JP" dirty="0" smtClean="0"/>
            </a:br>
            <a:r>
              <a:rPr lang="ja-JP" altLang="en-US" dirty="0" smtClean="0"/>
              <a:t>メールフォーマット</a:t>
            </a:r>
            <a:endParaRPr kumimoji="1" lang="ja-JP" altLang="en-US" dirty="0"/>
          </a:p>
        </p:txBody>
      </p:sp>
      <p:sp>
        <p:nvSpPr>
          <p:cNvPr id="3" name="コンテンツ プレースホルダー 2"/>
          <p:cNvSpPr>
            <a:spLocks noGrp="1"/>
          </p:cNvSpPr>
          <p:nvPr>
            <p:ph idx="1"/>
          </p:nvPr>
        </p:nvSpPr>
        <p:spPr>
          <a:xfrm>
            <a:off x="323528" y="1441576"/>
            <a:ext cx="8363272" cy="5299792"/>
          </a:xfrm>
        </p:spPr>
        <p:txBody>
          <a:bodyPr>
            <a:normAutofit fontScale="92500" lnSpcReduction="10000"/>
          </a:bodyPr>
          <a:lstStyle/>
          <a:p>
            <a:r>
              <a:rPr lang="ja-JP" altLang="en-US" dirty="0" smtClean="0"/>
              <a:t>複数のドキュメントをテキストフォーマットの中に埋め込む</a:t>
            </a:r>
            <a:endParaRPr lang="en-US" altLang="ja-JP" dirty="0" smtClean="0"/>
          </a:p>
          <a:p>
            <a:pPr lvl="1"/>
            <a:r>
              <a:rPr lang="ja-JP" altLang="en-US" dirty="0"/>
              <a:t>マルチパート：添付ファイルの実現</a:t>
            </a:r>
            <a:endParaRPr lang="en-US" altLang="ja-JP" dirty="0"/>
          </a:p>
          <a:p>
            <a:r>
              <a:rPr lang="en-US" altLang="ja-JP" dirty="0" smtClean="0"/>
              <a:t>MIME</a:t>
            </a:r>
            <a:r>
              <a:rPr lang="ja-JP" altLang="en-US" dirty="0" smtClean="0"/>
              <a:t>：</a:t>
            </a:r>
            <a:r>
              <a:rPr lang="fr-FR" altLang="ja-JP" dirty="0" smtClean="0"/>
              <a:t>Multipurpose </a:t>
            </a:r>
            <a:r>
              <a:rPr lang="fr-FR" altLang="ja-JP" dirty="0"/>
              <a:t>Internet Mail </a:t>
            </a:r>
            <a:r>
              <a:rPr lang="fr-FR" altLang="ja-JP" dirty="0" smtClean="0"/>
              <a:t>Extensions</a:t>
            </a:r>
            <a:endParaRPr lang="fr-FR" altLang="ja-JP" dirty="0"/>
          </a:p>
          <a:p>
            <a:pPr lvl="1"/>
            <a:r>
              <a:rPr lang="ja-JP" altLang="en-US" dirty="0"/>
              <a:t>メール用の交換フォーマットにおいて、添付ファイルやプレインテキスト以外の形式でのやりとりを行うための拡張仕様</a:t>
            </a:r>
            <a:endParaRPr lang="en-US" altLang="ja-JP" dirty="0"/>
          </a:p>
          <a:p>
            <a:r>
              <a:rPr lang="ja-JP" altLang="en-US" dirty="0"/>
              <a:t>メールヘッダの拡張</a:t>
            </a:r>
            <a:endParaRPr lang="en-US" altLang="ja-JP" dirty="0"/>
          </a:p>
          <a:p>
            <a:pPr lvl="1"/>
            <a:r>
              <a:rPr lang="en-US" altLang="ja-JP" dirty="0"/>
              <a:t>MIME-Version</a:t>
            </a:r>
          </a:p>
          <a:p>
            <a:pPr lvl="1"/>
            <a:r>
              <a:rPr lang="en-US" altLang="ja-JP" dirty="0"/>
              <a:t>Content-Type</a:t>
            </a:r>
          </a:p>
          <a:p>
            <a:pPr lvl="1"/>
            <a:r>
              <a:rPr lang="en-US" altLang="ja-JP" dirty="0"/>
              <a:t>Content-Disposition</a:t>
            </a:r>
          </a:p>
          <a:p>
            <a:pPr lvl="1"/>
            <a:r>
              <a:rPr lang="en-US" altLang="ja-JP" dirty="0" smtClean="0"/>
              <a:t>Content-Transfer-Encoding</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extLst>
      <p:ext uri="{BB962C8B-B14F-4D97-AF65-F5344CB8AC3E}">
        <p14:creationId xmlns:p14="http://schemas.microsoft.com/office/powerpoint/2010/main" val="160381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71400"/>
            <a:ext cx="9144000" cy="1143000"/>
          </a:xfrm>
        </p:spPr>
        <p:txBody>
          <a:bodyPr>
            <a:normAutofit fontScale="90000"/>
          </a:bodyPr>
          <a:lstStyle/>
          <a:p>
            <a:r>
              <a:rPr lang="ja-JP" altLang="en-US" dirty="0" smtClean="0"/>
              <a:t>添付ファイル</a:t>
            </a:r>
            <a:r>
              <a:rPr lang="ja-JP" altLang="en-US" dirty="0"/>
              <a:t>付</a:t>
            </a:r>
            <a:r>
              <a:rPr lang="ja-JP" altLang="en-US" dirty="0" smtClean="0"/>
              <a:t>きのメールフォーマット例</a:t>
            </a:r>
            <a:endParaRPr kumimoji="1" lang="ja-JP" altLang="en-US" dirty="0"/>
          </a:p>
        </p:txBody>
      </p:sp>
      <p:sp>
        <p:nvSpPr>
          <p:cNvPr id="3" name="コンテンツ プレースホルダー 2"/>
          <p:cNvSpPr>
            <a:spLocks noGrp="1"/>
          </p:cNvSpPr>
          <p:nvPr>
            <p:ph idx="1"/>
          </p:nvPr>
        </p:nvSpPr>
        <p:spPr>
          <a:xfrm>
            <a:off x="323528" y="836712"/>
            <a:ext cx="8928992" cy="6021288"/>
          </a:xfrm>
        </p:spPr>
        <p:txBody>
          <a:bodyPr>
            <a:normAutofit fontScale="40000" lnSpcReduction="20000"/>
          </a:bodyPr>
          <a:lstStyle/>
          <a:p>
            <a:pPr marL="0" indent="0">
              <a:buNone/>
            </a:pPr>
            <a:r>
              <a:rPr lang="en-US" altLang="ja-JP" dirty="0"/>
              <a:t>Received: from SINPRD0310MB391.apcprd03.prod.outlook.com ([169.254.5.109]) by</a:t>
            </a:r>
          </a:p>
          <a:p>
            <a:pPr marL="0" indent="0">
              <a:buNone/>
            </a:pPr>
            <a:r>
              <a:rPr lang="ja-JP" altLang="en-US" dirty="0"/>
              <a:t> </a:t>
            </a:r>
            <a:r>
              <a:rPr lang="ja-JP" altLang="en-US" dirty="0" smtClean="0"/>
              <a:t>   </a:t>
            </a:r>
            <a:r>
              <a:rPr lang="en-US" altLang="ja-JP" dirty="0" smtClean="0"/>
              <a:t> </a:t>
            </a:r>
            <a:r>
              <a:rPr lang="en-US" altLang="ja-JP" dirty="0"/>
              <a:t>SINPRD0310HT002.apcprd03.prod.outlook.com ([10.255.17.37]) with </a:t>
            </a:r>
            <a:r>
              <a:rPr lang="en-US" altLang="ja-JP" dirty="0" err="1"/>
              <a:t>mapi</a:t>
            </a:r>
            <a:r>
              <a:rPr lang="en-US" altLang="ja-JP" dirty="0"/>
              <a:t> id</a:t>
            </a:r>
          </a:p>
          <a:p>
            <a:pPr marL="0" indent="0">
              <a:buNone/>
            </a:pPr>
            <a:r>
              <a:rPr lang="en-US" altLang="ja-JP" dirty="0"/>
              <a:t> </a:t>
            </a:r>
            <a:r>
              <a:rPr lang="en-US" altLang="ja-JP" dirty="0" smtClean="0"/>
              <a:t>    14.16.0311.000</a:t>
            </a:r>
            <a:r>
              <a:rPr lang="en-US" altLang="ja-JP" dirty="0"/>
              <a:t>; Thu, 30 May 2013 02:38:55 +0000</a:t>
            </a:r>
          </a:p>
          <a:p>
            <a:pPr marL="0" indent="0">
              <a:buNone/>
            </a:pPr>
            <a:r>
              <a:rPr lang="en-US" altLang="ja-JP" dirty="0"/>
              <a:t>Content-Type: multipart/mixed; boundary="_002_9BB0C5FDD26EB142B3B76E53820B0FB9020BC402SINPRD0310MB391</a:t>
            </a:r>
            <a:r>
              <a:rPr lang="en-US" altLang="ja-JP" dirty="0" smtClean="0"/>
              <a:t>_"</a:t>
            </a:r>
            <a:endParaRPr lang="en-US" altLang="ja-JP" dirty="0"/>
          </a:p>
          <a:p>
            <a:pPr marL="0" indent="0">
              <a:buNone/>
            </a:pPr>
            <a:r>
              <a:rPr lang="en-US" altLang="ja-JP" dirty="0"/>
              <a:t>Content-Transfer-Encoding: binary</a:t>
            </a:r>
          </a:p>
          <a:p>
            <a:pPr marL="0" indent="0">
              <a:buNone/>
            </a:pPr>
            <a:r>
              <a:rPr lang="en-US" altLang="ja-JP" dirty="0"/>
              <a:t>From: Masao </a:t>
            </a:r>
            <a:r>
              <a:rPr lang="en-US" altLang="ja-JP" dirty="0" err="1"/>
              <a:t>Takaku</a:t>
            </a:r>
            <a:r>
              <a:rPr lang="en-US" altLang="ja-JP" dirty="0"/>
              <a:t> &lt;masao@slis.tsukuba.ac.jp&gt;</a:t>
            </a:r>
          </a:p>
          <a:p>
            <a:pPr marL="0" indent="0">
              <a:buNone/>
            </a:pPr>
            <a:r>
              <a:rPr lang="en-US" altLang="ja-JP" dirty="0"/>
              <a:t>To: Masao </a:t>
            </a:r>
            <a:r>
              <a:rPr lang="en-US" altLang="ja-JP" dirty="0" err="1"/>
              <a:t>Takaku</a:t>
            </a:r>
            <a:r>
              <a:rPr lang="en-US" altLang="ja-JP" dirty="0"/>
              <a:t> &lt;masao@slis.tsukuba.ac.jp&gt;</a:t>
            </a:r>
          </a:p>
          <a:p>
            <a:pPr marL="0" indent="0">
              <a:buNone/>
            </a:pPr>
            <a:r>
              <a:rPr lang="en-US" altLang="ja-JP" dirty="0"/>
              <a:t>Subject: =?iso-2022-jp?B?GyRCJUYlOSVIGyhC?=</a:t>
            </a:r>
          </a:p>
          <a:p>
            <a:pPr marL="0" indent="0">
              <a:buNone/>
            </a:pPr>
            <a:r>
              <a:rPr lang="en-US" altLang="ja-JP" dirty="0" smtClean="0"/>
              <a:t>Date</a:t>
            </a:r>
            <a:r>
              <a:rPr lang="en-US" altLang="ja-JP" dirty="0"/>
              <a:t>: Thu, 30 May 2013 02:38:54 +0000</a:t>
            </a:r>
          </a:p>
          <a:p>
            <a:pPr marL="0" indent="0">
              <a:buNone/>
            </a:pPr>
            <a:r>
              <a:rPr lang="en-US" altLang="ja-JP" dirty="0"/>
              <a:t>Message-ID: &lt;9BB0C5FDD26EB142B3B76E53820B0FB9020BC402@SINPRD0310MB391.apcprd03.prod.outlook.com&gt;</a:t>
            </a:r>
          </a:p>
          <a:p>
            <a:pPr marL="0" indent="0">
              <a:buNone/>
            </a:pPr>
            <a:endParaRPr lang="en-US" altLang="ja-JP" dirty="0" smtClean="0"/>
          </a:p>
          <a:p>
            <a:pPr marL="0" indent="0">
              <a:buNone/>
            </a:pPr>
            <a:r>
              <a:rPr lang="en-US" altLang="ja-JP" dirty="0" smtClean="0"/>
              <a:t>--_</a:t>
            </a:r>
            <a:r>
              <a:rPr lang="en-US" altLang="ja-JP" dirty="0"/>
              <a:t>002_9BB0C5FDD26EB142B3B76E53820B0FB9020BC402SINPRD0310MB391_</a:t>
            </a:r>
          </a:p>
          <a:p>
            <a:pPr marL="0" indent="0">
              <a:buNone/>
            </a:pPr>
            <a:r>
              <a:rPr lang="en-US" altLang="ja-JP" dirty="0"/>
              <a:t>Content-Type: text/plain; charset="iso-2022-jp"</a:t>
            </a:r>
          </a:p>
          <a:p>
            <a:pPr marL="0" indent="0">
              <a:buNone/>
            </a:pPr>
            <a:endParaRPr lang="en-US" altLang="ja-JP" dirty="0"/>
          </a:p>
          <a:p>
            <a:pPr marL="0" indent="0">
              <a:buNone/>
            </a:pPr>
            <a:r>
              <a:rPr lang="ja-JP" altLang="en-US" dirty="0" smtClean="0"/>
              <a:t>これはテストです。</a:t>
            </a:r>
            <a:endParaRPr lang="en-US" altLang="ja-JP" dirty="0" smtClean="0"/>
          </a:p>
          <a:p>
            <a:pPr marL="0" indent="0">
              <a:buNone/>
            </a:pPr>
            <a:endParaRPr lang="en-US" altLang="ja-JP" dirty="0"/>
          </a:p>
          <a:p>
            <a:pPr marL="0" indent="0">
              <a:buNone/>
            </a:pPr>
            <a:r>
              <a:rPr lang="ja-JP" altLang="en-US" dirty="0" smtClean="0"/>
              <a:t>高久</a:t>
            </a:r>
            <a:endParaRPr lang="en-US" altLang="ja-JP" dirty="0" smtClean="0"/>
          </a:p>
          <a:p>
            <a:pPr marL="0" indent="0">
              <a:buNone/>
            </a:pPr>
            <a:endParaRPr lang="en-US" altLang="ja-JP" dirty="0"/>
          </a:p>
          <a:p>
            <a:pPr marL="0" indent="0">
              <a:buNone/>
            </a:pPr>
            <a:r>
              <a:rPr lang="en-US" altLang="ja-JP" dirty="0"/>
              <a:t>--_002_9BB0C5FDD26EB142B3B76E53820B0FB9020BC402SINPRD0310MB391_</a:t>
            </a:r>
          </a:p>
          <a:p>
            <a:pPr marL="0" indent="0">
              <a:buNone/>
            </a:pPr>
            <a:r>
              <a:rPr lang="en-US" altLang="ja-JP" dirty="0"/>
              <a:t>Content-Type: text/plain; name="20130529-klis-tokuron.txt"</a:t>
            </a:r>
          </a:p>
          <a:p>
            <a:pPr marL="0" indent="0">
              <a:buNone/>
            </a:pPr>
            <a:r>
              <a:rPr lang="en-US" altLang="ja-JP" dirty="0"/>
              <a:t>Content-Description: 20130529-klis-tokuron.txt</a:t>
            </a:r>
          </a:p>
          <a:p>
            <a:pPr marL="0" indent="0">
              <a:buNone/>
            </a:pPr>
            <a:r>
              <a:rPr lang="en-US" altLang="ja-JP" dirty="0"/>
              <a:t>Content-Disposition: attachment; filename="20130529-klis-tokuron.txt</a:t>
            </a:r>
            <a:r>
              <a:rPr lang="en-US" altLang="ja-JP" dirty="0" smtClean="0"/>
              <a:t>"</a:t>
            </a:r>
            <a:endParaRPr lang="en-US" altLang="ja-JP" dirty="0"/>
          </a:p>
          <a:p>
            <a:pPr marL="0" indent="0">
              <a:buNone/>
            </a:pPr>
            <a:r>
              <a:rPr lang="en-US" altLang="ja-JP" dirty="0" smtClean="0"/>
              <a:t>Content-Transfer-Encoding</a:t>
            </a:r>
            <a:r>
              <a:rPr lang="en-US" altLang="ja-JP" dirty="0"/>
              <a:t>: base64</a:t>
            </a:r>
          </a:p>
          <a:p>
            <a:pPr marL="0" indent="0">
              <a:buNone/>
            </a:pPr>
            <a:endParaRPr lang="en-US" altLang="ja-JP" dirty="0"/>
          </a:p>
          <a:p>
            <a:pPr marL="0" indent="0">
              <a:buNone/>
            </a:pPr>
            <a:r>
              <a:rPr lang="en-US" altLang="ja-JP" dirty="0"/>
              <a:t>jcCSa4nvgUaR5Yp3iUANCg0KgUWOv5biDQoNCi0glI6ObYzjivqJ25L2gsyQaZhIgs2Cx4KkgsiC</a:t>
            </a:r>
          </a:p>
          <a:p>
            <a:pPr marL="0" indent="0">
              <a:buNone/>
            </a:pPr>
            <a:r>
              <a:rPr lang="en-US" altLang="ja-JP" dirty="0"/>
              <a:t>wYLEgtyCt4KpgUgNCi0gk/yOjoLMjduCzINlgVuDfYLGjKSLhoNlgVuDfYLNlc+CpoLEguCR5Y/k</a:t>
            </a:r>
          </a:p>
          <a:p>
            <a:pPr marL="0" indent="0">
              <a:buNone/>
            </a:pPr>
            <a:r>
              <a:rPr lang="en-US" altLang="ja-JP" dirty="0"/>
              <a:t>lXaCxYK3gqmBSA0KLSCM9paxiPWOdZZdgsaCqYLBgsSDQYOKgsWCt4KpgUgNCg0K</a:t>
            </a:r>
          </a:p>
          <a:p>
            <a:pPr marL="0" indent="0">
              <a:buNone/>
            </a:pPr>
            <a:endParaRPr lang="en-US" altLang="ja-JP" dirty="0"/>
          </a:p>
          <a:p>
            <a:pPr marL="0" indent="0">
              <a:buNone/>
            </a:pPr>
            <a:r>
              <a:rPr lang="en-US" altLang="ja-JP" dirty="0"/>
              <a:t>--_002_9BB0C5FDD26EB142B3B76E53820B0FB9020BC402SINPRD0310MB391</a:t>
            </a:r>
            <a:r>
              <a:rPr lang="en-US" altLang="ja-JP" dirty="0" smtClean="0"/>
              <a:t>_--</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70875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323528" y="116632"/>
            <a:ext cx="8496944" cy="6336704"/>
          </a:xfrm>
        </p:spPr>
        <p:txBody>
          <a:bodyPr>
            <a:normAutofit/>
          </a:bodyPr>
          <a:lstStyle/>
          <a:p>
            <a:r>
              <a:rPr lang="en-US" altLang="ja-JP" dirty="0"/>
              <a:t>Content-Type: multipart/mixed; boundary="_002_9BB0C5FDD26EB142B3B76E53820B0FB9020BC402SINPRD0310MB391</a:t>
            </a:r>
            <a:r>
              <a:rPr lang="en-US" altLang="ja-JP" dirty="0" smtClean="0"/>
              <a:t>_”</a:t>
            </a:r>
          </a:p>
          <a:p>
            <a:endParaRPr lang="en-US" altLang="ja-JP" dirty="0"/>
          </a:p>
          <a:p>
            <a:endParaRPr lang="en-US" altLang="ja-JP" dirty="0"/>
          </a:p>
          <a:p>
            <a:r>
              <a:rPr lang="ja-JP" altLang="en-US" dirty="0" smtClean="0"/>
              <a:t>各パートでの内容種別</a:t>
            </a:r>
            <a:endParaRPr lang="en-US" altLang="ja-JP" dirty="0" smtClean="0"/>
          </a:p>
          <a:p>
            <a:pPr marL="971550" lvl="1" indent="-514350">
              <a:buAutoNum type="arabicPeriod"/>
            </a:pPr>
            <a:r>
              <a:rPr lang="en-US" altLang="ja-JP" dirty="0" smtClean="0"/>
              <a:t>Content-Type</a:t>
            </a:r>
            <a:r>
              <a:rPr lang="en-US" altLang="ja-JP" dirty="0"/>
              <a:t>: text/plain; charset="</a:t>
            </a:r>
            <a:r>
              <a:rPr lang="en-US" altLang="ja-JP" dirty="0" smtClean="0"/>
              <a:t>iso-2022-jp“</a:t>
            </a:r>
          </a:p>
          <a:p>
            <a:pPr marL="971550" lvl="1" indent="-514350">
              <a:buAutoNum type="arabicPeriod"/>
            </a:pPr>
            <a:r>
              <a:rPr lang="en-US" altLang="ja-JP" dirty="0" smtClean="0"/>
              <a:t>Content-Type</a:t>
            </a:r>
            <a:r>
              <a:rPr lang="en-US" altLang="ja-JP" dirty="0"/>
              <a:t>: text/plain; name</a:t>
            </a:r>
            <a:r>
              <a:rPr lang="en-US" altLang="ja-JP"/>
              <a:t>="</a:t>
            </a:r>
            <a:r>
              <a:rPr lang="en-US" altLang="ja-JP" smtClean="0"/>
              <a:t>20130529-klis-    tokuron.txt</a:t>
            </a:r>
            <a:r>
              <a:rPr lang="en-US" altLang="ja-JP" dirty="0" smtClean="0"/>
              <a:t>”</a:t>
            </a:r>
          </a:p>
          <a:p>
            <a:pPr marL="457200" lvl="1" indent="0">
              <a:buNone/>
            </a:pPr>
            <a:r>
              <a:rPr lang="en-US" altLang="ja-JP" dirty="0" smtClean="0"/>
              <a:t>      Content-Disposition</a:t>
            </a:r>
            <a:r>
              <a:rPr lang="en-US" altLang="ja-JP" dirty="0"/>
              <a:t>: </a:t>
            </a:r>
            <a:r>
              <a:rPr lang="en-US" altLang="ja-JP" dirty="0" smtClean="0"/>
              <a:t>attachment;                                   filename</a:t>
            </a:r>
            <a:r>
              <a:rPr lang="en-US" altLang="ja-JP" dirty="0"/>
              <a:t>="20130529-klis-tokuron.txt";</a:t>
            </a:r>
          </a:p>
          <a:p>
            <a:pPr marL="971550" lvl="1" indent="-514350">
              <a:buAutoNum type="arabicPeriod"/>
            </a:pPr>
            <a:endParaRPr lang="en-US" altLang="ja-JP" dirty="0" smtClean="0"/>
          </a:p>
          <a:p>
            <a:pPr marL="457200" lvl="1" indent="0">
              <a:buNone/>
            </a:pP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
        <p:nvSpPr>
          <p:cNvPr id="5" name="テキスト ボックス 4"/>
          <p:cNvSpPr txBox="1"/>
          <p:nvPr/>
        </p:nvSpPr>
        <p:spPr>
          <a:xfrm>
            <a:off x="4942384" y="1916832"/>
            <a:ext cx="3744416"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2400" dirty="0" smtClean="0"/>
              <a:t>複数パートの区切り文字を全体で指定</a:t>
            </a:r>
            <a:endParaRPr kumimoji="1" lang="ja-JP" altLang="en-US" sz="2400" dirty="0"/>
          </a:p>
        </p:txBody>
      </p:sp>
    </p:spTree>
    <p:extLst>
      <p:ext uri="{BB962C8B-B14F-4D97-AF65-F5344CB8AC3E}">
        <p14:creationId xmlns:p14="http://schemas.microsoft.com/office/powerpoint/2010/main" val="2690094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a:t>
            </a:r>
            <a:r>
              <a:rPr kumimoji="1" lang="en-US" altLang="ja-JP" u="sng" dirty="0" smtClean="0"/>
              <a:t>H</a:t>
            </a:r>
            <a:r>
              <a:rPr kumimoji="1" lang="en-US" altLang="ja-JP" dirty="0" smtClean="0"/>
              <a:t>yper</a:t>
            </a:r>
            <a:r>
              <a:rPr kumimoji="1" lang="en-US" altLang="ja-JP" u="sng" dirty="0" smtClean="0"/>
              <a:t>t</a:t>
            </a:r>
            <a:r>
              <a:rPr kumimoji="1" lang="en-US" altLang="ja-JP" dirty="0" smtClean="0"/>
              <a:t>ext </a:t>
            </a:r>
            <a:r>
              <a:rPr kumimoji="1" lang="en-US" altLang="ja-JP" u="sng" dirty="0" smtClean="0"/>
              <a:t>M</a:t>
            </a:r>
            <a:r>
              <a:rPr kumimoji="1" lang="en-US" altLang="ja-JP" dirty="0" smtClean="0"/>
              <a:t>arkup </a:t>
            </a:r>
            <a:r>
              <a:rPr kumimoji="1" lang="en-US" altLang="ja-JP" u="sng" dirty="0" smtClean="0"/>
              <a:t>L</a:t>
            </a:r>
            <a:r>
              <a:rPr kumimoji="1" lang="en-US" altLang="ja-JP" dirty="0" smtClean="0"/>
              <a:t>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normAutofit/>
          </a:bodyPr>
          <a:lstStyle/>
          <a:p>
            <a:r>
              <a:rPr kumimoji="1" lang="ja-JP" altLang="en-US" dirty="0" smtClean="0"/>
              <a:t>ウェブ上でのコンテンツ記述用言語</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タグ；メタデータ；構造</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と</a:t>
            </a:r>
            <a:r>
              <a:rPr kumimoji="1" lang="en-US" altLang="ja-JP" dirty="0" smtClean="0"/>
              <a:t>HTML</a:t>
            </a:r>
            <a:endParaRPr kumimoji="1" lang="ja-JP" altLang="en-US" dirty="0"/>
          </a:p>
        </p:txBody>
      </p:sp>
      <p:sp>
        <p:nvSpPr>
          <p:cNvPr id="3" name="コンテンツ プレースホルダー 2"/>
          <p:cNvSpPr>
            <a:spLocks noGrp="1"/>
          </p:cNvSpPr>
          <p:nvPr>
            <p:ph idx="1"/>
          </p:nvPr>
        </p:nvSpPr>
        <p:spPr>
          <a:xfrm>
            <a:off x="323528" y="1153544"/>
            <a:ext cx="8820472" cy="5299792"/>
          </a:xfrm>
        </p:spPr>
        <p:txBody>
          <a:bodyPr/>
          <a:lstStyle/>
          <a:p>
            <a:r>
              <a:rPr kumimoji="1" lang="en-US" altLang="ja-JP" dirty="0" smtClean="0"/>
              <a:t>HTTP, URI, HTML</a:t>
            </a:r>
            <a:r>
              <a:rPr kumimoji="1" lang="ja-JP" altLang="en-US" dirty="0" smtClean="0"/>
              <a:t>の</a:t>
            </a:r>
            <a:r>
              <a:rPr kumimoji="1" lang="en-US" altLang="ja-JP" dirty="0" smtClean="0"/>
              <a:t>3</a:t>
            </a:r>
            <a:r>
              <a:rPr kumimoji="1" lang="ja-JP" altLang="en-US" dirty="0" smtClean="0"/>
              <a:t>点セットによる</a:t>
            </a:r>
            <a:r>
              <a:rPr kumimoji="1" lang="en-US" altLang="ja-JP" b="1" u="sng" dirty="0" smtClean="0"/>
              <a:t>Web</a:t>
            </a:r>
            <a:r>
              <a:rPr kumimoji="1" lang="ja-JP" altLang="en-US" dirty="0" smtClean="0"/>
              <a:t>の実現！</a:t>
            </a:r>
            <a:endParaRPr kumimoji="1" lang="en-US" altLang="ja-JP" dirty="0" smtClean="0"/>
          </a:p>
          <a:p>
            <a:endParaRPr kumimoji="1" lang="en-US" altLang="ja-JP" dirty="0" smtClean="0"/>
          </a:p>
          <a:p>
            <a:r>
              <a:rPr kumimoji="1" lang="en-US" altLang="ja-JP" dirty="0" smtClean="0"/>
              <a:t>HTTP</a:t>
            </a:r>
            <a:r>
              <a:rPr kumimoji="1" lang="ja-JP" altLang="en-US" dirty="0" smtClean="0"/>
              <a:t>レイヤでのデータ転送とドキュメントフォーマット指定</a:t>
            </a:r>
            <a:endParaRPr kumimoji="1" lang="en-US" altLang="ja-JP" dirty="0" smtClean="0"/>
          </a:p>
          <a:p>
            <a:endParaRPr kumimoji="1" lang="en-US" altLang="ja-JP" dirty="0" smtClean="0"/>
          </a:p>
          <a:p>
            <a:r>
              <a:rPr kumimoji="1" lang="en-US" altLang="ja-JP" dirty="0" smtClean="0"/>
              <a:t>URI</a:t>
            </a:r>
            <a:r>
              <a:rPr kumimoji="1" lang="ja-JP" altLang="en-US" dirty="0" smtClean="0"/>
              <a:t>指定によるリンクを通じたハイパーメディアの実現</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dirty="0"/>
          </a:p>
        </p:txBody>
      </p:sp>
    </p:spTree>
    <p:extLst>
      <p:ext uri="{BB962C8B-B14F-4D97-AF65-F5344CB8AC3E}">
        <p14:creationId xmlns:p14="http://schemas.microsoft.com/office/powerpoint/2010/main" val="1970198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smtClean="0"/>
              <a:t>ドキュメントフォーマットとは？</a:t>
            </a:r>
            <a:endParaRPr lang="en-US" altLang="ja-JP" dirty="0" smtClean="0"/>
          </a:p>
          <a:p>
            <a:r>
              <a:rPr lang="ja-JP" altLang="en-US" dirty="0"/>
              <a:t>ドキュメントフォーマットの</a:t>
            </a:r>
            <a:r>
              <a:rPr lang="ja-JP" altLang="en-US" dirty="0" smtClean="0"/>
              <a:t>切り口</a:t>
            </a:r>
            <a:endParaRPr lang="en-US" altLang="ja-JP" dirty="0" smtClean="0"/>
          </a:p>
          <a:p>
            <a:r>
              <a:rPr lang="ja-JP" altLang="en-US" dirty="0" smtClean="0"/>
              <a:t>フォーマットの識別、判別</a:t>
            </a:r>
            <a:endParaRPr lang="en-US" altLang="ja-JP" dirty="0" smtClean="0"/>
          </a:p>
          <a:p>
            <a:r>
              <a:rPr lang="ja-JP" altLang="en-US" dirty="0" smtClean="0"/>
              <a:t>プレインテキストのフォーマット</a:t>
            </a:r>
            <a:endParaRPr lang="en-US" altLang="ja-JP" dirty="0"/>
          </a:p>
          <a:p>
            <a:pPr lvl="1"/>
            <a:r>
              <a:rPr lang="ja-JP" altLang="en-US" dirty="0"/>
              <a:t>テキスト </a:t>
            </a:r>
            <a:r>
              <a:rPr lang="en-US" altLang="ja-JP" dirty="0"/>
              <a:t>/ </a:t>
            </a:r>
            <a:r>
              <a:rPr lang="ja-JP" altLang="en-US" dirty="0"/>
              <a:t>文字コード</a:t>
            </a:r>
            <a:endParaRPr lang="en-US" altLang="ja-JP" dirty="0"/>
          </a:p>
          <a:p>
            <a:pPr lvl="1"/>
            <a:r>
              <a:rPr lang="ja-JP" altLang="en-US" dirty="0"/>
              <a:t>ドキュメントフォーマットの例</a:t>
            </a:r>
            <a:endParaRPr lang="en-US" altLang="ja-JP" dirty="0"/>
          </a:p>
          <a:p>
            <a:pPr lvl="2"/>
            <a:r>
              <a:rPr lang="en-US" altLang="ja-JP" dirty="0" smtClean="0"/>
              <a:t>E</a:t>
            </a:r>
            <a:r>
              <a:rPr lang="ja-JP" altLang="en-US" dirty="0" smtClean="0"/>
              <a:t>メールのフォーマット</a:t>
            </a:r>
            <a:endParaRPr lang="en-US" altLang="ja-JP" dirty="0"/>
          </a:p>
          <a:p>
            <a:pPr lvl="2"/>
            <a:r>
              <a:rPr lang="en-US" altLang="ja-JP" dirty="0"/>
              <a:t>HTML</a:t>
            </a:r>
          </a:p>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588224" y="6314729"/>
            <a:ext cx="2133600" cy="365125"/>
          </a:xfrm>
        </p:spPr>
        <p:txBody>
          <a:bodyPr/>
          <a:lstStyle/>
          <a:p>
            <a:fld id="{8682DC2A-D06D-4EFC-BF6A-D2AB3EC15ECD}" type="slidenum">
              <a:rPr kumimoji="1" lang="ja-JP" altLang="en-US" smtClean="0"/>
              <a:pPr/>
              <a:t>4</a:t>
            </a:fld>
            <a:endParaRPr kumimoji="1" lang="ja-JP" altLang="en-US" dirty="0"/>
          </a:p>
        </p:txBody>
      </p:sp>
      <p:sp>
        <p:nvSpPr>
          <p:cNvPr id="6" name="テキスト ボックス 5"/>
          <p:cNvSpPr txBox="1"/>
          <p:nvPr/>
        </p:nvSpPr>
        <p:spPr>
          <a:xfrm>
            <a:off x="919146" y="753953"/>
            <a:ext cx="627095"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A+</a:t>
            </a:r>
            <a:endParaRPr kumimoji="1" lang="ja-JP" altLang="en-US" sz="3200" dirty="0"/>
          </a:p>
        </p:txBody>
      </p:sp>
      <p:sp>
        <p:nvSpPr>
          <p:cNvPr id="7" name="テキスト ボックス 6"/>
          <p:cNvSpPr txBox="1"/>
          <p:nvPr/>
        </p:nvSpPr>
        <p:spPr>
          <a:xfrm>
            <a:off x="1782081" y="753953"/>
            <a:ext cx="421910"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A</a:t>
            </a:r>
            <a:endParaRPr kumimoji="1" lang="ja-JP" altLang="en-US" sz="3200" dirty="0"/>
          </a:p>
        </p:txBody>
      </p:sp>
      <p:sp>
        <p:nvSpPr>
          <p:cNvPr id="8" name="テキスト ボックス 7"/>
          <p:cNvSpPr txBox="1"/>
          <p:nvPr/>
        </p:nvSpPr>
        <p:spPr>
          <a:xfrm>
            <a:off x="4644008" y="753952"/>
            <a:ext cx="407484"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B</a:t>
            </a:r>
            <a:endParaRPr kumimoji="1" lang="ja-JP" altLang="en-US" sz="3200" dirty="0"/>
          </a:p>
        </p:txBody>
      </p:sp>
      <p:sp>
        <p:nvSpPr>
          <p:cNvPr id="9" name="テキスト ボックス 8"/>
          <p:cNvSpPr txBox="1"/>
          <p:nvPr/>
        </p:nvSpPr>
        <p:spPr>
          <a:xfrm>
            <a:off x="7335830" y="755993"/>
            <a:ext cx="404278"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C</a:t>
            </a:r>
            <a:endParaRPr kumimoji="1" lang="ja-JP" altLang="en-US" sz="3200" dirty="0"/>
          </a:p>
        </p:txBody>
      </p:sp>
      <p:sp>
        <p:nvSpPr>
          <p:cNvPr id="10" name="テキスト ボックス 9"/>
          <p:cNvSpPr txBox="1"/>
          <p:nvPr/>
        </p:nvSpPr>
        <p:spPr>
          <a:xfrm>
            <a:off x="7974629" y="753953"/>
            <a:ext cx="437940"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sz="3200" dirty="0"/>
              <a:t>D</a:t>
            </a:r>
            <a:endParaRPr kumimoji="1" lang="ja-JP" altLang="en-US" sz="3200" dirty="0"/>
          </a:p>
        </p:txBody>
      </p:sp>
      <p:sp>
        <p:nvSpPr>
          <p:cNvPr id="11" name="テキスト ボックス 10"/>
          <p:cNvSpPr txBox="1"/>
          <p:nvPr/>
        </p:nvSpPr>
        <p:spPr>
          <a:xfrm>
            <a:off x="5652120" y="107340"/>
            <a:ext cx="3366627" cy="400110"/>
          </a:xfrm>
          <a:prstGeom prst="rect">
            <a:avLst/>
          </a:prstGeom>
          <a:noFill/>
        </p:spPr>
        <p:txBody>
          <a:bodyPr wrap="none" rtlCol="0">
            <a:spAutoFit/>
          </a:bodyPr>
          <a:lstStyle/>
          <a:p>
            <a:r>
              <a:rPr kumimoji="1" lang="ja-JP" altLang="en-US" sz="2000" u="sng" dirty="0" smtClean="0"/>
              <a:t>（参考：</a:t>
            </a:r>
            <a:r>
              <a:rPr kumimoji="1" lang="en-US" altLang="ja-JP" sz="2000" u="sng" dirty="0" smtClean="0"/>
              <a:t>5/30</a:t>
            </a:r>
            <a:r>
              <a:rPr kumimoji="1" lang="ja-JP" altLang="en-US" sz="2000" u="sng" dirty="0" smtClean="0"/>
              <a:t>現在の成績分布）</a:t>
            </a:r>
            <a:endParaRPr kumimoji="1" lang="ja-JP" altLang="en-US" sz="2000" u="sng" dirty="0"/>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810433784"/>
              </p:ext>
            </p:extLst>
          </p:nvPr>
        </p:nvGraphicFramePr>
        <p:xfrm>
          <a:off x="323850" y="1154113"/>
          <a:ext cx="8820150" cy="57038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5342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前回に欠席し、レポート課題の返却を受けていない</a:t>
            </a:r>
            <a:r>
              <a:rPr lang="ja-JP" altLang="en-US" sz="2000" dirty="0"/>
              <a:t>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CJKV</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dirty="0"/>
          </a:p>
        </p:txBody>
      </p:sp>
    </p:spTree>
    <p:extLst>
      <p:ext uri="{BB962C8B-B14F-4D97-AF65-F5344CB8AC3E}">
        <p14:creationId xmlns:p14="http://schemas.microsoft.com/office/powerpoint/2010/main" val="182082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kumimoji="1" lang="en-US" altLang="ja-JP" dirty="0" smtClean="0"/>
              <a:t>2</a:t>
            </a:r>
            <a:r>
              <a:rPr kumimoji="1" lang="ja-JP" altLang="en-US" dirty="0" smtClean="0"/>
              <a:t>回レポート課題返却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下記に示す学籍番号の順番で</a:t>
            </a:r>
            <a:r>
              <a:rPr kumimoji="1" lang="en-US" altLang="ja-JP" sz="2000" dirty="0" smtClean="0"/>
              <a:t>10</a:t>
            </a:r>
            <a:r>
              <a:rPr kumimoji="1" lang="ja-JP" altLang="en-US" sz="2000" dirty="0" smtClean="0"/>
              <a:t>分割して置いていますので、教室前方まで受け取りに来てください。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42</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Format? Media? Carrier? Type? Genre?</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43</a:t>
            </a:fld>
            <a:endParaRPr kumimoji="1" lang="ja-JP" altLang="en-US" dirty="0"/>
          </a:p>
        </p:txBody>
      </p:sp>
    </p:spTree>
    <p:extLst>
      <p:ext uri="{BB962C8B-B14F-4D97-AF65-F5344CB8AC3E}">
        <p14:creationId xmlns:p14="http://schemas.microsoft.com/office/powerpoint/2010/main" val="98243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ASCII </a:t>
            </a:r>
            <a:r>
              <a:rPr lang="en-US" altLang="ja-JP" dirty="0" smtClean="0"/>
              <a:t>(</a:t>
            </a:r>
            <a:r>
              <a:rPr lang="en-US" altLang="ja-JP" dirty="0"/>
              <a:t>American Standard Code for Information </a:t>
            </a:r>
            <a:r>
              <a:rPr lang="en-US" altLang="ja-JP" dirty="0" smtClean="0"/>
              <a:t>Interchange)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44</a:t>
            </a:fld>
            <a:endParaRPr kumimoji="1" lang="ja-JP" altLang="en-US" dirty="0"/>
          </a:p>
        </p:txBody>
      </p:sp>
    </p:spTree>
    <p:extLst>
      <p:ext uri="{BB962C8B-B14F-4D97-AF65-F5344CB8AC3E}">
        <p14:creationId xmlns:p14="http://schemas.microsoft.com/office/powerpoint/2010/main" val="415381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「テキスト</a:t>
            </a:r>
            <a:r>
              <a:rPr lang="ja-JP" altLang="en-US" smtClean="0"/>
              <a:t>」を使った情報交換はもっとも基本的な文字による</a:t>
            </a:r>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45</a:t>
            </a:fld>
            <a:endParaRPr kumimoji="1" lang="ja-JP" altLang="en-US" dirty="0"/>
          </a:p>
        </p:txBody>
      </p:sp>
    </p:spTree>
    <p:extLst>
      <p:ext uri="{BB962C8B-B14F-4D97-AF65-F5344CB8AC3E}">
        <p14:creationId xmlns:p14="http://schemas.microsoft.com/office/powerpoint/2010/main" val="278002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文字コードの使われ方</a:t>
            </a:r>
            <a:endParaRPr kumimoji="1" lang="ja-JP" altLang="en-US" dirty="0"/>
          </a:p>
        </p:txBody>
      </p:sp>
      <p:sp>
        <p:nvSpPr>
          <p:cNvPr id="7" name="コンテンツ プレースホルダー 6"/>
          <p:cNvSpPr>
            <a:spLocks noGrp="1"/>
          </p:cNvSpPr>
          <p:nvPr>
            <p:ph idx="1"/>
          </p:nvPr>
        </p:nvSpPr>
        <p:spPr/>
        <p:txBody>
          <a:bodyPr/>
          <a:lstStyle/>
          <a:p>
            <a:r>
              <a:rPr kumimoji="1" lang="ja-JP" altLang="en-US" dirty="0" smtClean="0"/>
              <a:t>（全世界での統計）</a:t>
            </a: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46</a:t>
            </a:fld>
            <a:endParaRPr kumimoji="1" lang="ja-JP" altLang="en-US" dirty="0"/>
          </a:p>
        </p:txBody>
      </p:sp>
    </p:spTree>
    <p:extLst>
      <p:ext uri="{BB962C8B-B14F-4D97-AF65-F5344CB8AC3E}">
        <p14:creationId xmlns:p14="http://schemas.microsoft.com/office/powerpoint/2010/main" val="32332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プレインテキストの解釈</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先頭数バイトを解読してみよう。</a:t>
            </a:r>
            <a:endParaRPr lang="en-US" altLang="ja-JP" dirty="0" smtClean="0"/>
          </a:p>
          <a:p>
            <a:pPr lvl="1"/>
            <a:r>
              <a:rPr kumimoji="1" lang="en-US" altLang="ja-JP" dirty="0"/>
              <a:t>1</a:t>
            </a:r>
            <a:r>
              <a:rPr kumimoji="1" lang="ja-JP" altLang="en-US" dirty="0" smtClean="0"/>
              <a:t>バイト </a:t>
            </a:r>
            <a:r>
              <a:rPr kumimoji="1" lang="en-US" altLang="ja-JP" dirty="0" smtClean="0"/>
              <a:t>= 8</a:t>
            </a:r>
            <a:r>
              <a:rPr kumimoji="1" lang="ja-JP" altLang="en-US" dirty="0" smtClean="0"/>
              <a:t>ビット</a:t>
            </a:r>
            <a:endParaRPr kumimoji="1" lang="ja-JP" altLang="en-US" dirty="0"/>
          </a:p>
        </p:txBody>
      </p:sp>
      <p:sp>
        <p:nvSpPr>
          <p:cNvPr id="2" name="スライド番号プレースホルダー 1"/>
          <p:cNvSpPr>
            <a:spLocks noGrp="1"/>
          </p:cNvSpPr>
          <p:nvPr>
            <p:ph type="sldNum" sz="quarter" idx="12"/>
          </p:nvPr>
        </p:nvSpPr>
        <p:spPr/>
        <p:txBody>
          <a:bodyPr/>
          <a:lstStyle/>
          <a:p>
            <a:fld id="{8682DC2A-D06D-4EFC-BF6A-D2AB3EC15ECD}" type="slidenum">
              <a:rPr kumimoji="1" lang="ja-JP" altLang="en-US" smtClean="0"/>
              <a:pPr/>
              <a:t>47</a:t>
            </a:fld>
            <a:endParaRPr kumimoji="1" lang="ja-JP" altLang="en-US" dirty="0"/>
          </a:p>
        </p:txBody>
      </p:sp>
      <p:sp>
        <p:nvSpPr>
          <p:cNvPr id="7" name="角丸四角形 6"/>
          <p:cNvSpPr/>
          <p:nvPr/>
        </p:nvSpPr>
        <p:spPr>
          <a:xfrm>
            <a:off x="180488" y="3933056"/>
            <a:ext cx="8784000" cy="316835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32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3200" dirty="0">
              <a:solidFill>
                <a:schemeClr val="tx1"/>
              </a:solidFill>
            </a:endParaRPr>
          </a:p>
        </p:txBody>
      </p:sp>
      <p:sp>
        <p:nvSpPr>
          <p:cNvPr id="9" name="正方形/長方形 8"/>
          <p:cNvSpPr/>
          <p:nvPr/>
        </p:nvSpPr>
        <p:spPr>
          <a:xfrm>
            <a:off x="316689"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972873"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629057"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285425"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949424" y="4037997"/>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11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代表的</a:t>
            </a:r>
            <a:r>
              <a:rPr lang="ja-JP" altLang="en-US" dirty="0" smtClean="0"/>
              <a:t>な</a:t>
            </a:r>
            <a:r>
              <a:rPr kumimoji="1" lang="ja-JP" altLang="en-US" dirty="0" smtClean="0"/>
              <a:t>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48</a:t>
            </a:fld>
            <a:endParaRPr kumimoji="1" lang="ja-JP"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49</a:t>
            </a:fld>
            <a:endParaRPr kumimoji="1" lang="ja-JP"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9392"/>
            <a:ext cx="9144000" cy="1143000"/>
          </a:xfrm>
        </p:spPr>
        <p:txBody>
          <a:bodyPr>
            <a:normAutofit fontScale="90000"/>
          </a:bodyPr>
          <a:lstStyle/>
          <a:p>
            <a:r>
              <a:rPr lang="ja-JP" altLang="en-US" sz="4000" dirty="0" smtClean="0"/>
              <a:t>前回の出席カードから（質疑</a:t>
            </a:r>
            <a:r>
              <a:rPr lang="en-US" altLang="ja-JP" sz="4000" dirty="0" smtClean="0"/>
              <a:t>: </a:t>
            </a:r>
            <a:r>
              <a:rPr lang="ja-JP" altLang="en-US" sz="4000" dirty="0" smtClean="0"/>
              <a:t>レポート関連</a:t>
            </a:r>
            <a:r>
              <a:rPr lang="en-US" altLang="ja-JP" sz="4000" dirty="0" smtClean="0"/>
              <a:t>2</a:t>
            </a:r>
            <a:r>
              <a:rPr lang="ja-JP" altLang="en-US" sz="4000" dirty="0" smtClean="0"/>
              <a:t>）</a:t>
            </a:r>
            <a:endParaRPr kumimoji="1" lang="ja-JP" altLang="en-US" sz="4000" dirty="0"/>
          </a:p>
        </p:txBody>
      </p:sp>
      <p:sp>
        <p:nvSpPr>
          <p:cNvPr id="3" name="コンテンツ プレースホルダ 2"/>
          <p:cNvSpPr>
            <a:spLocks noGrp="1"/>
          </p:cNvSpPr>
          <p:nvPr>
            <p:ph idx="1"/>
          </p:nvPr>
        </p:nvSpPr>
        <p:spPr>
          <a:xfrm>
            <a:off x="0" y="908720"/>
            <a:ext cx="9144000" cy="4248472"/>
          </a:xfrm>
        </p:spPr>
        <p:txBody>
          <a:bodyPr>
            <a:normAutofit lnSpcReduction="10000"/>
          </a:bodyPr>
          <a:lstStyle/>
          <a:p>
            <a:r>
              <a:rPr lang="ja-JP" altLang="en-US" dirty="0" smtClean="0">
                <a:latin typeface="HGPｺﾞｼｯｸM" panose="020B0600000000000000" pitchFamily="50" charset="-128"/>
                <a:ea typeface="HGPｺﾞｼｯｸM" panose="020B0600000000000000" pitchFamily="50" charset="-128"/>
              </a:rPr>
              <a:t>要件は満たしたにも関わらず、分量が少ないとの指摘があり、評価が低かった。</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「文章で説明すること」もできるだけ怠らないように。卒研に向けての練習と思って取り組むように。</a:t>
            </a:r>
            <a:endParaRPr lang="en-US" altLang="ja-JP" dirty="0" smtClean="0"/>
          </a:p>
          <a:p>
            <a:pPr lvl="1"/>
            <a:r>
              <a:rPr lang="ja-JP" altLang="en-US" dirty="0" smtClean="0"/>
              <a:t>冗長にならないよう、レポート課題で課されたトピックの説明として、自身が調べ、まとめる内容に関し、</a:t>
            </a:r>
            <a:r>
              <a:rPr lang="ja-JP" altLang="en-US" b="1" u="sng" dirty="0" smtClean="0"/>
              <a:t>端的な事実</a:t>
            </a:r>
            <a:r>
              <a:rPr lang="ja-JP" altLang="en-US" dirty="0" smtClean="0"/>
              <a:t>に加え、</a:t>
            </a:r>
            <a:r>
              <a:rPr lang="ja-JP" altLang="en-US" b="1" u="sng" dirty="0" smtClean="0"/>
              <a:t>前提条件</a:t>
            </a:r>
            <a:r>
              <a:rPr lang="ja-JP" altLang="en-US" dirty="0" smtClean="0"/>
              <a:t>を紛れなく説明することを意識してください。</a:t>
            </a:r>
            <a:endParaRPr lang="en-US" altLang="ja-JP" dirty="0" smtClean="0"/>
          </a:p>
          <a:p>
            <a:pPr lvl="1"/>
            <a:r>
              <a:rPr lang="ja-JP" altLang="en-US" dirty="0" smtClean="0"/>
              <a:t>例：ある論文がオンライン上で提供されているとして</a:t>
            </a:r>
            <a:r>
              <a:rPr lang="en-US" altLang="ja-JP" dirty="0" smtClean="0"/>
              <a:t>…</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
        <p:nvSpPr>
          <p:cNvPr id="5" name="角丸四角形 4"/>
          <p:cNvSpPr/>
          <p:nvPr/>
        </p:nvSpPr>
        <p:spPr>
          <a:xfrm>
            <a:off x="467544" y="5013176"/>
            <a:ext cx="8388424" cy="1657163"/>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lvl="2"/>
            <a:r>
              <a:rPr lang="ja-JP" altLang="en-US" sz="2000" dirty="0">
                <a:solidFill>
                  <a:schemeClr val="tx1"/>
                </a:solidFill>
                <a:latin typeface="HGP明朝B" panose="02020800000000000000" pitchFamily="18" charset="-128"/>
                <a:ea typeface="HGP明朝B" panose="02020800000000000000" pitchFamily="18" charset="-128"/>
              </a:rPr>
              <a:t>書誌事項： </a:t>
            </a:r>
            <a:r>
              <a:rPr lang="ja-JP" altLang="en-US" sz="2000" dirty="0" smtClean="0">
                <a:solidFill>
                  <a:schemeClr val="tx1"/>
                </a:solidFill>
                <a:latin typeface="HGP明朝B" panose="02020800000000000000" pitchFamily="18" charset="-128"/>
                <a:ea typeface="HGP明朝B" panose="02020800000000000000" pitchFamily="18" charset="-128"/>
              </a:rPr>
              <a:t>高久</a:t>
            </a:r>
            <a:r>
              <a:rPr lang="ja-JP" altLang="en-US" sz="2000" dirty="0">
                <a:solidFill>
                  <a:schemeClr val="tx1"/>
                </a:solidFill>
                <a:latin typeface="HGP明朝B" panose="02020800000000000000" pitchFamily="18" charset="-128"/>
                <a:ea typeface="HGP明朝B" panose="02020800000000000000" pitchFamily="18" charset="-128"/>
              </a:rPr>
              <a:t>雅生</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江草由佳</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「東日本大震災発災期のツイッターにおける地域発信情報の分析の試み」</a:t>
            </a:r>
            <a:r>
              <a:rPr lang="en-US" altLang="ja-JP" sz="2000" dirty="0" smtClean="0">
                <a:solidFill>
                  <a:schemeClr val="tx1"/>
                </a:solidFill>
                <a:latin typeface="HGP明朝B" panose="02020800000000000000" pitchFamily="18" charset="-128"/>
                <a:ea typeface="HGP明朝B" panose="02020800000000000000" pitchFamily="18" charset="-128"/>
              </a:rPr>
              <a:t>. </a:t>
            </a:r>
            <a:r>
              <a:rPr lang="ja-JP" altLang="en-US" sz="2000" dirty="0" smtClean="0">
                <a:solidFill>
                  <a:schemeClr val="tx1"/>
                </a:solidFill>
                <a:latin typeface="HGP明朝B" panose="02020800000000000000" pitchFamily="18" charset="-128"/>
                <a:ea typeface="HGP明朝B" panose="02020800000000000000" pitchFamily="18" charset="-128"/>
              </a:rPr>
              <a:t>第</a:t>
            </a:r>
            <a:r>
              <a:rPr lang="en-US" altLang="ja-JP" sz="2000" dirty="0" smtClean="0">
                <a:solidFill>
                  <a:schemeClr val="tx1"/>
                </a:solidFill>
                <a:latin typeface="HGP明朝B" panose="02020800000000000000" pitchFamily="18" charset="-128"/>
                <a:ea typeface="HGP明朝B" panose="02020800000000000000" pitchFamily="18" charset="-128"/>
              </a:rPr>
              <a:t>5</a:t>
            </a:r>
            <a:r>
              <a:rPr lang="ja-JP" altLang="en-US" sz="2000" dirty="0">
                <a:solidFill>
                  <a:schemeClr val="tx1"/>
                </a:solidFill>
                <a:latin typeface="HGP明朝B" panose="02020800000000000000" pitchFamily="18" charset="-128"/>
                <a:ea typeface="HGP明朝B" panose="02020800000000000000" pitchFamily="18" charset="-128"/>
              </a:rPr>
              <a:t>回知識共有</a:t>
            </a:r>
            <a:r>
              <a:rPr lang="ja-JP" altLang="en-US" sz="2000" dirty="0" smtClean="0">
                <a:solidFill>
                  <a:schemeClr val="tx1"/>
                </a:solidFill>
                <a:latin typeface="HGP明朝B" panose="02020800000000000000" pitchFamily="18" charset="-128"/>
                <a:ea typeface="HGP明朝B" panose="02020800000000000000" pitchFamily="18" charset="-128"/>
              </a:rPr>
              <a:t>コミュニティワークショップ</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福山</a:t>
            </a:r>
            <a:r>
              <a:rPr lang="en-US" altLang="ja-JP" sz="2000" dirty="0">
                <a:solidFill>
                  <a:schemeClr val="tx1"/>
                </a:solidFill>
                <a:latin typeface="HGP明朝B" panose="02020800000000000000" pitchFamily="18" charset="-128"/>
                <a:ea typeface="HGP明朝B" panose="02020800000000000000" pitchFamily="18" charset="-128"/>
              </a:rPr>
              <a:t>, 2012, p.81-84. http://</a:t>
            </a:r>
            <a:r>
              <a:rPr lang="en-US" altLang="ja-JP" sz="2000" dirty="0" smtClean="0">
                <a:solidFill>
                  <a:schemeClr val="tx1"/>
                </a:solidFill>
                <a:latin typeface="HGP明朝B" panose="02020800000000000000" pitchFamily="18" charset="-128"/>
                <a:ea typeface="HGP明朝B" panose="02020800000000000000" pitchFamily="18" charset="-128"/>
              </a:rPr>
              <a:t>masao.jpn.org/pub/2012/infosocio-ks.pdf</a:t>
            </a:r>
            <a:endParaRPr lang="en-US" altLang="ja-JP" sz="2000" dirty="0">
              <a:solidFill>
                <a:schemeClr val="tx1"/>
              </a:solidFill>
              <a:latin typeface="HGP明朝B" panose="02020800000000000000" pitchFamily="18" charset="-128"/>
              <a:ea typeface="HGP明朝B" panose="02020800000000000000" pitchFamily="18" charset="-128"/>
            </a:endParaRPr>
          </a:p>
          <a:p>
            <a:pPr marL="1257300" lvl="2" indent="-342900">
              <a:buFont typeface="Arial" panose="020B0604020202020204" pitchFamily="34" charset="0"/>
              <a:buChar char="•"/>
            </a:pPr>
            <a:r>
              <a:rPr lang="ja-JP" altLang="en-US" sz="2000" dirty="0">
                <a:solidFill>
                  <a:schemeClr val="tx1"/>
                </a:solidFill>
                <a:latin typeface="HGP明朝B" panose="02020800000000000000" pitchFamily="18" charset="-128"/>
                <a:ea typeface="HGP明朝B" panose="02020800000000000000" pitchFamily="18" charset="-128"/>
              </a:rPr>
              <a:t>文書フォーマット：</a:t>
            </a:r>
            <a:r>
              <a:rPr lang="en-US" altLang="ja-JP" sz="2000" dirty="0">
                <a:solidFill>
                  <a:schemeClr val="tx1"/>
                </a:solidFill>
                <a:latin typeface="HGP明朝B" panose="02020800000000000000" pitchFamily="18" charset="-128"/>
                <a:ea typeface="HGP明朝B" panose="02020800000000000000" pitchFamily="18" charset="-128"/>
              </a:rPr>
              <a:t>PDF</a:t>
            </a:r>
          </a:p>
          <a:p>
            <a:pPr marL="1257300" lvl="2" indent="-342900">
              <a:buFont typeface="Arial" panose="020B0604020202020204" pitchFamily="34" charset="0"/>
              <a:buChar char="•"/>
            </a:pPr>
            <a:r>
              <a:rPr lang="ja-JP" altLang="en-US" sz="2000" dirty="0">
                <a:solidFill>
                  <a:schemeClr val="tx1"/>
                </a:solidFill>
                <a:latin typeface="HGP明朝B" panose="02020800000000000000" pitchFamily="18" charset="-128"/>
                <a:ea typeface="HGP明朝B" panose="02020800000000000000" pitchFamily="18" charset="-128"/>
              </a:rPr>
              <a:t>提供形態：オンラインで提供されていた</a:t>
            </a:r>
            <a:r>
              <a:rPr lang="ja-JP" altLang="en-US" sz="2000" dirty="0" smtClean="0">
                <a:solidFill>
                  <a:schemeClr val="tx1"/>
                </a:solidFill>
                <a:latin typeface="HGP明朝B" panose="02020800000000000000" pitchFamily="18" charset="-128"/>
                <a:ea typeface="HGP明朝B" panose="02020800000000000000" pitchFamily="18" charset="-128"/>
              </a:rPr>
              <a:t>。</a:t>
            </a:r>
            <a:endParaRPr lang="en-US" altLang="ja-JP" sz="2000" dirty="0">
              <a:solidFill>
                <a:schemeClr val="tx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156309242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電子書籍に対する書店のサービス例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電子書籍</a:t>
            </a:r>
            <a:r>
              <a:rPr lang="ja-JP" altLang="en-US" dirty="0"/>
              <a:t>を</a:t>
            </a:r>
            <a:r>
              <a:rPr kumimoji="1" lang="ja-JP" altLang="en-US" dirty="0" smtClean="0"/>
              <a:t>「購入」するとは？</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50</a:t>
            </a:fld>
            <a:endParaRPr kumimoji="1" lang="ja-JP" altLang="en-US" dirty="0"/>
          </a:p>
        </p:txBody>
      </p:sp>
    </p:spTree>
    <p:extLst>
      <p:ext uri="{BB962C8B-B14F-4D97-AF65-F5344CB8AC3E}">
        <p14:creationId xmlns:p14="http://schemas.microsoft.com/office/powerpoint/2010/main" val="346015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電子書籍にみる</a:t>
            </a:r>
            <a:r>
              <a:rPr kumimoji="1" lang="en-US" altLang="ja-JP" dirty="0" smtClean="0"/>
              <a:t/>
            </a:r>
            <a:br>
              <a:rPr kumimoji="1" lang="en-US" altLang="ja-JP" dirty="0" smtClean="0"/>
            </a:br>
            <a:r>
              <a:rPr lang="ja-JP" altLang="en-US" dirty="0" smtClean="0"/>
              <a:t>ドキュメントの特性、分類軸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レイアウト</a:t>
            </a:r>
            <a:endParaRPr kumimoji="1" lang="en-US" altLang="ja-JP" dirty="0" smtClean="0"/>
          </a:p>
          <a:p>
            <a:pPr lvl="1"/>
            <a:r>
              <a:rPr kumimoji="1" lang="ja-JP" altLang="en-US" dirty="0" smtClean="0"/>
              <a:t>リフロー型</a:t>
            </a:r>
            <a:endParaRPr kumimoji="1" lang="en-US" altLang="ja-JP" dirty="0" smtClean="0"/>
          </a:p>
          <a:p>
            <a:pPr lvl="1"/>
            <a:r>
              <a:rPr lang="ja-JP" altLang="en-US" dirty="0" smtClean="0"/>
              <a:t>固定型</a:t>
            </a:r>
            <a:endParaRPr lang="en-US" altLang="ja-JP" dirty="0" smtClean="0"/>
          </a:p>
          <a:p>
            <a:r>
              <a:rPr kumimoji="1" lang="ja-JP" altLang="en-US" dirty="0" smtClean="0"/>
              <a:t>テキスト</a:t>
            </a:r>
            <a:endParaRPr kumimoji="1" lang="en-US" altLang="ja-JP" dirty="0" smtClean="0"/>
          </a:p>
          <a:p>
            <a:pPr lvl="1"/>
            <a:r>
              <a:rPr kumimoji="1" lang="ja-JP" altLang="en-US" dirty="0" smtClean="0"/>
              <a:t>検索性</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51</a:t>
            </a:fld>
            <a:endParaRPr kumimoji="1" lang="ja-JP" altLang="en-US" dirty="0"/>
          </a:p>
        </p:txBody>
      </p:sp>
    </p:spTree>
    <p:extLst>
      <p:ext uri="{BB962C8B-B14F-4D97-AF65-F5344CB8AC3E}">
        <p14:creationId xmlns:p14="http://schemas.microsoft.com/office/powerpoint/2010/main" val="262500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lang="en-US" altLang="ja-JP" dirty="0"/>
              <a:t>7</a:t>
            </a:r>
            <a:r>
              <a:rPr kumimoji="1" lang="en-US" altLang="ja-JP" dirty="0" smtClean="0"/>
              <a:t>: </a:t>
            </a:r>
            <a:r>
              <a:rPr kumimoji="1" lang="ja-JP" altLang="en-US" dirty="0" smtClean="0"/>
              <a:t>電子書店</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電子書籍の書店を通じたサービス例</a:t>
            </a:r>
            <a:endParaRPr lang="en-US" altLang="ja-JP" dirty="0" smtClean="0"/>
          </a:p>
          <a:p>
            <a:pPr lvl="1"/>
            <a:r>
              <a:rPr lang="ja-JP" altLang="en-US" dirty="0" smtClean="0"/>
              <a:t>購入</a:t>
            </a:r>
            <a:endParaRPr lang="en-US" altLang="ja-JP" dirty="0" smtClean="0"/>
          </a:p>
          <a:p>
            <a:pPr lvl="1"/>
            <a:r>
              <a:rPr lang="ja-JP" altLang="en-US" dirty="0" smtClean="0"/>
              <a:t>レンタル（期限付き購読）</a:t>
            </a:r>
            <a:endParaRPr lang="en-US" altLang="ja-JP" dirty="0" smtClean="0"/>
          </a:p>
          <a:p>
            <a:r>
              <a:rPr lang="ja-JP" altLang="en-US" dirty="0" smtClean="0"/>
              <a:t>紀伊国屋</a:t>
            </a:r>
            <a:r>
              <a:rPr lang="en-US" altLang="ja-JP" dirty="0" err="1" smtClean="0"/>
              <a:t>BookWeb</a:t>
            </a:r>
            <a:endParaRPr lang="en-US" altLang="ja-JP" dirty="0" smtClean="0"/>
          </a:p>
          <a:p>
            <a:r>
              <a:rPr kumimoji="1" lang="ja-JP" altLang="en-US" dirty="0" smtClean="0"/>
              <a:t>電子書店パピレス</a:t>
            </a:r>
            <a:endParaRPr kumimoji="1" lang="en-US" altLang="ja-JP" dirty="0" smtClean="0"/>
          </a:p>
          <a:p>
            <a:r>
              <a:rPr kumimoji="1" lang="en-US" altLang="ja-JP" dirty="0" smtClean="0"/>
              <a:t>eBook Japan</a:t>
            </a:r>
          </a:p>
          <a:p>
            <a:r>
              <a:rPr lang="ja-JP" altLang="en-US" dirty="0" smtClean="0"/>
              <a:t>漫画</a:t>
            </a:r>
            <a:r>
              <a:rPr lang="en-US" altLang="ja-JP" smtClean="0"/>
              <a:t>on WEB</a:t>
            </a:r>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52</a:t>
            </a:fld>
            <a:endParaRPr kumimoji="1" lang="ja-JP"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4</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92500" lnSpcReduction="2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枚以内にまとめること（書式自由）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a:t>4</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7</a:t>
            </a:r>
            <a:r>
              <a:rPr lang="ja-JP" altLang="en-US" dirty="0" smtClean="0"/>
              <a:t>月</a:t>
            </a:r>
            <a:r>
              <a:rPr lang="en-US" altLang="ja-JP" dirty="0" smtClean="0"/>
              <a:t>4</a:t>
            </a:r>
            <a:r>
              <a:rPr lang="ja-JP" altLang="en-US" dirty="0" smtClean="0"/>
              <a:t>日</a:t>
            </a:r>
            <a:endParaRPr lang="en-US" altLang="ja-JP" dirty="0" smtClean="0"/>
          </a:p>
          <a:p>
            <a:pPr lvl="1"/>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53</a:t>
            </a:fld>
            <a:endParaRPr kumimoji="1" lang="ja-JP" altLang="en-US" dirty="0"/>
          </a:p>
        </p:txBody>
      </p:sp>
    </p:spTree>
    <p:extLst>
      <p:ext uri="{BB962C8B-B14F-4D97-AF65-F5344CB8AC3E}">
        <p14:creationId xmlns:p14="http://schemas.microsoft.com/office/powerpoint/2010/main" val="387173630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54</a:t>
            </a:fld>
            <a:endParaRPr kumimoji="1" lang="ja-JP" alt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55</a:t>
            </a:fld>
            <a:endParaRPr kumimoji="1" lang="ja-JP"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56</a:t>
            </a:fld>
            <a:endParaRPr kumimoji="1" lang="ja-JP"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
        <p:nvSpPr>
          <p:cNvPr id="6" name="角丸四角形 5"/>
          <p:cNvSpPr/>
          <p:nvPr/>
        </p:nvSpPr>
        <p:spPr>
          <a:xfrm>
            <a:off x="107504" y="44625"/>
            <a:ext cx="8928992" cy="6768752"/>
          </a:xfrm>
          <a:prstGeom prst="roundRect">
            <a:avLst>
              <a:gd name="adj" fmla="val 1054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a:r>
              <a:rPr lang="ja-JP" altLang="en-US" dirty="0">
                <a:solidFill>
                  <a:schemeClr val="tx1"/>
                </a:solidFill>
                <a:latin typeface="HGP明朝B" panose="02020800000000000000" pitchFamily="18" charset="-128"/>
                <a:ea typeface="HGP明朝B" panose="02020800000000000000" pitchFamily="18" charset="-128"/>
              </a:rPr>
              <a:t>書誌事項： </a:t>
            </a:r>
            <a:r>
              <a:rPr lang="ja-JP" altLang="en-US" dirty="0" smtClean="0">
                <a:solidFill>
                  <a:schemeClr val="tx1"/>
                </a:solidFill>
                <a:latin typeface="HGP明朝B" panose="02020800000000000000" pitchFamily="18" charset="-128"/>
                <a:ea typeface="HGP明朝B" panose="02020800000000000000" pitchFamily="18" charset="-128"/>
              </a:rPr>
              <a:t>高久</a:t>
            </a:r>
            <a:r>
              <a:rPr lang="ja-JP" altLang="en-US" dirty="0">
                <a:solidFill>
                  <a:schemeClr val="tx1"/>
                </a:solidFill>
                <a:latin typeface="HGP明朝B" panose="02020800000000000000" pitchFamily="18" charset="-128"/>
                <a:ea typeface="HGP明朝B" panose="02020800000000000000" pitchFamily="18" charset="-128"/>
              </a:rPr>
              <a:t>雅生</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江草由佳</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「東日本大震災発災期のツイッターにおける地域発信情報の分析の試み」</a:t>
            </a:r>
            <a:r>
              <a:rPr lang="en-US" altLang="ja-JP" dirty="0" smtClean="0">
                <a:solidFill>
                  <a:schemeClr val="tx1"/>
                </a:solidFill>
                <a:latin typeface="HGP明朝B" panose="02020800000000000000" pitchFamily="18" charset="-128"/>
                <a:ea typeface="HGP明朝B" panose="02020800000000000000" pitchFamily="18" charset="-128"/>
              </a:rPr>
              <a:t>. </a:t>
            </a:r>
            <a:r>
              <a:rPr lang="ja-JP" altLang="en-US" dirty="0" smtClean="0">
                <a:solidFill>
                  <a:schemeClr val="tx1"/>
                </a:solidFill>
                <a:latin typeface="HGP明朝B" panose="02020800000000000000" pitchFamily="18" charset="-128"/>
                <a:ea typeface="HGP明朝B" panose="02020800000000000000" pitchFamily="18" charset="-128"/>
              </a:rPr>
              <a:t>第</a:t>
            </a:r>
            <a:r>
              <a:rPr lang="en-US" altLang="ja-JP" dirty="0" smtClean="0">
                <a:solidFill>
                  <a:schemeClr val="tx1"/>
                </a:solidFill>
                <a:latin typeface="HGP明朝B" panose="02020800000000000000" pitchFamily="18" charset="-128"/>
                <a:ea typeface="HGP明朝B" panose="02020800000000000000" pitchFamily="18" charset="-128"/>
              </a:rPr>
              <a:t>5</a:t>
            </a:r>
            <a:r>
              <a:rPr lang="ja-JP" altLang="en-US" dirty="0">
                <a:solidFill>
                  <a:schemeClr val="tx1"/>
                </a:solidFill>
                <a:latin typeface="HGP明朝B" panose="02020800000000000000" pitchFamily="18" charset="-128"/>
                <a:ea typeface="HGP明朝B" panose="02020800000000000000" pitchFamily="18" charset="-128"/>
              </a:rPr>
              <a:t>回知識共有</a:t>
            </a:r>
            <a:r>
              <a:rPr lang="ja-JP" altLang="en-US" dirty="0" smtClean="0">
                <a:solidFill>
                  <a:schemeClr val="tx1"/>
                </a:solidFill>
                <a:latin typeface="HGP明朝B" panose="02020800000000000000" pitchFamily="18" charset="-128"/>
                <a:ea typeface="HGP明朝B" panose="02020800000000000000" pitchFamily="18" charset="-128"/>
              </a:rPr>
              <a:t>コミュニティワークショップ</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福山</a:t>
            </a:r>
            <a:r>
              <a:rPr lang="en-US" altLang="ja-JP" dirty="0">
                <a:solidFill>
                  <a:schemeClr val="tx1"/>
                </a:solidFill>
                <a:latin typeface="HGP明朝B" panose="02020800000000000000" pitchFamily="18" charset="-128"/>
                <a:ea typeface="HGP明朝B" panose="02020800000000000000" pitchFamily="18" charset="-128"/>
              </a:rPr>
              <a:t>, 2012, p.81-84. http://</a:t>
            </a:r>
            <a:r>
              <a:rPr lang="en-US" altLang="ja-JP" dirty="0" smtClean="0">
                <a:solidFill>
                  <a:schemeClr val="tx1"/>
                </a:solidFill>
                <a:latin typeface="HGP明朝B" panose="02020800000000000000" pitchFamily="18" charset="-128"/>
                <a:ea typeface="HGP明朝B" panose="02020800000000000000" pitchFamily="18" charset="-128"/>
              </a:rPr>
              <a:t>masao.jpn.org/pub/2012/infosocio-ks.pdf</a:t>
            </a:r>
          </a:p>
          <a:p>
            <a:pPr marL="0" lvl="2"/>
            <a:r>
              <a:rPr lang="ja-JP" altLang="en-US" dirty="0" smtClean="0">
                <a:solidFill>
                  <a:schemeClr val="tx1"/>
                </a:solidFill>
                <a:latin typeface="HGP明朝B" panose="02020800000000000000" pitchFamily="18" charset="-128"/>
                <a:ea typeface="HGP明朝B" panose="02020800000000000000" pitchFamily="18" charset="-128"/>
              </a:rPr>
              <a:t>　この論文は著者が自身のウェブサイトで公開していたものであり、文書フォーマットは</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形式である。この論文は上記書誌事項</a:t>
            </a:r>
            <a:r>
              <a:rPr lang="ja-JP" altLang="en-US" smtClean="0">
                <a:solidFill>
                  <a:schemeClr val="tx1"/>
                </a:solidFill>
                <a:latin typeface="HGP明朝B" panose="02020800000000000000" pitchFamily="18" charset="-128"/>
                <a:ea typeface="HGP明朝B" panose="02020800000000000000" pitchFamily="18" charset="-128"/>
              </a:rPr>
              <a:t>で示すように、</a:t>
            </a:r>
            <a:r>
              <a:rPr lang="en-US" altLang="ja-JP" dirty="0" smtClean="0">
                <a:solidFill>
                  <a:schemeClr val="tx1"/>
                </a:solidFill>
                <a:latin typeface="HGP明朝B" panose="02020800000000000000" pitchFamily="18" charset="-128"/>
                <a:ea typeface="HGP明朝B" panose="02020800000000000000" pitchFamily="18" charset="-128"/>
              </a:rPr>
              <a:t>2012</a:t>
            </a:r>
            <a:r>
              <a:rPr lang="ja-JP" altLang="en-US" dirty="0" smtClean="0">
                <a:solidFill>
                  <a:schemeClr val="tx1"/>
                </a:solidFill>
                <a:latin typeface="HGP明朝B" panose="02020800000000000000" pitchFamily="18" charset="-128"/>
                <a:ea typeface="HGP明朝B" panose="02020800000000000000" pitchFamily="18" charset="-128"/>
              </a:rPr>
              <a:t>年に広島県福山市で開催された研究会において発表された</a:t>
            </a:r>
            <a:r>
              <a:rPr lang="en-US" altLang="ja-JP" dirty="0" smtClean="0">
                <a:solidFill>
                  <a:schemeClr val="tx1"/>
                </a:solidFill>
                <a:latin typeface="HGP明朝B" panose="02020800000000000000" pitchFamily="18" charset="-128"/>
                <a:ea typeface="HGP明朝B" panose="02020800000000000000" pitchFamily="18" charset="-128"/>
              </a:rPr>
              <a:t>4</a:t>
            </a:r>
            <a:r>
              <a:rPr lang="ja-JP" altLang="en-US" dirty="0" smtClean="0">
                <a:solidFill>
                  <a:schemeClr val="tx1"/>
                </a:solidFill>
                <a:latin typeface="HGP明朝B" panose="02020800000000000000" pitchFamily="18" charset="-128"/>
                <a:ea typeface="HGP明朝B" panose="02020800000000000000" pitchFamily="18" charset="-128"/>
              </a:rPr>
              <a:t>ページから成る論文である。著者が自身で投稿したファイルをそのまま自身のウェブサイトで提供していると思われる。このため、提供ファイルもスキャン画像による</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画像ではなく、文字を拡大縮小してもピクセル単位にギザギザの線（ジャギー）が出ることも無く、なめらかに描画される（右図参照）。</a:t>
            </a:r>
            <a:endParaRPr lang="en-US" altLang="ja-JP" dirty="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　論文のテーマは東日本大震災の直後におけるツイッター上での情報</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提供の様子を調査したものである。論文では、著者名の英ローマ字表</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記と英語による論題が付されているほかは、全体を通じて日本語で書</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かれており、論文の読者は日本語話者が想定されていると思われる。</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a:solidFill>
                  <a:schemeClr val="tx1"/>
                </a:solidFill>
                <a:latin typeface="HGP明朝B" panose="02020800000000000000" pitchFamily="18" charset="-128"/>
                <a:ea typeface="HGP明朝B" panose="02020800000000000000" pitchFamily="18" charset="-128"/>
              </a:rPr>
              <a:t>　</a:t>
            </a:r>
            <a:r>
              <a:rPr lang="ja-JP" altLang="en-US" dirty="0" smtClean="0">
                <a:solidFill>
                  <a:schemeClr val="tx1"/>
                </a:solidFill>
                <a:latin typeface="HGP明朝B" panose="02020800000000000000" pitchFamily="18" charset="-128"/>
                <a:ea typeface="HGP明朝B" panose="02020800000000000000" pitchFamily="18" charset="-128"/>
              </a:rPr>
              <a:t>論文の構成要素として、論題・著者・</a:t>
            </a:r>
            <a:r>
              <a:rPr lang="en-US" altLang="ja-JP" dirty="0" smtClean="0">
                <a:solidFill>
                  <a:schemeClr val="tx1"/>
                </a:solidFill>
                <a:latin typeface="HGP明朝B" panose="02020800000000000000" pitchFamily="18" charset="-128"/>
                <a:ea typeface="HGP明朝B" panose="02020800000000000000" pitchFamily="18" charset="-128"/>
              </a:rPr>
              <a:t>Abstract</a:t>
            </a:r>
            <a:r>
              <a:rPr lang="ja-JP" altLang="en-US" dirty="0" smtClean="0">
                <a:solidFill>
                  <a:schemeClr val="tx1"/>
                </a:solidFill>
                <a:latin typeface="HGP明朝B" panose="02020800000000000000" pitchFamily="18" charset="-128"/>
                <a:ea typeface="HGP明朝B" panose="02020800000000000000" pitchFamily="18" charset="-128"/>
              </a:rPr>
              <a:t>・キーワードの書誌的な要素が書かれたのち、本文は「</a:t>
            </a:r>
            <a:r>
              <a:rPr lang="en-US" altLang="ja-JP" dirty="0" smtClean="0">
                <a:solidFill>
                  <a:schemeClr val="tx1"/>
                </a:solidFill>
                <a:latin typeface="HGP明朝B" panose="02020800000000000000" pitchFamily="18" charset="-128"/>
                <a:ea typeface="HGP明朝B" panose="02020800000000000000" pitchFamily="18" charset="-128"/>
              </a:rPr>
              <a:t>1. </a:t>
            </a:r>
            <a:r>
              <a:rPr lang="ja-JP" altLang="en-US" dirty="0" smtClean="0">
                <a:solidFill>
                  <a:schemeClr val="tx1"/>
                </a:solidFill>
                <a:latin typeface="HGP明朝B" panose="02020800000000000000" pitchFamily="18" charset="-128"/>
                <a:ea typeface="HGP明朝B" panose="02020800000000000000" pitchFamily="18" charset="-128"/>
              </a:rPr>
              <a:t>はじめに」から「</a:t>
            </a:r>
            <a:r>
              <a:rPr lang="en-US" altLang="ja-JP" dirty="0" smtClean="0">
                <a:solidFill>
                  <a:schemeClr val="tx1"/>
                </a:solidFill>
                <a:latin typeface="HGP明朝B" panose="02020800000000000000" pitchFamily="18" charset="-128"/>
                <a:ea typeface="HGP明朝B" panose="02020800000000000000" pitchFamily="18" charset="-128"/>
              </a:rPr>
              <a:t>6. </a:t>
            </a:r>
            <a:r>
              <a:rPr lang="ja-JP" altLang="en-US" dirty="0" smtClean="0">
                <a:solidFill>
                  <a:schemeClr val="tx1"/>
                </a:solidFill>
                <a:latin typeface="HGP明朝B" panose="02020800000000000000" pitchFamily="18" charset="-128"/>
                <a:ea typeface="HGP明朝B" panose="02020800000000000000" pitchFamily="18" charset="-128"/>
              </a:rPr>
              <a:t>まとめ」まで</a:t>
            </a:r>
            <a:r>
              <a:rPr lang="en-US" altLang="ja-JP" dirty="0" smtClean="0">
                <a:solidFill>
                  <a:schemeClr val="tx1"/>
                </a:solidFill>
                <a:latin typeface="HGP明朝B" panose="02020800000000000000" pitchFamily="18" charset="-128"/>
                <a:ea typeface="HGP明朝B" panose="02020800000000000000" pitchFamily="18" charset="-128"/>
              </a:rPr>
              <a:t>6</a:t>
            </a:r>
            <a:r>
              <a:rPr lang="ja-JP" altLang="en-US" dirty="0" smtClean="0">
                <a:solidFill>
                  <a:schemeClr val="tx1"/>
                </a:solidFill>
                <a:latin typeface="HGP明朝B" panose="02020800000000000000" pitchFamily="18" charset="-128"/>
                <a:ea typeface="HGP明朝B" panose="02020800000000000000" pitchFamily="18" charset="-128"/>
              </a:rPr>
              <a:t>章から構成され、最後に参考文献が付いている。参考文献では全部で</a:t>
            </a:r>
            <a:r>
              <a:rPr lang="en-US" altLang="ja-JP" dirty="0" smtClean="0">
                <a:solidFill>
                  <a:schemeClr val="tx1"/>
                </a:solidFill>
                <a:latin typeface="HGP明朝B" panose="02020800000000000000" pitchFamily="18" charset="-128"/>
                <a:ea typeface="HGP明朝B" panose="02020800000000000000" pitchFamily="18" charset="-128"/>
              </a:rPr>
              <a:t>12</a:t>
            </a:r>
            <a:r>
              <a:rPr lang="ja-JP" altLang="en-US" dirty="0" smtClean="0">
                <a:solidFill>
                  <a:schemeClr val="tx1"/>
                </a:solidFill>
                <a:latin typeface="HGP明朝B" panose="02020800000000000000" pitchFamily="18" charset="-128"/>
                <a:ea typeface="HGP明朝B" panose="02020800000000000000" pitchFamily="18" charset="-128"/>
              </a:rPr>
              <a:t>の文献が番号付きで参照され、そのうち</a:t>
            </a:r>
            <a:r>
              <a:rPr lang="en-US" altLang="ja-JP" dirty="0" smtClean="0">
                <a:solidFill>
                  <a:schemeClr val="tx1"/>
                </a:solidFill>
                <a:latin typeface="HGP明朝B" panose="02020800000000000000" pitchFamily="18" charset="-128"/>
                <a:ea typeface="HGP明朝B" panose="02020800000000000000" pitchFamily="18" charset="-128"/>
              </a:rPr>
              <a:t>8</a:t>
            </a:r>
            <a:r>
              <a:rPr lang="ja-JP" altLang="en-US" dirty="0" smtClean="0">
                <a:solidFill>
                  <a:schemeClr val="tx1"/>
                </a:solidFill>
                <a:latin typeface="HGP明朝B" panose="02020800000000000000" pitchFamily="18" charset="-128"/>
                <a:ea typeface="HGP明朝B" panose="02020800000000000000" pitchFamily="18" charset="-128"/>
              </a:rPr>
              <a:t>つの文献には</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が付けられている。</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付きの文献は</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部分がリンクとなっており、</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ファイルを閲覧しながら、その場でリンクをクリックすることにより、参照文献を読むことができる。参照文献の番号</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a:t>
            </a:r>
            <a:r>
              <a:rPr lang="en-US" altLang="ja-JP" dirty="0" smtClean="0">
                <a:solidFill>
                  <a:schemeClr val="tx1"/>
                </a:solidFill>
                <a:latin typeface="HGP明朝B" panose="02020800000000000000" pitchFamily="18" charset="-128"/>
                <a:ea typeface="HGP明朝B" panose="02020800000000000000" pitchFamily="18" charset="-128"/>
              </a:rPr>
              <a:t>[12]</a:t>
            </a:r>
            <a:r>
              <a:rPr lang="ja-JP" altLang="en-US" dirty="0" smtClean="0">
                <a:solidFill>
                  <a:schemeClr val="tx1"/>
                </a:solidFill>
                <a:latin typeface="HGP明朝B" panose="02020800000000000000" pitchFamily="18" charset="-128"/>
                <a:ea typeface="HGP明朝B" panose="02020800000000000000" pitchFamily="18" charset="-128"/>
              </a:rPr>
              <a:t>は、それぞれ本文中の関連する記述の箇所に付されており、どの記述においてどの参考文献を読めばよいかが明らかになっている。</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　また論文中、表は</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つ、図は２つが付けられており、参照文献と同様、表</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、図</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等として番号を付した上で、本文中で参照している。なお、この論文中では「図</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」が</a:t>
            </a:r>
            <a:r>
              <a:rPr lang="en-US" altLang="ja-JP" dirty="0" smtClean="0">
                <a:solidFill>
                  <a:schemeClr val="tx1"/>
                </a:solidFill>
                <a:latin typeface="HGP明朝B" panose="02020800000000000000" pitchFamily="18" charset="-128"/>
                <a:ea typeface="HGP明朝B" panose="02020800000000000000" pitchFamily="18" charset="-128"/>
              </a:rPr>
              <a:t>2</a:t>
            </a:r>
            <a:r>
              <a:rPr lang="ja-JP" altLang="en-US" dirty="0" smtClean="0">
                <a:solidFill>
                  <a:schemeClr val="tx1"/>
                </a:solidFill>
                <a:latin typeface="HGP明朝B" panose="02020800000000000000" pitchFamily="18" charset="-128"/>
                <a:ea typeface="HGP明朝B" panose="02020800000000000000" pitchFamily="18" charset="-128"/>
              </a:rPr>
              <a:t>つあり、これは著者の校正ミスと思われ、後者は「図</a:t>
            </a:r>
            <a:r>
              <a:rPr lang="en-US" altLang="ja-JP" dirty="0" smtClean="0">
                <a:solidFill>
                  <a:schemeClr val="tx1"/>
                </a:solidFill>
                <a:latin typeface="HGP明朝B" panose="02020800000000000000" pitchFamily="18" charset="-128"/>
                <a:ea typeface="HGP明朝B" panose="02020800000000000000" pitchFamily="18" charset="-128"/>
              </a:rPr>
              <a:t>2</a:t>
            </a:r>
            <a:r>
              <a:rPr lang="ja-JP" altLang="en-US" dirty="0" smtClean="0">
                <a:solidFill>
                  <a:schemeClr val="tx1"/>
                </a:solidFill>
                <a:latin typeface="HGP明朝B" panose="02020800000000000000" pitchFamily="18" charset="-128"/>
                <a:ea typeface="HGP明朝B" panose="02020800000000000000" pitchFamily="18" charset="-128"/>
              </a:rPr>
              <a:t>」となるのが正しいと思われる。また、図の一つは</a:t>
            </a:r>
            <a:r>
              <a:rPr lang="en-US" altLang="ja-JP" dirty="0" smtClean="0">
                <a:solidFill>
                  <a:schemeClr val="tx1"/>
                </a:solidFill>
                <a:latin typeface="HGP明朝B" panose="02020800000000000000" pitchFamily="18" charset="-128"/>
                <a:ea typeface="HGP明朝B" panose="02020800000000000000" pitchFamily="18" charset="-128"/>
              </a:rPr>
              <a:t>…</a:t>
            </a:r>
          </a:p>
        </p:txBody>
      </p:sp>
      <p:pic>
        <p:nvPicPr>
          <p:cNvPr id="7" name="図 6"/>
          <p:cNvPicPr>
            <a:picLocks noChangeAspect="1"/>
          </p:cNvPicPr>
          <p:nvPr/>
        </p:nvPicPr>
        <p:blipFill rotWithShape="1">
          <a:blip r:embed="rId2"/>
          <a:srcRect l="17900" t="18847" r="8074" b="10539"/>
          <a:stretch/>
        </p:blipFill>
        <p:spPr>
          <a:xfrm>
            <a:off x="7065166" y="2708920"/>
            <a:ext cx="1638112" cy="985766"/>
          </a:xfrm>
          <a:prstGeom prst="rect">
            <a:avLst/>
          </a:prstGeom>
          <a:ln>
            <a:solidFill>
              <a:schemeClr val="bg1">
                <a:lumMod val="50000"/>
              </a:schemeClr>
            </a:solidFill>
          </a:ln>
        </p:spPr>
      </p:pic>
    </p:spTree>
    <p:extLst>
      <p:ext uri="{BB962C8B-B14F-4D97-AF65-F5344CB8AC3E}">
        <p14:creationId xmlns:p14="http://schemas.microsoft.com/office/powerpoint/2010/main" val="413234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前回の出席カードから（質疑）</a:t>
            </a:r>
            <a:endParaRPr kumimoji="1" lang="ja-JP" altLang="en-US" dirty="0"/>
          </a:p>
        </p:txBody>
      </p:sp>
      <p:sp>
        <p:nvSpPr>
          <p:cNvPr id="3" name="コンテンツ プレースホルダー 2"/>
          <p:cNvSpPr>
            <a:spLocks noGrp="1"/>
          </p:cNvSpPr>
          <p:nvPr>
            <p:ph idx="1"/>
          </p:nvPr>
        </p:nvSpPr>
        <p:spPr>
          <a:xfrm>
            <a:off x="323528" y="1153544"/>
            <a:ext cx="8820472" cy="5704456"/>
          </a:xfrm>
        </p:spPr>
        <p:txBody>
          <a:bodyPr>
            <a:normAutofit fontScale="62500" lnSpcReduction="20000"/>
          </a:bodyPr>
          <a:lstStyle/>
          <a:p>
            <a:r>
              <a:rPr lang="en-US" altLang="ja-JP" dirty="0">
                <a:latin typeface="HGｺﾞｼｯｸM" panose="020B0609000000000000" pitchFamily="49" charset="-128"/>
                <a:ea typeface="HGｺﾞｼｯｸM" panose="020B0609000000000000" pitchFamily="49" charset="-128"/>
              </a:rPr>
              <a:t>Kindle</a:t>
            </a:r>
            <a:r>
              <a:rPr lang="ja-JP" altLang="en-US" dirty="0">
                <a:latin typeface="HGｺﾞｼｯｸM" panose="020B0609000000000000" pitchFamily="49" charset="-128"/>
                <a:ea typeface="HGｺﾞｼｯｸM" panose="020B0609000000000000" pitchFamily="49" charset="-128"/>
              </a:rPr>
              <a:t>ではどの本がどこまで読まれているか、という事が</a:t>
            </a:r>
            <a:r>
              <a:rPr lang="en-US" altLang="ja-JP" dirty="0">
                <a:latin typeface="HGｺﾞｼｯｸM" panose="020B0609000000000000" pitchFamily="49" charset="-128"/>
                <a:ea typeface="HGｺﾞｼｯｸM" panose="020B0609000000000000" pitchFamily="49" charset="-128"/>
              </a:rPr>
              <a:t>Amazon</a:t>
            </a:r>
            <a:r>
              <a:rPr lang="ja-JP" altLang="en-US" dirty="0">
                <a:latin typeface="HGｺﾞｼｯｸM" panose="020B0609000000000000" pitchFamily="49" charset="-128"/>
                <a:ea typeface="HGｺﾞｼｯｸM" panose="020B0609000000000000" pitchFamily="49" charset="-128"/>
              </a:rPr>
              <a:t>側にわかるようになっている、という話が少し怖いと感じた</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a:t>参考</a:t>
            </a:r>
            <a:r>
              <a:rPr lang="ja-JP" altLang="en-US" dirty="0" smtClean="0"/>
              <a:t>まで、以下に利用規約、参考記事を示します：</a:t>
            </a:r>
            <a:endParaRPr lang="en-US" altLang="ja-JP" dirty="0" smtClean="0"/>
          </a:p>
          <a:p>
            <a:pPr lvl="1"/>
            <a:r>
              <a:rPr lang="en-US" altLang="ja-JP" dirty="0">
                <a:hlinkClick r:id="rId2"/>
              </a:rPr>
              <a:t>http://</a:t>
            </a:r>
            <a:r>
              <a:rPr lang="en-US" altLang="ja-JP" dirty="0" smtClean="0">
                <a:hlinkClick r:id="rId2"/>
              </a:rPr>
              <a:t>www.amazon.com/gp/help/customer/display.html?nodeId=200506200</a:t>
            </a:r>
            <a:endParaRPr lang="en-US" altLang="ja-JP" dirty="0" smtClean="0"/>
          </a:p>
          <a:p>
            <a:pPr lvl="1"/>
            <a:r>
              <a:rPr lang="en-US" altLang="ja-JP" dirty="0">
                <a:hlinkClick r:id="rId3"/>
              </a:rPr>
              <a:t>https://</a:t>
            </a:r>
            <a:r>
              <a:rPr lang="en-US" altLang="ja-JP" dirty="0" smtClean="0">
                <a:hlinkClick r:id="rId3"/>
              </a:rPr>
              <a:t>www.eff.org/pages/reader-privacy-chart-2012</a:t>
            </a:r>
            <a:endParaRPr lang="en-US" altLang="ja-JP" dirty="0" smtClean="0"/>
          </a:p>
          <a:p>
            <a:pPr lvl="1"/>
            <a:r>
              <a:rPr lang="en-US" altLang="ja-JP" dirty="0">
                <a:hlinkClick r:id="rId4"/>
              </a:rPr>
              <a:t>http://www.dotbook.jp/magazine-k/an_e-book_buyers_guide_to_privacy</a:t>
            </a:r>
            <a:r>
              <a:rPr lang="en-US" altLang="ja-JP" dirty="0" smtClean="0">
                <a:hlinkClick r:id="rId4"/>
              </a:rPr>
              <a:t>/</a:t>
            </a:r>
            <a:r>
              <a:rPr lang="ja-JP" altLang="en-US" dirty="0" smtClean="0"/>
              <a:t> （初版</a:t>
            </a:r>
            <a:r>
              <a:rPr lang="en-US" altLang="ja-JP" dirty="0" smtClean="0"/>
              <a:t>; </a:t>
            </a:r>
            <a:r>
              <a:rPr lang="ja-JP" altLang="en-US" dirty="0" smtClean="0"/>
              <a:t>日本語訳）</a:t>
            </a:r>
            <a:endParaRPr lang="en-US" altLang="ja-JP" dirty="0"/>
          </a:p>
          <a:p>
            <a:r>
              <a:rPr lang="ja-JP" altLang="en-US" dirty="0">
                <a:latin typeface="HGｺﾞｼｯｸM" panose="020B0609000000000000" pitchFamily="49" charset="-128"/>
                <a:ea typeface="HGｺﾞｼｯｸM" panose="020B0609000000000000" pitchFamily="49" charset="-128"/>
              </a:rPr>
              <a:t>国立国会図書館デジタル化資料が、今後全国の図書館へのオンライン配信を予定、とあるが、いつ頃の実施を目指したものか</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smtClean="0"/>
              <a:t>平成</a:t>
            </a:r>
            <a:r>
              <a:rPr lang="en-US" altLang="ja-JP" dirty="0"/>
              <a:t>26</a:t>
            </a:r>
            <a:r>
              <a:rPr lang="ja-JP" altLang="en-US" dirty="0" smtClean="0"/>
              <a:t>年</a:t>
            </a:r>
            <a:r>
              <a:rPr lang="en-US" altLang="ja-JP" dirty="0"/>
              <a:t>1</a:t>
            </a:r>
            <a:r>
              <a:rPr lang="ja-JP" altLang="en-US" dirty="0" smtClean="0"/>
              <a:t>月からの実施を予定</a:t>
            </a:r>
            <a:endParaRPr lang="en-US" altLang="ja-JP" dirty="0" smtClean="0"/>
          </a:p>
          <a:p>
            <a:pPr lvl="2"/>
            <a:r>
              <a:rPr lang="ja-JP" altLang="en-US" dirty="0" smtClean="0"/>
              <a:t>国立国会図書館</a:t>
            </a:r>
            <a:r>
              <a:rPr lang="en-US" altLang="ja-JP" dirty="0" smtClean="0"/>
              <a:t>. </a:t>
            </a:r>
            <a:r>
              <a:rPr lang="ja-JP" altLang="en-US" dirty="0" smtClean="0"/>
              <a:t>「デジタル化</a:t>
            </a:r>
            <a:r>
              <a:rPr lang="ja-JP" altLang="en-US" dirty="0"/>
              <a:t>資料の図書館送信に関する改正著作権法の施行に</a:t>
            </a:r>
            <a:r>
              <a:rPr lang="ja-JP" altLang="en-US" dirty="0" smtClean="0"/>
              <a:t>ついて」</a:t>
            </a:r>
            <a:r>
              <a:rPr lang="en-US" altLang="ja-JP" dirty="0" smtClean="0"/>
              <a:t>. </a:t>
            </a:r>
            <a:r>
              <a:rPr lang="en-US" altLang="ja-JP" dirty="0"/>
              <a:t>2012</a:t>
            </a:r>
            <a:r>
              <a:rPr lang="ja-JP" altLang="en-US" dirty="0"/>
              <a:t>年</a:t>
            </a:r>
            <a:r>
              <a:rPr lang="en-US" altLang="ja-JP" dirty="0"/>
              <a:t>12</a:t>
            </a:r>
            <a:r>
              <a:rPr lang="ja-JP" altLang="en-US" dirty="0"/>
              <a:t>月</a:t>
            </a:r>
            <a:r>
              <a:rPr lang="en-US" altLang="ja-JP" dirty="0"/>
              <a:t>17</a:t>
            </a:r>
            <a:r>
              <a:rPr lang="ja-JP" altLang="en-US" dirty="0" smtClean="0"/>
              <a:t>日（プレスリリース） </a:t>
            </a:r>
            <a:r>
              <a:rPr lang="en-US" altLang="ja-JP" dirty="0">
                <a:hlinkClick r:id="rId5"/>
              </a:rPr>
              <a:t>http://www.ndl.go.jp/jp/news/fy2012/__</a:t>
            </a:r>
            <a:r>
              <a:rPr lang="en-US" altLang="ja-JP" dirty="0" smtClean="0">
                <a:hlinkClick r:id="rId5"/>
              </a:rPr>
              <a:t>icsFiles/afieldfile/2012/12/17/pr121217.pdf</a:t>
            </a:r>
            <a:endParaRPr lang="en-US" altLang="ja-JP" dirty="0" smtClean="0"/>
          </a:p>
          <a:p>
            <a:pPr lvl="2"/>
            <a:r>
              <a:rPr lang="ja-JP" altLang="en-US" dirty="0" smtClean="0"/>
              <a:t>国立国会図書館</a:t>
            </a:r>
            <a:r>
              <a:rPr lang="en-US" altLang="ja-JP" dirty="0" smtClean="0"/>
              <a:t>. </a:t>
            </a:r>
            <a:r>
              <a:rPr lang="ja-JP" altLang="en-US" dirty="0" smtClean="0"/>
              <a:t>デジタル化</a:t>
            </a:r>
            <a:r>
              <a:rPr lang="ja-JP" altLang="en-US" dirty="0"/>
              <a:t>資料の図書館送信に伴う</a:t>
            </a:r>
            <a:r>
              <a:rPr lang="ja-JP" altLang="en-US" dirty="0" smtClean="0"/>
              <a:t>手続</a:t>
            </a:r>
            <a:r>
              <a:rPr lang="en-US" altLang="ja-JP" dirty="0" smtClean="0"/>
              <a:t>. </a:t>
            </a:r>
            <a:r>
              <a:rPr lang="en-US" altLang="ja-JP" dirty="0" smtClean="0">
                <a:hlinkClick r:id="rId6"/>
              </a:rPr>
              <a:t>http</a:t>
            </a:r>
            <a:r>
              <a:rPr lang="en-US" altLang="ja-JP" dirty="0">
                <a:hlinkClick r:id="rId6"/>
              </a:rPr>
              <a:t>://</a:t>
            </a:r>
            <a:r>
              <a:rPr lang="en-US" altLang="ja-JP" dirty="0" smtClean="0">
                <a:hlinkClick r:id="rId6"/>
              </a:rPr>
              <a:t>www.ndl.go.jp/jp/aboutus/digi_distribution.html</a:t>
            </a:r>
            <a:r>
              <a:rPr lang="en-US" altLang="ja-JP" dirty="0" smtClean="0"/>
              <a:t> </a:t>
            </a:r>
            <a:r>
              <a:rPr lang="ja-JP" altLang="en-US" dirty="0" smtClean="0"/>
              <a:t>（</a:t>
            </a:r>
            <a:r>
              <a:rPr lang="en-US" altLang="ja-JP" dirty="0" smtClean="0"/>
              <a:t>2013</a:t>
            </a:r>
            <a:r>
              <a:rPr lang="ja-JP" altLang="en-US" dirty="0" smtClean="0"/>
              <a:t>年</a:t>
            </a:r>
            <a:r>
              <a:rPr lang="en-US" altLang="ja-JP" dirty="0" smtClean="0"/>
              <a:t>5</a:t>
            </a:r>
            <a:r>
              <a:rPr lang="ja-JP" altLang="en-US" dirty="0" smtClean="0"/>
              <a:t>月</a:t>
            </a:r>
            <a:r>
              <a:rPr lang="en-US" altLang="ja-JP" dirty="0" smtClean="0"/>
              <a:t>27</a:t>
            </a:r>
            <a:r>
              <a:rPr lang="ja-JP" altLang="en-US" dirty="0" smtClean="0"/>
              <a:t>日アクセス）</a:t>
            </a:r>
            <a:endParaRPr lang="en-US" altLang="ja-JP" dirty="0" smtClean="0"/>
          </a:p>
          <a:p>
            <a:r>
              <a:rPr lang="ja-JP" altLang="en-US" dirty="0" smtClean="0">
                <a:latin typeface="HGｺﾞｼｯｸM" panose="020B0609000000000000" pitchFamily="49" charset="-128"/>
                <a:ea typeface="HGｺﾞｼｯｸM" panose="020B0609000000000000" pitchFamily="49" charset="-128"/>
              </a:rPr>
              <a:t>アマゾン</a:t>
            </a:r>
            <a:r>
              <a:rPr lang="ja-JP" altLang="en-US" dirty="0">
                <a:latin typeface="HGｺﾞｼｯｸM" panose="020B0609000000000000" pitchFamily="49" charset="-128"/>
                <a:ea typeface="HGｺﾞｼｯｸM" panose="020B0609000000000000" pitchFamily="49" charset="-128"/>
              </a:rPr>
              <a:t>や楽天など、今は様々な電子書籍のハードがありますが、先生の目から見て、何が一番お勧めですか</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smtClean="0"/>
              <a:t>（正直、よく分かりません</a:t>
            </a:r>
            <a:r>
              <a:rPr lang="en-US" altLang="ja-JP" dirty="0" smtClean="0"/>
              <a:t>…</a:t>
            </a:r>
            <a:r>
              <a:rPr lang="ja-JP" altLang="en-US" dirty="0" smtClean="0"/>
              <a:t>）</a:t>
            </a:r>
            <a:endParaRPr lang="en-US" altLang="ja-JP" dirty="0" smtClean="0"/>
          </a:p>
          <a:p>
            <a:pPr lvl="1"/>
            <a:r>
              <a:rPr lang="ja-JP" altLang="en-US" dirty="0" smtClean="0"/>
              <a:t>軽いのが良い、とか。書籍の種類：小説が読みたい、マンガが読みたい、洋書が読みたい</a:t>
            </a:r>
            <a:r>
              <a:rPr lang="ja-JP" altLang="en-US" dirty="0" err="1" smtClean="0"/>
              <a:t>、、、</a:t>
            </a:r>
            <a:r>
              <a:rPr lang="ja-JP" altLang="en-US" dirty="0" smtClean="0"/>
              <a:t>とか条件に応じて、いろいろあります。</a:t>
            </a:r>
            <a:endParaRPr lang="en-US" altLang="ja-JP" dirty="0" smtClean="0"/>
          </a:p>
          <a:p>
            <a:pPr lvl="2"/>
            <a:r>
              <a:rPr lang="zh-TW" altLang="en-US" dirty="0">
                <a:latin typeface="ＭＳ Ｐゴシック" panose="020B0600070205080204" pitchFamily="50" charset="-128"/>
                <a:ea typeface="ＭＳ Ｐゴシック" panose="020B0600070205080204" pitchFamily="50" charset="-128"/>
              </a:rPr>
              <a:t>西田宗千佳</a:t>
            </a:r>
            <a:r>
              <a:rPr lang="zh-TW" altLang="en-US" dirty="0" smtClean="0">
                <a:latin typeface="ＭＳ Ｐゴシック" panose="020B0600070205080204" pitchFamily="50" charset="-128"/>
                <a:ea typeface="ＭＳ Ｐゴシック" panose="020B0600070205080204" pitchFamily="50" charset="-128"/>
              </a:rPr>
              <a:t>監修</a:t>
            </a:r>
            <a:r>
              <a:rPr lang="ja-JP" altLang="en-US" dirty="0" smtClean="0">
                <a:latin typeface="ＭＳ Ｐゴシック" panose="020B0600070205080204" pitchFamily="50" charset="-128"/>
                <a:ea typeface="ＭＳ Ｐゴシック" panose="020B0600070205080204" pitchFamily="50" charset="-128"/>
              </a:rPr>
              <a:t>：「これ</a:t>
            </a: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冊で完全理解電子書籍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端末・サービスの選び方から使い方、楽しみ方</a:t>
            </a:r>
            <a:r>
              <a:rPr lang="ja-JP" altLang="en-US" dirty="0" smtClean="0">
                <a:latin typeface="ＭＳ Ｐゴシック" panose="020B0600070205080204" pitchFamily="50" charset="-128"/>
                <a:ea typeface="ＭＳ Ｐゴシック" panose="020B0600070205080204" pitchFamily="50" charset="-128"/>
              </a:rPr>
              <a:t>まで」</a:t>
            </a:r>
            <a:r>
              <a:rPr lang="en-US" altLang="ja-JP" dirty="0" smtClean="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rPr>
              <a:t>日経</a:t>
            </a:r>
            <a:r>
              <a:rPr lang="en-US" altLang="ja-JP" dirty="0">
                <a:latin typeface="ＭＳ Ｐゴシック" panose="020B0600070205080204" pitchFamily="50" charset="-128"/>
              </a:rPr>
              <a:t>BP</a:t>
            </a:r>
            <a:r>
              <a:rPr lang="ja-JP" altLang="en-US" dirty="0" smtClean="0">
                <a:latin typeface="ＭＳ Ｐゴシック" panose="020B0600070205080204" pitchFamily="50" charset="-128"/>
              </a:rPr>
              <a:t>社</a:t>
            </a:r>
            <a:r>
              <a:rPr lang="en-US" altLang="ja-JP" dirty="0" smtClean="0">
                <a:latin typeface="ＭＳ Ｐゴシック" panose="020B0600070205080204" pitchFamily="50" charset="-128"/>
              </a:rPr>
              <a:t>, 2013, 97p. (ISBN</a:t>
            </a:r>
            <a:r>
              <a:rPr lang="en-US" altLang="ja-JP" dirty="0">
                <a:latin typeface="ＭＳ Ｐゴシック" panose="020B0600070205080204" pitchFamily="50" charset="-128"/>
              </a:rPr>
              <a:t>: </a:t>
            </a:r>
            <a:r>
              <a:rPr lang="en-US" altLang="ja-JP" dirty="0" smtClean="0">
                <a:latin typeface="ＭＳ Ｐゴシック" panose="020B0600070205080204" pitchFamily="50" charset="-128"/>
              </a:rPr>
              <a:t>978-4-8222-6955-5</a:t>
            </a:r>
            <a:r>
              <a:rPr lang="en-US" altLang="ja-JP" dirty="0">
                <a:latin typeface="ＭＳ Ｐゴシック" panose="020B0600070205080204" pitchFamily="50" charset="-128"/>
              </a:rPr>
              <a:t>)</a:t>
            </a:r>
            <a:endParaRPr lang="en-US" altLang="ja-JP" dirty="0" smtClean="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extLst>
      <p:ext uri="{BB962C8B-B14F-4D97-AF65-F5344CB8AC3E}">
        <p14:creationId xmlns:p14="http://schemas.microsoft.com/office/powerpoint/2010/main" val="367157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前回の出席カードから（感想）</a:t>
            </a:r>
            <a:endParaRPr kumimoji="1" lang="ja-JP" altLang="en-US" sz="4000" dirty="0"/>
          </a:p>
        </p:txBody>
      </p:sp>
      <p:sp>
        <p:nvSpPr>
          <p:cNvPr id="3" name="コンテンツ プレースホルダ 2"/>
          <p:cNvSpPr>
            <a:spLocks noGrp="1"/>
          </p:cNvSpPr>
          <p:nvPr>
            <p:ph idx="1"/>
          </p:nvPr>
        </p:nvSpPr>
        <p:spPr>
          <a:xfrm>
            <a:off x="0" y="908720"/>
            <a:ext cx="9144000" cy="5949280"/>
          </a:xfrm>
        </p:spPr>
        <p:txBody>
          <a:bodyPr>
            <a:normAutofit fontScale="47500" lnSpcReduction="20000"/>
          </a:bodyPr>
          <a:lstStyle/>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レポートのことに関してだが、参考文献の書き方を次回こそはきちんと書けるようにしたい。</a:t>
            </a:r>
            <a:endParaRPr lang="en-US" altLang="ja-JP" dirty="0" smtClean="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楽天</a:t>
            </a:r>
            <a:r>
              <a:rPr lang="ja-JP" altLang="en-US" dirty="0">
                <a:latin typeface="HGPｺﾞｼｯｸM" panose="020B0600000000000000" pitchFamily="50" charset="-128"/>
                <a:ea typeface="HGPｺﾞｼｯｸM" panose="020B0600000000000000" pitchFamily="50" charset="-128"/>
              </a:rPr>
              <a:t>による</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向けの電子書籍販売ページにて、マンガが多くピックアップされていることが意外だった。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これまで電子ジャーナルが多く紹介されていたこともあってか、電子書籍といえば小説などの文書だという印象が強かった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個人的には、文書中にリンクを張れるのがデジタルドキュメントの大きな利点だと思っているので、やはりデジタルで読むなら文書がいいと思う。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電子書籍は実はほとんど利用したことが無かったので、読んでみたいと思う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電子書籍の時代がこれから到来すると思いました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楽天</a:t>
            </a:r>
            <a:r>
              <a:rPr lang="ja-JP" altLang="en-US" dirty="0">
                <a:latin typeface="HGPｺﾞｼｯｸM" panose="020B0600000000000000" pitchFamily="50" charset="-128"/>
                <a:ea typeface="HGPｺﾞｼｯｸM" panose="020B0600000000000000" pitchFamily="50" charset="-128"/>
              </a:rPr>
              <a:t>の</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が、無料配布されている青空文庫作品の多くを収録しているのを見て思い出したが、日本においては無料の電子書籍の利用が多いという話を聞いたことがある。背景には、紙の本にはお金を払うが、電子的なコンテンツを（無料で見られるウェブサイトの影響より）「購入する」という感覚があまりないということがあるらしい。ただ、最近は電子書籍を読める媒体もだいぶ広まり、ウェブ上で音楽などのデジタルコンテンツを購入する行為も普及していると思うので、状況はまた変わっているのかもしれない。</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と紙の書籍の長所・短所が良く分かった。私はどちらが良いかと問われれば「紙の本」と答えるが、最近の高校生が皆電子辞書を持ち歩いているように、検索を目的とするならば、電子書籍に軍配が上がる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電子書籍が紙の本に比べて、何が利点で何が欠点なのかが分かった。情報社会の現代ではやはり電子書籍の利点の方が多いと思った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en-US" altLang="ja-JP" dirty="0">
                <a:latin typeface="HGPｺﾞｼｯｸM" panose="020B0600000000000000" pitchFamily="50" charset="-128"/>
                <a:ea typeface="HGPｺﾞｼｯｸM" panose="020B0600000000000000" pitchFamily="50" charset="-128"/>
              </a:rPr>
              <a:t>iPad</a:t>
            </a:r>
            <a:r>
              <a:rPr lang="ja-JP" altLang="en-US" dirty="0">
                <a:latin typeface="HGPｺﾞｼｯｸM" panose="020B0600000000000000" pitchFamily="50" charset="-128"/>
                <a:ea typeface="HGPｺﾞｼｯｸM" panose="020B0600000000000000" pitchFamily="50" charset="-128"/>
              </a:rPr>
              <a:t>や</a:t>
            </a:r>
            <a:r>
              <a:rPr lang="en-US" altLang="ja-JP" dirty="0">
                <a:latin typeface="HGPｺﾞｼｯｸM" panose="020B0600000000000000" pitchFamily="50" charset="-128"/>
                <a:ea typeface="HGPｺﾞｼｯｸM" panose="020B0600000000000000" pitchFamily="50" charset="-128"/>
              </a:rPr>
              <a:t>iPhone</a:t>
            </a:r>
            <a:r>
              <a:rPr lang="ja-JP" altLang="en-US" dirty="0">
                <a:latin typeface="HGPｺﾞｼｯｸM" panose="020B0600000000000000" pitchFamily="50" charset="-128"/>
                <a:ea typeface="HGPｺﾞｼｯｸM" panose="020B0600000000000000" pitchFamily="50" charset="-128"/>
              </a:rPr>
              <a:t>が汎用端末だから、電子書籍を読む</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や</a:t>
            </a:r>
            <a:r>
              <a:rPr lang="en-US" altLang="ja-JP" dirty="0">
                <a:latin typeface="HGPｺﾞｼｯｸM" panose="020B0600000000000000" pitchFamily="50" charset="-128"/>
                <a:ea typeface="HGPｺﾞｼｯｸM" panose="020B0600000000000000" pitchFamily="50" charset="-128"/>
              </a:rPr>
              <a:t>kindle</a:t>
            </a:r>
            <a:r>
              <a:rPr lang="ja-JP" altLang="en-US" dirty="0">
                <a:latin typeface="HGPｺﾞｼｯｸM" panose="020B0600000000000000" pitchFamily="50" charset="-128"/>
                <a:ea typeface="HGPｺﾞｼｯｸM" panose="020B0600000000000000" pitchFamily="50" charset="-128"/>
              </a:rPr>
              <a:t>と同じ扱いができるというのが面白いと思った。アナログ書籍とデジタル書籍の良いところがよく分かった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電子書籍を閲覧できる端末の紹介がわかりやすかった。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もう少しディジタルドキュメントの電子書籍の値段を下げてほしい。</a:t>
            </a:r>
            <a:r>
              <a:rPr lang="en-US" altLang="ja-JP" dirty="0">
                <a:latin typeface="HGPｺﾞｼｯｸM" panose="020B0600000000000000" pitchFamily="50" charset="-128"/>
                <a:ea typeface="HGPｺﾞｼｯｸM" panose="020B0600000000000000" pitchFamily="50" charset="-128"/>
              </a:rPr>
              <a:t>100</a:t>
            </a:r>
            <a:r>
              <a:rPr lang="ja-JP" altLang="en-US" dirty="0">
                <a:latin typeface="HGPｺﾞｼｯｸM" panose="020B0600000000000000" pitchFamily="50" charset="-128"/>
                <a:ea typeface="HGPｺﾞｼｯｸM" panose="020B0600000000000000" pitchFamily="50" charset="-128"/>
              </a:rPr>
              <a:t>円ぐらいでないと気軽に買えない</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ではデータで取り扱われていることで、紙の本のようには貸したり借りたりが出来ない。現段階では誰かにすすめたい本があっても、「試しに読んでみて」という部分が簡単にいかない。図書館サービスのあり方も含めて、その部分が今後の課題なんだなと思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スマートフォンでない携帯電話も意外と売られているんですね。その割には店で見かけないけど・・・</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いわゆるガラケーも案外売れていて</a:t>
            </a:r>
            <a:r>
              <a:rPr lang="ja-JP" altLang="en-US" dirty="0" smtClean="0">
                <a:latin typeface="HGPｺﾞｼｯｸM" panose="020B0600000000000000" pitchFamily="50" charset="-128"/>
                <a:ea typeface="HGPｺﾞｼｯｸM" panose="020B0600000000000000" pitchFamily="50" charset="-128"/>
              </a:rPr>
              <a:t>びっくり</a:t>
            </a:r>
            <a:endParaRPr lang="en-US" altLang="ja-JP" dirty="0" smtClean="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電子書籍と電子ペーパの関連を知りたく</a:t>
            </a:r>
            <a:r>
              <a:rPr lang="ja-JP" altLang="en-US" dirty="0" smtClean="0">
                <a:latin typeface="HGPｺﾞｼｯｸM" panose="020B0600000000000000" pitchFamily="50" charset="-128"/>
                <a:ea typeface="HGPｺﾞｼｯｸM" panose="020B0600000000000000" pitchFamily="50" charset="-128"/>
              </a:rPr>
              <a:t>なりました</a:t>
            </a:r>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14145992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a:bodyPr>
          <a:lstStyle/>
          <a:p>
            <a:r>
              <a:rPr lang="ja-JP" altLang="en-US" dirty="0" smtClean="0"/>
              <a:t>前回の復習</a:t>
            </a:r>
            <a:endParaRPr lang="en-US" altLang="ja-JP" dirty="0" smtClean="0"/>
          </a:p>
          <a:p>
            <a:r>
              <a:rPr lang="ja-JP" altLang="en-US" dirty="0" smtClean="0"/>
              <a:t>ドキュメントフォーマット</a:t>
            </a:r>
            <a:endParaRPr lang="en-US" altLang="ja-JP" dirty="0" smtClean="0"/>
          </a:p>
          <a:p>
            <a:pPr lvl="1"/>
            <a:r>
              <a:rPr lang="ja-JP" altLang="en-US" dirty="0" smtClean="0"/>
              <a:t>ドキュメントフォーマットの切り口</a:t>
            </a:r>
            <a:endParaRPr lang="en-US" altLang="ja-JP" dirty="0" smtClean="0"/>
          </a:p>
          <a:p>
            <a:pPr lvl="1"/>
            <a:r>
              <a:rPr lang="ja-JP" altLang="en-US" dirty="0" smtClean="0"/>
              <a:t>テキスト </a:t>
            </a:r>
            <a:r>
              <a:rPr lang="en-US" altLang="ja-JP" dirty="0" smtClean="0"/>
              <a:t>/ </a:t>
            </a:r>
            <a:r>
              <a:rPr lang="ja-JP" altLang="en-US" dirty="0" smtClean="0"/>
              <a:t>文字コード</a:t>
            </a:r>
            <a:endParaRPr lang="en-US" altLang="ja-JP" dirty="0" smtClean="0"/>
          </a:p>
          <a:p>
            <a:pPr lvl="1"/>
            <a:r>
              <a:rPr lang="ja-JP" altLang="en-US" dirty="0" smtClean="0"/>
              <a:t>ドキュメントフォーマットの例</a:t>
            </a:r>
            <a:endParaRPr lang="en-US" altLang="ja-JP" dirty="0" smtClean="0"/>
          </a:p>
          <a:p>
            <a:pPr lvl="2"/>
            <a:r>
              <a:rPr lang="ja-JP" altLang="en-US" dirty="0" smtClean="0"/>
              <a:t>メールフォーマット</a:t>
            </a:r>
            <a:endParaRPr lang="en-US" altLang="ja-JP" dirty="0" smtClean="0"/>
          </a:p>
          <a:p>
            <a:pPr lvl="2"/>
            <a:r>
              <a:rPr lang="en-US" altLang="ja-JP" dirty="0" smtClean="0"/>
              <a:t>HTM</a:t>
            </a:r>
            <a:r>
              <a:rPr lang="en-US" altLang="ja-JP" dirty="0"/>
              <a:t>L</a:t>
            </a:r>
            <a:endParaRPr lang="en-US" altLang="ja-JP" dirty="0" smtClean="0"/>
          </a:p>
          <a:p>
            <a:r>
              <a:rPr lang="ja-JP" altLang="en-US" dirty="0" smtClean="0"/>
              <a:t>提出物</a:t>
            </a:r>
            <a:endParaRPr lang="en-US" altLang="ja-JP" dirty="0" smtClean="0"/>
          </a:p>
          <a:p>
            <a:pPr lvl="1"/>
            <a:r>
              <a:rPr lang="ja-JP" altLang="en-US" dirty="0" smtClean="0"/>
              <a:t>出席票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6078</TotalTime>
  <Words>3916</Words>
  <Application>Microsoft Office PowerPoint</Application>
  <PresentationFormat>画面に合わせる (4:3)</PresentationFormat>
  <Paragraphs>760</Paragraphs>
  <Slides>56</Slides>
  <Notes>1</Notes>
  <HiddenSlides>16</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56</vt:i4>
      </vt:variant>
    </vt:vector>
  </HeadingPairs>
  <TitlesOfParts>
    <vt:vector size="65" baseType="lpstr">
      <vt:lpstr>HGPｺﾞｼｯｸM</vt:lpstr>
      <vt:lpstr>HGP明朝B</vt:lpstr>
      <vt:lpstr>HGｺﾞｼｯｸM</vt:lpstr>
      <vt:lpstr>ＭＳ Ｐゴシック</vt:lpstr>
      <vt:lpstr>Arial</vt:lpstr>
      <vt:lpstr>Calibri</vt:lpstr>
      <vt:lpstr>Courier New</vt:lpstr>
      <vt:lpstr>Times New Roman</vt:lpstr>
      <vt:lpstr>Office テーマ</vt:lpstr>
      <vt:lpstr>ディジタルドキュメント（7）</vt:lpstr>
      <vt:lpstr>（前回の復習 = ふりかえり）</vt:lpstr>
      <vt:lpstr>前回の出席カードから（質疑: レポート関連1）</vt:lpstr>
      <vt:lpstr>PowerPoint プレゼンテーション</vt:lpstr>
      <vt:lpstr>前回の出席カードから（質疑: レポート関連2）</vt:lpstr>
      <vt:lpstr>PowerPoint プレゼンテーション</vt:lpstr>
      <vt:lpstr>前回の出席カードから（質疑）</vt:lpstr>
      <vt:lpstr>前回の出席カードから（感想）</vt:lpstr>
      <vt:lpstr>本日のお品書き</vt:lpstr>
      <vt:lpstr>ドキュメントフォーマット (1)</vt:lpstr>
      <vt:lpstr>ドキュメントフォーマットとは？</vt:lpstr>
      <vt:lpstr>ドキュメントフォーマットの切り口 (1)</vt:lpstr>
      <vt:lpstr>ドキュメントフォーマットの切り口 (2)</vt:lpstr>
      <vt:lpstr>プレインテキストとは？</vt:lpstr>
      <vt:lpstr>プレインテキスト読解例 (1)</vt:lpstr>
      <vt:lpstr>プレインテキスト読解例 (2)</vt:lpstr>
      <vt:lpstr>プレインテキスト読解例 (3)</vt:lpstr>
      <vt:lpstr>※文字コードとは？</vt:lpstr>
      <vt:lpstr>ASCIIコード表</vt:lpstr>
      <vt:lpstr>文字コードの実際</vt:lpstr>
      <vt:lpstr>文字コードにおける制御文字</vt:lpstr>
      <vt:lpstr>PowerPoint プレゼンテーション</vt:lpstr>
      <vt:lpstr>プレインテキストに基づくドキュメントフォーマット</vt:lpstr>
      <vt:lpstr>ドキュメントフォーマットの識別，判別</vt:lpstr>
      <vt:lpstr>フォーマットの識別：ファイル拡張子</vt:lpstr>
      <vt:lpstr>フォーマットの識別： ファイルマジックナンバー</vt:lpstr>
      <vt:lpstr>フォーマットの識別： MIMEタイプ (MIME type)</vt:lpstr>
      <vt:lpstr>メールフォーマット</vt:lpstr>
      <vt:lpstr>メールフォーマットの例</vt:lpstr>
      <vt:lpstr>メールフォーマットの例</vt:lpstr>
      <vt:lpstr>メールフォーマットの例（ヘッダ部）</vt:lpstr>
      <vt:lpstr>メールフォーマットの例（ヘッダ部） (2)</vt:lpstr>
      <vt:lpstr>複合型ドキュメントとしての メールフォーマット</vt:lpstr>
      <vt:lpstr>添付ファイル付きのメールフォーマット例</vt:lpstr>
      <vt:lpstr>PowerPoint プレゼンテーション</vt:lpstr>
      <vt:lpstr>HTML (Hypertext Markup Language)</vt:lpstr>
      <vt:lpstr>WebとHTML</vt:lpstr>
      <vt:lpstr>XML (Extensible Markup Language)</vt:lpstr>
      <vt:lpstr>まとめ</vt:lpstr>
      <vt:lpstr>出席票の提出</vt:lpstr>
      <vt:lpstr>参考文献</vt:lpstr>
      <vt:lpstr>第2回レポート課題返却</vt:lpstr>
      <vt:lpstr>PowerPoint プレゼンテーション</vt:lpstr>
      <vt:lpstr>ASCII (American Standard Code for Information Interchange)</vt:lpstr>
      <vt:lpstr>プレインテキスト</vt:lpstr>
      <vt:lpstr>文字コードの使われ方</vt:lpstr>
      <vt:lpstr>プレインテキストの解釈</vt:lpstr>
      <vt:lpstr>代表的なフォーマット</vt:lpstr>
      <vt:lpstr>PDF (Portable Document Format)</vt:lpstr>
      <vt:lpstr>電子書籍に対する書店のサービス例</vt:lpstr>
      <vt:lpstr>電子書籍にみる ドキュメントの特性、分類軸</vt:lpstr>
      <vt:lpstr>事例7: 電子書店</vt:lpstr>
      <vt:lpstr>第4回レポート課題</vt:lpstr>
      <vt:lpstr>オンラインジャーナルの動向 ― オープンサイエンス（Open Science） ―</vt:lpstr>
      <vt:lpstr>一つの論文原稿の複数バージョン - 版と種類 -</vt:lpstr>
      <vt:lpstr>（来年へのメモ）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2593</cp:revision>
  <dcterms:created xsi:type="dcterms:W3CDTF">2013-04-11T04:26:18Z</dcterms:created>
  <dcterms:modified xsi:type="dcterms:W3CDTF">2013-05-31T01:48:55Z</dcterms:modified>
</cp:coreProperties>
</file>