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469" r:id="rId3"/>
    <p:sldId id="445" r:id="rId4"/>
    <p:sldId id="464" r:id="rId5"/>
    <p:sldId id="473" r:id="rId6"/>
    <p:sldId id="475" r:id="rId7"/>
    <p:sldId id="277" r:id="rId8"/>
    <p:sldId id="474" r:id="rId9"/>
    <p:sldId id="471" r:id="rId10"/>
    <p:sldId id="476" r:id="rId11"/>
    <p:sldId id="477" r:id="rId12"/>
    <p:sldId id="493" r:id="rId13"/>
    <p:sldId id="494" r:id="rId14"/>
    <p:sldId id="480" r:id="rId15"/>
    <p:sldId id="495" r:id="rId16"/>
    <p:sldId id="482" r:id="rId17"/>
    <p:sldId id="496" r:id="rId18"/>
    <p:sldId id="481" r:id="rId19"/>
    <p:sldId id="486" r:id="rId20"/>
    <p:sldId id="488" r:id="rId21"/>
    <p:sldId id="489" r:id="rId22"/>
    <p:sldId id="399" r:id="rId23"/>
    <p:sldId id="400" r:id="rId24"/>
    <p:sldId id="264" r:id="rId25"/>
    <p:sldId id="472" r:id="rId26"/>
    <p:sldId id="470" r:id="rId27"/>
    <p:sldId id="483" r:id="rId28"/>
    <p:sldId id="485" r:id="rId29"/>
    <p:sldId id="318" r:id="rId30"/>
    <p:sldId id="490" r:id="rId31"/>
    <p:sldId id="479" r:id="rId32"/>
    <p:sldId id="446" r:id="rId33"/>
    <p:sldId id="316" r:id="rId34"/>
    <p:sldId id="478" r:id="rId3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18C74A34-4981-4CD1-863B-39939C159340}">
          <p14:sldIdLst>
            <p14:sldId id="256"/>
            <p14:sldId id="469"/>
            <p14:sldId id="445"/>
            <p14:sldId id="464"/>
            <p14:sldId id="473"/>
            <p14:sldId id="475"/>
            <p14:sldId id="277"/>
            <p14:sldId id="474"/>
            <p14:sldId id="471"/>
            <p14:sldId id="476"/>
            <p14:sldId id="477"/>
            <p14:sldId id="493"/>
            <p14:sldId id="494"/>
            <p14:sldId id="480"/>
            <p14:sldId id="495"/>
            <p14:sldId id="482"/>
            <p14:sldId id="496"/>
            <p14:sldId id="481"/>
            <p14:sldId id="486"/>
            <p14:sldId id="488"/>
            <p14:sldId id="489"/>
            <p14:sldId id="399"/>
            <p14:sldId id="400"/>
            <p14:sldId id="264"/>
            <p14:sldId id="472"/>
            <p14:sldId id="470"/>
            <p14:sldId id="483"/>
            <p14:sldId id="485"/>
            <p14:sldId id="318"/>
            <p14:sldId id="490"/>
            <p14:sldId id="479"/>
            <p14:sldId id="446"/>
            <p14:sldId id="316"/>
            <p14:sldId id="4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3B3B"/>
    <a:srgbClr val="828282"/>
    <a:srgbClr val="A0A0A0"/>
    <a:srgbClr val="FFFFFF"/>
    <a:srgbClr val="C0504D"/>
    <a:srgbClr val="4F81BD"/>
    <a:srgbClr val="F79646"/>
    <a:srgbClr val="070A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784" autoAdjust="0"/>
    <p:restoredTop sz="94622" autoAdjust="0"/>
  </p:normalViewPr>
  <p:slideViewPr>
    <p:cSldViewPr>
      <p:cViewPr varScale="1">
        <p:scale>
          <a:sx n="122" d="100"/>
          <a:sy n="122" d="100"/>
        </p:scale>
        <p:origin x="822" y="90"/>
      </p:cViewPr>
      <p:guideLst>
        <p:guide orient="horz" pos="2160"/>
        <p:guide pos="2880"/>
      </p:guideLst>
    </p:cSldViewPr>
  </p:slideViewPr>
  <p:outlineViewPr>
    <p:cViewPr>
      <p:scale>
        <a:sx n="33" d="100"/>
        <a:sy n="33" d="100"/>
      </p:scale>
      <p:origin x="0" y="-384"/>
    </p:cViewPr>
  </p:outlineViewPr>
  <p:notesTextViewPr>
    <p:cViewPr>
      <p:scale>
        <a:sx n="100" d="100"/>
        <a:sy n="100" d="100"/>
      </p:scale>
      <p:origin x="0" y="0"/>
    </p:cViewPr>
  </p:notesTextViewPr>
  <p:sorterViewPr>
    <p:cViewPr varScale="1">
      <p:scale>
        <a:sx n="100" d="100"/>
        <a:sy n="100" d="100"/>
      </p:scale>
      <p:origin x="0" y="-133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6E10CA-9349-44C9-87C7-309D5A5D47B3}" type="datetimeFigureOut">
              <a:rPr kumimoji="1" lang="ja-JP" altLang="en-US" smtClean="0"/>
              <a:pPr/>
              <a:t>2013/6/20</a:t>
            </a:fld>
            <a:endParaRPr kumimoji="1" lang="ja-JP" altLang="en-US" dirty="0"/>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A42656-9DF0-4FAB-B433-B0E28CCFA3FB}" type="slidenum">
              <a:rPr kumimoji="1" lang="ja-JP" altLang="en-US" smtClean="0"/>
              <a:pPr/>
              <a:t>‹#›</a:t>
            </a:fld>
            <a:endParaRPr kumimoji="1" lang="ja-JP" altLang="en-US" dirty="0"/>
          </a:p>
        </p:txBody>
      </p:sp>
    </p:spTree>
    <p:extLst>
      <p:ext uri="{BB962C8B-B14F-4D97-AF65-F5344CB8AC3E}">
        <p14:creationId xmlns:p14="http://schemas.microsoft.com/office/powerpoint/2010/main" val="1632225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DC638CA2-3A89-4E5D-A938-E11EEB5ACB3F}" type="datetime1">
              <a:rPr kumimoji="1" lang="ja-JP" altLang="en-US" smtClean="0"/>
              <a:pPr/>
              <a:t>2013/6/20</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25C606DA-7920-4CCC-81C0-73E5DC9EE218}" type="datetime1">
              <a:rPr kumimoji="1" lang="ja-JP" altLang="en-US" smtClean="0"/>
              <a:pPr/>
              <a:t>2013/6/20</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3F7EE53C-D3C1-4CED-95DD-48307C817BEC}" type="datetime1">
              <a:rPr kumimoji="1" lang="ja-JP" altLang="en-US" smtClean="0"/>
              <a:pPr/>
              <a:t>2013/6/20</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0"/>
            <a:ext cx="8496944" cy="1143000"/>
          </a:xfrm>
        </p:spPr>
        <p:txBody>
          <a:bodyPr/>
          <a:lstStyle/>
          <a:p>
            <a:r>
              <a:rPr kumimoji="1" lang="ja-JP" altLang="en-US" dirty="0" smtClean="0"/>
              <a:t>マスタ タイトルの書式設定</a:t>
            </a:r>
            <a:endParaRPr kumimoji="1" lang="ja-JP" altLang="en-US" dirty="0"/>
          </a:p>
        </p:txBody>
      </p:sp>
      <p:sp>
        <p:nvSpPr>
          <p:cNvPr id="3" name="コンテンツ プレースホルダ 2"/>
          <p:cNvSpPr>
            <a:spLocks noGrp="1"/>
          </p:cNvSpPr>
          <p:nvPr>
            <p:ph idx="1"/>
          </p:nvPr>
        </p:nvSpPr>
        <p:spPr>
          <a:xfrm>
            <a:off x="323528" y="1153544"/>
            <a:ext cx="8496944" cy="5202806"/>
          </a:xfrm>
        </p:spPr>
        <p:txBody>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10"/>
          </p:nvPr>
        </p:nvSpPr>
        <p:spPr/>
        <p:txBody>
          <a:bodyPr/>
          <a:lstStyle/>
          <a:p>
            <a:fld id="{DB59ECF0-CF88-4A35-BAF6-827AC460D608}" type="datetime1">
              <a:rPr kumimoji="1" lang="ja-JP" altLang="en-US" smtClean="0"/>
              <a:pPr/>
              <a:t>2013/6/20</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9714A432-65CE-472A-BDFA-8AA247197AC8}" type="datetime1">
              <a:rPr kumimoji="1" lang="ja-JP" altLang="en-US" smtClean="0"/>
              <a:pPr/>
              <a:t>2013/6/20</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29600" cy="1143000"/>
          </a:xfrm>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143000"/>
            <a:ext cx="4038600" cy="53103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143000"/>
            <a:ext cx="4038600" cy="53103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5C8EAFF3-BDD9-4182-8C6B-809172589F9C}" type="datetime1">
              <a:rPr kumimoji="1" lang="ja-JP" altLang="en-US" smtClean="0"/>
              <a:pPr/>
              <a:t>2013/6/20</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B2DF0130-6240-4467-8AC8-915100F6618A}" type="datetime1">
              <a:rPr kumimoji="1" lang="ja-JP" altLang="en-US" smtClean="0"/>
              <a:pPr/>
              <a:t>2013/6/20</a:t>
            </a:fld>
            <a:endParaRPr kumimoji="1" lang="ja-JP" altLang="en-US" dirty="0"/>
          </a:p>
        </p:txBody>
      </p:sp>
      <p:sp>
        <p:nvSpPr>
          <p:cNvPr id="8" name="フッター プレースホルダ 7"/>
          <p:cNvSpPr>
            <a:spLocks noGrp="1"/>
          </p:cNvSpPr>
          <p:nvPr>
            <p:ph type="ftr" sz="quarter" idx="11"/>
          </p:nvPr>
        </p:nvSpPr>
        <p:spPr/>
        <p:txBody>
          <a:bodyPr/>
          <a:lstStyle/>
          <a:p>
            <a:endParaRPr kumimoji="1" lang="ja-JP" altLang="en-US" dirty="0"/>
          </a:p>
        </p:txBody>
      </p:sp>
      <p:sp>
        <p:nvSpPr>
          <p:cNvPr id="9" name="スライド番号プレースホルダ 8"/>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B9EC1ED1-4EEB-448B-AE7C-01583B6A2D73}" type="datetime1">
              <a:rPr kumimoji="1" lang="ja-JP" altLang="en-US" smtClean="0"/>
              <a:pPr/>
              <a:t>2013/6/20</a:t>
            </a:fld>
            <a:endParaRPr kumimoji="1" lang="ja-JP" altLang="en-US" dirty="0"/>
          </a:p>
        </p:txBody>
      </p:sp>
      <p:sp>
        <p:nvSpPr>
          <p:cNvPr id="4" name="フッター プレースホルダ 3"/>
          <p:cNvSpPr>
            <a:spLocks noGrp="1"/>
          </p:cNvSpPr>
          <p:nvPr>
            <p:ph type="ftr" sz="quarter" idx="11"/>
          </p:nvPr>
        </p:nvSpPr>
        <p:spPr/>
        <p:txBody>
          <a:bodyPr/>
          <a:lstStyle/>
          <a:p>
            <a:endParaRPr kumimoji="1" lang="ja-JP" altLang="en-US" dirty="0"/>
          </a:p>
        </p:txBody>
      </p:sp>
      <p:sp>
        <p:nvSpPr>
          <p:cNvPr id="5" name="スライド番号プレースホルダ 4"/>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585DD7B5-5335-4E5F-B643-0E466C4020CE}" type="datetime1">
              <a:rPr kumimoji="1" lang="ja-JP" altLang="en-US" smtClean="0"/>
              <a:pPr/>
              <a:t>2013/6/20</a:t>
            </a:fld>
            <a:endParaRPr kumimoji="1" lang="ja-JP" altLang="en-US" dirty="0"/>
          </a:p>
        </p:txBody>
      </p:sp>
      <p:sp>
        <p:nvSpPr>
          <p:cNvPr id="3" name="フッター プレースホルダ 2"/>
          <p:cNvSpPr>
            <a:spLocks noGrp="1"/>
          </p:cNvSpPr>
          <p:nvPr>
            <p:ph type="ftr" sz="quarter" idx="11"/>
          </p:nvPr>
        </p:nvSpPr>
        <p:spPr/>
        <p:txBody>
          <a:bodyPr/>
          <a:lstStyle/>
          <a:p>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5127848C-7914-4ED0-951A-85869E6160CE}" type="datetime1">
              <a:rPr kumimoji="1" lang="ja-JP" altLang="en-US" smtClean="0"/>
              <a:pPr/>
              <a:t>2013/6/20</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4411B9CE-AAEE-43CC-B403-93FD624CEB2A}" type="datetime1">
              <a:rPr kumimoji="1" lang="ja-JP" altLang="en-US" smtClean="0"/>
              <a:pPr/>
              <a:t>2013/6/20</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18923C-1F79-4F1A-9C4A-C24A607D8F2A}" type="datetime1">
              <a:rPr kumimoji="1" lang="ja-JP" altLang="en-US" smtClean="0"/>
              <a:pPr/>
              <a:t>2013/6/20</a:t>
            </a:fld>
            <a:endParaRPr kumimoji="1" lang="ja-JP" altLang="en-US" dirty="0"/>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82DC2A-D06D-4EFC-BF6A-D2AB3EC15ECD}" type="slidenum">
              <a:rPr kumimoji="1" lang="ja-JP" altLang="en-US" smtClean="0"/>
              <a:pPr/>
              <a: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masao.jpn.org/lecture/2013/digital-documen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springer.com/authors/book+authors?SGWID=0-154102-12-970131-0" TargetMode="External"/><Relationship Id="rId2" Type="http://schemas.openxmlformats.org/officeDocument/2006/relationships/hyperlink" Target="http://www.acm.org/sigs/publications/proceedings-templates" TargetMode="External"/><Relationship Id="rId1" Type="http://schemas.openxmlformats.org/officeDocument/2006/relationships/slideLayout" Target="../slideLayouts/slideLayout2.xml"/><Relationship Id="rId5" Type="http://schemas.openxmlformats.org/officeDocument/2006/relationships/hyperlink" Target="http://oku.edu.mie-u.ac.jp/~okumura/texwiki/" TargetMode="External"/><Relationship Id="rId4" Type="http://schemas.openxmlformats.org/officeDocument/2006/relationships/hyperlink" Target="https://github.com/kmuto/review/blob/master/doc/format.rdoc"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5400" dirty="0" smtClean="0"/>
              <a:t>ディジタルドキュメント</a:t>
            </a:r>
            <a:r>
              <a:rPr lang="ja-JP" altLang="en-US" sz="5400" dirty="0" smtClean="0"/>
              <a:t>（</a:t>
            </a:r>
            <a:r>
              <a:rPr lang="en-US" altLang="ja-JP" sz="5400" dirty="0" smtClean="0"/>
              <a:t>10</a:t>
            </a:r>
            <a:r>
              <a:rPr lang="ja-JP" altLang="en-US" sz="5400" dirty="0" smtClean="0"/>
              <a:t>）</a:t>
            </a:r>
            <a:endParaRPr kumimoji="1" lang="ja-JP" altLang="en-US" sz="5400" dirty="0"/>
          </a:p>
        </p:txBody>
      </p:sp>
      <p:sp>
        <p:nvSpPr>
          <p:cNvPr id="3" name="サブタイトル 2"/>
          <p:cNvSpPr>
            <a:spLocks noGrp="1"/>
          </p:cNvSpPr>
          <p:nvPr>
            <p:ph type="subTitle" idx="1"/>
          </p:nvPr>
        </p:nvSpPr>
        <p:spPr/>
        <p:txBody>
          <a:bodyPr/>
          <a:lstStyle/>
          <a:p>
            <a:r>
              <a:rPr kumimoji="1" lang="ja-JP" altLang="en-US" dirty="0" smtClean="0">
                <a:solidFill>
                  <a:srgbClr val="070A7F"/>
                </a:solidFill>
              </a:rPr>
              <a:t>高久雅生</a:t>
            </a:r>
            <a:endParaRPr kumimoji="1" lang="en-US" altLang="ja-JP" dirty="0" smtClean="0">
              <a:solidFill>
                <a:srgbClr val="070A7F"/>
              </a:solidFill>
            </a:endParaRPr>
          </a:p>
          <a:p>
            <a:r>
              <a:rPr kumimoji="1" lang="en-US" altLang="ja-JP" dirty="0" smtClean="0">
                <a:solidFill>
                  <a:srgbClr val="070A7F"/>
                </a:solidFill>
              </a:rPr>
              <a:t>masao@slis.tsukuba.ac.jp</a:t>
            </a:r>
          </a:p>
          <a:p>
            <a:r>
              <a:rPr lang="en-US" altLang="ja-JP" dirty="0">
                <a:solidFill>
                  <a:srgbClr val="070A7F"/>
                </a:solidFill>
              </a:rPr>
              <a:t>2013</a:t>
            </a:r>
            <a:r>
              <a:rPr lang="ja-JP" altLang="en-US" dirty="0" smtClean="0">
                <a:solidFill>
                  <a:srgbClr val="070A7F"/>
                </a:solidFill>
              </a:rPr>
              <a:t>年</a:t>
            </a:r>
            <a:r>
              <a:rPr lang="en-US" altLang="ja-JP" dirty="0">
                <a:solidFill>
                  <a:srgbClr val="070A7F"/>
                </a:solidFill>
              </a:rPr>
              <a:t>6</a:t>
            </a:r>
            <a:r>
              <a:rPr lang="ja-JP" altLang="en-US" dirty="0" smtClean="0">
                <a:solidFill>
                  <a:srgbClr val="070A7F"/>
                </a:solidFill>
              </a:rPr>
              <a:t>月</a:t>
            </a:r>
            <a:r>
              <a:rPr lang="en-US" altLang="ja-JP" dirty="0">
                <a:solidFill>
                  <a:srgbClr val="070A7F"/>
                </a:solidFill>
              </a:rPr>
              <a:t>20</a:t>
            </a:r>
            <a:r>
              <a:rPr lang="ja-JP" altLang="en-US" dirty="0" smtClean="0">
                <a:solidFill>
                  <a:srgbClr val="070A7F"/>
                </a:solidFill>
              </a:rPr>
              <a:t>日（木）</a:t>
            </a:r>
            <a:r>
              <a:rPr lang="en-US" altLang="ja-JP" dirty="0" smtClean="0">
                <a:solidFill>
                  <a:srgbClr val="070A7F"/>
                </a:solidFill>
              </a:rPr>
              <a:t>3</a:t>
            </a:r>
            <a:r>
              <a:rPr lang="ja-JP" altLang="en-US" dirty="0" smtClean="0">
                <a:solidFill>
                  <a:srgbClr val="070A7F"/>
                </a:solidFill>
              </a:rPr>
              <a:t>・</a:t>
            </a:r>
            <a:r>
              <a:rPr lang="en-US" altLang="ja-JP" dirty="0" smtClean="0">
                <a:solidFill>
                  <a:srgbClr val="070A7F"/>
                </a:solidFill>
              </a:rPr>
              <a:t>4</a:t>
            </a:r>
            <a:r>
              <a:rPr lang="ja-JP" altLang="en-US" dirty="0" smtClean="0">
                <a:solidFill>
                  <a:srgbClr val="070A7F"/>
                </a:solidFill>
              </a:rPr>
              <a:t>時限</a:t>
            </a:r>
            <a:endParaRPr kumimoji="1" lang="ja-JP" altLang="en-US" dirty="0">
              <a:solidFill>
                <a:srgbClr val="070A7F"/>
              </a:solidFill>
            </a:endParaRPr>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1</a:t>
            </a:fld>
            <a:endParaRPr kumimoji="1" lang="ja-JP" altLang="en-US" dirty="0"/>
          </a:p>
        </p:txBody>
      </p:sp>
      <p:sp>
        <p:nvSpPr>
          <p:cNvPr id="5" name="テキスト ボックス 4"/>
          <p:cNvSpPr txBox="1"/>
          <p:nvPr/>
        </p:nvSpPr>
        <p:spPr>
          <a:xfrm>
            <a:off x="36944" y="6300028"/>
            <a:ext cx="9070112"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400" dirty="0" smtClean="0"/>
              <a:t>授業資料サイト</a:t>
            </a:r>
            <a:r>
              <a:rPr kumimoji="1" lang="en-US" altLang="ja-JP" sz="2400" dirty="0" smtClean="0"/>
              <a:t>: </a:t>
            </a:r>
            <a:r>
              <a:rPr lang="en-US" altLang="ja-JP" sz="2400" dirty="0" smtClean="0">
                <a:hlinkClick r:id="rId2"/>
              </a:rPr>
              <a:t>http://masao.jpn.org/lecture/2013/digital-document/</a:t>
            </a:r>
            <a:endParaRPr kumimoji="1" lang="ja-JP" alt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kumimoji="1" lang="ja-JP" altLang="en-US" dirty="0" smtClean="0"/>
              <a:t>オフィス文書に関わる処理の類型</a:t>
            </a:r>
            <a:endParaRPr kumimoji="1" lang="ja-JP" altLang="en-US" dirty="0"/>
          </a:p>
        </p:txBody>
      </p:sp>
      <p:sp>
        <p:nvSpPr>
          <p:cNvPr id="7" name="コンテンツ プレースホルダー 6"/>
          <p:cNvSpPr>
            <a:spLocks noGrp="1"/>
          </p:cNvSpPr>
          <p:nvPr>
            <p:ph idx="1"/>
          </p:nvPr>
        </p:nvSpPr>
        <p:spPr/>
        <p:txBody>
          <a:bodyPr/>
          <a:lstStyle/>
          <a:p>
            <a:pPr marL="514350" indent="-514350">
              <a:buFont typeface="+mj-lt"/>
              <a:buAutoNum type="arabicPeriod"/>
            </a:pPr>
            <a:r>
              <a:rPr kumimoji="1" lang="ja-JP" altLang="en-US" dirty="0" smtClean="0"/>
              <a:t>文書共有、保存</a:t>
            </a:r>
            <a:endParaRPr kumimoji="1" lang="en-US" altLang="ja-JP" dirty="0" smtClean="0"/>
          </a:p>
          <a:p>
            <a:pPr marL="514350" indent="-514350">
              <a:buFont typeface="+mj-lt"/>
              <a:buAutoNum type="arabicPeriod"/>
            </a:pPr>
            <a:endParaRPr lang="en-US" altLang="ja-JP" dirty="0" smtClean="0"/>
          </a:p>
          <a:p>
            <a:pPr marL="514350" indent="-514350">
              <a:buFont typeface="+mj-lt"/>
              <a:buAutoNum type="arabicPeriod"/>
            </a:pPr>
            <a:endParaRPr lang="en-US" altLang="ja-JP" dirty="0"/>
          </a:p>
          <a:p>
            <a:pPr marL="514350" indent="-514350">
              <a:buFont typeface="+mj-lt"/>
              <a:buAutoNum type="arabicPeriod"/>
            </a:pPr>
            <a:endParaRPr lang="en-US" altLang="ja-JP" dirty="0" smtClean="0"/>
          </a:p>
          <a:p>
            <a:pPr marL="514350" indent="-514350">
              <a:buFont typeface="+mj-lt"/>
              <a:buAutoNum type="arabicPeriod"/>
            </a:pPr>
            <a:r>
              <a:rPr lang="ja-JP" altLang="en-US" dirty="0" smtClean="0"/>
              <a:t>文書入力、決裁</a:t>
            </a:r>
            <a:endParaRPr lang="en-US" altLang="ja-JP" dirty="0" smtClean="0"/>
          </a:p>
          <a:p>
            <a:pPr marL="514350" indent="-514350">
              <a:buFont typeface="+mj-lt"/>
              <a:buAutoNum type="arabicPeriod"/>
            </a:pPr>
            <a:endParaRPr kumimoji="1" lang="ja-JP" altLang="en-US" dirty="0"/>
          </a:p>
        </p:txBody>
      </p:sp>
      <p:sp>
        <p:nvSpPr>
          <p:cNvPr id="5" name="スライド番号プレースホルダー 4"/>
          <p:cNvSpPr>
            <a:spLocks noGrp="1"/>
          </p:cNvSpPr>
          <p:nvPr>
            <p:ph type="sldNum" sz="quarter" idx="12"/>
          </p:nvPr>
        </p:nvSpPr>
        <p:spPr/>
        <p:txBody>
          <a:bodyPr/>
          <a:lstStyle/>
          <a:p>
            <a:fld id="{8682DC2A-D06D-4EFC-BF6A-D2AB3EC15ECD}" type="slidenum">
              <a:rPr kumimoji="1" lang="ja-JP" altLang="en-US" smtClean="0"/>
              <a:pPr/>
              <a:t>10</a:t>
            </a:fld>
            <a:endParaRPr kumimoji="1" lang="ja-JP" altLang="en-US" dirty="0"/>
          </a:p>
        </p:txBody>
      </p:sp>
      <p:sp>
        <p:nvSpPr>
          <p:cNvPr id="9" name="スマイル 8"/>
          <p:cNvSpPr/>
          <p:nvPr/>
        </p:nvSpPr>
        <p:spPr>
          <a:xfrm>
            <a:off x="1115616" y="1844824"/>
            <a:ext cx="457200" cy="457200"/>
          </a:xfrm>
          <a:prstGeom prst="smileyFac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0" name="スマイル 9"/>
          <p:cNvSpPr/>
          <p:nvPr/>
        </p:nvSpPr>
        <p:spPr>
          <a:xfrm>
            <a:off x="887016" y="2484363"/>
            <a:ext cx="457200" cy="457200"/>
          </a:xfrm>
          <a:prstGeom prst="smileyFac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1" name="スマイル 10"/>
          <p:cNvSpPr/>
          <p:nvPr/>
        </p:nvSpPr>
        <p:spPr>
          <a:xfrm>
            <a:off x="1572816" y="2941563"/>
            <a:ext cx="457200" cy="457200"/>
          </a:xfrm>
          <a:prstGeom prst="smileyFac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 name="メモ 11"/>
          <p:cNvSpPr/>
          <p:nvPr/>
        </p:nvSpPr>
        <p:spPr>
          <a:xfrm>
            <a:off x="3712840" y="2073424"/>
            <a:ext cx="914400" cy="914400"/>
          </a:xfrm>
          <a:prstGeom prst="foldedCorner">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3" name="右矢印 12"/>
          <p:cNvSpPr/>
          <p:nvPr/>
        </p:nvSpPr>
        <p:spPr>
          <a:xfrm>
            <a:off x="2364904" y="2156006"/>
            <a:ext cx="1092716" cy="324000"/>
          </a:xfrm>
          <a:prstGeom prst="rightArrow">
            <a:avLst/>
          </a:prstGeom>
          <a:noFill/>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2051720" y="1784391"/>
            <a:ext cx="1620957" cy="461665"/>
          </a:xfrm>
          <a:prstGeom prst="rect">
            <a:avLst/>
          </a:prstGeom>
          <a:noFill/>
        </p:spPr>
        <p:txBody>
          <a:bodyPr wrap="none" rtlCol="0">
            <a:spAutoFit/>
          </a:bodyPr>
          <a:lstStyle/>
          <a:p>
            <a:r>
              <a:rPr kumimoji="1" lang="ja-JP" altLang="en-US" sz="2400" dirty="0" smtClean="0"/>
              <a:t>入力、編集</a:t>
            </a:r>
            <a:endParaRPr kumimoji="1" lang="ja-JP" altLang="en-US" sz="2400" dirty="0"/>
          </a:p>
        </p:txBody>
      </p:sp>
      <p:sp>
        <p:nvSpPr>
          <p:cNvPr id="15" name="右矢印 14"/>
          <p:cNvSpPr/>
          <p:nvPr/>
        </p:nvSpPr>
        <p:spPr>
          <a:xfrm flipH="1">
            <a:off x="2339752" y="2588054"/>
            <a:ext cx="1092716" cy="324000"/>
          </a:xfrm>
          <a:prstGeom prst="rightArrow">
            <a:avLst/>
          </a:prstGeom>
          <a:noFill/>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2085980" y="2873803"/>
            <a:ext cx="1620957" cy="461665"/>
          </a:xfrm>
          <a:prstGeom prst="rect">
            <a:avLst/>
          </a:prstGeom>
          <a:noFill/>
        </p:spPr>
        <p:txBody>
          <a:bodyPr wrap="none" rtlCol="0">
            <a:spAutoFit/>
          </a:bodyPr>
          <a:lstStyle/>
          <a:p>
            <a:r>
              <a:rPr kumimoji="1" lang="ja-JP" altLang="en-US" sz="2400" dirty="0" smtClean="0"/>
              <a:t>参照、利用</a:t>
            </a:r>
            <a:endParaRPr kumimoji="1" lang="ja-JP" altLang="en-US" sz="2400" dirty="0"/>
          </a:p>
        </p:txBody>
      </p:sp>
      <p:sp>
        <p:nvSpPr>
          <p:cNvPr id="17" name="スマイル 16"/>
          <p:cNvSpPr/>
          <p:nvPr/>
        </p:nvSpPr>
        <p:spPr>
          <a:xfrm>
            <a:off x="467544" y="1997224"/>
            <a:ext cx="457200" cy="457200"/>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18" name="スマイル 17"/>
          <p:cNvSpPr/>
          <p:nvPr/>
        </p:nvSpPr>
        <p:spPr>
          <a:xfrm>
            <a:off x="1716832" y="2284534"/>
            <a:ext cx="457200" cy="457200"/>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9" name="メモ 18"/>
          <p:cNvSpPr/>
          <p:nvPr/>
        </p:nvSpPr>
        <p:spPr>
          <a:xfrm>
            <a:off x="3865240" y="2225824"/>
            <a:ext cx="914400" cy="914400"/>
          </a:xfrm>
          <a:prstGeom prst="foldedCorner">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20" name="メモ 19"/>
          <p:cNvSpPr/>
          <p:nvPr/>
        </p:nvSpPr>
        <p:spPr>
          <a:xfrm>
            <a:off x="4017640" y="2378224"/>
            <a:ext cx="914400" cy="914400"/>
          </a:xfrm>
          <a:prstGeom prst="foldedCorner">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21" name="フローチャート: 磁気ディスク 20"/>
          <p:cNvSpPr/>
          <p:nvPr/>
        </p:nvSpPr>
        <p:spPr>
          <a:xfrm>
            <a:off x="6372200" y="2204864"/>
            <a:ext cx="1656184" cy="1087760"/>
          </a:xfrm>
          <a:prstGeom prst="flowChartMagneticDisk">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dirty="0"/>
          </a:p>
        </p:txBody>
      </p:sp>
      <p:sp>
        <p:nvSpPr>
          <p:cNvPr id="22" name="左右矢印 21"/>
          <p:cNvSpPr/>
          <p:nvPr/>
        </p:nvSpPr>
        <p:spPr>
          <a:xfrm>
            <a:off x="5013766" y="2492896"/>
            <a:ext cx="1214418" cy="324000"/>
          </a:xfrm>
          <a:prstGeom prst="leftRightArrow">
            <a:avLst/>
          </a:prstGeom>
          <a:noFill/>
          <a:ln w="9525"/>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23" name="テキスト ボックス 22"/>
          <p:cNvSpPr txBox="1"/>
          <p:nvPr/>
        </p:nvSpPr>
        <p:spPr>
          <a:xfrm>
            <a:off x="5211941" y="1700808"/>
            <a:ext cx="800219" cy="830997"/>
          </a:xfrm>
          <a:prstGeom prst="rect">
            <a:avLst/>
          </a:prstGeom>
          <a:noFill/>
        </p:spPr>
        <p:txBody>
          <a:bodyPr wrap="none" rtlCol="0">
            <a:spAutoFit/>
          </a:bodyPr>
          <a:lstStyle/>
          <a:p>
            <a:r>
              <a:rPr kumimoji="1" lang="ja-JP" altLang="en-US" sz="2400" dirty="0" smtClean="0"/>
              <a:t>蓄積</a:t>
            </a:r>
            <a:endParaRPr kumimoji="1" lang="en-US" altLang="ja-JP" sz="2400" dirty="0" smtClean="0"/>
          </a:p>
          <a:p>
            <a:r>
              <a:rPr kumimoji="1" lang="ja-JP" altLang="en-US" sz="2400" dirty="0" smtClean="0"/>
              <a:t>保存</a:t>
            </a:r>
            <a:endParaRPr kumimoji="1" lang="ja-JP" altLang="en-US" sz="2400" dirty="0"/>
          </a:p>
        </p:txBody>
      </p:sp>
      <p:sp>
        <p:nvSpPr>
          <p:cNvPr id="24" name="スマイル 23"/>
          <p:cNvSpPr/>
          <p:nvPr/>
        </p:nvSpPr>
        <p:spPr>
          <a:xfrm>
            <a:off x="755576" y="5085184"/>
            <a:ext cx="457200" cy="457200"/>
          </a:xfrm>
          <a:prstGeom prst="smileyFac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25" name="メモ 24"/>
          <p:cNvSpPr/>
          <p:nvPr/>
        </p:nvSpPr>
        <p:spPr>
          <a:xfrm>
            <a:off x="1929408" y="4856584"/>
            <a:ext cx="914400" cy="914400"/>
          </a:xfrm>
          <a:prstGeom prst="foldedCorner">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26" name="右矢印 25"/>
          <p:cNvSpPr/>
          <p:nvPr/>
        </p:nvSpPr>
        <p:spPr>
          <a:xfrm>
            <a:off x="1353344" y="5186782"/>
            <a:ext cx="483478" cy="326831"/>
          </a:xfrm>
          <a:prstGeom prst="rightArrow">
            <a:avLst/>
          </a:prstGeom>
          <a:noFill/>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395536" y="4355266"/>
            <a:ext cx="1620957" cy="461665"/>
          </a:xfrm>
          <a:prstGeom prst="rect">
            <a:avLst/>
          </a:prstGeom>
          <a:noFill/>
        </p:spPr>
        <p:txBody>
          <a:bodyPr wrap="none" rtlCol="0">
            <a:spAutoFit/>
          </a:bodyPr>
          <a:lstStyle/>
          <a:p>
            <a:r>
              <a:rPr kumimoji="1" lang="ja-JP" altLang="en-US" sz="2400" dirty="0" smtClean="0"/>
              <a:t>入力、編集</a:t>
            </a:r>
            <a:endParaRPr kumimoji="1" lang="ja-JP" altLang="en-US" sz="2400" dirty="0"/>
          </a:p>
        </p:txBody>
      </p:sp>
      <p:sp>
        <p:nvSpPr>
          <p:cNvPr id="28" name="スマイル 27"/>
          <p:cNvSpPr/>
          <p:nvPr/>
        </p:nvSpPr>
        <p:spPr>
          <a:xfrm>
            <a:off x="3375358" y="4640560"/>
            <a:ext cx="457200" cy="457200"/>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29" name="右矢印 28"/>
          <p:cNvSpPr/>
          <p:nvPr/>
        </p:nvSpPr>
        <p:spPr>
          <a:xfrm>
            <a:off x="2983813" y="5190400"/>
            <a:ext cx="1203558" cy="326831"/>
          </a:xfrm>
          <a:prstGeom prst="rightArrow">
            <a:avLst/>
          </a:prstGeom>
          <a:noFill/>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3203848" y="4202537"/>
            <a:ext cx="800219" cy="461665"/>
          </a:xfrm>
          <a:prstGeom prst="rect">
            <a:avLst/>
          </a:prstGeom>
          <a:noFill/>
        </p:spPr>
        <p:txBody>
          <a:bodyPr wrap="none" rtlCol="0">
            <a:spAutoFit/>
          </a:bodyPr>
          <a:lstStyle/>
          <a:p>
            <a:r>
              <a:rPr kumimoji="1" lang="ja-JP" altLang="en-US" sz="2400" dirty="0" smtClean="0"/>
              <a:t>確認</a:t>
            </a:r>
            <a:endParaRPr kumimoji="1" lang="ja-JP" altLang="en-US" sz="2400" dirty="0"/>
          </a:p>
        </p:txBody>
      </p:sp>
      <p:sp>
        <p:nvSpPr>
          <p:cNvPr id="31" name="メモ 30"/>
          <p:cNvSpPr/>
          <p:nvPr/>
        </p:nvSpPr>
        <p:spPr>
          <a:xfrm>
            <a:off x="4283968" y="4869160"/>
            <a:ext cx="914400" cy="914400"/>
          </a:xfrm>
          <a:prstGeom prst="foldedCorner">
            <a:avLst/>
          </a:prstGeom>
          <a:gradFill>
            <a:gsLst>
              <a:gs pos="0">
                <a:srgbClr val="A0A0A0"/>
              </a:gs>
              <a:gs pos="35000">
                <a:schemeClr val="dk1">
                  <a:tint val="37000"/>
                  <a:satMod val="300000"/>
                </a:schemeClr>
              </a:gs>
              <a:gs pos="100000">
                <a:schemeClr val="dk1">
                  <a:tint val="15000"/>
                  <a:satMod val="350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34" name="メモ 33"/>
          <p:cNvSpPr/>
          <p:nvPr/>
        </p:nvSpPr>
        <p:spPr>
          <a:xfrm>
            <a:off x="6681936" y="4869160"/>
            <a:ext cx="914400" cy="914400"/>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35" name="スマイル 34"/>
          <p:cNvSpPr/>
          <p:nvPr/>
        </p:nvSpPr>
        <p:spPr>
          <a:xfrm>
            <a:off x="5751622" y="4640560"/>
            <a:ext cx="457200" cy="457200"/>
          </a:xfrm>
          <a:prstGeom prst="smileyFac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6" name="右矢印 35"/>
          <p:cNvSpPr/>
          <p:nvPr/>
        </p:nvSpPr>
        <p:spPr>
          <a:xfrm>
            <a:off x="5338373" y="5190399"/>
            <a:ext cx="1203558" cy="326831"/>
          </a:xfrm>
          <a:prstGeom prst="rightArrow">
            <a:avLst/>
          </a:prstGeom>
          <a:noFill/>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5183291" y="4202537"/>
            <a:ext cx="1620957" cy="461665"/>
          </a:xfrm>
          <a:prstGeom prst="rect">
            <a:avLst/>
          </a:prstGeom>
          <a:noFill/>
        </p:spPr>
        <p:txBody>
          <a:bodyPr wrap="none" rtlCol="0">
            <a:spAutoFit/>
          </a:bodyPr>
          <a:lstStyle/>
          <a:p>
            <a:r>
              <a:rPr lang="ja-JP" altLang="en-US" sz="2400" dirty="0" smtClean="0"/>
              <a:t>決裁、承認</a:t>
            </a:r>
            <a:endParaRPr kumimoji="1" lang="ja-JP" altLang="en-US" sz="2400" dirty="0"/>
          </a:p>
        </p:txBody>
      </p:sp>
      <p:sp>
        <p:nvSpPr>
          <p:cNvPr id="38" name="左右矢印 37"/>
          <p:cNvSpPr/>
          <p:nvPr/>
        </p:nvSpPr>
        <p:spPr>
          <a:xfrm rot="16200000">
            <a:off x="6428912" y="3865531"/>
            <a:ext cx="1418168" cy="484632"/>
          </a:xfrm>
          <a:prstGeom prst="leftRightArrow">
            <a:avLst/>
          </a:prstGeom>
          <a:noFill/>
          <a:ln w="9525"/>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39" name="テキスト ボックス 38"/>
          <p:cNvSpPr txBox="1"/>
          <p:nvPr/>
        </p:nvSpPr>
        <p:spPr>
          <a:xfrm>
            <a:off x="7378756" y="3692347"/>
            <a:ext cx="800219" cy="830997"/>
          </a:xfrm>
          <a:prstGeom prst="rect">
            <a:avLst/>
          </a:prstGeom>
          <a:noFill/>
        </p:spPr>
        <p:txBody>
          <a:bodyPr wrap="none" rtlCol="0">
            <a:spAutoFit/>
          </a:bodyPr>
          <a:lstStyle/>
          <a:p>
            <a:r>
              <a:rPr kumimoji="1" lang="ja-JP" altLang="en-US" sz="2400" dirty="0" smtClean="0"/>
              <a:t>蓄積</a:t>
            </a:r>
            <a:endParaRPr kumimoji="1" lang="en-US" altLang="ja-JP" sz="2400" dirty="0" smtClean="0"/>
          </a:p>
          <a:p>
            <a:r>
              <a:rPr kumimoji="1" lang="ja-JP" altLang="en-US" sz="2400" dirty="0" smtClean="0"/>
              <a:t>保存</a:t>
            </a:r>
            <a:endParaRPr kumimoji="1" lang="ja-JP" altLang="en-US" sz="2400" dirty="0"/>
          </a:p>
        </p:txBody>
      </p:sp>
    </p:spTree>
    <p:extLst>
      <p:ext uri="{BB962C8B-B14F-4D97-AF65-F5344CB8AC3E}">
        <p14:creationId xmlns:p14="http://schemas.microsoft.com/office/powerpoint/2010/main" val="1552474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オフィス文書の特徴</a:t>
            </a:r>
            <a:endParaRPr kumimoji="1" lang="ja-JP" altLang="en-US" dirty="0"/>
          </a:p>
        </p:txBody>
      </p:sp>
      <p:sp>
        <p:nvSpPr>
          <p:cNvPr id="3" name="コンテンツ プレースホルダー 2"/>
          <p:cNvSpPr>
            <a:spLocks noGrp="1"/>
          </p:cNvSpPr>
          <p:nvPr>
            <p:ph idx="1"/>
          </p:nvPr>
        </p:nvSpPr>
        <p:spPr/>
        <p:txBody>
          <a:bodyPr/>
          <a:lstStyle/>
          <a:p>
            <a:r>
              <a:rPr lang="ja-JP" altLang="en-US" dirty="0"/>
              <a:t>複数人による</a:t>
            </a:r>
            <a:r>
              <a:rPr kumimoji="1" lang="ja-JP" altLang="en-US" dirty="0" smtClean="0"/>
              <a:t>情報共有が前提とされている</a:t>
            </a:r>
            <a:endParaRPr kumimoji="1" lang="en-US" altLang="ja-JP" dirty="0" smtClean="0"/>
          </a:p>
          <a:p>
            <a:pPr lvl="1"/>
            <a:r>
              <a:rPr lang="ja-JP" altLang="en-US" dirty="0" smtClean="0"/>
              <a:t>他者による引継ぎや検査</a:t>
            </a:r>
            <a:endParaRPr lang="en-US" altLang="ja-JP" dirty="0" smtClean="0"/>
          </a:p>
          <a:p>
            <a:r>
              <a:rPr kumimoji="1" lang="ja-JP" altLang="en-US" dirty="0" smtClean="0"/>
              <a:t>情報の保存</a:t>
            </a:r>
            <a:endParaRPr kumimoji="1" lang="en-US" altLang="ja-JP" dirty="0" smtClean="0"/>
          </a:p>
          <a:p>
            <a:pPr lvl="1"/>
            <a:r>
              <a:rPr lang="ja-JP" altLang="en-US" dirty="0" smtClean="0"/>
              <a:t>日付（</a:t>
            </a:r>
            <a:r>
              <a:rPr kumimoji="1" lang="ja-JP" altLang="en-US" dirty="0" smtClean="0"/>
              <a:t>保存期間）</a:t>
            </a:r>
            <a:r>
              <a:rPr lang="ja-JP" altLang="en-US" dirty="0"/>
              <a:t>、</a:t>
            </a:r>
            <a:r>
              <a:rPr lang="ja-JP" altLang="en-US" dirty="0" smtClean="0"/>
              <a:t>担当者など</a:t>
            </a:r>
            <a:endParaRPr kumimoji="1" lang="en-US" altLang="ja-JP" dirty="0" smtClean="0"/>
          </a:p>
          <a:p>
            <a:r>
              <a:rPr lang="ja-JP" altLang="en-US" dirty="0"/>
              <a:t>定型形式</a:t>
            </a:r>
            <a:endParaRPr lang="en-US" altLang="ja-JP" dirty="0"/>
          </a:p>
          <a:p>
            <a:r>
              <a:rPr lang="ja-JP" altLang="en-US" dirty="0"/>
              <a:t>紙文書としての処理フロー</a:t>
            </a:r>
            <a:endParaRPr lang="en-US" altLang="ja-JP" dirty="0"/>
          </a:p>
          <a:p>
            <a:r>
              <a:rPr lang="ja-JP" altLang="en-US" dirty="0"/>
              <a:t>版管理</a:t>
            </a:r>
            <a:r>
              <a:rPr lang="ja-JP" altLang="en-US" dirty="0" smtClean="0"/>
              <a:t>機能</a:t>
            </a:r>
            <a:endParaRPr lang="en-US" altLang="ja-JP"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11</a:t>
            </a:fld>
            <a:endParaRPr kumimoji="1" lang="ja-JP" altLang="en-US" dirty="0"/>
          </a:p>
        </p:txBody>
      </p:sp>
    </p:spTree>
    <p:extLst>
      <p:ext uri="{BB962C8B-B14F-4D97-AF65-F5344CB8AC3E}">
        <p14:creationId xmlns:p14="http://schemas.microsoft.com/office/powerpoint/2010/main" val="4041919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統合オフィスソフトウェアの</a:t>
            </a:r>
            <a:r>
              <a:rPr lang="ja-JP" altLang="en-US" dirty="0" smtClean="0"/>
              <a:t>事例</a:t>
            </a:r>
            <a:r>
              <a:rPr lang="en-US" altLang="ja-JP" dirty="0" smtClean="0"/>
              <a:t/>
            </a:r>
            <a:br>
              <a:rPr lang="en-US" altLang="ja-JP" dirty="0" smtClean="0"/>
            </a:br>
            <a:r>
              <a:rPr lang="ja-JP" altLang="en-US" sz="4000" dirty="0" smtClean="0"/>
              <a:t>（オフィススイート</a:t>
            </a:r>
            <a:r>
              <a:rPr lang="en-US" altLang="ja-JP" sz="4000" dirty="0" smtClean="0"/>
              <a:t>; Office suite</a:t>
            </a:r>
            <a:r>
              <a:rPr lang="ja-JP" altLang="en-US" sz="4000" dirty="0" smtClean="0"/>
              <a:t>）</a:t>
            </a:r>
            <a:endParaRPr kumimoji="1" lang="ja-JP" altLang="en-US" sz="4000"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243759735"/>
              </p:ext>
            </p:extLst>
          </p:nvPr>
        </p:nvGraphicFramePr>
        <p:xfrm>
          <a:off x="70221" y="1330032"/>
          <a:ext cx="9000678" cy="4907280"/>
        </p:xfrm>
        <a:graphic>
          <a:graphicData uri="http://schemas.openxmlformats.org/drawingml/2006/table">
            <a:tbl>
              <a:tblPr firstRow="1" firstCol="1" bandRow="1">
                <a:tableStyleId>{D7AC3CCA-C797-4891-BE02-D94E43425B78}</a:tableStyleId>
              </a:tblPr>
              <a:tblGrid>
                <a:gridCol w="2015902"/>
                <a:gridCol w="1728192"/>
                <a:gridCol w="2160240"/>
                <a:gridCol w="2088232"/>
                <a:gridCol w="1008112"/>
              </a:tblGrid>
              <a:tr h="370840">
                <a:tc>
                  <a:txBody>
                    <a:bodyPr/>
                    <a:lstStyle/>
                    <a:p>
                      <a:pPr algn="ctr"/>
                      <a:r>
                        <a:rPr kumimoji="1" lang="ja-JP" altLang="en-US" sz="2800" dirty="0" smtClean="0"/>
                        <a:t>名称</a:t>
                      </a:r>
                      <a:endParaRPr kumimoji="1" lang="ja-JP" altLang="en-US" sz="2800" dirty="0"/>
                    </a:p>
                  </a:txBody>
                  <a:tcPr anchor="ctr"/>
                </a:tc>
                <a:tc>
                  <a:txBody>
                    <a:bodyPr/>
                    <a:lstStyle/>
                    <a:p>
                      <a:pPr algn="ctr"/>
                      <a:r>
                        <a:rPr kumimoji="1" lang="ja-JP" altLang="en-US" sz="2800" dirty="0" smtClean="0"/>
                        <a:t>文書</a:t>
                      </a:r>
                      <a:endParaRPr kumimoji="1" lang="ja-JP" altLang="en-US" sz="2800" dirty="0"/>
                    </a:p>
                  </a:txBody>
                  <a:tcPr anchor="ctr"/>
                </a:tc>
                <a:tc>
                  <a:txBody>
                    <a:bodyPr/>
                    <a:lstStyle/>
                    <a:p>
                      <a:pPr algn="ctr"/>
                      <a:r>
                        <a:rPr kumimoji="1" lang="ja-JP" altLang="en-US" sz="2800" dirty="0" smtClean="0"/>
                        <a:t>表計算</a:t>
                      </a:r>
                      <a:endParaRPr kumimoji="1" lang="ja-JP" altLang="en-US" sz="2800" dirty="0"/>
                    </a:p>
                  </a:txBody>
                  <a:tcPr anchor="ctr"/>
                </a:tc>
                <a:tc>
                  <a:txBody>
                    <a:bodyPr/>
                    <a:lstStyle/>
                    <a:p>
                      <a:pPr algn="ctr"/>
                      <a:r>
                        <a:rPr kumimoji="1" lang="ja-JP" altLang="en-US" sz="2800" dirty="0" smtClean="0"/>
                        <a:t>プレゼンテーション</a:t>
                      </a:r>
                      <a:endParaRPr kumimoji="1" lang="ja-JP" altLang="en-US" sz="2800" dirty="0"/>
                    </a:p>
                  </a:txBody>
                  <a:tcPr anchor="ctr"/>
                </a:tc>
                <a:tc>
                  <a:txBody>
                    <a:bodyPr/>
                    <a:lstStyle/>
                    <a:p>
                      <a:pPr algn="ctr"/>
                      <a:r>
                        <a:rPr kumimoji="1" lang="ja-JP" altLang="en-US" sz="2800" dirty="0" smtClean="0"/>
                        <a:t>画像処理</a:t>
                      </a:r>
                      <a:endParaRPr kumimoji="1" lang="ja-JP" altLang="en-US" sz="2800" dirty="0"/>
                    </a:p>
                  </a:txBody>
                  <a:tcPr anchor="ctr"/>
                </a:tc>
              </a:tr>
              <a:tr h="370840">
                <a:tc>
                  <a:txBody>
                    <a:bodyPr/>
                    <a:lstStyle/>
                    <a:p>
                      <a:r>
                        <a:rPr kumimoji="1" lang="en-US" altLang="ja-JP" sz="2800" dirty="0" smtClean="0"/>
                        <a:t>Microsoft Office</a:t>
                      </a:r>
                      <a:endParaRPr kumimoji="1" lang="ja-JP" altLang="en-US" sz="2800" dirty="0"/>
                    </a:p>
                  </a:txBody>
                  <a:tcPr/>
                </a:tc>
                <a:tc>
                  <a:txBody>
                    <a:bodyPr/>
                    <a:lstStyle/>
                    <a:p>
                      <a:r>
                        <a:rPr kumimoji="1" lang="en-US" altLang="ja-JP" sz="2800" dirty="0" smtClean="0"/>
                        <a:t>Word</a:t>
                      </a:r>
                      <a:endParaRPr kumimoji="1" lang="ja-JP" altLang="en-US" sz="2800" dirty="0"/>
                    </a:p>
                  </a:txBody>
                  <a:tcPr/>
                </a:tc>
                <a:tc>
                  <a:txBody>
                    <a:bodyPr/>
                    <a:lstStyle/>
                    <a:p>
                      <a:r>
                        <a:rPr kumimoji="1" lang="en-US" altLang="ja-JP" sz="2800" dirty="0" smtClean="0"/>
                        <a:t>Excel</a:t>
                      </a:r>
                      <a:endParaRPr kumimoji="1" lang="ja-JP" altLang="en-US" sz="2800" dirty="0"/>
                    </a:p>
                  </a:txBody>
                  <a:tcPr/>
                </a:tc>
                <a:tc>
                  <a:txBody>
                    <a:bodyPr/>
                    <a:lstStyle/>
                    <a:p>
                      <a:r>
                        <a:rPr kumimoji="1" lang="en-US" altLang="ja-JP" sz="2800" dirty="0" err="1" smtClean="0"/>
                        <a:t>Powerpoint</a:t>
                      </a:r>
                      <a:endParaRPr kumimoji="1" lang="ja-JP" altLang="en-US" sz="2800" dirty="0"/>
                    </a:p>
                  </a:txBody>
                  <a:tcPr/>
                </a:tc>
                <a:tc>
                  <a:txBody>
                    <a:bodyPr/>
                    <a:lstStyle/>
                    <a:p>
                      <a:endParaRPr kumimoji="1" lang="ja-JP" altLang="en-US" sz="2800" dirty="0"/>
                    </a:p>
                  </a:txBody>
                  <a:tcPr/>
                </a:tc>
              </a:tr>
              <a:tr h="370840">
                <a:tc>
                  <a:txBody>
                    <a:bodyPr/>
                    <a:lstStyle/>
                    <a:p>
                      <a:r>
                        <a:rPr kumimoji="1" lang="en-US" altLang="ja-JP" sz="2800" dirty="0" err="1" smtClean="0"/>
                        <a:t>LibreOffice</a:t>
                      </a:r>
                      <a:endParaRPr kumimoji="1" lang="ja-JP" altLang="en-US" sz="2800" dirty="0"/>
                    </a:p>
                  </a:txBody>
                  <a:tcPr/>
                </a:tc>
                <a:tc>
                  <a:txBody>
                    <a:bodyPr/>
                    <a:lstStyle/>
                    <a:p>
                      <a:r>
                        <a:rPr kumimoji="1" lang="en-US" altLang="ja-JP" sz="2800" dirty="0" smtClean="0"/>
                        <a:t>Writer</a:t>
                      </a:r>
                      <a:endParaRPr kumimoji="1" lang="ja-JP" altLang="en-US" sz="2800" dirty="0"/>
                    </a:p>
                  </a:txBody>
                  <a:tcPr/>
                </a:tc>
                <a:tc>
                  <a:txBody>
                    <a:bodyPr/>
                    <a:lstStyle/>
                    <a:p>
                      <a:r>
                        <a:rPr kumimoji="1" lang="en-US" altLang="ja-JP" sz="2800" dirty="0" err="1" smtClean="0"/>
                        <a:t>Calc</a:t>
                      </a:r>
                      <a:endParaRPr kumimoji="1" lang="ja-JP" altLang="en-US" sz="2800" dirty="0"/>
                    </a:p>
                  </a:txBody>
                  <a:tcPr/>
                </a:tc>
                <a:tc>
                  <a:txBody>
                    <a:bodyPr/>
                    <a:lstStyle/>
                    <a:p>
                      <a:r>
                        <a:rPr kumimoji="1" lang="en-US" altLang="ja-JP" sz="2800" dirty="0" smtClean="0"/>
                        <a:t>Impress</a:t>
                      </a:r>
                      <a:endParaRPr kumimoji="1" lang="ja-JP" altLang="en-US" sz="2800" dirty="0"/>
                    </a:p>
                  </a:txBody>
                  <a:tcPr/>
                </a:tc>
                <a:tc>
                  <a:txBody>
                    <a:bodyPr/>
                    <a:lstStyle/>
                    <a:p>
                      <a:r>
                        <a:rPr kumimoji="1" lang="en-US" altLang="ja-JP" sz="2800" dirty="0" smtClean="0"/>
                        <a:t>Draw</a:t>
                      </a:r>
                      <a:endParaRPr kumimoji="1" lang="ja-JP" altLang="en-US" sz="2800" dirty="0"/>
                    </a:p>
                  </a:txBody>
                  <a:tcPr/>
                </a:tc>
              </a:tr>
              <a:tr h="370840">
                <a:tc>
                  <a:txBody>
                    <a:bodyPr/>
                    <a:lstStyle/>
                    <a:p>
                      <a:r>
                        <a:rPr kumimoji="1" lang="en-US" altLang="ja-JP" sz="2800" dirty="0" smtClean="0"/>
                        <a:t>Google Docs</a:t>
                      </a:r>
                      <a:endParaRPr kumimoji="1" lang="ja-JP" altLang="en-US" sz="2800" dirty="0"/>
                    </a:p>
                  </a:txBody>
                  <a:tcPr/>
                </a:tc>
                <a:tc>
                  <a:txBody>
                    <a:bodyPr/>
                    <a:lstStyle/>
                    <a:p>
                      <a:r>
                        <a:rPr kumimoji="1" lang="en-US" altLang="ja-JP" sz="2800" dirty="0" smtClean="0"/>
                        <a:t>Docs</a:t>
                      </a:r>
                      <a:endParaRPr kumimoji="1" lang="ja-JP" altLang="en-US" sz="2800" dirty="0"/>
                    </a:p>
                  </a:txBody>
                  <a:tcPr/>
                </a:tc>
                <a:tc>
                  <a:txBody>
                    <a:bodyPr/>
                    <a:lstStyle/>
                    <a:p>
                      <a:r>
                        <a:rPr kumimoji="1" lang="en-US" altLang="ja-JP" sz="2800" dirty="0" smtClean="0"/>
                        <a:t>Spreadsheet, Form</a:t>
                      </a:r>
                      <a:endParaRPr kumimoji="1" lang="ja-JP" altLang="en-US" sz="2800" dirty="0"/>
                    </a:p>
                  </a:txBody>
                  <a:tcPr/>
                </a:tc>
                <a:tc>
                  <a:txBody>
                    <a:bodyPr/>
                    <a:lstStyle/>
                    <a:p>
                      <a:r>
                        <a:rPr kumimoji="1" lang="en-US" altLang="ja-JP" sz="2800" dirty="0" smtClean="0"/>
                        <a:t>Presentation</a:t>
                      </a:r>
                      <a:endParaRPr kumimoji="1" lang="ja-JP" altLang="en-US" sz="2800" dirty="0"/>
                    </a:p>
                  </a:txBody>
                  <a:tcPr/>
                </a:tc>
                <a:tc>
                  <a:txBody>
                    <a:bodyPr/>
                    <a:lstStyle/>
                    <a:p>
                      <a:endParaRPr kumimoji="1" lang="ja-JP" altLang="en-US" sz="2800" dirty="0"/>
                    </a:p>
                  </a:txBody>
                  <a:tcPr/>
                </a:tc>
              </a:tr>
              <a:tr h="370840">
                <a:tc>
                  <a:txBody>
                    <a:bodyPr/>
                    <a:lstStyle/>
                    <a:p>
                      <a:r>
                        <a:rPr kumimoji="1" lang="en-US" altLang="ja-JP" sz="2800" dirty="0" err="1" smtClean="0"/>
                        <a:t>iWorks</a:t>
                      </a:r>
                      <a:endParaRPr kumimoji="1" lang="ja-JP" altLang="en-US" sz="2800" dirty="0"/>
                    </a:p>
                  </a:txBody>
                  <a:tcPr/>
                </a:tc>
                <a:tc>
                  <a:txBody>
                    <a:bodyPr/>
                    <a:lstStyle/>
                    <a:p>
                      <a:r>
                        <a:rPr kumimoji="1" lang="en-US" altLang="ja-JP" sz="2800" dirty="0" smtClean="0"/>
                        <a:t>Pages</a:t>
                      </a:r>
                      <a:endParaRPr kumimoji="1" lang="ja-JP" altLang="en-US" sz="2800" dirty="0"/>
                    </a:p>
                  </a:txBody>
                  <a:tcPr/>
                </a:tc>
                <a:tc>
                  <a:txBody>
                    <a:bodyPr/>
                    <a:lstStyle/>
                    <a:p>
                      <a:r>
                        <a:rPr kumimoji="1" lang="en-US" altLang="ja-JP" sz="2800" dirty="0" smtClean="0"/>
                        <a:t>Numbers</a:t>
                      </a:r>
                      <a:endParaRPr kumimoji="1" lang="ja-JP" altLang="en-US" sz="2800" dirty="0"/>
                    </a:p>
                  </a:txBody>
                  <a:tcPr/>
                </a:tc>
                <a:tc>
                  <a:txBody>
                    <a:bodyPr/>
                    <a:lstStyle/>
                    <a:p>
                      <a:r>
                        <a:rPr kumimoji="1" lang="en-US" altLang="ja-JP" sz="2800" dirty="0" smtClean="0"/>
                        <a:t>Keynote</a:t>
                      </a:r>
                      <a:endParaRPr kumimoji="1" lang="ja-JP" altLang="en-US" sz="2800" dirty="0"/>
                    </a:p>
                  </a:txBody>
                  <a:tcPr/>
                </a:tc>
                <a:tc>
                  <a:txBody>
                    <a:bodyPr/>
                    <a:lstStyle/>
                    <a:p>
                      <a:endParaRPr kumimoji="1" lang="ja-JP" altLang="en-US" sz="2800" dirty="0"/>
                    </a:p>
                  </a:txBody>
                  <a:tcPr/>
                </a:tc>
              </a:tr>
              <a:tr h="370840">
                <a:tc>
                  <a:txBody>
                    <a:bodyPr/>
                    <a:lstStyle/>
                    <a:p>
                      <a:r>
                        <a:rPr kumimoji="1" lang="en-US" altLang="ja-JP" sz="2800" dirty="0" smtClean="0"/>
                        <a:t>JUST Suite</a:t>
                      </a:r>
                      <a:endParaRPr kumimoji="1" lang="ja-JP" altLang="en-US" sz="2800" dirty="0"/>
                    </a:p>
                  </a:txBody>
                  <a:tcPr/>
                </a:tc>
                <a:tc>
                  <a:txBody>
                    <a:bodyPr/>
                    <a:lstStyle/>
                    <a:p>
                      <a:r>
                        <a:rPr kumimoji="1" lang="ja-JP" altLang="en-US" sz="2800" dirty="0" smtClean="0"/>
                        <a:t>一太郎</a:t>
                      </a:r>
                      <a:endParaRPr kumimoji="1" lang="ja-JP" altLang="en-US" sz="2800" dirty="0"/>
                    </a:p>
                  </a:txBody>
                  <a:tcPr/>
                </a:tc>
                <a:tc>
                  <a:txBody>
                    <a:bodyPr/>
                    <a:lstStyle/>
                    <a:p>
                      <a:r>
                        <a:rPr kumimoji="1" lang="ja-JP" altLang="en-US" sz="2800" dirty="0" smtClean="0"/>
                        <a:t>三四郎</a:t>
                      </a:r>
                      <a:endParaRPr kumimoji="1" lang="ja-JP" altLang="en-US" sz="2800" dirty="0"/>
                    </a:p>
                  </a:txBody>
                  <a:tcPr/>
                </a:tc>
                <a:tc>
                  <a:txBody>
                    <a:bodyPr/>
                    <a:lstStyle/>
                    <a:p>
                      <a:endParaRPr kumimoji="1" lang="ja-JP" altLang="en-US" sz="2800" dirty="0"/>
                    </a:p>
                  </a:txBody>
                  <a:tcPr/>
                </a:tc>
                <a:tc>
                  <a:txBody>
                    <a:bodyPr/>
                    <a:lstStyle/>
                    <a:p>
                      <a:r>
                        <a:rPr kumimoji="1" lang="ja-JP" altLang="en-US" sz="2800" dirty="0" smtClean="0"/>
                        <a:t>花子</a:t>
                      </a:r>
                      <a:endParaRPr kumimoji="1" lang="ja-JP" altLang="en-US" sz="2800" dirty="0"/>
                    </a:p>
                  </a:txBody>
                  <a:tcPr/>
                </a:tc>
              </a:tr>
              <a:tr h="370840">
                <a:tc>
                  <a:txBody>
                    <a:bodyPr/>
                    <a:lstStyle/>
                    <a:p>
                      <a:r>
                        <a:rPr kumimoji="1" lang="en-US" altLang="ja-JP" sz="2800" dirty="0" smtClean="0"/>
                        <a:t>Lotus (IBM)</a:t>
                      </a:r>
                      <a:endParaRPr kumimoji="1" lang="ja-JP" altLang="en-US" sz="2800" dirty="0"/>
                    </a:p>
                  </a:txBody>
                  <a:tcPr/>
                </a:tc>
                <a:tc>
                  <a:txBody>
                    <a:bodyPr/>
                    <a:lstStyle/>
                    <a:p>
                      <a:r>
                        <a:rPr kumimoji="1" lang="en-US" altLang="ja-JP" sz="2800" dirty="0" smtClean="0"/>
                        <a:t>WordPro</a:t>
                      </a:r>
                      <a:endParaRPr kumimoji="1" lang="ja-JP" altLang="en-US" sz="2800" dirty="0"/>
                    </a:p>
                  </a:txBody>
                  <a:tcPr/>
                </a:tc>
                <a:tc>
                  <a:txBody>
                    <a:bodyPr/>
                    <a:lstStyle/>
                    <a:p>
                      <a:r>
                        <a:rPr kumimoji="1" lang="en-US" altLang="ja-JP" sz="2800" dirty="0" smtClean="0"/>
                        <a:t>1-2-3</a:t>
                      </a:r>
                      <a:endParaRPr kumimoji="1" lang="ja-JP" altLang="en-US" sz="2800" dirty="0"/>
                    </a:p>
                  </a:txBody>
                  <a:tcPr/>
                </a:tc>
                <a:tc>
                  <a:txBody>
                    <a:bodyPr/>
                    <a:lstStyle/>
                    <a:p>
                      <a:endParaRPr kumimoji="1" lang="ja-JP" altLang="en-US" sz="2800" dirty="0"/>
                    </a:p>
                  </a:txBody>
                  <a:tcPr/>
                </a:tc>
                <a:tc>
                  <a:txBody>
                    <a:bodyPr/>
                    <a:lstStyle/>
                    <a:p>
                      <a:endParaRPr kumimoji="1" lang="ja-JP" altLang="en-US" sz="2800" dirty="0"/>
                    </a:p>
                  </a:txBody>
                  <a:tcPr/>
                </a:tc>
              </a:tr>
            </a:tbl>
          </a:graphicData>
        </a:graphic>
      </p:graphicFrame>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12</a:t>
            </a:fld>
            <a:endParaRPr kumimoji="1" lang="ja-JP" altLang="en-US" dirty="0"/>
          </a:p>
        </p:txBody>
      </p:sp>
    </p:spTree>
    <p:extLst>
      <p:ext uri="{BB962C8B-B14F-4D97-AF65-F5344CB8AC3E}">
        <p14:creationId xmlns:p14="http://schemas.microsoft.com/office/powerpoint/2010/main" val="2925022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オフィスソフトウェアが取り扱う</a:t>
            </a:r>
            <a:r>
              <a:rPr kumimoji="1" lang="en-US" altLang="ja-JP" dirty="0" smtClean="0"/>
              <a:t/>
            </a:r>
            <a:br>
              <a:rPr kumimoji="1" lang="en-US" altLang="ja-JP" dirty="0" smtClean="0"/>
            </a:br>
            <a:r>
              <a:rPr kumimoji="1" lang="ja-JP" altLang="en-US" dirty="0" smtClean="0"/>
              <a:t>ドキュメントフォーマット</a:t>
            </a:r>
            <a:endParaRPr kumimoji="1" lang="ja-JP" altLang="en-US" dirty="0"/>
          </a:p>
        </p:txBody>
      </p:sp>
      <p:sp>
        <p:nvSpPr>
          <p:cNvPr id="3" name="コンテンツ プレースホルダー 2"/>
          <p:cNvSpPr>
            <a:spLocks noGrp="1"/>
          </p:cNvSpPr>
          <p:nvPr>
            <p:ph idx="1"/>
          </p:nvPr>
        </p:nvSpPr>
        <p:spPr/>
        <p:txBody>
          <a:bodyPr>
            <a:normAutofit fontScale="85000" lnSpcReduction="10000"/>
          </a:bodyPr>
          <a:lstStyle/>
          <a:p>
            <a:r>
              <a:rPr kumimoji="1" lang="ja-JP" altLang="en-US" dirty="0" smtClean="0"/>
              <a:t>それぞれの文書ソフトウェア毎に独自フォーマットが用いられることが多い。</a:t>
            </a:r>
            <a:endParaRPr kumimoji="1" lang="en-US" altLang="ja-JP" dirty="0" smtClean="0"/>
          </a:p>
          <a:p>
            <a:r>
              <a:rPr lang="en-US" altLang="ja-JP" dirty="0"/>
              <a:t>1990</a:t>
            </a:r>
            <a:r>
              <a:rPr lang="ja-JP" altLang="en-US" dirty="0"/>
              <a:t>年代後半からは、</a:t>
            </a:r>
            <a:r>
              <a:rPr lang="en-US" altLang="ja-JP" dirty="0"/>
              <a:t>Windows</a:t>
            </a:r>
            <a:r>
              <a:rPr lang="ja-JP" altLang="en-US" dirty="0"/>
              <a:t>とともに、</a:t>
            </a:r>
            <a:r>
              <a:rPr lang="en-US" altLang="ja-JP" dirty="0"/>
              <a:t>Microsoft Office</a:t>
            </a:r>
            <a:r>
              <a:rPr lang="ja-JP" altLang="en-US" dirty="0"/>
              <a:t>製品が市場シェアを伸ばし、それらのソフトウェアがオフィス文書コンテンツの代表格となってきた。</a:t>
            </a:r>
            <a:endParaRPr lang="en-US" altLang="ja-JP" dirty="0"/>
          </a:p>
          <a:p>
            <a:r>
              <a:rPr lang="en-US" altLang="ja-JP" dirty="0"/>
              <a:t>2000</a:t>
            </a:r>
            <a:r>
              <a:rPr lang="ja-JP" altLang="en-US" dirty="0"/>
              <a:t>年代以降、オープンフォーマットの重要性が高まり、標準化された</a:t>
            </a:r>
            <a:r>
              <a:rPr lang="ja-JP" altLang="en-US" dirty="0" smtClean="0"/>
              <a:t>文書</a:t>
            </a:r>
            <a:r>
              <a:rPr lang="ja-JP" altLang="en-US" dirty="0"/>
              <a:t>ソフトウェア</a:t>
            </a:r>
            <a:r>
              <a:rPr lang="ja-JP" altLang="en-US" dirty="0" smtClean="0"/>
              <a:t>が</a:t>
            </a:r>
            <a:r>
              <a:rPr lang="ja-JP" altLang="en-US" dirty="0"/>
              <a:t>伸張している</a:t>
            </a:r>
            <a:r>
              <a:rPr lang="ja-JP" altLang="en-US" dirty="0" smtClean="0"/>
              <a:t>。</a:t>
            </a:r>
            <a:endParaRPr lang="en-US" altLang="ja-JP" dirty="0" smtClean="0"/>
          </a:p>
          <a:p>
            <a:pPr lvl="1"/>
            <a:r>
              <a:rPr lang="en-US" altLang="ja-JP" dirty="0" smtClean="0"/>
              <a:t>OpenOffice.org</a:t>
            </a:r>
            <a:r>
              <a:rPr lang="ja-JP" altLang="en-US" dirty="0"/>
              <a:t> </a:t>
            </a:r>
            <a:r>
              <a:rPr lang="en-US" altLang="ja-JP" dirty="0" smtClean="0"/>
              <a:t>(2000-2011)</a:t>
            </a:r>
          </a:p>
          <a:p>
            <a:pPr lvl="1"/>
            <a:r>
              <a:rPr lang="ja-JP" altLang="en-US" dirty="0" smtClean="0"/>
              <a:t>→ ドキュメントフォーマット </a:t>
            </a:r>
            <a:r>
              <a:rPr lang="en-US" altLang="ja-JP" dirty="0" smtClean="0"/>
              <a:t>ODF (Open Document Format)</a:t>
            </a:r>
            <a:endParaRPr lang="en-US" altLang="ja-JP" dirty="0"/>
          </a:p>
          <a:p>
            <a:r>
              <a:rPr lang="ja-JP" altLang="en-US" dirty="0"/>
              <a:t>また、別の動きとしてオンライン上での</a:t>
            </a:r>
            <a:r>
              <a:rPr lang="ja-JP" altLang="en-US" dirty="0" smtClean="0"/>
              <a:t>文書ソフトウェアの提供の動きもある。</a:t>
            </a:r>
            <a:endParaRPr lang="en-US" altLang="ja-JP" dirty="0" smtClean="0"/>
          </a:p>
          <a:p>
            <a:pPr lvl="1"/>
            <a:r>
              <a:rPr kumimoji="1" lang="en-US" altLang="ja-JP" dirty="0" smtClean="0"/>
              <a:t>Google Docs</a:t>
            </a:r>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13</a:t>
            </a:fld>
            <a:endParaRPr kumimoji="1" lang="ja-JP" altLang="en-US" dirty="0"/>
          </a:p>
        </p:txBody>
      </p:sp>
    </p:spTree>
    <p:extLst>
      <p:ext uri="{BB962C8B-B14F-4D97-AF65-F5344CB8AC3E}">
        <p14:creationId xmlns:p14="http://schemas.microsoft.com/office/powerpoint/2010/main" val="2193017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1143000"/>
          </a:xfrm>
        </p:spPr>
        <p:txBody>
          <a:bodyPr>
            <a:normAutofit fontScale="90000"/>
          </a:bodyPr>
          <a:lstStyle/>
          <a:p>
            <a:r>
              <a:rPr kumimoji="1" lang="en-US" altLang="ja-JP" dirty="0" smtClean="0"/>
              <a:t>Microsoft Office</a:t>
            </a:r>
            <a:r>
              <a:rPr kumimoji="1" lang="ja-JP" altLang="en-US" dirty="0" smtClean="0"/>
              <a:t>のドキュメントフォーマット</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ja-JP" altLang="en-US" dirty="0" smtClean="0"/>
              <a:t>長年の間、</a:t>
            </a:r>
            <a:r>
              <a:rPr kumimoji="1" lang="en-US" altLang="ja-JP" dirty="0" smtClean="0"/>
              <a:t>Microsoft Office</a:t>
            </a:r>
            <a:r>
              <a:rPr kumimoji="1" lang="ja-JP" altLang="en-US" dirty="0" smtClean="0"/>
              <a:t>は独自形式（バイナリデータ）を用いていた</a:t>
            </a:r>
            <a:endParaRPr kumimoji="1" lang="en-US" altLang="ja-JP" dirty="0" smtClean="0"/>
          </a:p>
          <a:p>
            <a:pPr lvl="1"/>
            <a:r>
              <a:rPr lang="en-US" altLang="ja-JP" dirty="0" smtClean="0"/>
              <a:t>Microsoft Office</a:t>
            </a:r>
            <a:r>
              <a:rPr lang="ja-JP" altLang="en-US" dirty="0" smtClean="0"/>
              <a:t>の初期バージョン以来、</a:t>
            </a:r>
            <a:r>
              <a:rPr lang="en-US" altLang="ja-JP" dirty="0" smtClean="0"/>
              <a:t>MS Office 2004</a:t>
            </a:r>
            <a:r>
              <a:rPr lang="ja-JP" altLang="en-US" dirty="0" smtClean="0"/>
              <a:t>まで</a:t>
            </a:r>
            <a:endParaRPr kumimoji="1" lang="en-US" altLang="ja-JP" dirty="0" smtClean="0"/>
          </a:p>
          <a:p>
            <a:pPr lvl="1"/>
            <a:r>
              <a:rPr lang="en-US" altLang="ja-JP" dirty="0" smtClean="0"/>
              <a:t>MS Office 2004</a:t>
            </a:r>
            <a:r>
              <a:rPr lang="ja-JP" altLang="en-US" dirty="0" smtClean="0"/>
              <a:t>以前の環境におけるドキュメントフォーマットは一社独占による文書形式 </a:t>
            </a:r>
            <a:r>
              <a:rPr lang="en-US" altLang="ja-JP" dirty="0" smtClean="0"/>
              <a:t>(proprietary)</a:t>
            </a:r>
          </a:p>
          <a:p>
            <a:pPr lvl="2"/>
            <a:r>
              <a:rPr lang="ja-JP" altLang="en-US" dirty="0" smtClean="0"/>
              <a:t>拡張子： </a:t>
            </a:r>
            <a:r>
              <a:rPr lang="en-US" altLang="ja-JP" dirty="0" smtClean="0"/>
              <a:t>.doc, .</a:t>
            </a:r>
            <a:r>
              <a:rPr lang="en-US" altLang="ja-JP" dirty="0" err="1" smtClean="0"/>
              <a:t>xls</a:t>
            </a:r>
            <a:r>
              <a:rPr lang="en-US" altLang="ja-JP" dirty="0" smtClean="0"/>
              <a:t>, .</a:t>
            </a:r>
            <a:r>
              <a:rPr lang="en-US" altLang="ja-JP" dirty="0" err="1" smtClean="0"/>
              <a:t>ppt</a:t>
            </a:r>
            <a:endParaRPr lang="en-US" altLang="ja-JP" dirty="0" smtClean="0"/>
          </a:p>
          <a:p>
            <a:r>
              <a:rPr lang="ja-JP" altLang="en-US" dirty="0" smtClean="0"/>
              <a:t>仕様の詳細が明らかでなかったため、</a:t>
            </a:r>
            <a:r>
              <a:rPr lang="en-US" altLang="ja-JP" dirty="0" smtClean="0"/>
              <a:t>MS</a:t>
            </a:r>
            <a:r>
              <a:rPr lang="ja-JP" altLang="en-US" dirty="0" smtClean="0"/>
              <a:t>社以外によるドキュメント利用が困難</a:t>
            </a:r>
            <a:endParaRPr lang="en-US" altLang="ja-JP" dirty="0" smtClean="0"/>
          </a:p>
          <a:p>
            <a:pPr lvl="1"/>
            <a:r>
              <a:rPr lang="ja-JP" altLang="en-US" dirty="0" smtClean="0"/>
              <a:t>別の</a:t>
            </a:r>
            <a:r>
              <a:rPr lang="en-US" altLang="ja-JP" dirty="0" smtClean="0"/>
              <a:t>OS</a:t>
            </a:r>
            <a:r>
              <a:rPr lang="ja-JP" altLang="en-US" dirty="0" smtClean="0"/>
              <a:t>・機種における閲覧可能性が低い</a:t>
            </a:r>
            <a:endParaRPr lang="en-US" altLang="ja-JP" dirty="0" smtClean="0"/>
          </a:p>
          <a:p>
            <a:pPr lvl="1"/>
            <a:r>
              <a:rPr lang="ja-JP" altLang="en-US" dirty="0" smtClean="0"/>
              <a:t>検索エンジンによるテキスト検索などでの応用</a:t>
            </a:r>
            <a:endParaRPr lang="en-US" altLang="ja-JP" dirty="0"/>
          </a:p>
          <a:p>
            <a:r>
              <a:rPr lang="ja-JP" altLang="en-US" dirty="0" smtClean="0"/>
              <a:t>公的部門における調達への準拠（グローバル化への対応）</a:t>
            </a:r>
            <a:endParaRPr lang="en-US" altLang="ja-JP" dirty="0" smtClean="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14</a:t>
            </a:fld>
            <a:endParaRPr kumimoji="1" lang="ja-JP" altLang="en-US" dirty="0"/>
          </a:p>
        </p:txBody>
      </p:sp>
    </p:spTree>
    <p:extLst>
      <p:ext uri="{BB962C8B-B14F-4D97-AF65-F5344CB8AC3E}">
        <p14:creationId xmlns:p14="http://schemas.microsoft.com/office/powerpoint/2010/main" val="129535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sz="3600" dirty="0" smtClean="0"/>
              <a:t>オフィス文書における</a:t>
            </a:r>
            <a:r>
              <a:rPr kumimoji="1" lang="en-US" altLang="ja-JP" sz="3600" dirty="0" smtClean="0"/>
              <a:t/>
            </a:r>
            <a:br>
              <a:rPr kumimoji="1" lang="en-US" altLang="ja-JP" sz="3600" dirty="0" smtClean="0"/>
            </a:br>
            <a:r>
              <a:rPr kumimoji="1" lang="ja-JP" altLang="en-US" sz="3600" dirty="0" smtClean="0"/>
              <a:t>ドキュメントフォーマットの標準化 </a:t>
            </a:r>
            <a:r>
              <a:rPr kumimoji="1" lang="en-US" altLang="ja-JP" sz="3600" dirty="0" smtClean="0"/>
              <a:t>(ODF)</a:t>
            </a:r>
            <a:endParaRPr kumimoji="1" lang="ja-JP" altLang="en-US" sz="3600" dirty="0"/>
          </a:p>
        </p:txBody>
      </p:sp>
      <p:sp>
        <p:nvSpPr>
          <p:cNvPr id="3" name="コンテンツ プレースホルダー 2"/>
          <p:cNvSpPr>
            <a:spLocks noGrp="1"/>
          </p:cNvSpPr>
          <p:nvPr>
            <p:ph idx="1"/>
          </p:nvPr>
        </p:nvSpPr>
        <p:spPr/>
        <p:txBody>
          <a:bodyPr>
            <a:normAutofit/>
          </a:bodyPr>
          <a:lstStyle/>
          <a:p>
            <a:r>
              <a:rPr lang="en-US" altLang="ja-JP" dirty="0" smtClean="0"/>
              <a:t>2000</a:t>
            </a:r>
            <a:r>
              <a:rPr lang="ja-JP" altLang="en-US" dirty="0" smtClean="0"/>
              <a:t>年に</a:t>
            </a:r>
            <a:r>
              <a:rPr lang="en-US" altLang="ja-JP" dirty="0" smtClean="0"/>
              <a:t>OpenOffice.org</a:t>
            </a:r>
            <a:r>
              <a:rPr lang="ja-JP" altLang="en-US" dirty="0" smtClean="0"/>
              <a:t>がオープンソースソフトウェアとして公開されると、</a:t>
            </a:r>
            <a:r>
              <a:rPr lang="en-US" altLang="ja-JP" dirty="0" smtClean="0"/>
              <a:t>MS Office</a:t>
            </a:r>
            <a:r>
              <a:rPr lang="ja-JP" altLang="en-US" dirty="0" smtClean="0"/>
              <a:t>の代替としての期待が高まった。同時に、データ交換のためにも、オープンフォーマットへの期待、ドキュメントフォーマットの互換性への期待も高まった。</a:t>
            </a:r>
            <a:endParaRPr lang="en-US" altLang="ja-JP" dirty="0" smtClean="0"/>
          </a:p>
          <a:p>
            <a:r>
              <a:rPr kumimoji="1" lang="en-US" altLang="ja-JP" dirty="0" smtClean="0"/>
              <a:t>2002-2005</a:t>
            </a:r>
            <a:r>
              <a:rPr kumimoji="1" lang="ja-JP" altLang="en-US" dirty="0" smtClean="0"/>
              <a:t>年にかけて議論され標準化された。</a:t>
            </a:r>
            <a:endParaRPr kumimoji="1" lang="en-US" altLang="ja-JP" dirty="0" smtClean="0"/>
          </a:p>
          <a:p>
            <a:r>
              <a:rPr lang="en-US" altLang="ja-JP" dirty="0" smtClean="0"/>
              <a:t>Open Document Format (ODF)</a:t>
            </a:r>
            <a:endParaRPr kumimoji="1" lang="en-US" altLang="ja-JP" dirty="0" smtClean="0"/>
          </a:p>
          <a:p>
            <a:pPr lvl="1"/>
            <a:r>
              <a:rPr lang="ja-JP" altLang="en-US" dirty="0" smtClean="0"/>
              <a:t>国際標準</a:t>
            </a:r>
            <a:r>
              <a:rPr lang="en-US" altLang="ja-JP" dirty="0" smtClean="0"/>
              <a:t>ISO/IEC 26300:2006</a:t>
            </a:r>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15</a:t>
            </a:fld>
            <a:endParaRPr kumimoji="1" lang="ja-JP" altLang="en-US" dirty="0"/>
          </a:p>
        </p:txBody>
      </p:sp>
    </p:spTree>
    <p:extLst>
      <p:ext uri="{BB962C8B-B14F-4D97-AF65-F5344CB8AC3E}">
        <p14:creationId xmlns:p14="http://schemas.microsoft.com/office/powerpoint/2010/main" val="1446318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1143000"/>
          </a:xfrm>
        </p:spPr>
        <p:txBody>
          <a:bodyPr>
            <a:noAutofit/>
          </a:bodyPr>
          <a:lstStyle/>
          <a:p>
            <a:r>
              <a:rPr lang="ja-JP" altLang="en-US" sz="3600" dirty="0"/>
              <a:t>オフィス文書における</a:t>
            </a:r>
            <a:r>
              <a:rPr lang="en-US" altLang="ja-JP" sz="3600" dirty="0"/>
              <a:t/>
            </a:r>
            <a:br>
              <a:rPr lang="en-US" altLang="ja-JP" sz="3600" dirty="0"/>
            </a:br>
            <a:r>
              <a:rPr lang="ja-JP" altLang="en-US" sz="3600" dirty="0"/>
              <a:t>ドキュメントフォーマットの標準化 </a:t>
            </a:r>
            <a:r>
              <a:rPr lang="en-US" altLang="ja-JP" sz="3600" dirty="0" smtClean="0"/>
              <a:t>(OOXML)</a:t>
            </a:r>
            <a:endParaRPr kumimoji="1" lang="ja-JP" altLang="en-US" sz="3600" dirty="0"/>
          </a:p>
        </p:txBody>
      </p:sp>
      <p:sp>
        <p:nvSpPr>
          <p:cNvPr id="3" name="コンテンツ プレースホルダー 2"/>
          <p:cNvSpPr>
            <a:spLocks noGrp="1"/>
          </p:cNvSpPr>
          <p:nvPr>
            <p:ph idx="1"/>
          </p:nvPr>
        </p:nvSpPr>
        <p:spPr/>
        <p:txBody>
          <a:bodyPr/>
          <a:lstStyle/>
          <a:p>
            <a:r>
              <a:rPr lang="en-US" altLang="ja-JP" dirty="0" smtClean="0"/>
              <a:t>ODF</a:t>
            </a:r>
            <a:r>
              <a:rPr lang="ja-JP" altLang="en-US" dirty="0" smtClean="0"/>
              <a:t>の動きに呼応して、</a:t>
            </a:r>
            <a:r>
              <a:rPr lang="en-US" altLang="ja-JP" dirty="0" smtClean="0"/>
              <a:t>Microsoft</a:t>
            </a:r>
            <a:r>
              <a:rPr lang="ja-JP" altLang="en-US" dirty="0" smtClean="0"/>
              <a:t>側も、</a:t>
            </a:r>
            <a:r>
              <a:rPr lang="en-US" altLang="ja-JP" dirty="0" smtClean="0"/>
              <a:t>Office 2007</a:t>
            </a:r>
            <a:r>
              <a:rPr lang="ja-JP" altLang="en-US" dirty="0" smtClean="0"/>
              <a:t>リリースにあわせ、新しいドキュメントフォーマットを提案、標準化</a:t>
            </a:r>
            <a:endParaRPr lang="en-US" altLang="ja-JP" dirty="0" smtClean="0"/>
          </a:p>
          <a:p>
            <a:r>
              <a:rPr lang="en-US" altLang="ja-JP" u="sng" dirty="0"/>
              <a:t>Office Open </a:t>
            </a:r>
            <a:r>
              <a:rPr lang="en-US" altLang="ja-JP" u="sng" dirty="0" smtClean="0"/>
              <a:t>XML (</a:t>
            </a:r>
            <a:r>
              <a:rPr lang="en-US" altLang="ja-JP" u="sng" dirty="0" err="1" smtClean="0"/>
              <a:t>OpenXML</a:t>
            </a:r>
            <a:r>
              <a:rPr lang="en-US" altLang="ja-JP" u="sng" dirty="0" smtClean="0"/>
              <a:t>, OOXML)</a:t>
            </a:r>
            <a:r>
              <a:rPr lang="en-US" altLang="ja-JP" dirty="0" smtClean="0"/>
              <a:t> </a:t>
            </a:r>
            <a:r>
              <a:rPr lang="ja-JP" altLang="en-US" dirty="0"/>
              <a:t>の提案</a:t>
            </a:r>
            <a:endParaRPr lang="en-US" altLang="ja-JP" dirty="0"/>
          </a:p>
          <a:p>
            <a:r>
              <a:rPr lang="en-US" altLang="ja-JP" dirty="0"/>
              <a:t>2006</a:t>
            </a:r>
            <a:r>
              <a:rPr lang="ja-JP" altLang="en-US" dirty="0"/>
              <a:t>年：ヨーロッパの標準化団体</a:t>
            </a:r>
            <a:r>
              <a:rPr lang="en-US" altLang="ja-JP" dirty="0"/>
              <a:t>ECMA</a:t>
            </a:r>
            <a:r>
              <a:rPr lang="ja-JP" altLang="en-US" dirty="0"/>
              <a:t>における</a:t>
            </a:r>
            <a:r>
              <a:rPr lang="ja-JP" altLang="en-US" dirty="0" smtClean="0"/>
              <a:t>標準化</a:t>
            </a:r>
            <a:endParaRPr lang="en-US" altLang="ja-JP" dirty="0" smtClean="0"/>
          </a:p>
          <a:p>
            <a:pPr lvl="1"/>
            <a:r>
              <a:rPr lang="en-US" altLang="ja-JP" dirty="0" smtClean="0"/>
              <a:t>ECMA-376</a:t>
            </a:r>
            <a:endParaRPr lang="en-US" altLang="ja-JP" dirty="0"/>
          </a:p>
          <a:p>
            <a:r>
              <a:rPr lang="en-US" altLang="ja-JP" dirty="0"/>
              <a:t>2008</a:t>
            </a:r>
            <a:r>
              <a:rPr lang="ja-JP" altLang="en-US" dirty="0"/>
              <a:t>年：国際標準化機構</a:t>
            </a:r>
            <a:r>
              <a:rPr lang="en-US" altLang="ja-JP" dirty="0"/>
              <a:t>ISO</a:t>
            </a:r>
            <a:r>
              <a:rPr lang="ja-JP" altLang="en-US" dirty="0"/>
              <a:t>における</a:t>
            </a:r>
            <a:r>
              <a:rPr lang="ja-JP" altLang="en-US" dirty="0" smtClean="0"/>
              <a:t>標準化</a:t>
            </a:r>
            <a:endParaRPr lang="en-US" altLang="ja-JP" dirty="0" smtClean="0"/>
          </a:p>
          <a:p>
            <a:pPr lvl="1"/>
            <a:r>
              <a:rPr lang="en-US" altLang="ja-JP" dirty="0" smtClean="0"/>
              <a:t>ISO/IEC 29500</a:t>
            </a:r>
            <a:endParaRPr lang="en-US" altLang="ja-JP"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16</a:t>
            </a:fld>
            <a:endParaRPr kumimoji="1" lang="ja-JP" altLang="en-US" dirty="0"/>
          </a:p>
        </p:txBody>
      </p:sp>
    </p:spTree>
    <p:extLst>
      <p:ext uri="{BB962C8B-B14F-4D97-AF65-F5344CB8AC3E}">
        <p14:creationId xmlns:p14="http://schemas.microsoft.com/office/powerpoint/2010/main" val="3308700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OOXML </a:t>
            </a:r>
            <a:r>
              <a:rPr lang="ja-JP" altLang="en-US" dirty="0" smtClean="0"/>
              <a:t>と </a:t>
            </a:r>
            <a:r>
              <a:rPr lang="en-US" altLang="ja-JP" dirty="0" smtClean="0"/>
              <a:t>ODF</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lang="ja-JP" altLang="en-US" dirty="0" smtClean="0"/>
              <a:t>国際標準化に向けた競争の激化</a:t>
            </a:r>
            <a:endParaRPr lang="en-US" altLang="ja-JP" dirty="0" smtClean="0"/>
          </a:p>
          <a:p>
            <a:r>
              <a:rPr kumimoji="1" lang="ja-JP" altLang="en-US" dirty="0" smtClean="0"/>
              <a:t>両者のドキュメントフォーマットは基本的には、かなりの部分で類似のもの</a:t>
            </a:r>
            <a:endParaRPr kumimoji="1" lang="en-US" altLang="ja-JP" dirty="0" smtClean="0"/>
          </a:p>
          <a:p>
            <a:pPr lvl="1"/>
            <a:r>
              <a:rPr lang="ja-JP" altLang="en-US" dirty="0" smtClean="0"/>
              <a:t>（しいて言えば、</a:t>
            </a:r>
            <a:r>
              <a:rPr lang="en-US" altLang="ja-JP" dirty="0" smtClean="0"/>
              <a:t>OOXML</a:t>
            </a:r>
            <a:r>
              <a:rPr lang="ja-JP" altLang="en-US" dirty="0" smtClean="0"/>
              <a:t>の方がより複雑：</a:t>
            </a:r>
            <a:r>
              <a:rPr lang="en-US" altLang="ja-JP" dirty="0" smtClean="0"/>
              <a:t>Microsoft Office</a:t>
            </a:r>
            <a:r>
              <a:rPr lang="ja-JP" altLang="en-US" dirty="0" smtClean="0"/>
              <a:t>が持つ機能全体に対応）</a:t>
            </a:r>
            <a:endParaRPr kumimoji="1" lang="en-US" altLang="ja-JP" dirty="0" smtClean="0"/>
          </a:p>
          <a:p>
            <a:r>
              <a:rPr lang="en-US" altLang="ja-JP" dirty="0"/>
              <a:t>3</a:t>
            </a:r>
            <a:r>
              <a:rPr lang="ja-JP" altLang="en-US" dirty="0" err="1" smtClean="0"/>
              <a:t>つの</a:t>
            </a:r>
            <a:r>
              <a:rPr lang="ja-JP" altLang="en-US" dirty="0"/>
              <a:t>主要</a:t>
            </a:r>
            <a:r>
              <a:rPr lang="ja-JP" altLang="en-US" dirty="0" smtClean="0"/>
              <a:t>な文書</a:t>
            </a:r>
            <a:r>
              <a:rPr lang="ja-JP" altLang="en-US" dirty="0"/>
              <a:t>種別をカバー</a:t>
            </a:r>
            <a:endParaRPr lang="en-US" altLang="ja-JP" dirty="0"/>
          </a:p>
          <a:p>
            <a:pPr lvl="1"/>
            <a:r>
              <a:rPr lang="ja-JP" altLang="en-US" dirty="0"/>
              <a:t>ワードプロセッシング、スプレッドシート、プレゼンテーション</a:t>
            </a:r>
            <a:endParaRPr lang="en-US" altLang="ja-JP" dirty="0"/>
          </a:p>
          <a:p>
            <a:pPr lvl="1"/>
            <a:r>
              <a:rPr lang="ja-JP" altLang="en-US" dirty="0"/>
              <a:t>それぞれ </a:t>
            </a:r>
            <a:r>
              <a:rPr lang="en-US" altLang="ja-JP" dirty="0" smtClean="0"/>
              <a:t>Word/Writer, Excel/</a:t>
            </a:r>
            <a:r>
              <a:rPr lang="en-US" altLang="ja-JP" dirty="0" err="1" smtClean="0"/>
              <a:t>Calc</a:t>
            </a:r>
            <a:r>
              <a:rPr lang="en-US" altLang="ja-JP" dirty="0" smtClean="0"/>
              <a:t>, </a:t>
            </a:r>
            <a:r>
              <a:rPr lang="en-US" altLang="ja-JP" dirty="0" err="1" smtClean="0"/>
              <a:t>Powerpoint</a:t>
            </a:r>
            <a:r>
              <a:rPr lang="en-US" altLang="ja-JP" dirty="0" smtClean="0"/>
              <a:t>/Impress </a:t>
            </a:r>
            <a:r>
              <a:rPr lang="ja-JP" altLang="en-US" dirty="0"/>
              <a:t>に</a:t>
            </a:r>
            <a:r>
              <a:rPr lang="ja-JP" altLang="en-US" dirty="0" smtClean="0"/>
              <a:t>対応</a:t>
            </a:r>
            <a:endParaRPr lang="en-US" altLang="ja-JP" dirty="0" smtClean="0"/>
          </a:p>
          <a:p>
            <a:pPr lvl="1"/>
            <a:r>
              <a:rPr lang="en-US" altLang="ja-JP" dirty="0" smtClean="0"/>
              <a:t>ODF</a:t>
            </a:r>
            <a:r>
              <a:rPr lang="ja-JP" altLang="en-US" dirty="0" smtClean="0"/>
              <a:t>フォーマットの拡張子： </a:t>
            </a:r>
            <a:r>
              <a:rPr lang="en-US" altLang="ja-JP" dirty="0" smtClean="0"/>
              <a:t>.</a:t>
            </a:r>
            <a:r>
              <a:rPr lang="en-US" altLang="ja-JP" dirty="0" err="1" smtClean="0"/>
              <a:t>odt</a:t>
            </a:r>
            <a:r>
              <a:rPr lang="en-US" altLang="ja-JP" dirty="0" smtClean="0"/>
              <a:t>, .</a:t>
            </a:r>
            <a:r>
              <a:rPr lang="en-US" altLang="ja-JP" dirty="0" err="1" smtClean="0"/>
              <a:t>ods</a:t>
            </a:r>
            <a:r>
              <a:rPr lang="en-US" altLang="ja-JP" dirty="0" smtClean="0"/>
              <a:t>, .</a:t>
            </a:r>
            <a:r>
              <a:rPr lang="en-US" altLang="ja-JP" dirty="0" err="1" smtClean="0"/>
              <a:t>odp</a:t>
            </a:r>
            <a:endParaRPr lang="en-US" altLang="ja-JP" dirty="0"/>
          </a:p>
          <a:p>
            <a:pPr lvl="1"/>
            <a:r>
              <a:rPr lang="en-US" altLang="ja-JP" dirty="0" smtClean="0"/>
              <a:t>OOXML</a:t>
            </a:r>
            <a:r>
              <a:rPr lang="ja-JP" altLang="en-US" dirty="0" smtClean="0"/>
              <a:t>新フォーマット</a:t>
            </a:r>
            <a:r>
              <a:rPr lang="ja-JP" altLang="en-US" dirty="0"/>
              <a:t>の拡張子</a:t>
            </a:r>
            <a:r>
              <a:rPr lang="en-US" altLang="ja-JP" dirty="0"/>
              <a:t>:</a:t>
            </a:r>
            <a:r>
              <a:rPr lang="ja-JP" altLang="en-US" dirty="0"/>
              <a:t> </a:t>
            </a:r>
            <a:r>
              <a:rPr lang="en-US" altLang="ja-JP" dirty="0"/>
              <a:t>.</a:t>
            </a:r>
            <a:r>
              <a:rPr lang="en-US" altLang="ja-JP" dirty="0" err="1"/>
              <a:t>docx</a:t>
            </a:r>
            <a:r>
              <a:rPr lang="en-US" altLang="ja-JP" dirty="0"/>
              <a:t>, .</a:t>
            </a:r>
            <a:r>
              <a:rPr lang="en-US" altLang="ja-JP" dirty="0" err="1"/>
              <a:t>xlsx</a:t>
            </a:r>
            <a:r>
              <a:rPr lang="en-US" altLang="ja-JP" dirty="0"/>
              <a:t>, .</a:t>
            </a:r>
            <a:r>
              <a:rPr lang="en-US" altLang="ja-JP" dirty="0" err="1"/>
              <a:t>pptx</a:t>
            </a:r>
            <a:endParaRPr lang="en-US" altLang="ja-JP" dirty="0"/>
          </a:p>
          <a:p>
            <a:pPr lvl="2"/>
            <a:r>
              <a:rPr lang="en-US" altLang="ja-JP" dirty="0" err="1" smtClean="0"/>
              <a:t>WordPressingML</a:t>
            </a:r>
            <a:r>
              <a:rPr lang="en-US" altLang="ja-JP" dirty="0"/>
              <a:t>, </a:t>
            </a:r>
            <a:r>
              <a:rPr lang="en-US" altLang="ja-JP" dirty="0" err="1"/>
              <a:t>SpreadsheetML</a:t>
            </a:r>
            <a:r>
              <a:rPr lang="en-US" altLang="ja-JP" dirty="0"/>
              <a:t>, </a:t>
            </a:r>
            <a:r>
              <a:rPr lang="en-US" altLang="ja-JP" dirty="0" err="1" smtClean="0"/>
              <a:t>PresenationML</a:t>
            </a:r>
            <a:endParaRPr lang="en-US" altLang="ja-JP" dirty="0"/>
          </a:p>
          <a:p>
            <a:r>
              <a:rPr lang="ja-JP" altLang="en-US" dirty="0"/>
              <a:t>複合オブジェクトを</a:t>
            </a:r>
            <a:r>
              <a:rPr lang="ja-JP" altLang="en-US" dirty="0" smtClean="0"/>
              <a:t>許す汎用</a:t>
            </a:r>
            <a:r>
              <a:rPr lang="ja-JP" altLang="en-US" dirty="0"/>
              <a:t>形式</a:t>
            </a:r>
            <a:endParaRPr lang="en-US" altLang="ja-JP" dirty="0"/>
          </a:p>
          <a:p>
            <a:pPr lvl="1"/>
            <a:r>
              <a:rPr lang="ja-JP" altLang="en-US" dirty="0"/>
              <a:t>パッケージ形式（</a:t>
            </a:r>
            <a:r>
              <a:rPr lang="en-US" altLang="ja-JP" dirty="0"/>
              <a:t>Zip</a:t>
            </a:r>
            <a:r>
              <a:rPr lang="ja-JP" altLang="en-US" dirty="0" smtClean="0"/>
              <a:t>）</a:t>
            </a:r>
            <a:endParaRPr lang="en-US" altLang="ja-JP" dirty="0" smtClean="0"/>
          </a:p>
          <a:p>
            <a:pPr lvl="1"/>
            <a:r>
              <a:rPr lang="en-US" altLang="ja-JP" dirty="0" smtClean="0"/>
              <a:t>XML</a:t>
            </a:r>
            <a:r>
              <a:rPr lang="ja-JP" altLang="en-US" dirty="0" smtClean="0"/>
              <a:t>（コンテンツ</a:t>
            </a:r>
            <a:r>
              <a:rPr lang="en-US" altLang="ja-JP" dirty="0" smtClean="0"/>
              <a:t>+</a:t>
            </a:r>
            <a:r>
              <a:rPr lang="ja-JP" altLang="en-US" dirty="0" smtClean="0"/>
              <a:t>メタデータ）</a:t>
            </a:r>
            <a:endParaRPr lang="en-US" altLang="ja-JP" dirty="0" smtClean="0"/>
          </a:p>
          <a:p>
            <a:pPr lvl="1"/>
            <a:r>
              <a:rPr lang="ja-JP" altLang="en-US" dirty="0" smtClean="0"/>
              <a:t>マルチメディアファイル</a:t>
            </a:r>
            <a:endParaRPr lang="en-US" altLang="ja-JP" dirty="0" smtClean="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17</a:t>
            </a:fld>
            <a:endParaRPr kumimoji="1" lang="ja-JP" altLang="en-US" dirty="0"/>
          </a:p>
        </p:txBody>
      </p:sp>
    </p:spTree>
    <p:extLst>
      <p:ext uri="{BB962C8B-B14F-4D97-AF65-F5344CB8AC3E}">
        <p14:creationId xmlns:p14="http://schemas.microsoft.com/office/powerpoint/2010/main" val="3914254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OOXML</a:t>
            </a:r>
            <a:r>
              <a:rPr lang="ja-JP" altLang="en-US" dirty="0" smtClean="0"/>
              <a:t>におけるパッケージ</a:t>
            </a:r>
            <a:r>
              <a:rPr lang="ja-JP" altLang="en-US" dirty="0"/>
              <a:t>形式</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en-US" altLang="ja-JP" dirty="0" smtClean="0"/>
              <a:t>Zip</a:t>
            </a:r>
            <a:r>
              <a:rPr kumimoji="1" lang="ja-JP" altLang="en-US" dirty="0" smtClean="0"/>
              <a:t>形式によるアーカイブ化＋圧縮</a:t>
            </a:r>
            <a:endParaRPr kumimoji="1" lang="en-US" altLang="ja-JP" dirty="0" smtClean="0"/>
          </a:p>
          <a:p>
            <a:pPr lvl="1"/>
            <a:r>
              <a:rPr kumimoji="1" lang="en-US" altLang="ja-JP" dirty="0" smtClean="0"/>
              <a:t>XML</a:t>
            </a:r>
            <a:r>
              <a:rPr kumimoji="1" lang="ja-JP" altLang="en-US" dirty="0" smtClean="0"/>
              <a:t>形式以外のファイル（画像等）の埋め込み、展開</a:t>
            </a:r>
            <a:endParaRPr kumimoji="1" lang="en-US" altLang="ja-JP" dirty="0" smtClean="0"/>
          </a:p>
          <a:p>
            <a:pPr lvl="1"/>
            <a:r>
              <a:rPr lang="ja-JP" altLang="en-US" dirty="0" smtClean="0"/>
              <a:t>テキスト形式である</a:t>
            </a:r>
            <a:r>
              <a:rPr lang="en-US" altLang="ja-JP" dirty="0" smtClean="0"/>
              <a:t>XML</a:t>
            </a:r>
            <a:r>
              <a:rPr lang="ja-JP" altLang="en-US" dirty="0" smtClean="0"/>
              <a:t>文書の圧縮によるファイルサイズ縮小に貢献</a:t>
            </a:r>
            <a:endParaRPr lang="en-US" altLang="ja-JP" dirty="0" smtClean="0"/>
          </a:p>
          <a:p>
            <a:r>
              <a:rPr kumimoji="1" lang="ja-JP" altLang="en-US" dirty="0" smtClean="0"/>
              <a:t>任意の</a:t>
            </a:r>
            <a:r>
              <a:rPr kumimoji="1" lang="en-US" altLang="ja-JP" dirty="0" smtClean="0"/>
              <a:t>Word</a:t>
            </a:r>
            <a:r>
              <a:rPr kumimoji="1" lang="ja-JP" altLang="en-US" dirty="0" smtClean="0"/>
              <a:t>文書等の拡張子を </a:t>
            </a:r>
            <a:r>
              <a:rPr kumimoji="1" lang="en-US" altLang="ja-JP" dirty="0" smtClean="0"/>
              <a:t>.zip </a:t>
            </a:r>
            <a:r>
              <a:rPr kumimoji="1" lang="ja-JP" altLang="en-US" dirty="0" smtClean="0"/>
              <a:t>に変更して</a:t>
            </a:r>
            <a:r>
              <a:rPr kumimoji="1" lang="en-US" altLang="ja-JP" dirty="0" smtClean="0"/>
              <a:t>Zip</a:t>
            </a:r>
            <a:r>
              <a:rPr kumimoji="1" lang="ja-JP" altLang="en-US" dirty="0" smtClean="0"/>
              <a:t>ファイルとして展開、閲覧してみる</a:t>
            </a:r>
            <a:endParaRPr lang="en-US" altLang="ja-JP" dirty="0"/>
          </a:p>
          <a:p>
            <a:pPr lvl="1"/>
            <a:r>
              <a:rPr kumimoji="1" lang="en-US" altLang="ja-JP" dirty="0" smtClean="0"/>
              <a:t>[Content_Types].xml</a:t>
            </a:r>
          </a:p>
          <a:p>
            <a:pPr lvl="1"/>
            <a:r>
              <a:rPr kumimoji="1" lang="en-US" altLang="ja-JP" dirty="0" smtClean="0"/>
              <a:t>_</a:t>
            </a:r>
            <a:r>
              <a:rPr kumimoji="1" lang="en-US" altLang="ja-JP" dirty="0" err="1" smtClean="0"/>
              <a:t>rels</a:t>
            </a:r>
            <a:r>
              <a:rPr kumimoji="1" lang="en-US" altLang="ja-JP" dirty="0" smtClean="0"/>
              <a:t>/.xml</a:t>
            </a:r>
          </a:p>
          <a:p>
            <a:pPr lvl="2"/>
            <a:r>
              <a:rPr lang="en-US" altLang="ja-JP" i="1" dirty="0" smtClean="0"/>
              <a:t>word</a:t>
            </a:r>
            <a:r>
              <a:rPr lang="en-US" altLang="ja-JP" dirty="0" smtClean="0"/>
              <a:t>/document.xml , …</a:t>
            </a:r>
          </a:p>
          <a:p>
            <a:pPr lvl="2"/>
            <a:r>
              <a:rPr kumimoji="1" lang="en-US" altLang="ja-JP" i="1" dirty="0" err="1" smtClean="0"/>
              <a:t>docProps</a:t>
            </a:r>
            <a:r>
              <a:rPr kumimoji="1" lang="en-US" altLang="ja-JP" dirty="0" smtClean="0"/>
              <a:t>/core.xml , …</a:t>
            </a:r>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18</a:t>
            </a:fld>
            <a:endParaRPr kumimoji="1" lang="ja-JP" altLang="en-US" dirty="0"/>
          </a:p>
        </p:txBody>
      </p:sp>
    </p:spTree>
    <p:extLst>
      <p:ext uri="{BB962C8B-B14F-4D97-AF65-F5344CB8AC3E}">
        <p14:creationId xmlns:p14="http://schemas.microsoft.com/office/powerpoint/2010/main" val="35559993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OOXML</a:t>
            </a:r>
            <a:r>
              <a:rPr kumimoji="1" lang="ja-JP" altLang="en-US" dirty="0" smtClean="0"/>
              <a:t>パッケージの展開例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19</a:t>
            </a:fld>
            <a:endParaRPr kumimoji="1" lang="ja-JP" altLang="en-US" dirty="0"/>
          </a:p>
        </p:txBody>
      </p:sp>
      <p:pic>
        <p:nvPicPr>
          <p:cNvPr id="8" name="図 7"/>
          <p:cNvPicPr>
            <a:picLocks noChangeAspect="1"/>
          </p:cNvPicPr>
          <p:nvPr/>
        </p:nvPicPr>
        <p:blipFill>
          <a:blip r:embed="rId2"/>
          <a:stretch>
            <a:fillRect/>
          </a:stretch>
        </p:blipFill>
        <p:spPr>
          <a:xfrm>
            <a:off x="-36512" y="1023934"/>
            <a:ext cx="9180000" cy="4895352"/>
          </a:xfrm>
          <a:prstGeom prst="rect">
            <a:avLst/>
          </a:prstGeom>
        </p:spPr>
      </p:pic>
    </p:spTree>
    <p:extLst>
      <p:ext uri="{BB962C8B-B14F-4D97-AF65-F5344CB8AC3E}">
        <p14:creationId xmlns:p14="http://schemas.microsoft.com/office/powerpoint/2010/main" val="3815587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3876"/>
            <a:ext cx="8496944" cy="1143000"/>
          </a:xfrm>
        </p:spPr>
        <p:txBody>
          <a:bodyPr/>
          <a:lstStyle/>
          <a:p>
            <a:r>
              <a:rPr lang="ja-JP" altLang="en-US" dirty="0"/>
              <a:t>（前回の復習 </a:t>
            </a:r>
            <a:r>
              <a:rPr lang="en-US" altLang="ja-JP" dirty="0"/>
              <a:t>= </a:t>
            </a:r>
            <a:r>
              <a:rPr lang="ja-JP" altLang="en-US" dirty="0"/>
              <a:t>ふりかえり）</a:t>
            </a:r>
            <a:endParaRPr kumimoji="1" lang="ja-JP" altLang="en-US" dirty="0"/>
          </a:p>
        </p:txBody>
      </p:sp>
      <p:sp>
        <p:nvSpPr>
          <p:cNvPr id="3" name="コンテンツ プレースホルダ 2"/>
          <p:cNvSpPr>
            <a:spLocks noGrp="1"/>
          </p:cNvSpPr>
          <p:nvPr>
            <p:ph idx="1"/>
          </p:nvPr>
        </p:nvSpPr>
        <p:spPr>
          <a:xfrm>
            <a:off x="251520" y="1146876"/>
            <a:ext cx="8640960" cy="5209474"/>
          </a:xfrm>
        </p:spPr>
        <p:txBody>
          <a:bodyPr>
            <a:normAutofit/>
          </a:bodyPr>
          <a:lstStyle/>
          <a:p>
            <a:r>
              <a:rPr lang="ja-JP" altLang="en-US" dirty="0"/>
              <a:t>デジタルドキュメントとドキュメントフォーマット</a:t>
            </a:r>
            <a:endParaRPr lang="en-US" altLang="ja-JP" dirty="0"/>
          </a:p>
          <a:p>
            <a:r>
              <a:rPr lang="en-US" altLang="ja-JP" dirty="0" err="1"/>
              <a:t>LaTeX</a:t>
            </a:r>
            <a:endParaRPr lang="en-US" altLang="ja-JP" dirty="0"/>
          </a:p>
          <a:p>
            <a:pPr lvl="1"/>
            <a:r>
              <a:rPr lang="ja-JP" altLang="en-US" dirty="0"/>
              <a:t>文書例</a:t>
            </a:r>
            <a:endParaRPr lang="en-US" altLang="ja-JP" dirty="0"/>
          </a:p>
          <a:p>
            <a:pPr lvl="1"/>
            <a:r>
              <a:rPr lang="en-US" altLang="ja-JP" dirty="0" err="1"/>
              <a:t>LaTeX</a:t>
            </a:r>
            <a:r>
              <a:rPr lang="ja-JP" altLang="en-US" dirty="0"/>
              <a:t>文書の構成要素</a:t>
            </a:r>
            <a:endParaRPr lang="en-US" altLang="ja-JP" dirty="0"/>
          </a:p>
          <a:p>
            <a:pPr lvl="1"/>
            <a:r>
              <a:rPr lang="ja-JP" altLang="en-US" dirty="0"/>
              <a:t>利用例</a:t>
            </a:r>
            <a:r>
              <a:rPr lang="en-US" altLang="ja-JP" dirty="0"/>
              <a:t> / </a:t>
            </a:r>
            <a:r>
              <a:rPr lang="ja-JP" altLang="en-US" dirty="0"/>
              <a:t>組版</a:t>
            </a:r>
            <a:endParaRPr lang="en-US" altLang="ja-JP" dirty="0"/>
          </a:p>
          <a:p>
            <a:r>
              <a:rPr lang="en-US" altLang="ja-JP" dirty="0"/>
              <a:t>PDF</a:t>
            </a:r>
          </a:p>
          <a:p>
            <a:pPr lvl="1"/>
            <a:r>
              <a:rPr lang="ja-JP" altLang="en-US" dirty="0"/>
              <a:t>歴史</a:t>
            </a:r>
            <a:r>
              <a:rPr lang="en-US" altLang="ja-JP" dirty="0"/>
              <a:t>, PostScript</a:t>
            </a:r>
          </a:p>
          <a:p>
            <a:pPr lvl="1"/>
            <a:r>
              <a:rPr lang="ja-JP" altLang="en-US" dirty="0"/>
              <a:t>構成要素</a:t>
            </a:r>
            <a:endParaRPr lang="en-US" altLang="ja-JP" dirty="0"/>
          </a:p>
          <a:p>
            <a:pPr lvl="1"/>
            <a:r>
              <a:rPr lang="ja-JP" altLang="en-US" dirty="0"/>
              <a:t>文書フォーマットの</a:t>
            </a:r>
            <a:r>
              <a:rPr lang="ja-JP" altLang="en-US" dirty="0" smtClean="0"/>
              <a:t>構造</a:t>
            </a:r>
            <a:endParaRPr lang="en-US" altLang="ja-JP"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a:t>
            </a:fld>
            <a:endParaRPr kumimoji="1" lang="ja-JP" altLang="en-US" dirty="0"/>
          </a:p>
        </p:txBody>
      </p:sp>
    </p:spTree>
    <p:extLst>
      <p:ext uri="{BB962C8B-B14F-4D97-AF65-F5344CB8AC3E}">
        <p14:creationId xmlns:p14="http://schemas.microsoft.com/office/powerpoint/2010/main" val="7606456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OOXML</a:t>
            </a:r>
            <a:r>
              <a:rPr lang="ja-JP" altLang="en-US" dirty="0"/>
              <a:t>パッケージの</a:t>
            </a:r>
            <a:r>
              <a:rPr lang="ja-JP" altLang="en-US" dirty="0" smtClean="0"/>
              <a:t>展開例</a:t>
            </a:r>
            <a:r>
              <a:rPr lang="en-US" altLang="ja-JP" dirty="0" smtClean="0"/>
              <a:t/>
            </a:r>
            <a:br>
              <a:rPr lang="en-US" altLang="ja-JP" dirty="0" smtClean="0"/>
            </a:br>
            <a:r>
              <a:rPr lang="en-US" altLang="ja-JP" dirty="0" smtClean="0"/>
              <a:t>_</a:t>
            </a:r>
            <a:r>
              <a:rPr lang="en-US" altLang="ja-JP" dirty="0" err="1" smtClean="0"/>
              <a:t>rels</a:t>
            </a:r>
            <a:r>
              <a:rPr lang="en-US" altLang="ja-JP" dirty="0" smtClean="0"/>
              <a:t>/.</a:t>
            </a:r>
            <a:r>
              <a:rPr lang="en-US" altLang="ja-JP" dirty="0" err="1" smtClean="0"/>
              <a:t>rels</a:t>
            </a:r>
            <a:endParaRPr kumimoji="1" lang="ja-JP" altLang="en-US" dirty="0"/>
          </a:p>
        </p:txBody>
      </p:sp>
      <p:sp>
        <p:nvSpPr>
          <p:cNvPr id="3" name="コンテンツ プレースホルダー 2"/>
          <p:cNvSpPr>
            <a:spLocks noGrp="1"/>
          </p:cNvSpPr>
          <p:nvPr>
            <p:ph idx="1"/>
          </p:nvPr>
        </p:nvSpPr>
        <p:spPr>
          <a:xfrm>
            <a:off x="323528" y="1394546"/>
            <a:ext cx="8496944" cy="5202806"/>
          </a:xfrm>
          <a:ln w="3175">
            <a:solidFill>
              <a:schemeClr val="bg1">
                <a:lumMod val="50000"/>
              </a:schemeClr>
            </a:solidFill>
          </a:ln>
        </p:spPr>
        <p:txBody>
          <a:bodyPr>
            <a:normAutofit fontScale="70000" lnSpcReduction="20000"/>
          </a:bodyPr>
          <a:lstStyle/>
          <a:p>
            <a:pPr marL="0" indent="0">
              <a:buNone/>
            </a:pPr>
            <a:r>
              <a:rPr lang="en-US" altLang="ja-JP" dirty="0"/>
              <a:t>&lt;?xml version="1.0" encoding="UTF-8" standalone="yes"?&gt;</a:t>
            </a:r>
          </a:p>
          <a:p>
            <a:pPr marL="0" indent="0">
              <a:buNone/>
            </a:pPr>
            <a:r>
              <a:rPr lang="en-US" altLang="ja-JP" dirty="0"/>
              <a:t>&lt;Relationships </a:t>
            </a:r>
            <a:r>
              <a:rPr lang="en-US" altLang="ja-JP" dirty="0" err="1"/>
              <a:t>xmlns</a:t>
            </a:r>
            <a:r>
              <a:rPr lang="en-US" altLang="ja-JP" dirty="0"/>
              <a:t>="http://schemas.openxmlformats.org/package/2006/relationships"&gt;</a:t>
            </a:r>
          </a:p>
          <a:p>
            <a:pPr marL="0" indent="0">
              <a:buNone/>
            </a:pPr>
            <a:r>
              <a:rPr lang="en-US" altLang="ja-JP" dirty="0"/>
              <a:t> &lt;Relationship Id="rId3" Type="http://schemas.openxmlformats.org/</a:t>
            </a:r>
            <a:r>
              <a:rPr lang="en-US" altLang="ja-JP" dirty="0" err="1"/>
              <a:t>officeDocument</a:t>
            </a:r>
            <a:r>
              <a:rPr lang="en-US" altLang="ja-JP" dirty="0"/>
              <a:t>/2006/relationships/extended-properties" Target="</a:t>
            </a:r>
            <a:r>
              <a:rPr lang="en-US" altLang="ja-JP" dirty="0" err="1"/>
              <a:t>docProps</a:t>
            </a:r>
            <a:r>
              <a:rPr lang="en-US" altLang="ja-JP" dirty="0"/>
              <a:t>/app.xml"/&gt;</a:t>
            </a:r>
          </a:p>
          <a:p>
            <a:pPr marL="0" indent="0">
              <a:buNone/>
            </a:pPr>
            <a:r>
              <a:rPr lang="en-US" altLang="ja-JP" dirty="0"/>
              <a:t> &lt;Relationship Id="rId2" Type="http://schemas.openxmlformats.org/package/2006/relationships/metadata/core-properties" Target="</a:t>
            </a:r>
            <a:r>
              <a:rPr lang="en-US" altLang="ja-JP" dirty="0" err="1"/>
              <a:t>docProps</a:t>
            </a:r>
            <a:r>
              <a:rPr lang="en-US" altLang="ja-JP" dirty="0"/>
              <a:t>/core.xml"/&gt;</a:t>
            </a:r>
          </a:p>
          <a:p>
            <a:pPr marL="0" indent="0">
              <a:buNone/>
            </a:pPr>
            <a:r>
              <a:rPr lang="en-US" altLang="ja-JP" dirty="0"/>
              <a:t> &lt;Relationship Id="rId1" Type="http://schemas.openxmlformats.org/</a:t>
            </a:r>
            <a:r>
              <a:rPr lang="en-US" altLang="ja-JP" dirty="0" err="1"/>
              <a:t>officeDocument</a:t>
            </a:r>
            <a:r>
              <a:rPr lang="en-US" altLang="ja-JP" dirty="0"/>
              <a:t>/2006/relationships/</a:t>
            </a:r>
            <a:r>
              <a:rPr lang="en-US" altLang="ja-JP" dirty="0" err="1"/>
              <a:t>officeDocument</a:t>
            </a:r>
            <a:r>
              <a:rPr lang="en-US" altLang="ja-JP" dirty="0"/>
              <a:t>" Target="word/document.xml"/&gt;</a:t>
            </a:r>
          </a:p>
          <a:p>
            <a:pPr marL="0" indent="0">
              <a:buNone/>
            </a:pPr>
            <a:r>
              <a:rPr lang="en-US" altLang="ja-JP" dirty="0"/>
              <a:t>&lt;/Relationships</a:t>
            </a:r>
            <a:r>
              <a:rPr lang="en-US" altLang="ja-JP" dirty="0" smtClean="0"/>
              <a:t>&gt;</a:t>
            </a:r>
            <a:endParaRPr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20</a:t>
            </a:fld>
            <a:endParaRPr kumimoji="1" lang="ja-JP" altLang="en-US" dirty="0"/>
          </a:p>
        </p:txBody>
      </p:sp>
    </p:spTree>
    <p:extLst>
      <p:ext uri="{BB962C8B-B14F-4D97-AF65-F5344CB8AC3E}">
        <p14:creationId xmlns:p14="http://schemas.microsoft.com/office/powerpoint/2010/main" val="12418381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OOXML</a:t>
            </a:r>
            <a:r>
              <a:rPr lang="ja-JP" altLang="en-US" dirty="0"/>
              <a:t>パッケージの展開例</a:t>
            </a:r>
            <a:r>
              <a:rPr lang="en-US" altLang="ja-JP" dirty="0"/>
              <a:t/>
            </a:r>
            <a:br>
              <a:rPr lang="en-US" altLang="ja-JP" dirty="0"/>
            </a:br>
            <a:r>
              <a:rPr lang="en-US" altLang="ja-JP" dirty="0" smtClean="0"/>
              <a:t>word/document.xml</a:t>
            </a:r>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21</a:t>
            </a:fld>
            <a:endParaRPr kumimoji="1" lang="ja-JP" altLang="en-US" dirty="0"/>
          </a:p>
        </p:txBody>
      </p:sp>
      <p:pic>
        <p:nvPicPr>
          <p:cNvPr id="5" name="コンテンツ プレースホルダー 4"/>
          <p:cNvPicPr>
            <a:picLocks noGrp="1" noChangeAspect="1"/>
          </p:cNvPicPr>
          <p:nvPr>
            <p:ph idx="1"/>
          </p:nvPr>
        </p:nvPicPr>
        <p:blipFill>
          <a:blip r:embed="rId2"/>
          <a:stretch>
            <a:fillRect/>
          </a:stretch>
        </p:blipFill>
        <p:spPr>
          <a:xfrm>
            <a:off x="810000" y="1154112"/>
            <a:ext cx="7524000" cy="5755087"/>
          </a:xfrm>
          <a:prstGeom prst="rect">
            <a:avLst/>
          </a:prstGeom>
        </p:spPr>
      </p:pic>
    </p:spTree>
    <p:extLst>
      <p:ext uri="{BB962C8B-B14F-4D97-AF65-F5344CB8AC3E}">
        <p14:creationId xmlns:p14="http://schemas.microsoft.com/office/powerpoint/2010/main" val="3233112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1143000"/>
          </a:xfrm>
        </p:spPr>
        <p:txBody>
          <a:bodyPr>
            <a:normAutofit/>
          </a:bodyPr>
          <a:lstStyle/>
          <a:p>
            <a:r>
              <a:rPr lang="ja-JP" altLang="en-US" sz="3600" dirty="0" smtClean="0"/>
              <a:t>（再掲）ドキュメントフォーマットの切り口 </a:t>
            </a:r>
            <a:r>
              <a:rPr lang="en-US" altLang="ja-JP" sz="3600" dirty="0" smtClean="0"/>
              <a:t>(1)</a:t>
            </a:r>
            <a:endParaRPr kumimoji="1" lang="ja-JP" altLang="en-US" sz="3600" dirty="0"/>
          </a:p>
        </p:txBody>
      </p:sp>
      <p:sp>
        <p:nvSpPr>
          <p:cNvPr id="3" name="コンテンツ プレースホルダー 2"/>
          <p:cNvSpPr>
            <a:spLocks noGrp="1"/>
          </p:cNvSpPr>
          <p:nvPr>
            <p:ph sz="half" idx="1"/>
          </p:nvPr>
        </p:nvSpPr>
        <p:spPr>
          <a:xfrm>
            <a:off x="179512" y="1143000"/>
            <a:ext cx="4320000" cy="5213350"/>
          </a:xfrm>
        </p:spPr>
        <p:txBody>
          <a:bodyPr>
            <a:normAutofit/>
          </a:bodyPr>
          <a:lstStyle/>
          <a:p>
            <a:r>
              <a:rPr kumimoji="1" lang="ja-JP" altLang="en-US" dirty="0" smtClean="0"/>
              <a:t>テキスト </a:t>
            </a:r>
            <a:r>
              <a:rPr kumimoji="1" lang="en-US" altLang="ja-JP" dirty="0" smtClean="0"/>
              <a:t>(text) </a:t>
            </a:r>
            <a:r>
              <a:rPr kumimoji="1" lang="en-US" altLang="ja-JP" dirty="0" err="1" smtClean="0"/>
              <a:t>vs</a:t>
            </a:r>
            <a:r>
              <a:rPr kumimoji="1" lang="en-US" altLang="ja-JP" dirty="0" smtClean="0"/>
              <a:t> </a:t>
            </a:r>
            <a:r>
              <a:rPr kumimoji="1" lang="ja-JP" altLang="en-US" dirty="0" smtClean="0"/>
              <a:t>バイナリー </a:t>
            </a:r>
            <a:r>
              <a:rPr kumimoji="1" lang="en-US" altLang="ja-JP" dirty="0" smtClean="0"/>
              <a:t>(binary)</a:t>
            </a:r>
          </a:p>
          <a:p>
            <a:pPr lvl="1"/>
            <a:r>
              <a:rPr lang="ja-JP" altLang="en-US" dirty="0" smtClean="0"/>
              <a:t>ビットデータ</a:t>
            </a:r>
            <a:endParaRPr lang="en-US" altLang="ja-JP" dirty="0" smtClean="0"/>
          </a:p>
          <a:p>
            <a:pPr lvl="1"/>
            <a:r>
              <a:rPr kumimoji="1" lang="ja-JP" altLang="en-US" dirty="0" smtClean="0"/>
              <a:t>文字コードによる解釈</a:t>
            </a:r>
            <a:endParaRPr kumimoji="1" lang="en-US" altLang="ja-JP" dirty="0" smtClean="0"/>
          </a:p>
          <a:p>
            <a:pPr lvl="1"/>
            <a:r>
              <a:rPr lang="ja-JP" altLang="en-US" dirty="0" smtClean="0"/>
              <a:t>外字</a:t>
            </a:r>
            <a:endParaRPr lang="en-US" altLang="ja-JP" dirty="0" smtClean="0"/>
          </a:p>
          <a:p>
            <a:r>
              <a:rPr kumimoji="1" lang="ja-JP" altLang="en-US" dirty="0" smtClean="0"/>
              <a:t>フォーマットの指定</a:t>
            </a:r>
            <a:r>
              <a:rPr lang="ja-JP" altLang="en-US" dirty="0"/>
              <a:t>・</a:t>
            </a:r>
            <a:r>
              <a:rPr kumimoji="1" lang="ja-JP" altLang="en-US" dirty="0" smtClean="0"/>
              <a:t>識別・判別</a:t>
            </a:r>
            <a:endParaRPr kumimoji="1" lang="en-US" altLang="ja-JP" dirty="0" smtClean="0"/>
          </a:p>
          <a:p>
            <a:r>
              <a:rPr lang="ja-JP" altLang="en-US" dirty="0" smtClean="0"/>
              <a:t>シンプルコンテンツ </a:t>
            </a:r>
            <a:r>
              <a:rPr lang="en-US" altLang="ja-JP" dirty="0" err="1" smtClean="0"/>
              <a:t>vs</a:t>
            </a:r>
            <a:r>
              <a:rPr lang="en-US" altLang="ja-JP" dirty="0" smtClean="0"/>
              <a:t> </a:t>
            </a:r>
            <a:r>
              <a:rPr lang="ja-JP" altLang="en-US" dirty="0" smtClean="0"/>
              <a:t>複合メディア</a:t>
            </a:r>
            <a:endParaRPr lang="en-US" altLang="ja-JP" dirty="0" smtClean="0"/>
          </a:p>
          <a:p>
            <a:pPr lvl="1"/>
            <a:r>
              <a:rPr lang="ja-JP" altLang="en-US" dirty="0" smtClean="0"/>
              <a:t>埋め込みコンテンツ</a:t>
            </a:r>
            <a:endParaRPr lang="en-US" altLang="ja-JP" dirty="0" smtClean="0"/>
          </a:p>
          <a:p>
            <a:pPr lvl="1"/>
            <a:r>
              <a:rPr lang="ja-JP" altLang="en-US" dirty="0" smtClean="0"/>
              <a:t>ハイパーリンク</a:t>
            </a:r>
            <a:endParaRPr lang="en-US" altLang="ja-JP" dirty="0" smtClean="0"/>
          </a:p>
        </p:txBody>
      </p:sp>
      <p:sp>
        <p:nvSpPr>
          <p:cNvPr id="5" name="コンテンツ プレースホルダー 4"/>
          <p:cNvSpPr>
            <a:spLocks noGrp="1"/>
          </p:cNvSpPr>
          <p:nvPr>
            <p:ph sz="half" idx="2"/>
          </p:nvPr>
        </p:nvSpPr>
        <p:spPr>
          <a:xfrm>
            <a:off x="4648200" y="1143000"/>
            <a:ext cx="4356000" cy="5213350"/>
          </a:xfrm>
        </p:spPr>
        <p:txBody>
          <a:bodyPr>
            <a:normAutofit/>
          </a:bodyPr>
          <a:lstStyle/>
          <a:p>
            <a:r>
              <a:rPr lang="ja-JP" altLang="en-US" dirty="0"/>
              <a:t>メタデータ</a:t>
            </a:r>
            <a:endParaRPr lang="en-US" altLang="ja-JP" dirty="0"/>
          </a:p>
          <a:p>
            <a:pPr lvl="1"/>
            <a:r>
              <a:rPr lang="ja-JP" altLang="en-US" dirty="0"/>
              <a:t>埋め込みメタデータ</a:t>
            </a:r>
          </a:p>
          <a:p>
            <a:pPr lvl="1"/>
            <a:r>
              <a:rPr lang="ja-JP" altLang="en-US" dirty="0"/>
              <a:t>外部メタデータ記述</a:t>
            </a:r>
            <a:endParaRPr lang="en-US" altLang="ja-JP" dirty="0"/>
          </a:p>
          <a:p>
            <a:r>
              <a:rPr lang="ja-JP" altLang="en-US" dirty="0"/>
              <a:t>文書レイアウト</a:t>
            </a:r>
            <a:endParaRPr lang="en-US" altLang="ja-JP" dirty="0"/>
          </a:p>
          <a:p>
            <a:pPr lvl="1"/>
            <a:r>
              <a:rPr lang="ja-JP" altLang="en-US" dirty="0"/>
              <a:t>ページ概念</a:t>
            </a:r>
            <a:endParaRPr lang="en-US" altLang="ja-JP" dirty="0"/>
          </a:p>
          <a:p>
            <a:r>
              <a:rPr lang="ja-JP" altLang="en-US" dirty="0"/>
              <a:t>文書内の書式要素</a:t>
            </a:r>
            <a:endParaRPr lang="en-US" altLang="ja-JP" dirty="0"/>
          </a:p>
          <a:p>
            <a:pPr lvl="1"/>
            <a:r>
              <a:rPr lang="ja-JP" altLang="en-US" dirty="0"/>
              <a:t>見栄え </a:t>
            </a:r>
            <a:r>
              <a:rPr lang="en-US" altLang="ja-JP" dirty="0"/>
              <a:t>/ </a:t>
            </a:r>
            <a:r>
              <a:rPr lang="ja-JP" altLang="en-US" dirty="0"/>
              <a:t>スタイル</a:t>
            </a:r>
            <a:endParaRPr lang="en-US" altLang="ja-JP" dirty="0"/>
          </a:p>
          <a:p>
            <a:pPr lvl="1"/>
            <a:r>
              <a:rPr lang="ja-JP" altLang="en-US" dirty="0" smtClean="0"/>
              <a:t>フォント</a:t>
            </a:r>
            <a:endParaRPr lang="en-US" altLang="ja-JP" dirty="0" smtClean="0"/>
          </a:p>
          <a:p>
            <a:r>
              <a:rPr lang="ja-JP" altLang="en-US" dirty="0"/>
              <a:t>ファイル </a:t>
            </a:r>
            <a:r>
              <a:rPr lang="en-US" altLang="ja-JP" dirty="0" err="1"/>
              <a:t>vs</a:t>
            </a:r>
            <a:r>
              <a:rPr lang="en-US" altLang="ja-JP" dirty="0"/>
              <a:t> </a:t>
            </a:r>
            <a:r>
              <a:rPr lang="ja-JP" altLang="en-US" dirty="0"/>
              <a:t>ストリーム</a:t>
            </a:r>
            <a:endParaRPr lang="en-US" altLang="ja-JP" dirty="0"/>
          </a:p>
          <a:p>
            <a:pPr lvl="1"/>
            <a:r>
              <a:rPr lang="ja-JP" altLang="en-US" dirty="0"/>
              <a:t>データの保存・蓄積と</a:t>
            </a:r>
            <a:r>
              <a:rPr lang="ja-JP" altLang="en-US" dirty="0" smtClean="0"/>
              <a:t>配信</a:t>
            </a:r>
            <a:endParaRPr lang="en-US" altLang="ja-JP"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22</a:t>
            </a:fld>
            <a:endParaRPr kumimoji="1" lang="ja-JP" altLang="en-US" dirty="0"/>
          </a:p>
        </p:txBody>
      </p:sp>
    </p:spTree>
    <p:extLst>
      <p:ext uri="{BB962C8B-B14F-4D97-AF65-F5344CB8AC3E}">
        <p14:creationId xmlns:p14="http://schemas.microsoft.com/office/powerpoint/2010/main" val="10927632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1143000"/>
          </a:xfrm>
        </p:spPr>
        <p:txBody>
          <a:bodyPr>
            <a:normAutofit/>
          </a:bodyPr>
          <a:lstStyle/>
          <a:p>
            <a:r>
              <a:rPr lang="ja-JP" altLang="en-US" sz="3600" dirty="0" smtClean="0"/>
              <a:t>（再掲）ドキュメントフォーマットの切り口 </a:t>
            </a:r>
            <a:r>
              <a:rPr lang="en-US" altLang="ja-JP" sz="3600" dirty="0" smtClean="0"/>
              <a:t>(2)</a:t>
            </a:r>
            <a:endParaRPr kumimoji="1" lang="ja-JP" altLang="en-US" sz="3600" dirty="0"/>
          </a:p>
        </p:txBody>
      </p:sp>
      <p:sp>
        <p:nvSpPr>
          <p:cNvPr id="3" name="コンテンツ プレースホルダー 2"/>
          <p:cNvSpPr>
            <a:spLocks noGrp="1"/>
          </p:cNvSpPr>
          <p:nvPr>
            <p:ph sz="half" idx="1"/>
          </p:nvPr>
        </p:nvSpPr>
        <p:spPr>
          <a:xfrm>
            <a:off x="179512" y="1143000"/>
            <a:ext cx="4316288" cy="5715000"/>
          </a:xfrm>
        </p:spPr>
        <p:txBody>
          <a:bodyPr>
            <a:normAutofit/>
          </a:bodyPr>
          <a:lstStyle/>
          <a:p>
            <a:r>
              <a:rPr lang="ja-JP" altLang="en-US" dirty="0"/>
              <a:t>オープンフォーマット</a:t>
            </a:r>
            <a:endParaRPr lang="en-US" altLang="ja-JP" dirty="0"/>
          </a:p>
          <a:p>
            <a:pPr lvl="1"/>
            <a:r>
              <a:rPr lang="ja-JP" altLang="en-US" dirty="0"/>
              <a:t>移植可能性 </a:t>
            </a:r>
            <a:r>
              <a:rPr lang="en-US" altLang="ja-JP" dirty="0"/>
              <a:t>/ </a:t>
            </a:r>
            <a:r>
              <a:rPr lang="ja-JP" altLang="en-US" dirty="0"/>
              <a:t>ソフトウェア独立性</a:t>
            </a:r>
            <a:endParaRPr lang="en-US" altLang="ja-JP" dirty="0"/>
          </a:p>
          <a:p>
            <a:pPr lvl="1"/>
            <a:r>
              <a:rPr lang="en-US" altLang="ja-JP" dirty="0"/>
              <a:t>Free / proprietary</a:t>
            </a:r>
          </a:p>
          <a:p>
            <a:r>
              <a:rPr lang="ja-JP" altLang="en-US" dirty="0"/>
              <a:t>標準化</a:t>
            </a:r>
            <a:endParaRPr lang="en-US" altLang="ja-JP" dirty="0"/>
          </a:p>
          <a:p>
            <a:pPr lvl="1"/>
            <a:r>
              <a:rPr lang="ja-JP" altLang="en-US" dirty="0"/>
              <a:t>デファクト標準とデジュール標準 </a:t>
            </a:r>
            <a:r>
              <a:rPr lang="en-US" altLang="ja-JP" dirty="0"/>
              <a:t>(“de facto” </a:t>
            </a:r>
            <a:r>
              <a:rPr lang="en-US" altLang="ja-JP" dirty="0" err="1"/>
              <a:t>vs</a:t>
            </a:r>
            <a:r>
              <a:rPr lang="en-US" altLang="ja-JP" dirty="0"/>
              <a:t> “de jure”)</a:t>
            </a:r>
          </a:p>
          <a:p>
            <a:r>
              <a:rPr lang="ja-JP" altLang="en-US" dirty="0" smtClean="0"/>
              <a:t>文書</a:t>
            </a:r>
            <a:r>
              <a:rPr lang="ja-JP" altLang="en-US" dirty="0"/>
              <a:t>フォーマットの</a:t>
            </a:r>
            <a:r>
              <a:rPr lang="ja-JP" altLang="en-US" dirty="0" smtClean="0"/>
              <a:t>バージョン</a:t>
            </a:r>
            <a:endParaRPr lang="en-US" altLang="ja-JP" dirty="0"/>
          </a:p>
        </p:txBody>
      </p:sp>
      <p:sp>
        <p:nvSpPr>
          <p:cNvPr id="5" name="コンテンツ プレースホルダー 4"/>
          <p:cNvSpPr>
            <a:spLocks noGrp="1"/>
          </p:cNvSpPr>
          <p:nvPr>
            <p:ph sz="half" idx="2"/>
          </p:nvPr>
        </p:nvSpPr>
        <p:spPr>
          <a:xfrm>
            <a:off x="4648200" y="1143000"/>
            <a:ext cx="4172272" cy="5715000"/>
          </a:xfrm>
        </p:spPr>
        <p:txBody>
          <a:bodyPr>
            <a:normAutofit/>
          </a:bodyPr>
          <a:lstStyle/>
          <a:p>
            <a:r>
              <a:rPr lang="ja-JP" altLang="en-US" dirty="0"/>
              <a:t>フォーマット変換</a:t>
            </a:r>
            <a:endParaRPr lang="en-US" altLang="ja-JP" dirty="0"/>
          </a:p>
          <a:p>
            <a:pPr lvl="1"/>
            <a:r>
              <a:rPr lang="ja-JP" altLang="en-US" dirty="0"/>
              <a:t>テキスト → </a:t>
            </a:r>
            <a:r>
              <a:rPr lang="en-US" altLang="ja-JP" dirty="0"/>
              <a:t>HTML</a:t>
            </a:r>
          </a:p>
          <a:p>
            <a:pPr lvl="1"/>
            <a:r>
              <a:rPr lang="en-US" altLang="ja-JP" dirty="0" err="1"/>
              <a:t>LaTeX</a:t>
            </a:r>
            <a:r>
              <a:rPr lang="en-US" altLang="ja-JP" dirty="0"/>
              <a:t> </a:t>
            </a:r>
            <a:r>
              <a:rPr lang="ja-JP" altLang="en-US" dirty="0"/>
              <a:t>→ </a:t>
            </a:r>
            <a:r>
              <a:rPr lang="en-US" altLang="ja-JP" dirty="0"/>
              <a:t>PDF</a:t>
            </a:r>
          </a:p>
          <a:p>
            <a:r>
              <a:rPr kumimoji="1" lang="ja-JP" altLang="en-US" dirty="0" smtClean="0"/>
              <a:t>圧縮</a:t>
            </a:r>
            <a:endParaRPr kumimoji="1" lang="en-US" altLang="ja-JP" dirty="0" smtClean="0"/>
          </a:p>
          <a:p>
            <a:pPr lvl="1"/>
            <a:r>
              <a:rPr lang="ja-JP" altLang="en-US" dirty="0" smtClean="0"/>
              <a:t>可逆 </a:t>
            </a:r>
            <a:r>
              <a:rPr lang="en-US" altLang="ja-JP" dirty="0" err="1" smtClean="0"/>
              <a:t>vs</a:t>
            </a:r>
            <a:r>
              <a:rPr lang="en-US" altLang="ja-JP" dirty="0" smtClean="0"/>
              <a:t> </a:t>
            </a:r>
            <a:r>
              <a:rPr lang="ja-JP" altLang="en-US" dirty="0" smtClean="0"/>
              <a:t>非可逆</a:t>
            </a:r>
            <a:endParaRPr lang="en-US" altLang="ja-JP" dirty="0" smtClean="0"/>
          </a:p>
          <a:p>
            <a:r>
              <a:rPr lang="ja-JP" altLang="en-US" dirty="0" smtClean="0"/>
              <a:t>セキュリティ</a:t>
            </a:r>
            <a:endParaRPr lang="en-US" altLang="ja-JP" dirty="0" smtClean="0"/>
          </a:p>
          <a:p>
            <a:pPr lvl="1"/>
            <a:r>
              <a:rPr lang="ja-JP" altLang="en-US" dirty="0" smtClean="0"/>
              <a:t>パスワード</a:t>
            </a:r>
            <a:endParaRPr lang="en-US" altLang="ja-JP" dirty="0" smtClean="0"/>
          </a:p>
          <a:p>
            <a:pPr lvl="1"/>
            <a:r>
              <a:rPr lang="ja-JP" altLang="en-US" dirty="0" smtClean="0"/>
              <a:t>電子署名</a:t>
            </a:r>
            <a:endParaRPr lang="en-US" altLang="ja-JP" dirty="0" smtClean="0"/>
          </a:p>
          <a:p>
            <a:r>
              <a:rPr kumimoji="1" lang="ja-JP" altLang="en-US" dirty="0" smtClean="0"/>
              <a:t>長期保存</a:t>
            </a:r>
            <a:endParaRPr kumimoji="1" lang="en-US" altLang="ja-JP" dirty="0" smtClean="0"/>
          </a:p>
          <a:p>
            <a:r>
              <a:rPr lang="ja-JP" altLang="en-US" dirty="0" smtClean="0"/>
              <a:t>デジタルフォレンジック</a:t>
            </a:r>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23</a:t>
            </a:fld>
            <a:endParaRPr kumimoji="1" lang="ja-JP" altLang="en-US" dirty="0"/>
          </a:p>
        </p:txBody>
      </p:sp>
    </p:spTree>
    <p:extLst>
      <p:ext uri="{BB962C8B-B14F-4D97-AF65-F5344CB8AC3E}">
        <p14:creationId xmlns:p14="http://schemas.microsoft.com/office/powerpoint/2010/main" val="22329539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3876"/>
            <a:ext cx="8496944" cy="1143000"/>
          </a:xfrm>
        </p:spPr>
        <p:txBody>
          <a:bodyPr/>
          <a:lstStyle/>
          <a:p>
            <a:r>
              <a:rPr lang="ja-JP" altLang="en-US" dirty="0"/>
              <a:t>本日</a:t>
            </a:r>
            <a:r>
              <a:rPr lang="ja-JP" altLang="en-US" dirty="0" smtClean="0"/>
              <a:t>の</a:t>
            </a:r>
            <a:r>
              <a:rPr kumimoji="1" lang="ja-JP" altLang="en-US" dirty="0" smtClean="0"/>
              <a:t>まとめ</a:t>
            </a:r>
            <a:endParaRPr kumimoji="1" lang="ja-JP" altLang="en-US" dirty="0"/>
          </a:p>
        </p:txBody>
      </p:sp>
      <p:sp>
        <p:nvSpPr>
          <p:cNvPr id="3" name="コンテンツ プレースホルダ 2"/>
          <p:cNvSpPr>
            <a:spLocks noGrp="1"/>
          </p:cNvSpPr>
          <p:nvPr>
            <p:ph idx="1"/>
          </p:nvPr>
        </p:nvSpPr>
        <p:spPr>
          <a:xfrm>
            <a:off x="251520" y="1146876"/>
            <a:ext cx="8640960" cy="5209474"/>
          </a:xfrm>
        </p:spPr>
        <p:txBody>
          <a:bodyPr>
            <a:normAutofit/>
          </a:bodyPr>
          <a:lstStyle/>
          <a:p>
            <a:r>
              <a:rPr lang="ja-JP" altLang="en-US" dirty="0"/>
              <a:t>オフィス文書とデジタルドキュメント</a:t>
            </a:r>
            <a:endParaRPr lang="en-US" altLang="ja-JP" dirty="0"/>
          </a:p>
          <a:p>
            <a:pPr lvl="1"/>
            <a:r>
              <a:rPr lang="ja-JP" altLang="en-US" dirty="0"/>
              <a:t>ワークフロー</a:t>
            </a:r>
            <a:endParaRPr lang="en-US" altLang="ja-JP" dirty="0"/>
          </a:p>
          <a:p>
            <a:pPr lvl="1"/>
            <a:r>
              <a:rPr lang="ja-JP" altLang="en-US" dirty="0"/>
              <a:t>処理モデル</a:t>
            </a:r>
            <a:endParaRPr lang="en-US" altLang="ja-JP" dirty="0"/>
          </a:p>
          <a:p>
            <a:r>
              <a:rPr lang="ja-JP" altLang="en-US" dirty="0"/>
              <a:t>ドキュメントフォーマットの事例</a:t>
            </a:r>
            <a:endParaRPr lang="en-US" altLang="ja-JP" dirty="0"/>
          </a:p>
          <a:p>
            <a:r>
              <a:rPr lang="en-US" altLang="ja-JP" dirty="0"/>
              <a:t>Open Office XML</a:t>
            </a:r>
          </a:p>
          <a:p>
            <a:pPr lvl="1"/>
            <a:r>
              <a:rPr lang="ja-JP" altLang="en-US" dirty="0"/>
              <a:t>標準化（独占規格から国際標準へ）</a:t>
            </a:r>
            <a:endParaRPr lang="en-US" altLang="ja-JP" dirty="0"/>
          </a:p>
          <a:p>
            <a:pPr lvl="1"/>
            <a:r>
              <a:rPr lang="ja-JP" altLang="en-US" dirty="0"/>
              <a:t>パッケージ形式による複合オブジェクトの埋め込み</a:t>
            </a:r>
            <a:endParaRPr lang="en-US" altLang="ja-JP" dirty="0"/>
          </a:p>
          <a:p>
            <a:pPr lvl="1"/>
            <a:r>
              <a:rPr lang="ja-JP" altLang="en-US" dirty="0"/>
              <a:t>文書内容にあわせた文書</a:t>
            </a:r>
            <a:r>
              <a:rPr lang="ja-JP" altLang="en-US" dirty="0" smtClean="0"/>
              <a:t>要素</a:t>
            </a:r>
            <a:endParaRPr lang="en-US" altLang="ja-JP"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24</a:t>
            </a:fld>
            <a:endParaRPr kumimoji="1" lang="ja-JP"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まとめの</a:t>
            </a:r>
            <a:r>
              <a:rPr lang="ja-JP" altLang="en-US" dirty="0"/>
              <a:t>まとめ（</a:t>
            </a:r>
            <a:r>
              <a:rPr lang="ja-JP" altLang="en-US" dirty="0" smtClean="0"/>
              <a:t>授業全体のまとめ）</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kumimoji="1" lang="ja-JP" altLang="en-US" dirty="0" smtClean="0"/>
              <a:t>デジタルドキュメント</a:t>
            </a:r>
            <a:r>
              <a:rPr lang="ja-JP" altLang="en-US" dirty="0" smtClean="0"/>
              <a:t>とは</a:t>
            </a:r>
            <a:r>
              <a:rPr lang="ja-JP" altLang="en-US" dirty="0"/>
              <a:t>？</a:t>
            </a:r>
            <a:endParaRPr kumimoji="1" lang="en-US" altLang="ja-JP" dirty="0" smtClean="0"/>
          </a:p>
          <a:p>
            <a:r>
              <a:rPr lang="ja-JP" altLang="en-US" dirty="0" smtClean="0"/>
              <a:t>学術分野におけるデジタルドキュメント</a:t>
            </a:r>
            <a:endParaRPr lang="en-US" altLang="ja-JP" dirty="0" smtClean="0"/>
          </a:p>
          <a:p>
            <a:pPr lvl="1"/>
            <a:r>
              <a:rPr lang="ja-JP" altLang="en-US" dirty="0" smtClean="0"/>
              <a:t>論文、オンラインジャーナル、プラットフォーム</a:t>
            </a:r>
            <a:endParaRPr lang="en-US" altLang="ja-JP" dirty="0" smtClean="0"/>
          </a:p>
          <a:p>
            <a:pPr lvl="1"/>
            <a:r>
              <a:rPr kumimoji="1" lang="ja-JP" altLang="en-US" dirty="0" smtClean="0"/>
              <a:t>学術情報の利用</a:t>
            </a:r>
            <a:r>
              <a:rPr lang="ja-JP" altLang="en-US" dirty="0"/>
              <a:t>、</a:t>
            </a:r>
            <a:r>
              <a:rPr kumimoji="1" lang="ja-JP" altLang="en-US" dirty="0" smtClean="0"/>
              <a:t>提供形態</a:t>
            </a:r>
            <a:endParaRPr kumimoji="1" lang="en-US" altLang="ja-JP" dirty="0" smtClean="0"/>
          </a:p>
          <a:p>
            <a:r>
              <a:rPr kumimoji="1" lang="ja-JP" altLang="en-US" dirty="0" smtClean="0"/>
              <a:t>電子書籍</a:t>
            </a:r>
            <a:endParaRPr kumimoji="1" lang="en-US" altLang="ja-JP" dirty="0" smtClean="0"/>
          </a:p>
          <a:p>
            <a:pPr lvl="1"/>
            <a:r>
              <a:rPr lang="ja-JP" altLang="en-US" dirty="0" smtClean="0"/>
              <a:t>閲覧環境：ハードウェア、ソフトウェア、コンテンツ</a:t>
            </a:r>
            <a:endParaRPr lang="en-US" altLang="ja-JP" dirty="0" smtClean="0"/>
          </a:p>
          <a:p>
            <a:r>
              <a:rPr kumimoji="1" lang="ja-JP" altLang="en-US" dirty="0" smtClean="0"/>
              <a:t>ドキュメントフォーマット</a:t>
            </a:r>
            <a:endParaRPr kumimoji="1" lang="en-US" altLang="ja-JP" dirty="0" smtClean="0"/>
          </a:p>
          <a:p>
            <a:pPr lvl="1"/>
            <a:r>
              <a:rPr lang="ja-JP" altLang="en-US" dirty="0" smtClean="0"/>
              <a:t>文書構造、文書要素、書式・スタイル</a:t>
            </a:r>
            <a:endParaRPr lang="en-US" altLang="ja-JP" dirty="0" smtClean="0"/>
          </a:p>
          <a:p>
            <a:pPr lvl="1"/>
            <a:r>
              <a:rPr lang="ja-JP" altLang="en-US" dirty="0" smtClean="0"/>
              <a:t>プレインテキスト</a:t>
            </a:r>
            <a:endParaRPr lang="en-US" altLang="ja-JP" dirty="0" smtClean="0"/>
          </a:p>
          <a:p>
            <a:pPr lvl="1"/>
            <a:r>
              <a:rPr lang="en-US" altLang="ja-JP" dirty="0" smtClean="0"/>
              <a:t>HTML</a:t>
            </a:r>
            <a:r>
              <a:rPr lang="ja-JP" altLang="en-US" dirty="0" err="1" smtClean="0"/>
              <a:t>、</a:t>
            </a:r>
            <a:r>
              <a:rPr kumimoji="1" lang="en-US" altLang="ja-JP" dirty="0" smtClean="0"/>
              <a:t>XML</a:t>
            </a:r>
          </a:p>
          <a:p>
            <a:pPr lvl="1"/>
            <a:r>
              <a:rPr kumimoji="1" lang="en-US" altLang="ja-JP" dirty="0" err="1" smtClean="0"/>
              <a:t>LaTeX</a:t>
            </a:r>
            <a:r>
              <a:rPr lang="ja-JP" altLang="en-US" dirty="0" err="1" smtClean="0"/>
              <a:t>、</a:t>
            </a:r>
            <a:r>
              <a:rPr lang="en-US" altLang="ja-JP" dirty="0" smtClean="0"/>
              <a:t>PDF</a:t>
            </a:r>
          </a:p>
          <a:p>
            <a:pPr lvl="1"/>
            <a:r>
              <a:rPr lang="en-US" altLang="ja-JP" dirty="0" smtClean="0"/>
              <a:t>Office XML</a:t>
            </a:r>
            <a:endParaRPr kumimoji="1" lang="en-US" altLang="ja-JP" dirty="0" smtClean="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25</a:t>
            </a:fld>
            <a:endParaRPr kumimoji="1" lang="ja-JP" altLang="en-US" dirty="0"/>
          </a:p>
        </p:txBody>
      </p:sp>
    </p:spTree>
    <p:extLst>
      <p:ext uri="{BB962C8B-B14F-4D97-AF65-F5344CB8AC3E}">
        <p14:creationId xmlns:p14="http://schemas.microsoft.com/office/powerpoint/2010/main" val="3571876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kumimoji="1" lang="en-US" altLang="ja-JP" dirty="0" smtClean="0"/>
              <a:t>4</a:t>
            </a:r>
            <a:r>
              <a:rPr kumimoji="1" lang="ja-JP" altLang="en-US" dirty="0" smtClean="0"/>
              <a:t>回レポート課題</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r>
              <a:rPr lang="ja-JP" altLang="en-US" dirty="0" smtClean="0"/>
              <a:t>以下の</a:t>
            </a:r>
            <a:r>
              <a:rPr lang="en-US" altLang="ja-JP" dirty="0" smtClean="0"/>
              <a:t>11</a:t>
            </a:r>
            <a:r>
              <a:rPr lang="ja-JP" altLang="en-US" dirty="0" smtClean="0"/>
              <a:t>種類のドキュメントフォーマットから、</a:t>
            </a:r>
            <a:r>
              <a:rPr lang="en-US" altLang="ja-JP" dirty="0" smtClean="0"/>
              <a:t>1</a:t>
            </a:r>
            <a:r>
              <a:rPr lang="ja-JP" altLang="en-US" dirty="0" err="1" smtClean="0"/>
              <a:t>つを</a:t>
            </a:r>
            <a:r>
              <a:rPr lang="ja-JP" altLang="en-US" dirty="0" smtClean="0"/>
              <a:t>取り上げて、</a:t>
            </a:r>
            <a:r>
              <a:rPr lang="ja-JP" altLang="en-US" dirty="0"/>
              <a:t>デジタルドキュメントとしての具体例を挙げながら、</a:t>
            </a:r>
            <a:r>
              <a:rPr lang="ja-JP" altLang="en-US" dirty="0" smtClean="0"/>
              <a:t>そのフォーマットがどのような領域分野で用いられている</a:t>
            </a:r>
            <a:r>
              <a:rPr lang="ja-JP" altLang="en-US" dirty="0"/>
              <a:t>か</a:t>
            </a:r>
            <a:r>
              <a:rPr lang="ja-JP" altLang="en-US" dirty="0" smtClean="0"/>
              <a:t>、閲覧・作成環境と特徴、国際標準との関連等について文章で説明</a:t>
            </a:r>
            <a:r>
              <a:rPr lang="ja-JP" altLang="en-US" dirty="0"/>
              <a:t>して</a:t>
            </a:r>
            <a:r>
              <a:rPr lang="ja-JP" altLang="en-US" dirty="0" smtClean="0"/>
              <a:t>ください</a:t>
            </a:r>
            <a:endParaRPr lang="en-US" altLang="ja-JP" dirty="0" smtClean="0"/>
          </a:p>
          <a:p>
            <a:r>
              <a:rPr lang="ja-JP" altLang="en-US" dirty="0" smtClean="0"/>
              <a:t>対象とするドキュメントフォーマット</a:t>
            </a:r>
            <a:endParaRPr lang="en-US" altLang="ja-JP" dirty="0" smtClean="0"/>
          </a:p>
          <a:p>
            <a:pPr lvl="1"/>
            <a:r>
              <a:rPr lang="en-US" altLang="ja-JP" dirty="0" smtClean="0"/>
              <a:t>PDF, </a:t>
            </a:r>
            <a:r>
              <a:rPr lang="en-US" altLang="ja-JP" dirty="0" err="1" smtClean="0"/>
              <a:t>LaTeX</a:t>
            </a:r>
            <a:endParaRPr lang="en-US" altLang="ja-JP" dirty="0" smtClean="0"/>
          </a:p>
          <a:p>
            <a:pPr lvl="1"/>
            <a:r>
              <a:rPr lang="en-US" altLang="ja-JP" dirty="0" smtClean="0"/>
              <a:t>HTML, SGML, XML</a:t>
            </a:r>
          </a:p>
          <a:p>
            <a:pPr lvl="1"/>
            <a:r>
              <a:rPr lang="en-US" altLang="ja-JP" dirty="0" err="1" smtClean="0"/>
              <a:t>EPub</a:t>
            </a:r>
            <a:r>
              <a:rPr lang="en-US" altLang="ja-JP" dirty="0" smtClean="0"/>
              <a:t>, Amazon Kindle, XMDF</a:t>
            </a:r>
          </a:p>
          <a:p>
            <a:pPr lvl="1"/>
            <a:r>
              <a:rPr lang="en-US" altLang="ja-JP" dirty="0" smtClean="0"/>
              <a:t>Markdown</a:t>
            </a:r>
          </a:p>
          <a:p>
            <a:pPr lvl="1"/>
            <a:r>
              <a:rPr lang="en-US" altLang="ja-JP" dirty="0" smtClean="0"/>
              <a:t>OOXML, ODF, RTF</a:t>
            </a:r>
          </a:p>
          <a:p>
            <a:r>
              <a:rPr lang="ja-JP" altLang="en-US" dirty="0" smtClean="0"/>
              <a:t>なお</a:t>
            </a:r>
            <a:r>
              <a:rPr lang="ja-JP" altLang="en-US" dirty="0"/>
              <a:t>、</a:t>
            </a:r>
            <a:r>
              <a:rPr lang="ja-JP" altLang="en-US" dirty="0" smtClean="0"/>
              <a:t>取り上げたフォーマットに関する参考文献を一つ以上、</a:t>
            </a:r>
            <a:r>
              <a:rPr lang="en-US" altLang="ja-JP" dirty="0" smtClean="0"/>
              <a:t> </a:t>
            </a:r>
            <a:r>
              <a:rPr lang="ja-JP" altLang="en-US" dirty="0"/>
              <a:t>必ず記載すること（</a:t>
            </a:r>
            <a:r>
              <a:rPr lang="en-US" altLang="ja-JP" dirty="0"/>
              <a:t>SIST-02</a:t>
            </a:r>
            <a:r>
              <a:rPr lang="ja-JP" altLang="en-US" dirty="0"/>
              <a:t>に準拠）</a:t>
            </a:r>
            <a:endParaRPr lang="en-US" altLang="ja-JP" dirty="0" smtClean="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26</a:t>
            </a:fld>
            <a:endParaRPr kumimoji="1" lang="ja-JP" altLang="en-US" dirty="0"/>
          </a:p>
        </p:txBody>
      </p:sp>
    </p:spTree>
    <p:extLst>
      <p:ext uri="{BB962C8B-B14F-4D97-AF65-F5344CB8AC3E}">
        <p14:creationId xmlns:p14="http://schemas.microsoft.com/office/powerpoint/2010/main" val="849172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a:t>
            </a:r>
            <a:r>
              <a:rPr lang="en-US" altLang="ja-JP" dirty="0"/>
              <a:t>4</a:t>
            </a:r>
            <a:r>
              <a:rPr lang="ja-JP" altLang="en-US" dirty="0"/>
              <a:t>回レポート</a:t>
            </a:r>
            <a:r>
              <a:rPr lang="ja-JP" altLang="en-US" dirty="0" smtClean="0"/>
              <a:t>課題 </a:t>
            </a:r>
            <a:r>
              <a:rPr lang="en-US" altLang="ja-JP" dirty="0" smtClean="0"/>
              <a:t>(2)</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dirty="0"/>
              <a:t>A4</a:t>
            </a:r>
            <a:r>
              <a:rPr lang="ja-JP" altLang="en-US" dirty="0" smtClean="0"/>
              <a:t>用紙：</a:t>
            </a:r>
            <a:r>
              <a:rPr lang="en-US" altLang="ja-JP" dirty="0" smtClean="0"/>
              <a:t>1</a:t>
            </a:r>
            <a:r>
              <a:rPr lang="ja-JP" altLang="en-US" dirty="0" smtClean="0"/>
              <a:t>ページ以上</a:t>
            </a:r>
            <a:r>
              <a:rPr lang="en-US" altLang="ja-JP" dirty="0" smtClean="0"/>
              <a:t>2</a:t>
            </a:r>
            <a:r>
              <a:rPr lang="ja-JP" altLang="en-US" dirty="0" smtClean="0"/>
              <a:t>ページ以内にまとめる</a:t>
            </a:r>
            <a:endParaRPr lang="en-US" altLang="ja-JP" dirty="0" smtClean="0"/>
          </a:p>
          <a:p>
            <a:pPr lvl="1"/>
            <a:r>
              <a:rPr lang="en-US" altLang="ja-JP" dirty="0" smtClean="0"/>
              <a:t>2</a:t>
            </a:r>
            <a:r>
              <a:rPr lang="ja-JP" altLang="en-US" dirty="0"/>
              <a:t>ページにわたる場合は裏面に記載のこと</a:t>
            </a:r>
            <a:endParaRPr lang="en-US" altLang="ja-JP" dirty="0"/>
          </a:p>
          <a:p>
            <a:r>
              <a:rPr lang="ja-JP" altLang="en-US" dirty="0"/>
              <a:t>課題番号（</a:t>
            </a:r>
            <a:r>
              <a:rPr lang="ja-JP" altLang="en-US" b="1" dirty="0"/>
              <a:t>第</a:t>
            </a:r>
            <a:r>
              <a:rPr lang="en-US" altLang="ja-JP" b="1" dirty="0"/>
              <a:t>4</a:t>
            </a:r>
            <a:r>
              <a:rPr lang="ja-JP" altLang="en-US" b="1" dirty="0"/>
              <a:t>回レポート課題</a:t>
            </a:r>
            <a:r>
              <a:rPr lang="ja-JP" altLang="en-US" dirty="0"/>
              <a:t>）、提出年月日、学籍番号、所属、氏名を提出用紙の一番上に必ず記入する</a:t>
            </a:r>
            <a:endParaRPr lang="en-US" altLang="ja-JP" dirty="0"/>
          </a:p>
          <a:p>
            <a:r>
              <a:rPr lang="ja-JP" altLang="en-US" dirty="0"/>
              <a:t>提出〆切：</a:t>
            </a:r>
            <a:r>
              <a:rPr lang="en-US" altLang="ja-JP" dirty="0"/>
              <a:t>2013</a:t>
            </a:r>
            <a:r>
              <a:rPr lang="ja-JP" altLang="en-US" dirty="0"/>
              <a:t>年</a:t>
            </a:r>
            <a:r>
              <a:rPr lang="en-US" altLang="ja-JP" dirty="0"/>
              <a:t>7</a:t>
            </a:r>
            <a:r>
              <a:rPr lang="ja-JP" altLang="en-US" dirty="0"/>
              <a:t>月</a:t>
            </a:r>
            <a:r>
              <a:rPr lang="en-US" altLang="ja-JP" dirty="0"/>
              <a:t>9</a:t>
            </a:r>
            <a:r>
              <a:rPr lang="ja-JP" altLang="en-US" dirty="0" smtClean="0"/>
              <a:t>日（火）</a:t>
            </a:r>
            <a:r>
              <a:rPr lang="en-US" altLang="ja-JP" dirty="0" smtClean="0"/>
              <a:t>17:00</a:t>
            </a:r>
            <a:endParaRPr lang="en-US" altLang="ja-JP" dirty="0"/>
          </a:p>
          <a:p>
            <a:pPr lvl="1"/>
            <a:r>
              <a:rPr lang="ja-JP" altLang="en-US" dirty="0"/>
              <a:t>春日エリア学務前のレポート提出</a:t>
            </a:r>
            <a:r>
              <a:rPr lang="en-US" altLang="ja-JP" dirty="0" smtClean="0"/>
              <a:t>BOX</a:t>
            </a:r>
            <a:r>
              <a:rPr lang="ja-JP" altLang="en-US" dirty="0"/>
              <a:t>へ</a:t>
            </a:r>
            <a:endParaRPr lang="en-US" altLang="ja-JP" dirty="0" smtClean="0"/>
          </a:p>
          <a:p>
            <a:r>
              <a:rPr lang="en-US" altLang="ja-JP" dirty="0" smtClean="0"/>
              <a:t>※</a:t>
            </a:r>
            <a:r>
              <a:rPr lang="ja-JP" altLang="en-US" dirty="0"/>
              <a:t>不明点等あれば</a:t>
            </a:r>
            <a:r>
              <a:rPr lang="ja-JP" altLang="en-US" dirty="0" smtClean="0"/>
              <a:t>、メールまたは研究室訪問のうえ、担当教員に問い合わせること</a:t>
            </a:r>
            <a:endParaRPr lang="en-US" altLang="ja-JP"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27</a:t>
            </a:fld>
            <a:endParaRPr kumimoji="1" lang="ja-JP" altLang="en-US" dirty="0"/>
          </a:p>
        </p:txBody>
      </p:sp>
    </p:spTree>
    <p:extLst>
      <p:ext uri="{BB962C8B-B14F-4D97-AF65-F5344CB8AC3E}">
        <p14:creationId xmlns:p14="http://schemas.microsoft.com/office/powerpoint/2010/main" val="15837819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授業は以上です</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ja-JP" altLang="en-US" dirty="0" smtClean="0"/>
              <a:t>以前にお知らせした通り、試験は行いません。</a:t>
            </a:r>
            <a:endParaRPr lang="en-US" altLang="ja-JP" dirty="0" smtClean="0"/>
          </a:p>
          <a:p>
            <a:endParaRPr lang="en-US" altLang="ja-JP" dirty="0" smtClean="0"/>
          </a:p>
          <a:p>
            <a:r>
              <a:rPr lang="ja-JP" altLang="en-US" dirty="0" smtClean="0"/>
              <a:t>授業評価アンケートに記入、提出願います。</a:t>
            </a:r>
            <a:endParaRPr lang="en-US" altLang="ja-JP" dirty="0" smtClean="0"/>
          </a:p>
          <a:p>
            <a:pPr lvl="1"/>
            <a:r>
              <a:rPr lang="en-US" altLang="ja-JP" dirty="0" smtClean="0"/>
              <a:t>TWINS</a:t>
            </a:r>
            <a:r>
              <a:rPr lang="ja-JP" altLang="en-US" dirty="0"/>
              <a:t>を用いた自由記入アンケートの入力期間</a:t>
            </a:r>
            <a:r>
              <a:rPr lang="ja-JP" altLang="en-US" dirty="0" smtClean="0"/>
              <a:t>は　　　　　　　　　</a:t>
            </a:r>
            <a:r>
              <a:rPr lang="en-US" altLang="ja-JP" dirty="0" smtClean="0"/>
              <a:t>7</a:t>
            </a:r>
            <a:r>
              <a:rPr lang="ja-JP" altLang="en-US" dirty="0"/>
              <a:t>月</a:t>
            </a:r>
            <a:r>
              <a:rPr lang="en-US" altLang="ja-JP" dirty="0"/>
              <a:t>12</a:t>
            </a:r>
            <a:r>
              <a:rPr lang="ja-JP" altLang="en-US" dirty="0"/>
              <a:t>日（金）までです。</a:t>
            </a:r>
            <a:endParaRPr lang="en-US" altLang="ja-JP" dirty="0"/>
          </a:p>
          <a:p>
            <a:endParaRPr lang="en-US" altLang="ja-JP" dirty="0" smtClean="0"/>
          </a:p>
          <a:p>
            <a:r>
              <a:rPr lang="ja-JP" altLang="en-US" dirty="0" smtClean="0"/>
              <a:t>あわせて、出席票</a:t>
            </a:r>
            <a:r>
              <a:rPr lang="ja-JP" altLang="en-US" dirty="0" smtClean="0"/>
              <a:t>にも</a:t>
            </a:r>
            <a:r>
              <a:rPr lang="ja-JP" altLang="en-US" dirty="0"/>
              <a:t>提出年月日、学籍番号、所属、氏名、感想コメント等（あれば）を記入の</a:t>
            </a:r>
            <a:r>
              <a:rPr lang="ja-JP" altLang="en-US" dirty="0" smtClean="0"/>
              <a:t>うえ</a:t>
            </a:r>
            <a:r>
              <a:rPr lang="ja-JP" altLang="en-US" dirty="0"/>
              <a:t>、</a:t>
            </a:r>
            <a:r>
              <a:rPr lang="ja-JP" altLang="en-US" dirty="0" smtClean="0"/>
              <a:t>提出して</a:t>
            </a:r>
            <a:r>
              <a:rPr lang="ja-JP" altLang="en-US" dirty="0" smtClean="0"/>
              <a:t>ください</a:t>
            </a:r>
            <a:r>
              <a:rPr lang="ja-JP" altLang="en-US" dirty="0" smtClean="0"/>
              <a:t>。</a:t>
            </a:r>
            <a:endParaRPr lang="en-US" altLang="ja-JP" dirty="0" smtClean="0"/>
          </a:p>
          <a:p>
            <a:pPr marL="457200" lvl="1" indent="0">
              <a:buNone/>
            </a:pPr>
            <a:endParaRPr lang="en-US" altLang="ja-JP" dirty="0" smtClean="0"/>
          </a:p>
          <a:p>
            <a:r>
              <a:rPr kumimoji="1" lang="ja-JP" altLang="en-US" dirty="0" smtClean="0"/>
              <a:t>なお、第</a:t>
            </a:r>
            <a:r>
              <a:rPr kumimoji="1" lang="en-US" altLang="ja-JP" dirty="0" smtClean="0"/>
              <a:t>4</a:t>
            </a:r>
            <a:r>
              <a:rPr kumimoji="1" lang="ja-JP" altLang="en-US" dirty="0" smtClean="0"/>
              <a:t>回レポート課題は成績登録後に返却する予定です。</a:t>
            </a:r>
            <a:r>
              <a:rPr kumimoji="1" lang="en-US" altLang="ja-JP" dirty="0" smtClean="0"/>
              <a:t>7</a:t>
            </a:r>
            <a:r>
              <a:rPr kumimoji="1" lang="ja-JP" altLang="en-US" dirty="0" smtClean="0"/>
              <a:t>月</a:t>
            </a:r>
            <a:r>
              <a:rPr lang="en-US" altLang="ja-JP" dirty="0"/>
              <a:t>16</a:t>
            </a:r>
            <a:r>
              <a:rPr lang="ja-JP" altLang="en-US" dirty="0" smtClean="0"/>
              <a:t>日（火）前後を予定。</a:t>
            </a:r>
            <a:endParaRPr lang="en-US" altLang="ja-JP" dirty="0" smtClean="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28</a:t>
            </a:fld>
            <a:endParaRPr kumimoji="1" lang="ja-JP" altLang="en-US" dirty="0"/>
          </a:p>
        </p:txBody>
      </p:sp>
    </p:spTree>
    <p:extLst>
      <p:ext uri="{BB962C8B-B14F-4D97-AF65-F5344CB8AC3E}">
        <p14:creationId xmlns:p14="http://schemas.microsoft.com/office/powerpoint/2010/main" val="7582902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出席票の提出</a:t>
            </a:r>
            <a:endParaRPr kumimoji="1" lang="ja-JP" altLang="en-US" dirty="0"/>
          </a:p>
        </p:txBody>
      </p:sp>
      <p:sp>
        <p:nvSpPr>
          <p:cNvPr id="3" name="コンテンツ プレースホルダ 2"/>
          <p:cNvSpPr>
            <a:spLocks noGrp="1"/>
          </p:cNvSpPr>
          <p:nvPr>
            <p:ph idx="1"/>
          </p:nvPr>
        </p:nvSpPr>
        <p:spPr>
          <a:xfrm>
            <a:off x="323528" y="1052736"/>
            <a:ext cx="8712968" cy="5299792"/>
          </a:xfrm>
        </p:spPr>
        <p:txBody>
          <a:bodyPr/>
          <a:lstStyle/>
          <a:p>
            <a:pPr marL="0" indent="0">
              <a:buNone/>
            </a:pPr>
            <a:r>
              <a:rPr lang="ja-JP" altLang="en-US" dirty="0" smtClean="0"/>
              <a:t>提出年月日、学籍番号、所属、氏名、感想コメント等（あれば）を記入のうえ、提出してください。</a:t>
            </a:r>
            <a:endParaRPr lang="en-US" altLang="ja-JP" dirty="0" smtClean="0"/>
          </a:p>
          <a:p>
            <a:pPr>
              <a:buNone/>
            </a:pPr>
            <a:endParaRPr lang="en-US" altLang="ja-JP" sz="700" dirty="0" smtClean="0"/>
          </a:p>
          <a:p>
            <a:pPr>
              <a:buNone/>
            </a:pPr>
            <a:r>
              <a:rPr lang="ja-JP" altLang="en-US" dirty="0" smtClean="0"/>
              <a:t>提出位置：</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29</a:t>
            </a:fld>
            <a:endParaRPr kumimoji="1" lang="ja-JP" altLang="en-US" dirty="0"/>
          </a:p>
        </p:txBody>
      </p:sp>
      <p:sp>
        <p:nvSpPr>
          <p:cNvPr id="5" name="角丸四角形 4"/>
          <p:cNvSpPr/>
          <p:nvPr/>
        </p:nvSpPr>
        <p:spPr>
          <a:xfrm>
            <a:off x="1939110" y="2852936"/>
            <a:ext cx="1656184" cy="28803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3200" dirty="0" smtClean="0"/>
              <a:t>3</a:t>
            </a:r>
            <a:r>
              <a:rPr kumimoji="1" lang="ja-JP" altLang="en-US" sz="3200" dirty="0" smtClean="0"/>
              <a:t>編生</a:t>
            </a:r>
            <a:endParaRPr kumimoji="1" lang="en-US" altLang="ja-JP" sz="3200" dirty="0" smtClean="0"/>
          </a:p>
          <a:p>
            <a:pPr algn="ctr"/>
            <a:r>
              <a:rPr kumimoji="1" lang="en-US" altLang="ja-JP" sz="2400" dirty="0" smtClean="0"/>
              <a:t>2012xxxxx</a:t>
            </a:r>
            <a:endParaRPr kumimoji="1" lang="ja-JP" altLang="en-US" sz="2400" dirty="0"/>
          </a:p>
        </p:txBody>
      </p:sp>
      <p:sp>
        <p:nvSpPr>
          <p:cNvPr id="6" name="角丸四角形 5"/>
          <p:cNvSpPr/>
          <p:nvPr/>
        </p:nvSpPr>
        <p:spPr>
          <a:xfrm>
            <a:off x="3712356" y="2852936"/>
            <a:ext cx="1656184" cy="28803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3200" dirty="0" smtClean="0"/>
              <a:t>3</a:t>
            </a:r>
            <a:r>
              <a:rPr lang="ja-JP" altLang="en-US" sz="3200" dirty="0" smtClean="0"/>
              <a:t>年次</a:t>
            </a:r>
            <a:endParaRPr kumimoji="1" lang="en-US" altLang="ja-JP" sz="3200" dirty="0" smtClean="0"/>
          </a:p>
          <a:p>
            <a:pPr algn="ctr"/>
            <a:r>
              <a:rPr kumimoji="1" lang="ja-JP" altLang="en-US" sz="3200" dirty="0" smtClean="0"/>
              <a:t>（知識）</a:t>
            </a:r>
            <a:endParaRPr kumimoji="1" lang="en-US" altLang="ja-JP" sz="3200" dirty="0" smtClean="0"/>
          </a:p>
          <a:p>
            <a:pPr algn="ctr"/>
            <a:r>
              <a:rPr lang="en-US" altLang="ja-JP" sz="2400" dirty="0" smtClean="0"/>
              <a:t>2011xxxxx</a:t>
            </a:r>
          </a:p>
        </p:txBody>
      </p:sp>
      <p:sp>
        <p:nvSpPr>
          <p:cNvPr id="7" name="角丸四角形 6"/>
          <p:cNvSpPr/>
          <p:nvPr/>
        </p:nvSpPr>
        <p:spPr>
          <a:xfrm>
            <a:off x="5485602" y="2852936"/>
            <a:ext cx="1656184" cy="28803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3200" dirty="0" smtClean="0"/>
              <a:t>3</a:t>
            </a:r>
            <a:r>
              <a:rPr lang="ja-JP" altLang="en-US" sz="3200" dirty="0" smtClean="0"/>
              <a:t>年次</a:t>
            </a:r>
            <a:endParaRPr kumimoji="1" lang="en-US" altLang="ja-JP" sz="3200" dirty="0" smtClean="0"/>
          </a:p>
          <a:p>
            <a:pPr algn="ctr"/>
            <a:r>
              <a:rPr kumimoji="1" lang="ja-JP" altLang="en-US" sz="3200" dirty="0" smtClean="0"/>
              <a:t>（</a:t>
            </a:r>
            <a:r>
              <a:rPr lang="ja-JP" altLang="en-US" sz="3200" dirty="0" smtClean="0"/>
              <a:t>創成</a:t>
            </a:r>
            <a:r>
              <a:rPr kumimoji="1" lang="ja-JP" altLang="en-US" sz="3200" dirty="0" smtClean="0"/>
              <a:t>）</a:t>
            </a:r>
            <a:endParaRPr kumimoji="1" lang="en-US" altLang="ja-JP" sz="3200" dirty="0" smtClean="0"/>
          </a:p>
          <a:p>
            <a:pPr algn="ctr"/>
            <a:r>
              <a:rPr lang="en-US" altLang="ja-JP" sz="2400" dirty="0" smtClean="0"/>
              <a:t>2011xxxxx</a:t>
            </a:r>
          </a:p>
        </p:txBody>
      </p:sp>
      <p:sp>
        <p:nvSpPr>
          <p:cNvPr id="9" name="角丸四角形 8"/>
          <p:cNvSpPr/>
          <p:nvPr/>
        </p:nvSpPr>
        <p:spPr>
          <a:xfrm>
            <a:off x="7258848" y="2852936"/>
            <a:ext cx="1728000" cy="28803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3200" dirty="0" smtClean="0"/>
              <a:t>4</a:t>
            </a:r>
            <a:r>
              <a:rPr lang="ja-JP" altLang="en-US" sz="3200" dirty="0" smtClean="0"/>
              <a:t>年次</a:t>
            </a:r>
            <a:r>
              <a:rPr lang="en-US" altLang="ja-JP" sz="2400" dirty="0" smtClean="0"/>
              <a:t>2010xxxxx,</a:t>
            </a:r>
          </a:p>
          <a:p>
            <a:pPr algn="ctr"/>
            <a:r>
              <a:rPr lang="en-US" altLang="ja-JP" sz="2400" dirty="0" smtClean="0"/>
              <a:t>etc.</a:t>
            </a:r>
          </a:p>
        </p:txBody>
      </p:sp>
      <p:sp>
        <p:nvSpPr>
          <p:cNvPr id="10" name="角丸四角形 9"/>
          <p:cNvSpPr/>
          <p:nvPr/>
        </p:nvSpPr>
        <p:spPr>
          <a:xfrm>
            <a:off x="165864" y="2852936"/>
            <a:ext cx="1656184" cy="28803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3200" dirty="0" smtClean="0"/>
              <a:t>3</a:t>
            </a:r>
            <a:r>
              <a:rPr kumimoji="1" lang="ja-JP" altLang="en-US" sz="3200" dirty="0" smtClean="0"/>
              <a:t>編生</a:t>
            </a:r>
            <a:endParaRPr kumimoji="1" lang="en-US" altLang="ja-JP" sz="3200" dirty="0" smtClean="0"/>
          </a:p>
          <a:p>
            <a:pPr algn="ctr"/>
            <a:r>
              <a:rPr lang="en-US" altLang="ja-JP" sz="2400" dirty="0" smtClean="0"/>
              <a:t>2013xxxxx</a:t>
            </a:r>
          </a:p>
        </p:txBody>
      </p:sp>
      <p:sp>
        <p:nvSpPr>
          <p:cNvPr id="8" name="テキスト ボックス 7"/>
          <p:cNvSpPr txBox="1"/>
          <p:nvPr/>
        </p:nvSpPr>
        <p:spPr>
          <a:xfrm>
            <a:off x="193171" y="6021288"/>
            <a:ext cx="8267261" cy="707886"/>
          </a:xfrm>
          <a:prstGeom prst="rect">
            <a:avLst/>
          </a:prstGeom>
          <a:noFill/>
        </p:spPr>
        <p:txBody>
          <a:bodyPr wrap="square" rtlCol="0">
            <a:spAutoFit/>
          </a:bodyPr>
          <a:lstStyle/>
          <a:p>
            <a:r>
              <a:rPr kumimoji="1" lang="en-US" altLang="ja-JP" sz="2000" dirty="0" smtClean="0"/>
              <a:t>※</a:t>
            </a:r>
            <a:r>
              <a:rPr kumimoji="1" lang="ja-JP" altLang="en-US" sz="2000" dirty="0" smtClean="0"/>
              <a:t>前回以前に欠席し、返却を受けて</a:t>
            </a:r>
            <a:r>
              <a:rPr lang="ja-JP" altLang="en-US" sz="2000" dirty="0"/>
              <a:t>いないレポート</a:t>
            </a:r>
            <a:r>
              <a:rPr lang="ja-JP" altLang="en-US" sz="2000" dirty="0" smtClean="0"/>
              <a:t>課題がある者</a:t>
            </a:r>
            <a:r>
              <a:rPr kumimoji="1" lang="ja-JP" altLang="en-US" sz="2000" dirty="0" smtClean="0"/>
              <a:t>は申し出て、返却</a:t>
            </a:r>
            <a:r>
              <a:rPr lang="ja-JP" altLang="en-US" sz="2000" dirty="0"/>
              <a:t>レポート</a:t>
            </a:r>
            <a:r>
              <a:rPr kumimoji="1" lang="ja-JP" altLang="en-US" sz="2000" dirty="0" smtClean="0"/>
              <a:t>を受けとること。</a:t>
            </a:r>
            <a:endParaRPr kumimoji="1" lang="ja-JP" altLang="en-US" sz="2000"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200" dirty="0"/>
              <a:t>前回</a:t>
            </a:r>
            <a:r>
              <a:rPr lang="ja-JP" altLang="en-US" sz="3200" dirty="0" smtClean="0"/>
              <a:t>の出席カードから（質疑、コメント）</a:t>
            </a:r>
            <a:r>
              <a:rPr lang="en-US" altLang="ja-JP" sz="3200" dirty="0" smtClean="0"/>
              <a:t/>
            </a:r>
            <a:br>
              <a:rPr lang="en-US" altLang="ja-JP" sz="3200" dirty="0" smtClean="0"/>
            </a:br>
            <a:r>
              <a:rPr lang="en-US" altLang="ja-JP" sz="2800" dirty="0" smtClean="0"/>
              <a:t>― </a:t>
            </a:r>
            <a:r>
              <a:rPr lang="en-US" altLang="ja-JP" sz="2800" dirty="0" err="1" smtClean="0"/>
              <a:t>LaTeX</a:t>
            </a:r>
            <a:r>
              <a:rPr lang="ja-JP" altLang="en-US" sz="2800" dirty="0" smtClean="0"/>
              <a:t>に関して </a:t>
            </a:r>
            <a:r>
              <a:rPr lang="en-US" altLang="ja-JP" sz="2800" dirty="0"/>
              <a:t>―</a:t>
            </a:r>
            <a:endParaRPr kumimoji="1" lang="ja-JP" altLang="en-US" sz="2800" dirty="0"/>
          </a:p>
        </p:txBody>
      </p:sp>
      <p:sp>
        <p:nvSpPr>
          <p:cNvPr id="3" name="コンテンツ プレースホルダー 2"/>
          <p:cNvSpPr>
            <a:spLocks noGrp="1"/>
          </p:cNvSpPr>
          <p:nvPr>
            <p:ph idx="1"/>
          </p:nvPr>
        </p:nvSpPr>
        <p:spPr>
          <a:xfrm>
            <a:off x="323528" y="1153544"/>
            <a:ext cx="8496944" cy="5202806"/>
          </a:xfrm>
        </p:spPr>
        <p:txBody>
          <a:bodyPr>
            <a:normAutofit fontScale="62500" lnSpcReduction="20000"/>
          </a:bodyPr>
          <a:lstStyle/>
          <a:p>
            <a:r>
              <a:rPr kumimoji="1" lang="en-US" altLang="ja-JP" dirty="0" err="1" smtClean="0"/>
              <a:t>LaTeX</a:t>
            </a:r>
            <a:r>
              <a:rPr kumimoji="1" lang="ja-JP" altLang="en-US" dirty="0" smtClean="0"/>
              <a:t>は</a:t>
            </a:r>
            <a:r>
              <a:rPr kumimoji="1" lang="en-US" altLang="ja-JP" dirty="0" smtClean="0"/>
              <a:t>1</a:t>
            </a:r>
            <a:r>
              <a:rPr kumimoji="1" lang="ja-JP" altLang="en-US" dirty="0" smtClean="0"/>
              <a:t>年生の授業で少しだけ触れましたが、使いにくいという印象しか残っていないです。</a:t>
            </a:r>
            <a:r>
              <a:rPr kumimoji="1" lang="en-US" altLang="ja-JP" dirty="0" err="1" smtClean="0"/>
              <a:t>LaTeX</a:t>
            </a:r>
            <a:r>
              <a:rPr kumimoji="1" lang="ja-JP" altLang="en-US" dirty="0" smtClean="0"/>
              <a:t>の実用例なども紹介されると良いと思います。</a:t>
            </a:r>
            <a:endParaRPr kumimoji="1" lang="en-US" altLang="ja-JP" dirty="0" smtClean="0"/>
          </a:p>
          <a:p>
            <a:pPr lvl="1"/>
            <a:r>
              <a:rPr lang="ja-JP" altLang="en-US" dirty="0" smtClean="0">
                <a:solidFill>
                  <a:schemeClr val="tx2"/>
                </a:solidFill>
              </a:rPr>
              <a:t>やはり、実用ということで最も良く使われるのは学術分野でしょうか。</a:t>
            </a:r>
            <a:endParaRPr lang="en-US" altLang="ja-JP" dirty="0" smtClean="0">
              <a:solidFill>
                <a:schemeClr val="tx2"/>
              </a:solidFill>
            </a:endParaRPr>
          </a:p>
          <a:p>
            <a:pPr lvl="2"/>
            <a:r>
              <a:rPr lang="en-US" altLang="ja-JP" dirty="0">
                <a:solidFill>
                  <a:schemeClr val="tx2"/>
                </a:solidFill>
                <a:hlinkClick r:id="rId2"/>
              </a:rPr>
              <a:t>http://</a:t>
            </a:r>
            <a:r>
              <a:rPr lang="en-US" altLang="ja-JP" dirty="0" smtClean="0">
                <a:solidFill>
                  <a:schemeClr val="tx2"/>
                </a:solidFill>
                <a:hlinkClick r:id="rId2"/>
              </a:rPr>
              <a:t>www.acm.org/sigs/publications/proceedings-templates</a:t>
            </a:r>
            <a:endParaRPr lang="en-US" altLang="ja-JP" dirty="0" smtClean="0">
              <a:solidFill>
                <a:schemeClr val="tx2"/>
              </a:solidFill>
            </a:endParaRPr>
          </a:p>
          <a:p>
            <a:pPr lvl="2"/>
            <a:r>
              <a:rPr lang="en-US" altLang="ja-JP" dirty="0">
                <a:solidFill>
                  <a:schemeClr val="tx2"/>
                </a:solidFill>
                <a:hlinkClick r:id="rId3"/>
              </a:rPr>
              <a:t>http://</a:t>
            </a:r>
            <a:r>
              <a:rPr lang="en-US" altLang="ja-JP" dirty="0" smtClean="0">
                <a:solidFill>
                  <a:schemeClr val="tx2"/>
                </a:solidFill>
                <a:hlinkClick r:id="rId3"/>
              </a:rPr>
              <a:t>www.springer.com/authors/book+authors?SGWID=0-154102-12-970131-0</a:t>
            </a:r>
            <a:endParaRPr lang="en-US" altLang="ja-JP" dirty="0" smtClean="0">
              <a:solidFill>
                <a:schemeClr val="tx2"/>
              </a:solidFill>
            </a:endParaRPr>
          </a:p>
          <a:p>
            <a:pPr lvl="1"/>
            <a:r>
              <a:rPr kumimoji="1" lang="ja-JP" altLang="en-US" dirty="0">
                <a:solidFill>
                  <a:schemeClr val="tx2"/>
                </a:solidFill>
              </a:rPr>
              <a:t>他</a:t>
            </a:r>
            <a:r>
              <a:rPr kumimoji="1" lang="ja-JP" altLang="en-US" dirty="0" smtClean="0">
                <a:solidFill>
                  <a:schemeClr val="tx2"/>
                </a:solidFill>
              </a:rPr>
              <a:t>には、説明書、書籍などを、テキストファイルで執筆して、</a:t>
            </a:r>
            <a:r>
              <a:rPr kumimoji="1" lang="en-US" altLang="ja-JP" dirty="0" err="1" smtClean="0">
                <a:solidFill>
                  <a:schemeClr val="tx2"/>
                </a:solidFill>
              </a:rPr>
              <a:t>LaTeX</a:t>
            </a:r>
            <a:r>
              <a:rPr kumimoji="1" lang="ja-JP" altLang="en-US" dirty="0" smtClean="0">
                <a:solidFill>
                  <a:schemeClr val="tx2"/>
                </a:solidFill>
              </a:rPr>
              <a:t>を通じて</a:t>
            </a:r>
            <a:r>
              <a:rPr lang="ja-JP" altLang="en-US" dirty="0" smtClean="0">
                <a:solidFill>
                  <a:schemeClr val="tx2"/>
                </a:solidFill>
              </a:rPr>
              <a:t>組</a:t>
            </a:r>
            <a:r>
              <a:rPr lang="ja-JP" altLang="en-US" dirty="0">
                <a:solidFill>
                  <a:schemeClr val="tx2"/>
                </a:solidFill>
              </a:rPr>
              <a:t>版</a:t>
            </a:r>
            <a:r>
              <a:rPr kumimoji="1" lang="ja-JP" altLang="en-US" dirty="0" smtClean="0">
                <a:solidFill>
                  <a:schemeClr val="tx2"/>
                </a:solidFill>
              </a:rPr>
              <a:t>するツールなどもあります。</a:t>
            </a:r>
            <a:endParaRPr kumimoji="1" lang="en-US" altLang="ja-JP" dirty="0" smtClean="0">
              <a:solidFill>
                <a:schemeClr val="tx2"/>
              </a:solidFill>
            </a:endParaRPr>
          </a:p>
          <a:p>
            <a:pPr lvl="2"/>
            <a:r>
              <a:rPr kumimoji="1" lang="ja-JP" altLang="en-US" dirty="0" smtClean="0">
                <a:solidFill>
                  <a:schemeClr val="tx2"/>
                </a:solidFill>
              </a:rPr>
              <a:t>例： </a:t>
            </a:r>
            <a:r>
              <a:rPr kumimoji="1" lang="en-US" altLang="ja-JP" dirty="0" err="1" smtClean="0">
                <a:solidFill>
                  <a:schemeClr val="tx2"/>
                </a:solidFill>
              </a:rPr>
              <a:t>REView</a:t>
            </a:r>
            <a:r>
              <a:rPr kumimoji="1" lang="en-US" altLang="ja-JP" dirty="0" smtClean="0">
                <a:solidFill>
                  <a:schemeClr val="tx2"/>
                </a:solidFill>
              </a:rPr>
              <a:t> </a:t>
            </a:r>
            <a:r>
              <a:rPr lang="en-US" altLang="ja-JP" dirty="0" smtClean="0">
                <a:solidFill>
                  <a:schemeClr val="tx2"/>
                </a:solidFill>
                <a:hlinkClick r:id="rId4"/>
              </a:rPr>
              <a:t>https</a:t>
            </a:r>
            <a:r>
              <a:rPr lang="en-US" altLang="ja-JP" dirty="0">
                <a:solidFill>
                  <a:schemeClr val="tx2"/>
                </a:solidFill>
                <a:hlinkClick r:id="rId4"/>
              </a:rPr>
              <a:t>://github.com/kmuto/review/blob/master/doc/format.rdoc</a:t>
            </a:r>
            <a:endParaRPr kumimoji="1" lang="en-US" altLang="ja-JP" dirty="0" smtClean="0">
              <a:solidFill>
                <a:schemeClr val="tx2"/>
              </a:solidFill>
            </a:endParaRPr>
          </a:p>
          <a:p>
            <a:r>
              <a:rPr lang="en-US" altLang="ja-JP" dirty="0" err="1" smtClean="0"/>
              <a:t>LaTeX</a:t>
            </a:r>
            <a:r>
              <a:rPr lang="ja-JP" altLang="en-US" dirty="0" smtClean="0"/>
              <a:t>を利用するための環境設定はなかなか骨が折れると耳にしましたが、先生の場合、どうだったでしょうか。</a:t>
            </a:r>
            <a:endParaRPr lang="en-US" altLang="ja-JP" dirty="0" smtClean="0"/>
          </a:p>
          <a:p>
            <a:r>
              <a:rPr kumimoji="1" lang="en-US" altLang="ja-JP" dirty="0" err="1" smtClean="0"/>
              <a:t>TeX</a:t>
            </a:r>
            <a:r>
              <a:rPr kumimoji="1" lang="ja-JP" altLang="en-US" dirty="0" smtClean="0"/>
              <a:t>は導入が面倒なんですよね</a:t>
            </a:r>
            <a:r>
              <a:rPr kumimoji="1" lang="en-US" altLang="ja-JP" dirty="0" smtClean="0"/>
              <a:t>…</a:t>
            </a:r>
            <a:r>
              <a:rPr kumimoji="1" lang="ja-JP" altLang="en-US" dirty="0" err="1" smtClean="0"/>
              <a:t>。</a:t>
            </a:r>
            <a:endParaRPr kumimoji="1" lang="en-US" altLang="ja-JP" dirty="0" smtClean="0"/>
          </a:p>
          <a:p>
            <a:pPr lvl="1"/>
            <a:r>
              <a:rPr lang="ja-JP" altLang="en-US" dirty="0" smtClean="0">
                <a:solidFill>
                  <a:schemeClr val="tx2"/>
                </a:solidFill>
              </a:rPr>
              <a:t>はい、その通りです。</a:t>
            </a:r>
            <a:r>
              <a:rPr lang="en-US" altLang="ja-JP" dirty="0" smtClean="0">
                <a:solidFill>
                  <a:schemeClr val="tx2"/>
                </a:solidFill>
              </a:rPr>
              <a:t>1) </a:t>
            </a:r>
            <a:r>
              <a:rPr lang="en-US" altLang="ja-JP" dirty="0" err="1" smtClean="0">
                <a:solidFill>
                  <a:schemeClr val="tx2"/>
                </a:solidFill>
              </a:rPr>
              <a:t>TeX</a:t>
            </a:r>
            <a:r>
              <a:rPr lang="ja-JP" altLang="en-US" dirty="0" smtClean="0">
                <a:solidFill>
                  <a:schemeClr val="tx2"/>
                </a:solidFill>
              </a:rPr>
              <a:t>ファイルを変換する </a:t>
            </a:r>
            <a:r>
              <a:rPr lang="en-US" altLang="ja-JP" dirty="0" err="1" smtClean="0">
                <a:solidFill>
                  <a:schemeClr val="tx2"/>
                </a:solidFill>
              </a:rPr>
              <a:t>platex</a:t>
            </a:r>
            <a:r>
              <a:rPr lang="en-US" altLang="ja-JP" dirty="0" smtClean="0">
                <a:solidFill>
                  <a:schemeClr val="tx2"/>
                </a:solidFill>
              </a:rPr>
              <a:t> </a:t>
            </a:r>
            <a:r>
              <a:rPr lang="ja-JP" altLang="en-US" dirty="0" smtClean="0">
                <a:solidFill>
                  <a:schemeClr val="tx2"/>
                </a:solidFill>
              </a:rPr>
              <a:t>環境、</a:t>
            </a:r>
            <a:r>
              <a:rPr lang="en-US" altLang="ja-JP" dirty="0" smtClean="0">
                <a:solidFill>
                  <a:schemeClr val="tx2"/>
                </a:solidFill>
              </a:rPr>
              <a:t>2) </a:t>
            </a:r>
            <a:r>
              <a:rPr lang="ja-JP" altLang="en-US" dirty="0" smtClean="0">
                <a:solidFill>
                  <a:schemeClr val="tx2"/>
                </a:solidFill>
              </a:rPr>
              <a:t>プレビューを行う </a:t>
            </a:r>
            <a:r>
              <a:rPr lang="en-US" altLang="ja-JP" dirty="0" err="1" smtClean="0">
                <a:solidFill>
                  <a:schemeClr val="tx2"/>
                </a:solidFill>
              </a:rPr>
              <a:t>dviware</a:t>
            </a:r>
            <a:r>
              <a:rPr lang="en-US" altLang="ja-JP" dirty="0" smtClean="0">
                <a:solidFill>
                  <a:schemeClr val="tx2"/>
                </a:solidFill>
              </a:rPr>
              <a:t> </a:t>
            </a:r>
            <a:r>
              <a:rPr lang="ja-JP" altLang="en-US" dirty="0" smtClean="0">
                <a:solidFill>
                  <a:schemeClr val="tx2"/>
                </a:solidFill>
              </a:rPr>
              <a:t>の環境、</a:t>
            </a:r>
            <a:r>
              <a:rPr lang="en-US" altLang="ja-JP" dirty="0" smtClean="0">
                <a:solidFill>
                  <a:schemeClr val="tx2"/>
                </a:solidFill>
              </a:rPr>
              <a:t>3) PDF</a:t>
            </a:r>
            <a:r>
              <a:rPr lang="ja-JP" altLang="en-US" dirty="0" smtClean="0">
                <a:solidFill>
                  <a:schemeClr val="tx2"/>
                </a:solidFill>
              </a:rPr>
              <a:t>変換を行う </a:t>
            </a:r>
            <a:r>
              <a:rPr lang="en-US" altLang="ja-JP" dirty="0" err="1" smtClean="0">
                <a:solidFill>
                  <a:schemeClr val="tx2"/>
                </a:solidFill>
              </a:rPr>
              <a:t>dvipdfmx</a:t>
            </a:r>
            <a:r>
              <a:rPr lang="en-US" altLang="ja-JP" dirty="0" smtClean="0">
                <a:solidFill>
                  <a:schemeClr val="tx2"/>
                </a:solidFill>
              </a:rPr>
              <a:t> </a:t>
            </a:r>
            <a:r>
              <a:rPr lang="ja-JP" altLang="en-US" dirty="0" smtClean="0">
                <a:solidFill>
                  <a:schemeClr val="tx2"/>
                </a:solidFill>
              </a:rPr>
              <a:t>の環境、</a:t>
            </a:r>
            <a:r>
              <a:rPr lang="en-US" altLang="ja-JP" dirty="0" smtClean="0">
                <a:solidFill>
                  <a:schemeClr val="tx2"/>
                </a:solidFill>
              </a:rPr>
              <a:t>4) </a:t>
            </a:r>
            <a:r>
              <a:rPr lang="ja-JP" altLang="en-US" dirty="0" smtClean="0">
                <a:solidFill>
                  <a:schemeClr val="tx2"/>
                </a:solidFill>
              </a:rPr>
              <a:t>フォントの設定など、複数のソフトウェアを個別にそれぞれセットアップする必要があるので面倒に感じますね。加えて、日本語と欧文の環境で違いがあるなど煩雑です。環境設定は面倒なので、マシンを乗り換えるたびに最初に導入してからはあまりいじらないようにしています。昔（</a:t>
            </a:r>
            <a:r>
              <a:rPr lang="en-US" altLang="ja-JP" dirty="0" smtClean="0">
                <a:solidFill>
                  <a:schemeClr val="tx2"/>
                </a:solidFill>
              </a:rPr>
              <a:t>1990</a:t>
            </a:r>
            <a:r>
              <a:rPr lang="ja-JP" altLang="en-US" dirty="0" smtClean="0">
                <a:solidFill>
                  <a:schemeClr val="tx2"/>
                </a:solidFill>
              </a:rPr>
              <a:t>年代）に比べればだいぶマシになりましたが</a:t>
            </a:r>
            <a:r>
              <a:rPr lang="en-US" altLang="ja-JP" dirty="0" smtClean="0">
                <a:solidFill>
                  <a:schemeClr val="tx2"/>
                </a:solidFill>
              </a:rPr>
              <a:t>…</a:t>
            </a:r>
            <a:r>
              <a:rPr lang="ja-JP" altLang="en-US" dirty="0" err="1" smtClean="0">
                <a:solidFill>
                  <a:schemeClr val="tx2"/>
                </a:solidFill>
              </a:rPr>
              <a:t>。</a:t>
            </a:r>
            <a:endParaRPr kumimoji="1" lang="en-US" altLang="ja-JP" dirty="0" smtClean="0">
              <a:solidFill>
                <a:schemeClr val="tx2"/>
              </a:solidFill>
            </a:endParaRPr>
          </a:p>
          <a:p>
            <a:pPr lvl="1"/>
            <a:r>
              <a:rPr lang="ja-JP" altLang="en-US" dirty="0" smtClean="0">
                <a:solidFill>
                  <a:schemeClr val="tx2"/>
                </a:solidFill>
              </a:rPr>
              <a:t>参考：</a:t>
            </a:r>
            <a:r>
              <a:rPr lang="en-US" altLang="ja-JP" dirty="0" err="1" smtClean="0">
                <a:solidFill>
                  <a:schemeClr val="tx2"/>
                </a:solidFill>
              </a:rPr>
              <a:t>TeX</a:t>
            </a:r>
            <a:r>
              <a:rPr lang="en-US" altLang="ja-JP" dirty="0" smtClean="0">
                <a:solidFill>
                  <a:schemeClr val="tx2"/>
                </a:solidFill>
              </a:rPr>
              <a:t> wiki </a:t>
            </a:r>
            <a:r>
              <a:rPr lang="en-US" altLang="ja-JP" dirty="0">
                <a:hlinkClick r:id="rId5"/>
              </a:rPr>
              <a:t>http://oku.edu.mie-u.ac.jp/~okumura/texwiki/</a:t>
            </a:r>
            <a:endParaRPr lang="en-US" altLang="ja-JP" dirty="0" smtClean="0">
              <a:solidFill>
                <a:schemeClr val="tx2"/>
              </a:solidFill>
            </a:endParaRPr>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3</a:t>
            </a:fld>
            <a:endParaRPr kumimoji="1" lang="ja-JP" altLang="en-US" dirty="0"/>
          </a:p>
        </p:txBody>
      </p:sp>
    </p:spTree>
    <p:extLst>
      <p:ext uri="{BB962C8B-B14F-4D97-AF65-F5344CB8AC3E}">
        <p14:creationId xmlns:p14="http://schemas.microsoft.com/office/powerpoint/2010/main" val="36771567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OOXML</a:t>
            </a:r>
            <a:r>
              <a:rPr kumimoji="1" lang="ja-JP" altLang="en-US" dirty="0" smtClean="0"/>
              <a:t>の要素</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複合的な文書要素はパッケージが吸収</a:t>
            </a:r>
            <a:endParaRPr kumimoji="1" lang="en-US" altLang="ja-JP" dirty="0" smtClean="0"/>
          </a:p>
          <a:p>
            <a:r>
              <a:rPr kumimoji="1" lang="en-US" altLang="ja-JP" dirty="0" err="1" smtClean="0"/>
              <a:t>WordProcessingML</a:t>
            </a:r>
            <a:endParaRPr kumimoji="1" lang="en-US" altLang="ja-JP" dirty="0" smtClean="0"/>
          </a:p>
          <a:p>
            <a:pPr lvl="1"/>
            <a:r>
              <a:rPr kumimoji="1" lang="en-US" altLang="ja-JP" dirty="0" smtClean="0"/>
              <a:t>body</a:t>
            </a:r>
            <a:r>
              <a:rPr kumimoji="1" lang="ja-JP" altLang="en-US" dirty="0" smtClean="0"/>
              <a:t>要素 （本文）</a:t>
            </a:r>
            <a:endParaRPr kumimoji="1" lang="en-US" altLang="ja-JP" dirty="0" smtClean="0"/>
          </a:p>
          <a:p>
            <a:pPr lvl="1"/>
            <a:r>
              <a:rPr kumimoji="1" lang="en-US" altLang="ja-JP" dirty="0" smtClean="0"/>
              <a:t>p</a:t>
            </a:r>
            <a:r>
              <a:rPr kumimoji="1" lang="ja-JP" altLang="en-US" dirty="0" smtClean="0"/>
              <a:t>要素 （段落）</a:t>
            </a:r>
            <a:endParaRPr kumimoji="1" lang="en-US" altLang="ja-JP" dirty="0" smtClean="0"/>
          </a:p>
          <a:p>
            <a:pPr lvl="2"/>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30</a:t>
            </a:fld>
            <a:endParaRPr kumimoji="1" lang="ja-JP" altLang="en-US" dirty="0"/>
          </a:p>
        </p:txBody>
      </p:sp>
    </p:spTree>
    <p:extLst>
      <p:ext uri="{BB962C8B-B14F-4D97-AF65-F5344CB8AC3E}">
        <p14:creationId xmlns:p14="http://schemas.microsoft.com/office/powerpoint/2010/main" val="4124375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Office Open XML </a:t>
            </a:r>
            <a:r>
              <a:rPr kumimoji="1" lang="en-US" altLang="ja-JP" dirty="0" smtClean="0"/>
              <a:t>(</a:t>
            </a:r>
            <a:r>
              <a:rPr kumimoji="1" lang="en-US" altLang="ja-JP" dirty="0" err="1" smtClean="0"/>
              <a:t>OpenXML</a:t>
            </a:r>
            <a:r>
              <a:rPr kumimoji="1" lang="en-US" altLang="ja-JP" dirty="0" smtClean="0"/>
              <a:t>, OOXML)</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dirty="0" smtClean="0"/>
              <a:t>3</a:t>
            </a:r>
            <a:r>
              <a:rPr lang="ja-JP" altLang="en-US" dirty="0" err="1" smtClean="0"/>
              <a:t>つの</a:t>
            </a:r>
            <a:r>
              <a:rPr lang="ja-JP" altLang="en-US" dirty="0" smtClean="0"/>
              <a:t>文書種別をカバー</a:t>
            </a:r>
            <a:endParaRPr lang="en-US" altLang="ja-JP" dirty="0" smtClean="0"/>
          </a:p>
          <a:p>
            <a:pPr lvl="1"/>
            <a:r>
              <a:rPr lang="ja-JP" altLang="en-US" dirty="0" smtClean="0"/>
              <a:t>ワードプロセッシング、スプレッドシート、プレゼンテーション</a:t>
            </a:r>
            <a:endParaRPr lang="en-US" altLang="ja-JP" dirty="0" smtClean="0"/>
          </a:p>
          <a:p>
            <a:pPr lvl="1"/>
            <a:r>
              <a:rPr lang="ja-JP" altLang="en-US" dirty="0" smtClean="0"/>
              <a:t>それぞれ </a:t>
            </a:r>
            <a:r>
              <a:rPr lang="en-US" altLang="ja-JP" dirty="0" smtClean="0"/>
              <a:t>Word, Excel, </a:t>
            </a:r>
            <a:r>
              <a:rPr lang="en-US" altLang="ja-JP" dirty="0" err="1" smtClean="0"/>
              <a:t>Powerpoint</a:t>
            </a:r>
            <a:r>
              <a:rPr lang="en-US" altLang="ja-JP" dirty="0" smtClean="0"/>
              <a:t> </a:t>
            </a:r>
            <a:r>
              <a:rPr lang="ja-JP" altLang="en-US" dirty="0" smtClean="0"/>
              <a:t>に対応</a:t>
            </a:r>
            <a:endParaRPr lang="en-US" altLang="ja-JP" dirty="0" smtClean="0"/>
          </a:p>
          <a:p>
            <a:pPr lvl="1"/>
            <a:r>
              <a:rPr lang="ja-JP" altLang="en-US" dirty="0" smtClean="0"/>
              <a:t>新フォーマットの拡張子</a:t>
            </a:r>
            <a:r>
              <a:rPr lang="en-US" altLang="ja-JP" dirty="0" smtClean="0"/>
              <a:t>:</a:t>
            </a:r>
            <a:r>
              <a:rPr lang="ja-JP" altLang="en-US" dirty="0" smtClean="0"/>
              <a:t> </a:t>
            </a:r>
            <a:r>
              <a:rPr lang="en-US" altLang="ja-JP" dirty="0" smtClean="0"/>
              <a:t>.</a:t>
            </a:r>
            <a:r>
              <a:rPr lang="en-US" altLang="ja-JP" dirty="0" err="1" smtClean="0"/>
              <a:t>docx</a:t>
            </a:r>
            <a:r>
              <a:rPr lang="en-US" altLang="ja-JP" dirty="0" smtClean="0"/>
              <a:t>, .</a:t>
            </a:r>
            <a:r>
              <a:rPr lang="en-US" altLang="ja-JP" dirty="0" err="1" smtClean="0"/>
              <a:t>xlsx</a:t>
            </a:r>
            <a:r>
              <a:rPr lang="en-US" altLang="ja-JP" dirty="0" smtClean="0"/>
              <a:t>, .</a:t>
            </a:r>
            <a:r>
              <a:rPr lang="en-US" altLang="ja-JP" dirty="0" err="1" smtClean="0"/>
              <a:t>pptx</a:t>
            </a:r>
            <a:endParaRPr lang="en-US" altLang="ja-JP" dirty="0" smtClean="0"/>
          </a:p>
          <a:p>
            <a:pPr lvl="1"/>
            <a:r>
              <a:rPr lang="en-US" altLang="ja-JP" dirty="0" err="1" smtClean="0"/>
              <a:t>WordPressingML</a:t>
            </a:r>
            <a:r>
              <a:rPr lang="en-US" altLang="ja-JP" dirty="0" smtClean="0"/>
              <a:t>, </a:t>
            </a:r>
            <a:r>
              <a:rPr lang="en-US" altLang="ja-JP" dirty="0" err="1" smtClean="0"/>
              <a:t>SpreadsheetML</a:t>
            </a:r>
            <a:r>
              <a:rPr lang="en-US" altLang="ja-JP" dirty="0" smtClean="0"/>
              <a:t>, </a:t>
            </a:r>
            <a:r>
              <a:rPr lang="en-US" altLang="ja-JP" dirty="0" err="1" smtClean="0"/>
              <a:t>PresenationML</a:t>
            </a:r>
            <a:r>
              <a:rPr lang="en-US" altLang="ja-JP" dirty="0"/>
              <a:t> </a:t>
            </a:r>
            <a:r>
              <a:rPr lang="en-US" altLang="ja-JP" dirty="0" smtClean="0"/>
              <a:t>etc.</a:t>
            </a:r>
          </a:p>
          <a:p>
            <a:r>
              <a:rPr lang="ja-JP" altLang="en-US" dirty="0" smtClean="0"/>
              <a:t>複合オブジェクトを許す統合汎用形式</a:t>
            </a:r>
            <a:endParaRPr lang="en-US" altLang="ja-JP" dirty="0" smtClean="0"/>
          </a:p>
          <a:p>
            <a:pPr lvl="1"/>
            <a:r>
              <a:rPr kumimoji="1" lang="ja-JP" altLang="en-US" dirty="0" smtClean="0"/>
              <a:t>パッケージ形式（</a:t>
            </a:r>
            <a:r>
              <a:rPr kumimoji="1" lang="en-US" altLang="ja-JP" dirty="0" smtClean="0"/>
              <a:t>Zip</a:t>
            </a:r>
            <a:r>
              <a:rPr kumimoji="1" lang="ja-JP" altLang="en-US" dirty="0" smtClean="0"/>
              <a:t>） </a:t>
            </a:r>
            <a:r>
              <a:rPr kumimoji="1" lang="en-US" altLang="ja-JP" dirty="0" smtClean="0"/>
              <a:t>+ XML + </a:t>
            </a:r>
            <a:r>
              <a:rPr kumimoji="1" lang="ja-JP" altLang="en-US" dirty="0" smtClean="0"/>
              <a:t>スタイル</a:t>
            </a:r>
            <a:endParaRPr kumimoji="1" lang="en-US" altLang="ja-JP" dirty="0" smtClean="0"/>
          </a:p>
          <a:p>
            <a:r>
              <a:rPr lang="ja-JP" altLang="en-US" dirty="0" smtClean="0"/>
              <a:t>競合フォーマット： </a:t>
            </a:r>
            <a:endParaRPr lang="en-US" altLang="ja-JP" dirty="0" smtClean="0"/>
          </a:p>
          <a:p>
            <a:pPr lvl="1"/>
            <a:r>
              <a:rPr lang="en-US" altLang="ja-JP" dirty="0" smtClean="0"/>
              <a:t>ODF (Open Document Format) by </a:t>
            </a:r>
            <a:r>
              <a:rPr lang="en-US" altLang="ja-JP" dirty="0" err="1" smtClean="0"/>
              <a:t>LibreOffice</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31</a:t>
            </a:fld>
            <a:endParaRPr kumimoji="1" lang="ja-JP" altLang="en-US" dirty="0"/>
          </a:p>
        </p:txBody>
      </p:sp>
    </p:spTree>
    <p:extLst>
      <p:ext uri="{BB962C8B-B14F-4D97-AF65-F5344CB8AC3E}">
        <p14:creationId xmlns:p14="http://schemas.microsoft.com/office/powerpoint/2010/main" val="3555985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本日</a:t>
            </a:r>
            <a:r>
              <a:rPr lang="ja-JP" altLang="en-US" dirty="0" smtClean="0"/>
              <a:t>のお</a:t>
            </a:r>
            <a:r>
              <a:rPr lang="ja-JP" altLang="en-US" dirty="0"/>
              <a:t>品書</a:t>
            </a:r>
            <a:r>
              <a:rPr lang="ja-JP" altLang="en-US" dirty="0" smtClean="0"/>
              <a:t>き</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ja-JP" altLang="en-US" dirty="0" smtClean="0"/>
              <a:t>オフィス文書とデジタルドキュメント</a:t>
            </a:r>
            <a:endParaRPr lang="en-US" altLang="ja-JP" dirty="0" smtClean="0"/>
          </a:p>
          <a:p>
            <a:r>
              <a:rPr lang="ja-JP" altLang="en-US" dirty="0" smtClean="0"/>
              <a:t>ドキュメントフォーマットの事例</a:t>
            </a:r>
            <a:endParaRPr lang="en-US" altLang="ja-JP" dirty="0" smtClean="0"/>
          </a:p>
          <a:p>
            <a:r>
              <a:rPr lang="en-US" altLang="ja-JP" dirty="0" smtClean="0"/>
              <a:t>Open Office XML</a:t>
            </a:r>
          </a:p>
          <a:p>
            <a:pPr lvl="1"/>
            <a:r>
              <a:rPr lang="ja-JP" altLang="en-US" dirty="0" smtClean="0"/>
              <a:t>複合オブジェクトの埋め込み</a:t>
            </a:r>
            <a:endParaRPr lang="en-US" altLang="ja-JP" dirty="0" smtClean="0"/>
          </a:p>
          <a:p>
            <a:pPr lvl="1"/>
            <a:r>
              <a:rPr lang="ja-JP" altLang="en-US" dirty="0" smtClean="0"/>
              <a:t>文書</a:t>
            </a:r>
            <a:r>
              <a:rPr lang="ja-JP" altLang="en-US" dirty="0"/>
              <a:t>内容</a:t>
            </a:r>
            <a:r>
              <a:rPr lang="ja-JP" altLang="en-US" dirty="0" smtClean="0"/>
              <a:t>にあわせた文書要素</a:t>
            </a:r>
            <a:endParaRPr lang="en-US" altLang="ja-JP" dirty="0" smtClean="0"/>
          </a:p>
          <a:p>
            <a:pPr lvl="1"/>
            <a:r>
              <a:rPr lang="ja-JP" altLang="en-US" dirty="0"/>
              <a:t>標準化（</a:t>
            </a:r>
            <a:r>
              <a:rPr lang="ja-JP" altLang="en-US" dirty="0" smtClean="0"/>
              <a:t>デファクト標準から国際標準へ）</a:t>
            </a:r>
            <a:endParaRPr lang="en-US" altLang="ja-JP" dirty="0" smtClean="0"/>
          </a:p>
          <a:p>
            <a:r>
              <a:rPr lang="en-US" altLang="ja-JP" dirty="0" smtClean="0"/>
              <a:t>EPUB</a:t>
            </a:r>
          </a:p>
          <a:p>
            <a:pPr lvl="1"/>
            <a:r>
              <a:rPr lang="ja-JP" altLang="en-US" dirty="0" smtClean="0"/>
              <a:t>電子書籍</a:t>
            </a:r>
            <a:r>
              <a:rPr lang="ja-JP" altLang="en-US" dirty="0"/>
              <a:t>フォーマット</a:t>
            </a:r>
            <a:r>
              <a:rPr lang="ja-JP" altLang="en-US" dirty="0" smtClean="0"/>
              <a:t>の代表例</a:t>
            </a:r>
            <a:endParaRPr lang="en-US" altLang="ja-JP" dirty="0" smtClean="0"/>
          </a:p>
          <a:p>
            <a:pPr lvl="1"/>
            <a:r>
              <a:rPr lang="ja-JP" altLang="en-US" dirty="0" smtClean="0"/>
              <a:t>これまでのドキュメントフォーマットの総決算</a:t>
            </a:r>
            <a:endParaRPr lang="en-US" altLang="ja-JP" dirty="0" smtClean="0"/>
          </a:p>
          <a:p>
            <a:pPr lvl="2"/>
            <a:r>
              <a:rPr lang="ja-JP" altLang="en-US" dirty="0" smtClean="0"/>
              <a:t>文書構造、スタイル、複合オブジェクト、ハイパーリンク</a:t>
            </a:r>
            <a:endParaRPr lang="en-US" altLang="ja-JP" dirty="0" smtClean="0"/>
          </a:p>
          <a:p>
            <a:pPr lvl="2"/>
            <a:r>
              <a:rPr lang="en-US" altLang="ja-JP" dirty="0" smtClean="0"/>
              <a:t>Web</a:t>
            </a:r>
            <a:r>
              <a:rPr lang="ja-JP" altLang="en-US" dirty="0" smtClean="0"/>
              <a:t>との融合</a:t>
            </a:r>
            <a:endParaRPr lang="en-US" altLang="ja-JP" dirty="0" smtClean="0"/>
          </a:p>
          <a:p>
            <a:pPr lvl="1"/>
            <a:r>
              <a:rPr lang="ja-JP" altLang="en-US" dirty="0" smtClean="0"/>
              <a:t>標準化</a:t>
            </a:r>
            <a:endParaRPr lang="en-US" altLang="ja-JP" dirty="0" smtClean="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32</a:t>
            </a:fld>
            <a:endParaRPr kumimoji="1" lang="ja-JP" altLang="en-US" dirty="0"/>
          </a:p>
        </p:txBody>
      </p:sp>
    </p:spTree>
    <p:extLst>
      <p:ext uri="{BB962C8B-B14F-4D97-AF65-F5344CB8AC3E}">
        <p14:creationId xmlns:p14="http://schemas.microsoft.com/office/powerpoint/2010/main" val="3129863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（来年へのメモ）</a:t>
            </a:r>
            <a:endParaRPr kumimoji="1" lang="ja-JP" altLang="en-US" dirty="0"/>
          </a:p>
        </p:txBody>
      </p:sp>
      <p:sp>
        <p:nvSpPr>
          <p:cNvPr id="3" name="コンテンツ プレースホルダ 2"/>
          <p:cNvSpPr>
            <a:spLocks noGrp="1"/>
          </p:cNvSpPr>
          <p:nvPr>
            <p:ph idx="1"/>
          </p:nvPr>
        </p:nvSpPr>
        <p:spPr/>
        <p:txBody>
          <a:bodyPr/>
          <a:lstStyle/>
          <a:p>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33</a:t>
            </a:fld>
            <a:endParaRPr kumimoji="1" lang="ja-JP" alt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ドキュメントフォーマットとしての</a:t>
            </a:r>
            <a:r>
              <a:rPr kumimoji="1" lang="en-US" altLang="ja-JP" dirty="0" smtClean="0"/>
              <a:t/>
            </a:r>
            <a:br>
              <a:rPr kumimoji="1" lang="en-US" altLang="ja-JP" dirty="0" smtClean="0"/>
            </a:br>
            <a:r>
              <a:rPr kumimoji="1" lang="ja-JP" altLang="en-US" dirty="0" smtClean="0"/>
              <a:t>オフィス文書</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各文書形式</a:t>
            </a:r>
            <a:endParaRPr kumimoji="1" lang="en-US" altLang="ja-JP" dirty="0" smtClean="0"/>
          </a:p>
          <a:p>
            <a:r>
              <a:rPr lang="en-US" altLang="ja-JP" smtClean="0"/>
              <a:t>RTF</a:t>
            </a:r>
          </a:p>
          <a:p>
            <a:endParaRPr kumimoji="1" lang="en-US" altLang="ja-JP" dirty="0" smtClean="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34</a:t>
            </a:fld>
            <a:endParaRPr kumimoji="1" lang="ja-JP" altLang="en-US" dirty="0"/>
          </a:p>
        </p:txBody>
      </p:sp>
    </p:spTree>
    <p:extLst>
      <p:ext uri="{BB962C8B-B14F-4D97-AF65-F5344CB8AC3E}">
        <p14:creationId xmlns:p14="http://schemas.microsoft.com/office/powerpoint/2010/main" val="2967305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前回の出席カードから（感想）</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pPr marL="514350" indent="-514350">
              <a:buFont typeface="+mj-lt"/>
              <a:buAutoNum type="arabicPeriod"/>
            </a:pPr>
            <a:r>
              <a:rPr lang="en-US" altLang="ja-JP" dirty="0"/>
              <a:t>XML</a:t>
            </a:r>
            <a:r>
              <a:rPr lang="ja-JP" altLang="en-US" dirty="0"/>
              <a:t>は今、マークアップ言語で取り扱っていて興味を持っている分野である。</a:t>
            </a:r>
            <a:endParaRPr lang="en-US" altLang="ja-JP" dirty="0"/>
          </a:p>
          <a:p>
            <a:pPr marL="514350" indent="-514350">
              <a:buFont typeface="+mj-lt"/>
              <a:buAutoNum type="arabicPeriod"/>
            </a:pPr>
            <a:r>
              <a:rPr lang="en-US" altLang="ja-JP" dirty="0"/>
              <a:t>PDF</a:t>
            </a:r>
            <a:r>
              <a:rPr lang="ja-JP" altLang="en-US" dirty="0"/>
              <a:t>の構造がそんなに複雑なものとは知らなかった。</a:t>
            </a:r>
            <a:endParaRPr lang="en-US" altLang="ja-JP" dirty="0"/>
          </a:p>
          <a:p>
            <a:pPr marL="514350" indent="-514350">
              <a:buFont typeface="+mj-lt"/>
              <a:buAutoNum type="arabicPeriod"/>
            </a:pPr>
            <a:r>
              <a:rPr lang="en-US" altLang="ja-JP" dirty="0"/>
              <a:t>PDF</a:t>
            </a:r>
            <a:r>
              <a:rPr lang="ja-JP" altLang="en-US" dirty="0"/>
              <a:t>が</a:t>
            </a:r>
            <a:r>
              <a:rPr lang="en-US" altLang="ja-JP" dirty="0"/>
              <a:t>Portable Document Format</a:t>
            </a:r>
            <a:r>
              <a:rPr lang="ja-JP" altLang="en-US" dirty="0"/>
              <a:t>というのを知って、ひとつ賢くなりました。</a:t>
            </a:r>
            <a:endParaRPr lang="en-US" altLang="ja-JP" dirty="0"/>
          </a:p>
          <a:p>
            <a:pPr marL="514350" indent="-514350">
              <a:buFont typeface="+mj-lt"/>
              <a:buAutoNum type="arabicPeriod"/>
            </a:pPr>
            <a:r>
              <a:rPr lang="ja-JP" altLang="en-US" dirty="0"/>
              <a:t>どの形式も一長一短があることを再認識させられた。</a:t>
            </a:r>
            <a:endParaRPr lang="en-US" altLang="ja-JP" dirty="0"/>
          </a:p>
          <a:p>
            <a:pPr marL="514350" indent="-514350">
              <a:buFont typeface="+mj-lt"/>
              <a:buAutoNum type="arabicPeriod"/>
            </a:pPr>
            <a:r>
              <a:rPr lang="en-US" altLang="ja-JP" dirty="0"/>
              <a:t>PDF</a:t>
            </a:r>
            <a:r>
              <a:rPr lang="ja-JP" altLang="en-US" dirty="0"/>
              <a:t>にセキュリティ問題なんてあったのかと驚いた。</a:t>
            </a:r>
            <a:endParaRPr lang="en-US" altLang="ja-JP" dirty="0"/>
          </a:p>
          <a:p>
            <a:pPr marL="514350" indent="-514350">
              <a:buFont typeface="+mj-lt"/>
              <a:buAutoNum type="arabicPeriod"/>
            </a:pPr>
            <a:r>
              <a:rPr lang="en-US" altLang="ja-JP" dirty="0"/>
              <a:t>PDF</a:t>
            </a:r>
            <a:r>
              <a:rPr lang="ja-JP" altLang="en-US" dirty="0"/>
              <a:t>のフォーマットがとても複雑であるということに驚いた。実際</a:t>
            </a:r>
            <a:r>
              <a:rPr lang="en-US" altLang="ja-JP" dirty="0"/>
              <a:t>PDF</a:t>
            </a:r>
            <a:r>
              <a:rPr lang="ja-JP" altLang="en-US" dirty="0"/>
              <a:t>ファイルをテキストエディタで開いてみたが、訳が分からなかった。</a:t>
            </a:r>
            <a:endParaRPr lang="en-US" altLang="ja-JP" dirty="0"/>
          </a:p>
          <a:p>
            <a:pPr marL="514350" indent="-514350">
              <a:buFont typeface="+mj-lt"/>
              <a:buAutoNum type="arabicPeriod"/>
            </a:pPr>
            <a:r>
              <a:rPr lang="en-US" altLang="ja-JP" dirty="0"/>
              <a:t>PDF</a:t>
            </a:r>
            <a:r>
              <a:rPr lang="ja-JP" altLang="en-US" dirty="0"/>
              <a:t>のファイル内容、構造がどうなっているのかという解説があって良かったです</a:t>
            </a:r>
            <a:r>
              <a:rPr lang="ja-JP" altLang="en-US" dirty="0" smtClean="0"/>
              <a:t>。</a:t>
            </a:r>
            <a:endParaRPr lang="en-US" altLang="ja-JP" dirty="0"/>
          </a:p>
          <a:p>
            <a:pPr marL="514350" indent="-514350">
              <a:buFont typeface="+mj-lt"/>
              <a:buAutoNum type="arabicPeriod"/>
            </a:pPr>
            <a:r>
              <a:rPr lang="ja-JP" altLang="en-US" dirty="0"/>
              <a:t>レポートの〆切は</a:t>
            </a:r>
            <a:r>
              <a:rPr lang="en-US" altLang="ja-JP" dirty="0"/>
              <a:t>7/9</a:t>
            </a:r>
            <a:r>
              <a:rPr lang="ja-JP" altLang="en-US" dirty="0"/>
              <a:t>がいいです。</a:t>
            </a:r>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4</a:t>
            </a:fld>
            <a:endParaRPr kumimoji="1" lang="ja-JP" altLang="en-US" dirty="0"/>
          </a:p>
        </p:txBody>
      </p:sp>
    </p:spTree>
    <p:extLst>
      <p:ext uri="{BB962C8B-B14F-4D97-AF65-F5344CB8AC3E}">
        <p14:creationId xmlns:p14="http://schemas.microsoft.com/office/powerpoint/2010/main" val="2024136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200" dirty="0"/>
              <a:t>前回の出席カードから（質疑、コメント）</a:t>
            </a:r>
            <a:r>
              <a:rPr lang="en-US" altLang="ja-JP" sz="3200" dirty="0"/>
              <a:t/>
            </a:r>
            <a:br>
              <a:rPr lang="en-US" altLang="ja-JP" sz="3200" dirty="0"/>
            </a:br>
            <a:r>
              <a:rPr lang="en-US" altLang="ja-JP" sz="2800" dirty="0"/>
              <a:t>―</a:t>
            </a:r>
            <a:r>
              <a:rPr lang="en-US" altLang="ja-JP" sz="2800" dirty="0" smtClean="0"/>
              <a:t> </a:t>
            </a:r>
            <a:r>
              <a:rPr lang="ja-JP" altLang="en-US" sz="2800" dirty="0" smtClean="0"/>
              <a:t>レポートに</a:t>
            </a:r>
            <a:r>
              <a:rPr lang="ja-JP" altLang="en-US" sz="2800" dirty="0"/>
              <a:t>関して </a:t>
            </a:r>
            <a:r>
              <a:rPr lang="en-US" altLang="ja-JP" sz="2800" dirty="0"/>
              <a:t>―</a:t>
            </a:r>
            <a:endParaRPr kumimoji="1" lang="ja-JP" altLang="en-US" sz="2800" dirty="0"/>
          </a:p>
        </p:txBody>
      </p:sp>
      <p:sp>
        <p:nvSpPr>
          <p:cNvPr id="3" name="コンテンツ プレースホルダー 2"/>
          <p:cNvSpPr>
            <a:spLocks noGrp="1"/>
          </p:cNvSpPr>
          <p:nvPr>
            <p:ph idx="1"/>
          </p:nvPr>
        </p:nvSpPr>
        <p:spPr/>
        <p:txBody>
          <a:bodyPr>
            <a:normAutofit fontScale="85000" lnSpcReduction="20000"/>
          </a:bodyPr>
          <a:lstStyle/>
          <a:p>
            <a:r>
              <a:rPr lang="ja-JP" altLang="en-US" dirty="0"/>
              <a:t>レポートに「読み込みが遅かった」と書いたら、「何で読んだの？」といわれていたが、特別な理由は無く、ただ読みたかったから読んだだけである。読み込みが遅いからといって読むのをやめようとは思わなかった</a:t>
            </a:r>
            <a:r>
              <a:rPr lang="ja-JP" altLang="en-US" dirty="0" smtClean="0"/>
              <a:t>。</a:t>
            </a:r>
            <a:endParaRPr lang="en-US" altLang="ja-JP" dirty="0" smtClean="0"/>
          </a:p>
          <a:p>
            <a:pPr lvl="1"/>
            <a:r>
              <a:rPr lang="ja-JP" altLang="en-US" dirty="0" smtClean="0">
                <a:solidFill>
                  <a:schemeClr val="tx2"/>
                </a:solidFill>
              </a:rPr>
              <a:t>レポートに付けた説明、コメントが悪く、申し訳ありませ</a:t>
            </a:r>
            <a:r>
              <a:rPr lang="ja-JP" altLang="en-US" dirty="0">
                <a:solidFill>
                  <a:schemeClr val="tx2"/>
                </a:solidFill>
              </a:rPr>
              <a:t>ん</a:t>
            </a:r>
            <a:r>
              <a:rPr lang="ja-JP" altLang="en-US" dirty="0" smtClean="0">
                <a:solidFill>
                  <a:schemeClr val="tx2"/>
                </a:solidFill>
              </a:rPr>
              <a:t>。</a:t>
            </a:r>
            <a:endParaRPr lang="en-US" altLang="ja-JP" dirty="0" smtClean="0">
              <a:solidFill>
                <a:schemeClr val="tx2"/>
              </a:solidFill>
            </a:endParaRPr>
          </a:p>
          <a:p>
            <a:pPr lvl="1"/>
            <a:r>
              <a:rPr lang="ja-JP" altLang="en-US" u="sng" dirty="0" smtClean="0">
                <a:solidFill>
                  <a:schemeClr val="tx2"/>
                </a:solidFill>
              </a:rPr>
              <a:t>「対象とした書籍は、具体的に、何のツールを使って読んだのか？」</a:t>
            </a:r>
            <a:r>
              <a:rPr lang="ja-JP" altLang="en-US" dirty="0" smtClean="0">
                <a:solidFill>
                  <a:schemeClr val="tx2"/>
                </a:solidFill>
              </a:rPr>
              <a:t>というコメントのつもりでした。たとえば、</a:t>
            </a:r>
            <a:r>
              <a:rPr lang="en-US" altLang="ja-JP" dirty="0" smtClean="0">
                <a:solidFill>
                  <a:schemeClr val="tx2"/>
                </a:solidFill>
              </a:rPr>
              <a:t>Web</a:t>
            </a:r>
            <a:r>
              <a:rPr lang="ja-JP" altLang="en-US" dirty="0" smtClean="0">
                <a:solidFill>
                  <a:schemeClr val="tx2"/>
                </a:solidFill>
              </a:rPr>
              <a:t>上で読める青空文庫の場合、ウェブブラウザやそのバージョンにより、その読み方、閲覧の</a:t>
            </a:r>
            <a:r>
              <a:rPr lang="en-US" altLang="ja-JP" dirty="0" smtClean="0">
                <a:solidFill>
                  <a:schemeClr val="tx2"/>
                </a:solidFill>
              </a:rPr>
              <a:t>UI</a:t>
            </a:r>
            <a:r>
              <a:rPr lang="ja-JP" altLang="en-US" dirty="0" err="1" smtClean="0">
                <a:solidFill>
                  <a:schemeClr val="tx2"/>
                </a:solidFill>
              </a:rPr>
              <a:t>が微</a:t>
            </a:r>
            <a:r>
              <a:rPr lang="ja-JP" altLang="en-US" dirty="0" smtClean="0">
                <a:solidFill>
                  <a:schemeClr val="tx2"/>
                </a:solidFill>
              </a:rPr>
              <a:t>妙に異なる場合があったりするので、それを具体的に示していただくことが重要と考えています（前提条件）。</a:t>
            </a:r>
            <a:endParaRPr lang="en-US" altLang="ja-JP" dirty="0">
              <a:solidFill>
                <a:schemeClr val="tx2"/>
              </a:solidFill>
            </a:endParaRPr>
          </a:p>
          <a:p>
            <a:r>
              <a:rPr lang="en-US" altLang="ja-JP" dirty="0"/>
              <a:t>A</a:t>
            </a:r>
            <a:r>
              <a:rPr lang="ja-JP" altLang="en-US" dirty="0"/>
              <a:t>の評価と</a:t>
            </a:r>
            <a:r>
              <a:rPr lang="en-US" altLang="ja-JP" dirty="0"/>
              <a:t>A-</a:t>
            </a:r>
            <a:r>
              <a:rPr lang="ja-JP" altLang="en-US" dirty="0"/>
              <a:t>の評価をもらっていた場合、最終成績は</a:t>
            </a:r>
            <a:r>
              <a:rPr lang="en-US" altLang="ja-JP" dirty="0"/>
              <a:t>A</a:t>
            </a:r>
            <a:r>
              <a:rPr lang="ja-JP" altLang="en-US" dirty="0"/>
              <a:t>になることもあるのでしょうか</a:t>
            </a:r>
            <a:r>
              <a:rPr lang="ja-JP" altLang="en-US" dirty="0" smtClean="0"/>
              <a:t>？</a:t>
            </a:r>
            <a:endParaRPr lang="en-US" altLang="ja-JP" dirty="0" smtClean="0"/>
          </a:p>
          <a:p>
            <a:pPr lvl="1"/>
            <a:r>
              <a:rPr kumimoji="1" lang="ja-JP" altLang="en-US" dirty="0" smtClean="0">
                <a:solidFill>
                  <a:schemeClr val="tx2"/>
                </a:solidFill>
              </a:rPr>
              <a:t>はい、ありえます。</a:t>
            </a:r>
            <a:endParaRPr kumimoji="1" lang="en-US" altLang="ja-JP" dirty="0" smtClean="0">
              <a:solidFill>
                <a:schemeClr val="tx2"/>
              </a:solidFill>
            </a:endParaRPr>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5</a:t>
            </a:fld>
            <a:endParaRPr kumimoji="1" lang="ja-JP" altLang="en-US" dirty="0"/>
          </a:p>
        </p:txBody>
      </p:sp>
    </p:spTree>
    <p:extLst>
      <p:ext uri="{BB962C8B-B14F-4D97-AF65-F5344CB8AC3E}">
        <p14:creationId xmlns:p14="http://schemas.microsoft.com/office/powerpoint/2010/main" val="2359090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本日</a:t>
            </a:r>
            <a:r>
              <a:rPr lang="ja-JP" altLang="en-US" dirty="0" smtClean="0"/>
              <a:t>のお</a:t>
            </a:r>
            <a:r>
              <a:rPr lang="ja-JP" altLang="en-US" dirty="0"/>
              <a:t>品書</a:t>
            </a:r>
            <a:r>
              <a:rPr lang="ja-JP" altLang="en-US" dirty="0" smtClean="0"/>
              <a:t>き</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オフィス文書とデジタルドキュメント</a:t>
            </a:r>
            <a:endParaRPr lang="en-US" altLang="ja-JP" dirty="0" smtClean="0"/>
          </a:p>
          <a:p>
            <a:pPr lvl="1"/>
            <a:r>
              <a:rPr lang="ja-JP" altLang="en-US" dirty="0" smtClean="0"/>
              <a:t>ワークフロー</a:t>
            </a:r>
            <a:endParaRPr lang="en-US" altLang="ja-JP" dirty="0" smtClean="0"/>
          </a:p>
          <a:p>
            <a:pPr lvl="1"/>
            <a:r>
              <a:rPr lang="ja-JP" altLang="en-US" dirty="0" smtClean="0"/>
              <a:t>処理</a:t>
            </a:r>
            <a:r>
              <a:rPr lang="ja-JP" altLang="en-US" dirty="0"/>
              <a:t>モデル</a:t>
            </a:r>
            <a:endParaRPr lang="en-US" altLang="ja-JP" dirty="0" smtClean="0"/>
          </a:p>
          <a:p>
            <a:r>
              <a:rPr lang="ja-JP" altLang="en-US" dirty="0" smtClean="0"/>
              <a:t>ドキュメントフォーマットの事例</a:t>
            </a:r>
            <a:endParaRPr lang="en-US" altLang="ja-JP" dirty="0" smtClean="0"/>
          </a:p>
          <a:p>
            <a:r>
              <a:rPr lang="en-US" altLang="ja-JP" dirty="0" smtClean="0"/>
              <a:t>Open Office XML</a:t>
            </a:r>
          </a:p>
          <a:p>
            <a:pPr lvl="1"/>
            <a:r>
              <a:rPr lang="ja-JP" altLang="en-US" dirty="0"/>
              <a:t>標準化</a:t>
            </a:r>
            <a:r>
              <a:rPr lang="ja-JP" altLang="en-US" dirty="0" smtClean="0"/>
              <a:t>（独占規格から</a:t>
            </a:r>
            <a:r>
              <a:rPr lang="ja-JP" altLang="en-US" dirty="0"/>
              <a:t>国際標準へ）</a:t>
            </a:r>
            <a:endParaRPr lang="en-US" altLang="ja-JP" dirty="0"/>
          </a:p>
          <a:p>
            <a:pPr lvl="1"/>
            <a:r>
              <a:rPr lang="ja-JP" altLang="en-US" dirty="0" smtClean="0"/>
              <a:t>パッケージ形式によ</a:t>
            </a:r>
            <a:r>
              <a:rPr lang="ja-JP" altLang="en-US" dirty="0"/>
              <a:t>る</a:t>
            </a:r>
            <a:r>
              <a:rPr lang="ja-JP" altLang="en-US" dirty="0" smtClean="0"/>
              <a:t>複合オブジェクトの埋め込み</a:t>
            </a:r>
            <a:endParaRPr lang="en-US" altLang="ja-JP" dirty="0" smtClean="0"/>
          </a:p>
          <a:p>
            <a:pPr lvl="1"/>
            <a:r>
              <a:rPr lang="ja-JP" altLang="en-US" dirty="0" smtClean="0"/>
              <a:t>文書</a:t>
            </a:r>
            <a:r>
              <a:rPr lang="ja-JP" altLang="en-US" dirty="0"/>
              <a:t>内容</a:t>
            </a:r>
            <a:r>
              <a:rPr lang="ja-JP" altLang="en-US" dirty="0" smtClean="0"/>
              <a:t>にあわせた文書要素</a:t>
            </a:r>
            <a:endParaRPr lang="en-US" altLang="ja-JP" dirty="0" smtClean="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6</a:t>
            </a:fld>
            <a:endParaRPr kumimoji="1" lang="ja-JP" altLang="en-US" dirty="0"/>
          </a:p>
        </p:txBody>
      </p:sp>
    </p:spTree>
    <p:extLst>
      <p:ext uri="{BB962C8B-B14F-4D97-AF65-F5344CB8AC3E}">
        <p14:creationId xmlns:p14="http://schemas.microsoft.com/office/powerpoint/2010/main" val="378119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p:txBody>
          <a:bodyPr/>
          <a:lstStyle/>
          <a:p>
            <a:r>
              <a:rPr lang="ja-JP" altLang="en-US" dirty="0" smtClean="0"/>
              <a:t>オフィス</a:t>
            </a:r>
            <a:r>
              <a:rPr lang="ja-JP" altLang="en-US" dirty="0"/>
              <a:t>文書</a:t>
            </a:r>
            <a:endParaRPr kumimoji="1" lang="ja-JP" altLang="en-US" dirty="0"/>
          </a:p>
        </p:txBody>
      </p:sp>
      <p:sp>
        <p:nvSpPr>
          <p:cNvPr id="6" name="サブタイトル 5"/>
          <p:cNvSpPr>
            <a:spLocks noGrp="1"/>
          </p:cNvSpPr>
          <p:nvPr>
            <p:ph type="subTitle" idx="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7</a:t>
            </a:fld>
            <a:endParaRPr kumimoji="1" lang="ja-JP"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オフィス文書の</a:t>
            </a:r>
            <a:r>
              <a:rPr lang="ja-JP" altLang="en-US" dirty="0"/>
              <a:t>具体</a:t>
            </a:r>
            <a:r>
              <a:rPr kumimoji="1" lang="ja-JP" altLang="en-US" dirty="0" smtClean="0"/>
              <a:t>例</a:t>
            </a:r>
            <a:endParaRPr kumimoji="1" lang="ja-JP" altLang="en-US" dirty="0"/>
          </a:p>
        </p:txBody>
      </p:sp>
      <p:sp>
        <p:nvSpPr>
          <p:cNvPr id="3" name="コンテンツ プレースホルダー 2"/>
          <p:cNvSpPr>
            <a:spLocks noGrp="1"/>
          </p:cNvSpPr>
          <p:nvPr>
            <p:ph sz="half" idx="1"/>
          </p:nvPr>
        </p:nvSpPr>
        <p:spPr>
          <a:xfrm>
            <a:off x="457200" y="1143000"/>
            <a:ext cx="4038600" cy="5213350"/>
          </a:xfrm>
        </p:spPr>
        <p:txBody>
          <a:bodyPr>
            <a:normAutofit/>
          </a:bodyPr>
          <a:lstStyle/>
          <a:p>
            <a:r>
              <a:rPr kumimoji="1" lang="ja-JP" altLang="en-US" dirty="0" smtClean="0"/>
              <a:t>会議資料</a:t>
            </a:r>
            <a:endParaRPr kumimoji="1" lang="en-US" altLang="ja-JP" dirty="0" smtClean="0"/>
          </a:p>
          <a:p>
            <a:r>
              <a:rPr lang="ja-JP" altLang="en-US" dirty="0"/>
              <a:t>議事録</a:t>
            </a:r>
            <a:endParaRPr lang="en-US" altLang="ja-JP" dirty="0"/>
          </a:p>
          <a:p>
            <a:r>
              <a:rPr lang="ja-JP" altLang="en-US" dirty="0" smtClean="0"/>
              <a:t>プレゼンテーション資料</a:t>
            </a:r>
            <a:endParaRPr lang="en-US" altLang="ja-JP" dirty="0" smtClean="0"/>
          </a:p>
          <a:p>
            <a:r>
              <a:rPr kumimoji="1" lang="ja-JP" altLang="en-US" dirty="0" smtClean="0"/>
              <a:t>広報</a:t>
            </a:r>
            <a:r>
              <a:rPr kumimoji="1" lang="ja-JP" altLang="en-US" dirty="0"/>
              <a:t>資料</a:t>
            </a:r>
            <a:endParaRPr kumimoji="1" lang="en-US" altLang="ja-JP" dirty="0" smtClean="0"/>
          </a:p>
          <a:p>
            <a:r>
              <a:rPr kumimoji="1" lang="ja-JP" altLang="en-US" dirty="0" smtClean="0"/>
              <a:t>案内、お知らせ</a:t>
            </a:r>
            <a:endParaRPr kumimoji="1" lang="en-US" altLang="ja-JP" dirty="0" smtClean="0"/>
          </a:p>
          <a:p>
            <a:r>
              <a:rPr lang="ja-JP" altLang="en-US" dirty="0" smtClean="0"/>
              <a:t>会計書類：見積書、発注書</a:t>
            </a:r>
            <a:r>
              <a:rPr lang="ja-JP" altLang="en-US" dirty="0"/>
              <a:t>、納品書、請求書</a:t>
            </a:r>
            <a:endParaRPr lang="en-US" altLang="ja-JP" dirty="0" smtClean="0"/>
          </a:p>
          <a:p>
            <a:r>
              <a:rPr lang="ja-JP" altLang="en-US" dirty="0"/>
              <a:t>出張願、出張依頼、出張</a:t>
            </a:r>
            <a:r>
              <a:rPr lang="ja-JP" altLang="en-US" dirty="0" smtClean="0"/>
              <a:t>復命書</a:t>
            </a:r>
            <a:endParaRPr lang="en-US" altLang="ja-JP" dirty="0"/>
          </a:p>
        </p:txBody>
      </p:sp>
      <p:sp>
        <p:nvSpPr>
          <p:cNvPr id="5" name="コンテンツ プレースホルダー 4"/>
          <p:cNvSpPr>
            <a:spLocks noGrp="1"/>
          </p:cNvSpPr>
          <p:nvPr>
            <p:ph sz="half" idx="2"/>
          </p:nvPr>
        </p:nvSpPr>
        <p:spPr>
          <a:xfrm>
            <a:off x="4648200" y="1143000"/>
            <a:ext cx="4038600" cy="5213350"/>
          </a:xfrm>
        </p:spPr>
        <p:txBody>
          <a:bodyPr>
            <a:normAutofit/>
          </a:bodyPr>
          <a:lstStyle/>
          <a:p>
            <a:r>
              <a:rPr lang="ja-JP" altLang="en-US" dirty="0" smtClean="0"/>
              <a:t>報告書</a:t>
            </a:r>
            <a:endParaRPr lang="en-US" altLang="ja-JP" dirty="0"/>
          </a:p>
          <a:p>
            <a:r>
              <a:rPr lang="ja-JP" altLang="en-US" dirty="0"/>
              <a:t>企画書</a:t>
            </a:r>
            <a:endParaRPr lang="en-US" altLang="ja-JP" dirty="0"/>
          </a:p>
          <a:p>
            <a:r>
              <a:rPr lang="ja-JP" altLang="en-US" dirty="0"/>
              <a:t>説明書、マニュアル</a:t>
            </a:r>
            <a:endParaRPr lang="en-US" altLang="ja-JP" dirty="0"/>
          </a:p>
          <a:p>
            <a:r>
              <a:rPr lang="ja-JP" altLang="en-US" dirty="0"/>
              <a:t>業務メモ</a:t>
            </a:r>
            <a:endParaRPr lang="en-US" altLang="ja-JP" dirty="0"/>
          </a:p>
          <a:p>
            <a:r>
              <a:rPr lang="ja-JP" altLang="en-US" dirty="0"/>
              <a:t>連絡文書</a:t>
            </a:r>
            <a:endParaRPr lang="en-US" altLang="ja-JP" dirty="0"/>
          </a:p>
          <a:p>
            <a:r>
              <a:rPr lang="ja-JP" altLang="en-US" dirty="0"/>
              <a:t>レターカバー</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8</a:t>
            </a:fld>
            <a:endParaRPr kumimoji="1" lang="ja-JP" altLang="en-US" dirty="0"/>
          </a:p>
        </p:txBody>
      </p:sp>
    </p:spTree>
    <p:extLst>
      <p:ext uri="{BB962C8B-B14F-4D97-AF65-F5344CB8AC3E}">
        <p14:creationId xmlns:p14="http://schemas.microsoft.com/office/powerpoint/2010/main" val="2924206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オフィス文書とデジタルドキュメント</a:t>
            </a:r>
            <a:endParaRPr kumimoji="1" lang="ja-JP" altLang="en-US" dirty="0"/>
          </a:p>
        </p:txBody>
      </p:sp>
      <p:sp>
        <p:nvSpPr>
          <p:cNvPr id="3" name="コンテンツ プレースホルダー 2"/>
          <p:cNvSpPr>
            <a:spLocks noGrp="1"/>
          </p:cNvSpPr>
          <p:nvPr>
            <p:ph sz="half" idx="1"/>
          </p:nvPr>
        </p:nvSpPr>
        <p:spPr>
          <a:xfrm>
            <a:off x="457200" y="1143000"/>
            <a:ext cx="4038600" cy="5213350"/>
          </a:xfrm>
        </p:spPr>
        <p:txBody>
          <a:bodyPr>
            <a:noAutofit/>
          </a:bodyPr>
          <a:lstStyle/>
          <a:p>
            <a:r>
              <a:rPr kumimoji="1" lang="ja-JP" altLang="en-US" dirty="0" smtClean="0"/>
              <a:t>オフィス文書はデジタルドキュメントの王道</a:t>
            </a:r>
            <a:endParaRPr kumimoji="1" lang="en-US" altLang="ja-JP" dirty="0" smtClean="0"/>
          </a:p>
          <a:p>
            <a:r>
              <a:rPr kumimoji="1" lang="ja-JP" altLang="en-US" dirty="0" smtClean="0"/>
              <a:t>文書</a:t>
            </a:r>
            <a:r>
              <a:rPr lang="ja-JP" altLang="en-US" dirty="0"/>
              <a:t>のサイクルが</a:t>
            </a:r>
            <a:r>
              <a:rPr lang="ja-JP" altLang="en-US" dirty="0" smtClean="0"/>
              <a:t>出現</a:t>
            </a:r>
            <a:endParaRPr lang="en-US" altLang="ja-JP" dirty="0" smtClean="0"/>
          </a:p>
          <a:p>
            <a:pPr lvl="1"/>
            <a:r>
              <a:rPr kumimoji="1" lang="ja-JP" altLang="en-US" dirty="0" smtClean="0"/>
              <a:t>作成</a:t>
            </a:r>
            <a:endParaRPr kumimoji="1" lang="en-US" altLang="ja-JP" dirty="0" smtClean="0"/>
          </a:p>
          <a:p>
            <a:pPr lvl="1"/>
            <a:r>
              <a:rPr kumimoji="1" lang="ja-JP" altLang="en-US" dirty="0" smtClean="0"/>
              <a:t>編集</a:t>
            </a:r>
            <a:endParaRPr lang="en-US" altLang="ja-JP" dirty="0"/>
          </a:p>
          <a:p>
            <a:pPr lvl="1"/>
            <a:r>
              <a:rPr kumimoji="1" lang="ja-JP" altLang="en-US" dirty="0" smtClean="0"/>
              <a:t>承認</a:t>
            </a:r>
            <a:endParaRPr kumimoji="1" lang="en-US" altLang="ja-JP" dirty="0" smtClean="0"/>
          </a:p>
          <a:p>
            <a:pPr lvl="1"/>
            <a:r>
              <a:rPr kumimoji="1" lang="ja-JP" altLang="en-US" dirty="0" smtClean="0"/>
              <a:t>管理</a:t>
            </a:r>
            <a:endParaRPr kumimoji="1" lang="en-US" altLang="ja-JP" dirty="0" smtClean="0"/>
          </a:p>
          <a:p>
            <a:pPr lvl="1"/>
            <a:r>
              <a:rPr kumimoji="1" lang="ja-JP" altLang="en-US" dirty="0" smtClean="0"/>
              <a:t>配信・提供</a:t>
            </a:r>
            <a:endParaRPr kumimoji="1" lang="en-US" altLang="ja-JP" dirty="0" smtClean="0"/>
          </a:p>
          <a:p>
            <a:pPr lvl="1"/>
            <a:r>
              <a:rPr kumimoji="1" lang="ja-JP" altLang="en-US" dirty="0" smtClean="0"/>
              <a:t>保存管理</a:t>
            </a:r>
            <a:endParaRPr kumimoji="1" lang="en-US" altLang="ja-JP" dirty="0" smtClean="0"/>
          </a:p>
        </p:txBody>
      </p:sp>
      <p:sp>
        <p:nvSpPr>
          <p:cNvPr id="5" name="コンテンツ プレースホルダー 4"/>
          <p:cNvSpPr>
            <a:spLocks noGrp="1"/>
          </p:cNvSpPr>
          <p:nvPr>
            <p:ph sz="half" idx="2"/>
          </p:nvPr>
        </p:nvSpPr>
        <p:spPr>
          <a:xfrm>
            <a:off x="4648200" y="1143000"/>
            <a:ext cx="4038600" cy="5213350"/>
          </a:xfrm>
        </p:spPr>
        <p:txBody>
          <a:bodyPr/>
          <a:lstStyle/>
          <a:p>
            <a:r>
              <a:rPr lang="ja-JP" altLang="en-US" dirty="0"/>
              <a:t>関わるひとが多いことも特徴</a:t>
            </a:r>
            <a:endParaRPr lang="en-US" altLang="ja-JP" dirty="0"/>
          </a:p>
          <a:p>
            <a:pPr lvl="1"/>
            <a:r>
              <a:rPr lang="ja-JP" altLang="en-US" dirty="0"/>
              <a:t>ドキュメントの作成者</a:t>
            </a:r>
            <a:endParaRPr lang="en-US" altLang="ja-JP" dirty="0"/>
          </a:p>
          <a:p>
            <a:pPr lvl="1"/>
            <a:r>
              <a:rPr lang="ja-JP" altLang="en-US" dirty="0" smtClean="0"/>
              <a:t>共同入力者</a:t>
            </a:r>
            <a:r>
              <a:rPr lang="ja-JP" altLang="en-US" dirty="0"/>
              <a:t>・編集者</a:t>
            </a:r>
            <a:endParaRPr lang="en-US" altLang="ja-JP" dirty="0"/>
          </a:p>
          <a:p>
            <a:pPr lvl="1"/>
            <a:r>
              <a:rPr lang="ja-JP" altLang="en-US" dirty="0"/>
              <a:t>承認・決裁者</a:t>
            </a:r>
            <a:endParaRPr lang="en-US" altLang="ja-JP" dirty="0"/>
          </a:p>
          <a:p>
            <a:pPr lvl="1"/>
            <a:r>
              <a:rPr lang="ja-JP" altLang="en-US" dirty="0"/>
              <a:t>利用者</a:t>
            </a:r>
            <a:endParaRPr lang="en-US" altLang="ja-JP" dirty="0"/>
          </a:p>
          <a:p>
            <a:pPr lvl="1"/>
            <a:r>
              <a:rPr lang="ja-JP" altLang="en-US" dirty="0"/>
              <a:t>管理者</a:t>
            </a:r>
            <a:endParaRPr lang="en-US" altLang="ja-JP" dirty="0"/>
          </a:p>
          <a:p>
            <a:pPr lvl="1"/>
            <a:r>
              <a:rPr lang="en-US" altLang="ja-JP" dirty="0"/>
              <a:t>2</a:t>
            </a:r>
            <a:r>
              <a:rPr lang="ja-JP" altLang="en-US" dirty="0"/>
              <a:t>次的な</a:t>
            </a:r>
            <a:r>
              <a:rPr lang="ja-JP" altLang="en-US" dirty="0" smtClean="0"/>
              <a:t>利用者</a:t>
            </a:r>
            <a:endParaRPr lang="en-US" altLang="ja-JP" dirty="0" smtClean="0"/>
          </a:p>
          <a:p>
            <a:r>
              <a:rPr lang="ja-JP" altLang="en-US" dirty="0" smtClean="0"/>
              <a:t>紙の文書との併用も</a:t>
            </a:r>
            <a:endParaRPr lang="en-US" altLang="ja-JP"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9</a:t>
            </a:fld>
            <a:endParaRPr kumimoji="1" lang="ja-JP" altLang="en-US" dirty="0"/>
          </a:p>
        </p:txBody>
      </p:sp>
    </p:spTree>
    <p:extLst>
      <p:ext uri="{BB962C8B-B14F-4D97-AF65-F5344CB8AC3E}">
        <p14:creationId xmlns:p14="http://schemas.microsoft.com/office/powerpoint/2010/main" val="35734437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7785</TotalTime>
  <Words>2252</Words>
  <Application>Microsoft Office PowerPoint</Application>
  <PresentationFormat>画面に合わせる (4:3)</PresentationFormat>
  <Paragraphs>362</Paragraphs>
  <Slides>34</Slides>
  <Notes>0</Notes>
  <HiddenSlides>6</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34</vt:i4>
      </vt:variant>
    </vt:vector>
  </HeadingPairs>
  <TitlesOfParts>
    <vt:vector size="38" baseType="lpstr">
      <vt:lpstr>ＭＳ Ｐゴシック</vt:lpstr>
      <vt:lpstr>Arial</vt:lpstr>
      <vt:lpstr>Calibri</vt:lpstr>
      <vt:lpstr>Office テーマ</vt:lpstr>
      <vt:lpstr>ディジタルドキュメント（10）</vt:lpstr>
      <vt:lpstr>（前回の復習 = ふりかえり）</vt:lpstr>
      <vt:lpstr>前回の出席カードから（質疑、コメント） ― LaTeXに関して ―</vt:lpstr>
      <vt:lpstr>前回の出席カードから（感想）</vt:lpstr>
      <vt:lpstr>前回の出席カードから（質疑、コメント） ― レポートに関して ―</vt:lpstr>
      <vt:lpstr>本日のお品書き</vt:lpstr>
      <vt:lpstr>オフィス文書</vt:lpstr>
      <vt:lpstr>オフィス文書の具体例</vt:lpstr>
      <vt:lpstr>オフィス文書とデジタルドキュメント</vt:lpstr>
      <vt:lpstr>オフィス文書に関わる処理の類型</vt:lpstr>
      <vt:lpstr>オフィス文書の特徴</vt:lpstr>
      <vt:lpstr>統合オフィスソフトウェアの事例 （オフィススイート; Office suite）</vt:lpstr>
      <vt:lpstr>オフィスソフトウェアが取り扱う ドキュメントフォーマット</vt:lpstr>
      <vt:lpstr>Microsoft Officeのドキュメントフォーマット</vt:lpstr>
      <vt:lpstr>オフィス文書における ドキュメントフォーマットの標準化 (ODF)</vt:lpstr>
      <vt:lpstr>オフィス文書における ドキュメントフォーマットの標準化 (OOXML)</vt:lpstr>
      <vt:lpstr>OOXML と ODF</vt:lpstr>
      <vt:lpstr>OOXMLにおけるパッケージ形式</vt:lpstr>
      <vt:lpstr>OOXMLパッケージの展開例</vt:lpstr>
      <vt:lpstr>OOXMLパッケージの展開例 _rels/.rels</vt:lpstr>
      <vt:lpstr>OOXMLパッケージの展開例 word/document.xml</vt:lpstr>
      <vt:lpstr>（再掲）ドキュメントフォーマットの切り口 (1)</vt:lpstr>
      <vt:lpstr>（再掲）ドキュメントフォーマットの切り口 (2)</vt:lpstr>
      <vt:lpstr>本日のまとめ</vt:lpstr>
      <vt:lpstr>まとめのまとめ（授業全体のまとめ）</vt:lpstr>
      <vt:lpstr>第4回レポート課題</vt:lpstr>
      <vt:lpstr>第4回レポート課題 (2)</vt:lpstr>
      <vt:lpstr>授業は以上です</vt:lpstr>
      <vt:lpstr>出席票の提出</vt:lpstr>
      <vt:lpstr>OOXMLの要素</vt:lpstr>
      <vt:lpstr>Office Open XML (OpenXML, OOXML)</vt:lpstr>
      <vt:lpstr>本日のお品書き</vt:lpstr>
      <vt:lpstr>（来年へのメモ）</vt:lpstr>
      <vt:lpstr>ドキュメントフォーマットとしての オフィス文書</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ディジタルドキュメント</dc:title>
  <dc:creator>Masao Takaku</dc:creator>
  <cp:lastModifiedBy>masao</cp:lastModifiedBy>
  <cp:revision>3810</cp:revision>
  <dcterms:created xsi:type="dcterms:W3CDTF">2013-04-11T04:26:18Z</dcterms:created>
  <dcterms:modified xsi:type="dcterms:W3CDTF">2013-06-20T01:16:19Z</dcterms:modified>
</cp:coreProperties>
</file>