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0" r:id="rId3"/>
    <p:sldId id="289" r:id="rId4"/>
    <p:sldId id="277" r:id="rId5"/>
    <p:sldId id="322" r:id="rId6"/>
    <p:sldId id="327" r:id="rId7"/>
    <p:sldId id="335" r:id="rId8"/>
    <p:sldId id="328" r:id="rId9"/>
    <p:sldId id="332" r:id="rId10"/>
    <p:sldId id="333" r:id="rId11"/>
    <p:sldId id="336" r:id="rId12"/>
    <p:sldId id="337" r:id="rId13"/>
    <p:sldId id="338" r:id="rId14"/>
    <p:sldId id="339" r:id="rId15"/>
    <p:sldId id="340" r:id="rId16"/>
    <p:sldId id="334" r:id="rId17"/>
    <p:sldId id="351" r:id="rId18"/>
    <p:sldId id="330" r:id="rId19"/>
    <p:sldId id="321" r:id="rId20"/>
    <p:sldId id="329" r:id="rId21"/>
    <p:sldId id="341" r:id="rId22"/>
    <p:sldId id="265" r:id="rId23"/>
    <p:sldId id="326" r:id="rId24"/>
    <p:sldId id="353" r:id="rId25"/>
    <p:sldId id="342" r:id="rId26"/>
    <p:sldId id="352" r:id="rId27"/>
    <p:sldId id="354" r:id="rId28"/>
    <p:sldId id="264" r:id="rId29"/>
    <p:sldId id="320" r:id="rId30"/>
    <p:sldId id="318" r:id="rId31"/>
    <p:sldId id="344" r:id="rId32"/>
    <p:sldId id="345" r:id="rId33"/>
    <p:sldId id="346" r:id="rId34"/>
    <p:sldId id="347" r:id="rId35"/>
    <p:sldId id="348" r:id="rId36"/>
    <p:sldId id="323" r:id="rId37"/>
    <p:sldId id="267" r:id="rId38"/>
    <p:sldId id="324" r:id="rId39"/>
    <p:sldId id="319" r:id="rId40"/>
    <p:sldId id="278" r:id="rId41"/>
    <p:sldId id="279" r:id="rId42"/>
    <p:sldId id="280" r:id="rId43"/>
    <p:sldId id="314" r:id="rId44"/>
    <p:sldId id="262" r:id="rId45"/>
    <p:sldId id="288" r:id="rId46"/>
    <p:sldId id="282" r:id="rId47"/>
    <p:sldId id="312" r:id="rId48"/>
    <p:sldId id="316" r:id="rId49"/>
    <p:sldId id="325" r:id="rId5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FFFFFF"/>
    <a:srgbClr val="4F81BD"/>
    <a:srgbClr val="F79646"/>
    <a:srgbClr val="070A7F"/>
  </p:clrMru>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55" autoAdjust="0"/>
    <p:restoredTop sz="94676" autoAdjust="0"/>
  </p:normalViewPr>
  <p:slideViewPr>
    <p:cSldViewPr>
      <p:cViewPr varScale="1">
        <p:scale>
          <a:sx n="71" d="100"/>
          <a:sy n="71" d="100"/>
        </p:scale>
        <p:origin x="-768" y="-96"/>
      </p:cViewPr>
      <p:guideLst>
        <p:guide orient="horz" pos="2160"/>
        <p:guide pos="2880"/>
      </p:guideLst>
    </p:cSldViewPr>
  </p:slideViewPr>
  <p:outlineViewPr>
    <p:cViewPr>
      <p:scale>
        <a:sx n="33" d="100"/>
        <a:sy n="33" d="100"/>
      </p:scale>
      <p:origin x="66" y="3528"/>
    </p:cViewPr>
  </p:outlineViewPr>
  <p:notesTextViewPr>
    <p:cViewPr>
      <p:scale>
        <a:sx n="100" d="100"/>
        <a:sy n="100" d="100"/>
      </p:scale>
      <p:origin x="0" y="0"/>
    </p:cViewPr>
  </p:notesTextViewPr>
  <p:sorterViewPr>
    <p:cViewPr>
      <p:scale>
        <a:sx n="80" d="100"/>
        <a:sy n="80" d="100"/>
      </p:scale>
      <p:origin x="0" y="187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sao\Dropbox\etk\&#31569;&#27874;&#22823;&#23398;-&#35611;&#32681;\20130516-ebooks-japan-revenu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masao\Dropbox\etk\&#31569;&#27874;&#22823;&#23398;-&#35611;&#32681;\20130516-pewinternet-bookus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asao\Dropbox\etk\&#31569;&#27874;&#22823;&#23398;-&#35611;&#32681;\20130516-ebooks-japan-revenu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ja-JP"/>
  <c:chart>
    <c:plotArea>
      <c:layout/>
      <c:lineChart>
        <c:grouping val="standard"/>
        <c:ser>
          <c:idx val="0"/>
          <c:order val="0"/>
          <c:tx>
            <c:strRef>
              <c:f>Sheet1!$B$1</c:f>
              <c:strCache>
                <c:ptCount val="1"/>
                <c:pt idx="0">
                  <c:v>PC向け</c:v>
                </c:pt>
              </c:strCache>
            </c:strRef>
          </c:tx>
          <c:marker>
            <c:symbol val="diamond"/>
            <c:size val="10"/>
          </c:marker>
          <c:dLbls>
            <c:dLbl>
              <c:idx val="0"/>
              <c:delete val="1"/>
            </c:dLbl>
            <c:dLbl>
              <c:idx val="1"/>
              <c:delete val="1"/>
            </c:dLbl>
            <c:dLbl>
              <c:idx val="2"/>
              <c:layout>
                <c:manualLayout>
                  <c:x val="1.4575974570318639E-3"/>
                  <c:y val="-2.593666063247865E-2"/>
                </c:manualLayout>
              </c:layout>
              <c:showVal val="1"/>
            </c:dLbl>
            <c:dLbl>
              <c:idx val="3"/>
              <c:delete val="1"/>
            </c:dLbl>
            <c:dLbl>
              <c:idx val="9"/>
              <c:spPr/>
              <c:txPr>
                <a:bodyPr/>
                <a:lstStyle/>
                <a:p>
                  <a:pPr>
                    <a:defRPr sz="2400"/>
                  </a:pPr>
                  <a:endParaRPr lang="ja-JP"/>
                </a:p>
              </c:txPr>
            </c:dLbl>
            <c:txPr>
              <a:bodyPr/>
              <a:lstStyle/>
              <a:p>
                <a:pPr>
                  <a:defRPr sz="1600"/>
                </a:pPr>
                <a:endParaRPr lang="ja-JP"/>
              </a:p>
            </c:txPr>
            <c:showVal val="1"/>
          </c:dLbls>
          <c:cat>
            <c:numRef>
              <c:f>Sheet1!$A$2:$A$11</c:f>
              <c:numCache>
                <c:formatCode>yyyy</c:formatCode>
                <c:ptCount val="10"/>
                <c:pt idx="0">
                  <c:v>37257</c:v>
                </c:pt>
                <c:pt idx="1">
                  <c:v>37622</c:v>
                </c:pt>
                <c:pt idx="2">
                  <c:v>37987</c:v>
                </c:pt>
                <c:pt idx="3">
                  <c:v>38356</c:v>
                </c:pt>
                <c:pt idx="4">
                  <c:v>38722</c:v>
                </c:pt>
                <c:pt idx="5">
                  <c:v>39088</c:v>
                </c:pt>
                <c:pt idx="6">
                  <c:v>39454</c:v>
                </c:pt>
                <c:pt idx="7">
                  <c:v>39821</c:v>
                </c:pt>
                <c:pt idx="8">
                  <c:v>40187</c:v>
                </c:pt>
                <c:pt idx="9">
                  <c:v>40553</c:v>
                </c:pt>
              </c:numCache>
            </c:numRef>
          </c:cat>
          <c:val>
            <c:numRef>
              <c:f>Sheet1!$B$2:$B$11</c:f>
              <c:numCache>
                <c:formatCode>General</c:formatCode>
                <c:ptCount val="10"/>
                <c:pt idx="0">
                  <c:v>10</c:v>
                </c:pt>
                <c:pt idx="1">
                  <c:v>18</c:v>
                </c:pt>
                <c:pt idx="2">
                  <c:v>33</c:v>
                </c:pt>
                <c:pt idx="3">
                  <c:v>48</c:v>
                </c:pt>
                <c:pt idx="4">
                  <c:v>70</c:v>
                </c:pt>
                <c:pt idx="5">
                  <c:v>72</c:v>
                </c:pt>
                <c:pt idx="6">
                  <c:v>62</c:v>
                </c:pt>
                <c:pt idx="7">
                  <c:v>55</c:v>
                </c:pt>
                <c:pt idx="8">
                  <c:v>53</c:v>
                </c:pt>
                <c:pt idx="9">
                  <c:v>37</c:v>
                </c:pt>
              </c:numCache>
            </c:numRef>
          </c:val>
        </c:ser>
        <c:ser>
          <c:idx val="1"/>
          <c:order val="1"/>
          <c:tx>
            <c:strRef>
              <c:f>Sheet1!$C$1</c:f>
              <c:strCache>
                <c:ptCount val="1"/>
                <c:pt idx="0">
                  <c:v>ケータイ向け</c:v>
                </c:pt>
              </c:strCache>
            </c:strRef>
          </c:tx>
          <c:marker>
            <c:symbol val="square"/>
            <c:size val="10"/>
          </c:marker>
          <c:dLbls>
            <c:dLbl>
              <c:idx val="0"/>
              <c:delete val="1"/>
            </c:dLbl>
            <c:dLbl>
              <c:idx val="1"/>
              <c:delete val="1"/>
            </c:dLbl>
            <c:dLbl>
              <c:idx val="9"/>
              <c:layout>
                <c:manualLayout>
                  <c:x val="-1.1660779656254923E-2"/>
                  <c:y val="-4.4092323075213928E-2"/>
                </c:manualLayout>
              </c:layout>
              <c:spPr/>
              <c:txPr>
                <a:bodyPr/>
                <a:lstStyle/>
                <a:p>
                  <a:pPr>
                    <a:defRPr sz="2400"/>
                  </a:pPr>
                  <a:endParaRPr lang="ja-JP"/>
                </a:p>
              </c:txPr>
              <c:showVal val="1"/>
            </c:dLbl>
            <c:txPr>
              <a:bodyPr/>
              <a:lstStyle/>
              <a:p>
                <a:pPr>
                  <a:defRPr sz="1600"/>
                </a:pPr>
                <a:endParaRPr lang="ja-JP"/>
              </a:p>
            </c:txPr>
            <c:showVal val="1"/>
          </c:dLbls>
          <c:cat>
            <c:numRef>
              <c:f>Sheet1!$A$2:$A$11</c:f>
              <c:numCache>
                <c:formatCode>yyyy</c:formatCode>
                <c:ptCount val="10"/>
                <c:pt idx="0">
                  <c:v>37257</c:v>
                </c:pt>
                <c:pt idx="1">
                  <c:v>37622</c:v>
                </c:pt>
                <c:pt idx="2">
                  <c:v>37987</c:v>
                </c:pt>
                <c:pt idx="3">
                  <c:v>38356</c:v>
                </c:pt>
                <c:pt idx="4">
                  <c:v>38722</c:v>
                </c:pt>
                <c:pt idx="5">
                  <c:v>39088</c:v>
                </c:pt>
                <c:pt idx="6">
                  <c:v>39454</c:v>
                </c:pt>
                <c:pt idx="7">
                  <c:v>39821</c:v>
                </c:pt>
                <c:pt idx="8">
                  <c:v>40187</c:v>
                </c:pt>
                <c:pt idx="9">
                  <c:v>40553</c:v>
                </c:pt>
              </c:numCache>
            </c:numRef>
          </c:cat>
          <c:val>
            <c:numRef>
              <c:f>Sheet1!$C$2:$C$11</c:f>
              <c:numCache>
                <c:formatCode>General</c:formatCode>
                <c:ptCount val="10"/>
                <c:pt idx="0">
                  <c:v>0</c:v>
                </c:pt>
                <c:pt idx="1">
                  <c:v>1</c:v>
                </c:pt>
                <c:pt idx="2">
                  <c:v>12</c:v>
                </c:pt>
                <c:pt idx="3">
                  <c:v>46</c:v>
                </c:pt>
                <c:pt idx="4">
                  <c:v>112</c:v>
                </c:pt>
                <c:pt idx="5">
                  <c:v>283</c:v>
                </c:pt>
                <c:pt idx="6">
                  <c:v>402</c:v>
                </c:pt>
                <c:pt idx="7">
                  <c:v>513</c:v>
                </c:pt>
                <c:pt idx="8">
                  <c:v>572</c:v>
                </c:pt>
                <c:pt idx="9">
                  <c:v>480</c:v>
                </c:pt>
              </c:numCache>
            </c:numRef>
          </c:val>
        </c:ser>
        <c:ser>
          <c:idx val="2"/>
          <c:order val="2"/>
          <c:tx>
            <c:strRef>
              <c:f>Sheet1!$D$1</c:f>
              <c:strCache>
                <c:ptCount val="1"/>
                <c:pt idx="0">
                  <c:v>新プラットフォーム</c:v>
                </c:pt>
              </c:strCache>
            </c:strRef>
          </c:tx>
          <c:marker>
            <c:symbol val="triangle"/>
            <c:size val="10"/>
          </c:marker>
          <c:dLbls>
            <c:dLbl>
              <c:idx val="0"/>
              <c:delete val="1"/>
            </c:dLbl>
            <c:dLbl>
              <c:idx val="1"/>
              <c:delete val="1"/>
            </c:dLbl>
            <c:dLbl>
              <c:idx val="2"/>
              <c:delete val="1"/>
            </c:dLbl>
            <c:dLbl>
              <c:idx val="3"/>
              <c:delete val="1"/>
            </c:dLbl>
            <c:dLbl>
              <c:idx val="4"/>
              <c:delete val="1"/>
            </c:dLbl>
            <c:dLbl>
              <c:idx val="5"/>
              <c:delete val="1"/>
            </c:dLbl>
            <c:dLbl>
              <c:idx val="6"/>
              <c:delete val="1"/>
            </c:dLbl>
            <c:dLbl>
              <c:idx val="9"/>
              <c:layout>
                <c:manualLayout>
                  <c:x val="-2.0406364398446085E-2"/>
                  <c:y val="-4.9279655201709613E-2"/>
                </c:manualLayout>
              </c:layout>
              <c:spPr/>
              <c:txPr>
                <a:bodyPr/>
                <a:lstStyle/>
                <a:p>
                  <a:pPr>
                    <a:defRPr sz="2400"/>
                  </a:pPr>
                  <a:endParaRPr lang="ja-JP"/>
                </a:p>
              </c:txPr>
              <c:showVal val="1"/>
            </c:dLbl>
            <c:txPr>
              <a:bodyPr/>
              <a:lstStyle/>
              <a:p>
                <a:pPr>
                  <a:defRPr sz="1600"/>
                </a:pPr>
                <a:endParaRPr lang="ja-JP"/>
              </a:p>
            </c:txPr>
            <c:showVal val="1"/>
          </c:dLbls>
          <c:cat>
            <c:numRef>
              <c:f>Sheet1!$A$2:$A$11</c:f>
              <c:numCache>
                <c:formatCode>yyyy</c:formatCode>
                <c:ptCount val="10"/>
                <c:pt idx="0">
                  <c:v>37257</c:v>
                </c:pt>
                <c:pt idx="1">
                  <c:v>37622</c:v>
                </c:pt>
                <c:pt idx="2">
                  <c:v>37987</c:v>
                </c:pt>
                <c:pt idx="3">
                  <c:v>38356</c:v>
                </c:pt>
                <c:pt idx="4">
                  <c:v>38722</c:v>
                </c:pt>
                <c:pt idx="5">
                  <c:v>39088</c:v>
                </c:pt>
                <c:pt idx="6">
                  <c:v>39454</c:v>
                </c:pt>
                <c:pt idx="7">
                  <c:v>39821</c:v>
                </c:pt>
                <c:pt idx="8">
                  <c:v>40187</c:v>
                </c:pt>
                <c:pt idx="9">
                  <c:v>40553</c:v>
                </c:pt>
              </c:numCache>
            </c:numRef>
          </c:cat>
          <c:val>
            <c:numRef>
              <c:f>Sheet1!$D$2:$D$11</c:f>
              <c:numCache>
                <c:formatCode>General</c:formatCode>
                <c:ptCount val="10"/>
                <c:pt idx="0">
                  <c:v>0</c:v>
                </c:pt>
                <c:pt idx="1">
                  <c:v>0</c:v>
                </c:pt>
                <c:pt idx="2">
                  <c:v>0</c:v>
                </c:pt>
                <c:pt idx="3">
                  <c:v>0</c:v>
                </c:pt>
                <c:pt idx="4">
                  <c:v>0</c:v>
                </c:pt>
                <c:pt idx="5">
                  <c:v>0</c:v>
                </c:pt>
                <c:pt idx="6">
                  <c:v>0</c:v>
                </c:pt>
                <c:pt idx="7">
                  <c:v>6</c:v>
                </c:pt>
                <c:pt idx="8">
                  <c:v>24</c:v>
                </c:pt>
                <c:pt idx="9">
                  <c:v>112</c:v>
                </c:pt>
              </c:numCache>
            </c:numRef>
          </c:val>
        </c:ser>
        <c:ser>
          <c:idx val="3"/>
          <c:order val="3"/>
          <c:tx>
            <c:strRef>
              <c:f>Sheet1!$E$1</c:f>
              <c:strCache>
                <c:ptCount val="1"/>
                <c:pt idx="0">
                  <c:v>合計</c:v>
                </c:pt>
              </c:strCache>
            </c:strRef>
          </c:tx>
          <c:marker>
            <c:symbol val="x"/>
            <c:size val="10"/>
          </c:marker>
          <c:dLbls>
            <c:dLbl>
              <c:idx val="2"/>
              <c:layout>
                <c:manualLayout>
                  <c:x val="-3.0609546597669166E-2"/>
                  <c:y val="-4.4092323075213928E-2"/>
                </c:manualLayout>
              </c:layout>
              <c:showVal val="1"/>
            </c:dLbl>
            <c:dLbl>
              <c:idx val="3"/>
              <c:layout>
                <c:manualLayout>
                  <c:x val="-3.6439936425796619E-2"/>
                  <c:y val="-3.6311324885470377E-2"/>
                </c:manualLayout>
              </c:layout>
              <c:showVal val="1"/>
            </c:dLbl>
            <c:dLbl>
              <c:idx val="4"/>
              <c:layout>
                <c:manualLayout>
                  <c:x val="-5.1015910996115327E-2"/>
                  <c:y val="-2.0749328505982996E-2"/>
                </c:manualLayout>
              </c:layout>
              <c:showVal val="1"/>
            </c:dLbl>
            <c:dLbl>
              <c:idx val="5"/>
              <c:layout>
                <c:manualLayout>
                  <c:x val="-5.8303898281274517E-2"/>
                  <c:y val="-2.0749328505982996E-2"/>
                </c:manualLayout>
              </c:layout>
              <c:showVal val="1"/>
            </c:dLbl>
            <c:dLbl>
              <c:idx val="6"/>
              <c:layout>
                <c:manualLayout>
                  <c:x val="-5.5388703367210822E-2"/>
                  <c:y val="-2.8530326695726631E-2"/>
                </c:manualLayout>
              </c:layout>
              <c:showVal val="1"/>
            </c:dLbl>
            <c:dLbl>
              <c:idx val="7"/>
              <c:layout>
                <c:manualLayout>
                  <c:x val="-6.121909319533831E-2"/>
                  <c:y val="-1.8155662442735133E-2"/>
                </c:manualLayout>
              </c:layout>
              <c:showVal val="1"/>
            </c:dLbl>
            <c:dLbl>
              <c:idx val="8"/>
              <c:layout>
                <c:manualLayout>
                  <c:x val="-5.1015910996115271E-2"/>
                  <c:y val="-3.1123992758974525E-2"/>
                </c:manualLayout>
              </c:layout>
              <c:showVal val="1"/>
            </c:dLbl>
            <c:dLbl>
              <c:idx val="9"/>
              <c:layout>
                <c:manualLayout>
                  <c:x val="-2.0406364398446085E-2"/>
                  <c:y val="-5.4466987328205443E-2"/>
                </c:manualLayout>
              </c:layout>
              <c:spPr/>
              <c:txPr>
                <a:bodyPr/>
                <a:lstStyle/>
                <a:p>
                  <a:pPr>
                    <a:defRPr sz="2400"/>
                  </a:pPr>
                  <a:endParaRPr lang="ja-JP"/>
                </a:p>
              </c:txPr>
              <c:showVal val="1"/>
            </c:dLbl>
            <c:txPr>
              <a:bodyPr/>
              <a:lstStyle/>
              <a:p>
                <a:pPr>
                  <a:defRPr sz="1600"/>
                </a:pPr>
                <a:endParaRPr lang="ja-JP"/>
              </a:p>
            </c:txPr>
            <c:showVal val="1"/>
          </c:dLbls>
          <c:cat>
            <c:numRef>
              <c:f>Sheet1!$A$2:$A$11</c:f>
              <c:numCache>
                <c:formatCode>yyyy</c:formatCode>
                <c:ptCount val="10"/>
                <c:pt idx="0">
                  <c:v>37257</c:v>
                </c:pt>
                <c:pt idx="1">
                  <c:v>37622</c:v>
                </c:pt>
                <c:pt idx="2">
                  <c:v>37987</c:v>
                </c:pt>
                <c:pt idx="3">
                  <c:v>38356</c:v>
                </c:pt>
                <c:pt idx="4">
                  <c:v>38722</c:v>
                </c:pt>
                <c:pt idx="5">
                  <c:v>39088</c:v>
                </c:pt>
                <c:pt idx="6">
                  <c:v>39454</c:v>
                </c:pt>
                <c:pt idx="7">
                  <c:v>39821</c:v>
                </c:pt>
                <c:pt idx="8">
                  <c:v>40187</c:v>
                </c:pt>
                <c:pt idx="9">
                  <c:v>40553</c:v>
                </c:pt>
              </c:numCache>
            </c:numRef>
          </c:cat>
          <c:val>
            <c:numRef>
              <c:f>Sheet1!$E$2:$E$11</c:f>
              <c:numCache>
                <c:formatCode>General</c:formatCode>
                <c:ptCount val="10"/>
                <c:pt idx="0">
                  <c:v>10</c:v>
                </c:pt>
                <c:pt idx="1">
                  <c:v>19</c:v>
                </c:pt>
                <c:pt idx="2">
                  <c:v>45</c:v>
                </c:pt>
                <c:pt idx="3">
                  <c:v>94</c:v>
                </c:pt>
                <c:pt idx="4">
                  <c:v>182</c:v>
                </c:pt>
                <c:pt idx="5">
                  <c:v>355</c:v>
                </c:pt>
                <c:pt idx="6">
                  <c:v>464</c:v>
                </c:pt>
                <c:pt idx="7">
                  <c:v>574</c:v>
                </c:pt>
                <c:pt idx="8">
                  <c:v>650</c:v>
                </c:pt>
                <c:pt idx="9">
                  <c:v>629</c:v>
                </c:pt>
              </c:numCache>
            </c:numRef>
          </c:val>
        </c:ser>
        <c:marker val="1"/>
        <c:axId val="167303808"/>
        <c:axId val="168001920"/>
      </c:lineChart>
      <c:dateAx>
        <c:axId val="167303808"/>
        <c:scaling>
          <c:orientation val="minMax"/>
        </c:scaling>
        <c:axPos val="b"/>
        <c:numFmt formatCode="yyyy" sourceLinked="1"/>
        <c:tickLblPos val="nextTo"/>
        <c:crossAx val="168001920"/>
        <c:crosses val="autoZero"/>
        <c:auto val="1"/>
        <c:lblOffset val="100"/>
      </c:dateAx>
      <c:valAx>
        <c:axId val="168001920"/>
        <c:scaling>
          <c:orientation val="minMax"/>
        </c:scaling>
        <c:axPos val="l"/>
        <c:majorGridlines/>
        <c:numFmt formatCode="General" sourceLinked="1"/>
        <c:tickLblPos val="nextTo"/>
        <c:crossAx val="167303808"/>
        <c:crosses val="autoZero"/>
        <c:crossBetween val="between"/>
      </c:valAx>
    </c:plotArea>
    <c:legend>
      <c:legendPos val="t"/>
      <c:layout/>
    </c:legend>
    <c:plotVisOnly val="1"/>
  </c:chart>
  <c:txPr>
    <a:bodyPr/>
    <a:lstStyle/>
    <a:p>
      <a:pPr>
        <a:defRPr sz="2400"/>
      </a:pPr>
      <a:endParaRPr lang="ja-JP"/>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ja-JP"/>
  <c:chart>
    <c:plotArea>
      <c:layout/>
      <c:barChart>
        <c:barDir val="col"/>
        <c:grouping val="clustered"/>
        <c:ser>
          <c:idx val="0"/>
          <c:order val="0"/>
          <c:tx>
            <c:strRef>
              <c:f>Sheet1!$B$1</c:f>
              <c:strCache>
                <c:ptCount val="1"/>
                <c:pt idx="0">
                  <c:v>Paper</c:v>
                </c:pt>
              </c:strCache>
            </c:strRef>
          </c:tx>
          <c:dLbls>
            <c:showVal val="1"/>
          </c:dLbls>
          <c:cat>
            <c:numRef>
              <c:f>Sheet1!$A$2:$A$3</c:f>
              <c:numCache>
                <c:formatCode>mmm\-yyyy</c:formatCode>
                <c:ptCount val="2"/>
                <c:pt idx="0">
                  <c:v>40878</c:v>
                </c:pt>
                <c:pt idx="1">
                  <c:v>41244</c:v>
                </c:pt>
              </c:numCache>
            </c:numRef>
          </c:cat>
          <c:val>
            <c:numRef>
              <c:f>Sheet1!$B$2:$B$3</c:f>
              <c:numCache>
                <c:formatCode>0%</c:formatCode>
                <c:ptCount val="2"/>
                <c:pt idx="0">
                  <c:v>0.72000000000000031</c:v>
                </c:pt>
                <c:pt idx="1">
                  <c:v>0.67000000000000048</c:v>
                </c:pt>
              </c:numCache>
            </c:numRef>
          </c:val>
        </c:ser>
        <c:ser>
          <c:idx val="1"/>
          <c:order val="1"/>
          <c:tx>
            <c:strRef>
              <c:f>Sheet1!$C$1</c:f>
              <c:strCache>
                <c:ptCount val="1"/>
                <c:pt idx="0">
                  <c:v>E-book</c:v>
                </c:pt>
              </c:strCache>
            </c:strRef>
          </c:tx>
          <c:dLbls>
            <c:showVal val="1"/>
          </c:dLbls>
          <c:cat>
            <c:numRef>
              <c:f>Sheet1!$A$2:$A$3</c:f>
              <c:numCache>
                <c:formatCode>mmm\-yyyy</c:formatCode>
                <c:ptCount val="2"/>
                <c:pt idx="0">
                  <c:v>40878</c:v>
                </c:pt>
                <c:pt idx="1">
                  <c:v>41244</c:v>
                </c:pt>
              </c:numCache>
            </c:numRef>
          </c:cat>
          <c:val>
            <c:numRef>
              <c:f>Sheet1!$C$2:$C$3</c:f>
              <c:numCache>
                <c:formatCode>0%</c:formatCode>
                <c:ptCount val="2"/>
                <c:pt idx="0">
                  <c:v>0.17</c:v>
                </c:pt>
                <c:pt idx="1">
                  <c:v>0.23</c:v>
                </c:pt>
              </c:numCache>
            </c:numRef>
          </c:val>
        </c:ser>
        <c:ser>
          <c:idx val="2"/>
          <c:order val="2"/>
          <c:tx>
            <c:strRef>
              <c:f>Sheet1!$D$1</c:f>
              <c:strCache>
                <c:ptCount val="1"/>
                <c:pt idx="0">
                  <c:v>Either</c:v>
                </c:pt>
              </c:strCache>
            </c:strRef>
          </c:tx>
          <c:dLbls>
            <c:showVal val="1"/>
          </c:dLbls>
          <c:cat>
            <c:numRef>
              <c:f>Sheet1!$A$2:$A$3</c:f>
              <c:numCache>
                <c:formatCode>mmm\-yyyy</c:formatCode>
                <c:ptCount val="2"/>
                <c:pt idx="0">
                  <c:v>40878</c:v>
                </c:pt>
                <c:pt idx="1">
                  <c:v>41244</c:v>
                </c:pt>
              </c:numCache>
            </c:numRef>
          </c:cat>
          <c:val>
            <c:numRef>
              <c:f>Sheet1!$D$2:$D$3</c:f>
              <c:numCache>
                <c:formatCode>0%</c:formatCode>
                <c:ptCount val="2"/>
                <c:pt idx="0">
                  <c:v>0.78</c:v>
                </c:pt>
                <c:pt idx="1">
                  <c:v>0.75000000000000033</c:v>
                </c:pt>
              </c:numCache>
            </c:numRef>
          </c:val>
        </c:ser>
        <c:axId val="168016512"/>
        <c:axId val="168026496"/>
      </c:barChart>
      <c:catAx>
        <c:axId val="168016512"/>
        <c:scaling>
          <c:orientation val="minMax"/>
        </c:scaling>
        <c:axPos val="b"/>
        <c:numFmt formatCode="mmm\-yyyy" sourceLinked="1"/>
        <c:tickLblPos val="nextTo"/>
        <c:crossAx val="168026496"/>
        <c:crosses val="autoZero"/>
        <c:lblAlgn val="ctr"/>
        <c:lblOffset val="100"/>
      </c:catAx>
      <c:valAx>
        <c:axId val="168026496"/>
        <c:scaling>
          <c:orientation val="minMax"/>
        </c:scaling>
        <c:axPos val="l"/>
        <c:majorGridlines/>
        <c:numFmt formatCode="0%" sourceLinked="1"/>
        <c:tickLblPos val="nextTo"/>
        <c:crossAx val="168016512"/>
        <c:crosses val="autoZero"/>
        <c:crossBetween val="between"/>
      </c:valAx>
    </c:plotArea>
    <c:legend>
      <c:legendPos val="r"/>
      <c:layout/>
    </c:legend>
    <c:plotVisOnly val="1"/>
  </c:chart>
  <c:txPr>
    <a:bodyPr/>
    <a:lstStyle/>
    <a:p>
      <a:pPr>
        <a:defRPr sz="2400"/>
      </a:pPr>
      <a:endParaRPr lang="ja-JP"/>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ja-JP"/>
  <c:chart>
    <c:autoTitleDeleted val="1"/>
    <c:plotArea>
      <c:layout/>
      <c:lineChart>
        <c:grouping val="standard"/>
        <c:ser>
          <c:idx val="0"/>
          <c:order val="0"/>
          <c:tx>
            <c:strRef>
              <c:f>電子辞書!$B$1</c:f>
              <c:strCache>
                <c:ptCount val="1"/>
                <c:pt idx="0">
                  <c:v>電子辞書の出荷額（億円）</c:v>
                </c:pt>
              </c:strCache>
            </c:strRef>
          </c:tx>
          <c:dLbls>
            <c:dLbl>
              <c:idx val="11"/>
              <c:spPr/>
              <c:txPr>
                <a:bodyPr/>
                <a:lstStyle/>
                <a:p>
                  <a:pPr>
                    <a:defRPr sz="1800"/>
                  </a:pPr>
                  <a:endParaRPr lang="ja-JP"/>
                </a:p>
              </c:txPr>
            </c:dLbl>
            <c:dLbl>
              <c:idx val="15"/>
              <c:layout>
                <c:manualLayout>
                  <c:x val="-4.4462846798533923E-3"/>
                  <c:y val="4.6541896579392388E-2"/>
                </c:manualLayout>
              </c:layout>
              <c:spPr/>
              <c:txPr>
                <a:bodyPr/>
                <a:lstStyle/>
                <a:p>
                  <a:pPr>
                    <a:defRPr sz="2000"/>
                  </a:pPr>
                  <a:endParaRPr lang="ja-JP"/>
                </a:p>
              </c:txPr>
              <c:showVal val="1"/>
            </c:dLbl>
            <c:txPr>
              <a:bodyPr/>
              <a:lstStyle/>
              <a:p>
                <a:pPr>
                  <a:defRPr sz="1600"/>
                </a:pPr>
                <a:endParaRPr lang="ja-JP"/>
              </a:p>
            </c:txPr>
            <c:showVal val="1"/>
          </c:dLbls>
          <c:cat>
            <c:numRef>
              <c:f>電子辞書!$A$2:$A$17</c:f>
              <c:numCache>
                <c:formatCode>General</c:formatCode>
                <c:ptCount val="16"/>
                <c:pt idx="0">
                  <c:v>1996</c:v>
                </c:pt>
                <c:pt idx="1">
                  <c:v>1997</c:v>
                </c:pt>
                <c:pt idx="2">
                  <c:v>1998</c:v>
                </c:pt>
                <c:pt idx="3">
                  <c:v>1999</c:v>
                </c:pt>
                <c:pt idx="4">
                  <c:v>2000</c:v>
                </c:pt>
                <c:pt idx="5">
                  <c:v>2001</c:v>
                </c:pt>
                <c:pt idx="6">
                  <c:v>2002</c:v>
                </c:pt>
                <c:pt idx="7">
                  <c:v>2003</c:v>
                </c:pt>
                <c:pt idx="8">
                  <c:v>2004</c:v>
                </c:pt>
                <c:pt idx="9">
                  <c:v>2005</c:v>
                </c:pt>
                <c:pt idx="10">
                  <c:v>2006</c:v>
                </c:pt>
                <c:pt idx="11">
                  <c:v>2007</c:v>
                </c:pt>
                <c:pt idx="12">
                  <c:v>2008</c:v>
                </c:pt>
                <c:pt idx="13">
                  <c:v>2009</c:v>
                </c:pt>
                <c:pt idx="14">
                  <c:v>2010</c:v>
                </c:pt>
                <c:pt idx="15">
                  <c:v>2011</c:v>
                </c:pt>
              </c:numCache>
            </c:numRef>
          </c:cat>
          <c:val>
            <c:numRef>
              <c:f>電子辞書!$B$2:$B$17</c:f>
              <c:numCache>
                <c:formatCode>0_ </c:formatCode>
                <c:ptCount val="16"/>
                <c:pt idx="0">
                  <c:v>1.01</c:v>
                </c:pt>
                <c:pt idx="1">
                  <c:v>16.02</c:v>
                </c:pt>
                <c:pt idx="2">
                  <c:v>32.950000000000003</c:v>
                </c:pt>
                <c:pt idx="3">
                  <c:v>95.77</c:v>
                </c:pt>
                <c:pt idx="4">
                  <c:v>160.20999999999998</c:v>
                </c:pt>
                <c:pt idx="5">
                  <c:v>158.16</c:v>
                </c:pt>
                <c:pt idx="6">
                  <c:v>181.2</c:v>
                </c:pt>
                <c:pt idx="7">
                  <c:v>269.07</c:v>
                </c:pt>
                <c:pt idx="8">
                  <c:v>346.40999999999991</c:v>
                </c:pt>
                <c:pt idx="9">
                  <c:v>355.6</c:v>
                </c:pt>
                <c:pt idx="10">
                  <c:v>388.52</c:v>
                </c:pt>
                <c:pt idx="11">
                  <c:v>483.71</c:v>
                </c:pt>
                <c:pt idx="12">
                  <c:v>427.18</c:v>
                </c:pt>
                <c:pt idx="13">
                  <c:v>363.84000000000009</c:v>
                </c:pt>
                <c:pt idx="14">
                  <c:v>344.5</c:v>
                </c:pt>
                <c:pt idx="15">
                  <c:v>323.91000000000003</c:v>
                </c:pt>
              </c:numCache>
            </c:numRef>
          </c:val>
        </c:ser>
        <c:marker val="1"/>
        <c:axId val="167412864"/>
        <c:axId val="167414400"/>
      </c:lineChart>
      <c:catAx>
        <c:axId val="167412864"/>
        <c:scaling>
          <c:orientation val="minMax"/>
        </c:scaling>
        <c:axPos val="b"/>
        <c:numFmt formatCode="General" sourceLinked="1"/>
        <c:tickLblPos val="nextTo"/>
        <c:crossAx val="167414400"/>
        <c:crosses val="autoZero"/>
        <c:auto val="1"/>
        <c:lblAlgn val="ctr"/>
        <c:lblOffset val="100"/>
      </c:catAx>
      <c:valAx>
        <c:axId val="167414400"/>
        <c:scaling>
          <c:orientation val="minMax"/>
        </c:scaling>
        <c:axPos val="l"/>
        <c:majorGridlines/>
        <c:numFmt formatCode="0_ " sourceLinked="1"/>
        <c:tickLblPos val="nextTo"/>
        <c:crossAx val="167412864"/>
        <c:crosses val="autoZero"/>
        <c:crossBetween val="between"/>
      </c:valAx>
    </c:plotArea>
    <c:legend>
      <c:legendPos val="t"/>
      <c:layout/>
      <c:txPr>
        <a:bodyPr/>
        <a:lstStyle/>
        <a:p>
          <a:pPr>
            <a:defRPr sz="2400"/>
          </a:pPr>
          <a:endParaRPr lang="ja-JP"/>
        </a:p>
      </c:txPr>
    </c:legend>
    <c:plotVisOnly val="1"/>
  </c:chart>
  <c:txPr>
    <a:bodyPr/>
    <a:lstStyle/>
    <a:p>
      <a:pPr>
        <a:defRPr sz="2800"/>
      </a:pPr>
      <a:endParaRPr lang="ja-JP"/>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E10CA-9349-44C9-87C7-309D5A5D47B3}" type="datetimeFigureOut">
              <a:rPr kumimoji="1" lang="ja-JP" altLang="en-US" smtClean="0"/>
              <a:pPr/>
              <a:t>2013/5/16</a:t>
            </a:fld>
            <a:endParaRPr kumimoji="1" lang="ja-JP" altLang="en-US" dirty="0"/>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42656-9DF0-4FAB-B433-B0E28CCFA3FB}"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DC638CA2-3A89-4E5D-A938-E11EEB5ACB3F}" type="datetime1">
              <a:rPr kumimoji="1" lang="ja-JP" altLang="en-US" smtClean="0"/>
              <a:pPr/>
              <a:t>2013/5/16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5C606DA-7920-4CCC-81C0-73E5DC9EE218}" type="datetime1">
              <a:rPr kumimoji="1" lang="ja-JP" altLang="en-US" smtClean="0"/>
              <a:pPr/>
              <a:t>2013/5/16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3F7EE53C-D3C1-4CED-95DD-48307C817BEC}" type="datetime1">
              <a:rPr kumimoji="1" lang="ja-JP" altLang="en-US" smtClean="0"/>
              <a:pPr/>
              <a:t>2013/5/16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53752"/>
            <a:ext cx="8496944" cy="1143000"/>
          </a:xfrm>
        </p:spPr>
        <p:txBody>
          <a:bodyPr/>
          <a:lstStyle/>
          <a:p>
            <a:r>
              <a:rPr kumimoji="1" lang="ja-JP" altLang="en-US" dirty="0" smtClean="0"/>
              <a:t>マスタ タイトルの書式設定</a:t>
            </a:r>
            <a:endParaRPr kumimoji="1" lang="ja-JP" altLang="en-US" dirty="0"/>
          </a:p>
        </p:txBody>
      </p:sp>
      <p:sp>
        <p:nvSpPr>
          <p:cNvPr id="3" name="コンテンツ プレースホルダ 2"/>
          <p:cNvSpPr>
            <a:spLocks noGrp="1"/>
          </p:cNvSpPr>
          <p:nvPr>
            <p:ph idx="1"/>
          </p:nvPr>
        </p:nvSpPr>
        <p:spPr>
          <a:xfrm>
            <a:off x="323528" y="1196752"/>
            <a:ext cx="8496944" cy="5184576"/>
          </a:xfrm>
        </p:spPr>
        <p:txBody>
          <a:bodyPr/>
          <a:lstStyle/>
          <a:p>
            <a:pPr lvl="0"/>
            <a:r>
              <a:rPr kumimoji="1" lang="ja-JP" altLang="en-US" dirty="0" smtClean="0"/>
              <a:t>マスタ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 3"/>
          <p:cNvSpPr>
            <a:spLocks noGrp="1"/>
          </p:cNvSpPr>
          <p:nvPr>
            <p:ph type="dt" sz="half" idx="10"/>
          </p:nvPr>
        </p:nvSpPr>
        <p:spPr/>
        <p:txBody>
          <a:bodyPr/>
          <a:lstStyle/>
          <a:p>
            <a:fld id="{DB59ECF0-CF88-4A35-BAF6-827AC460D608}" type="datetime1">
              <a:rPr kumimoji="1" lang="ja-JP" altLang="en-US" smtClean="0"/>
              <a:pPr/>
              <a:t>2013/5/16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9714A432-65CE-472A-BDFA-8AA247197AC8}" type="datetime1">
              <a:rPr kumimoji="1" lang="ja-JP" altLang="en-US" smtClean="0"/>
              <a:pPr/>
              <a:t>2013/5/16</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C8EAFF3-BDD9-4182-8C6B-809172589F9C}" type="datetime1">
              <a:rPr kumimoji="1" lang="ja-JP" altLang="en-US" smtClean="0"/>
              <a:pPr/>
              <a:t>2013/5/16</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B2DF0130-6240-4467-8AC8-915100F6618A}" type="datetime1">
              <a:rPr kumimoji="1" lang="ja-JP" altLang="en-US" smtClean="0"/>
              <a:pPr/>
              <a:t>2013/5/16</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B9EC1ED1-4EEB-448B-AE7C-01583B6A2D73}" type="datetime1">
              <a:rPr kumimoji="1" lang="ja-JP" altLang="en-US" smtClean="0"/>
              <a:pPr/>
              <a:t>2013/5/16</a:t>
            </a:fld>
            <a:endParaRPr kumimoji="1" lang="ja-JP" altLang="en-US" dirty="0"/>
          </a:p>
        </p:txBody>
      </p:sp>
      <p:sp>
        <p:nvSpPr>
          <p:cNvPr id="4" name="フッター プレースホルダ 3"/>
          <p:cNvSpPr>
            <a:spLocks noGrp="1"/>
          </p:cNvSpPr>
          <p:nvPr>
            <p:ph type="ftr" sz="quarter" idx="11"/>
          </p:nvPr>
        </p:nvSpPr>
        <p:spPr/>
        <p:txBody>
          <a:bodyPr/>
          <a:lstStyle/>
          <a:p>
            <a:endParaRPr kumimoji="1" lang="ja-JP" altLang="en-US" dirty="0"/>
          </a:p>
        </p:txBody>
      </p:sp>
      <p:sp>
        <p:nvSpPr>
          <p:cNvPr id="5" name="スライド番号プレースホルダ 4"/>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585DD7B5-5335-4E5F-B643-0E466C4020CE}" type="datetime1">
              <a:rPr kumimoji="1" lang="ja-JP" altLang="en-US" smtClean="0"/>
              <a:pPr/>
              <a:t>2013/5/16</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5127848C-7914-4ED0-951A-85869E6160CE}" type="datetime1">
              <a:rPr kumimoji="1" lang="ja-JP" altLang="en-US" smtClean="0"/>
              <a:pPr/>
              <a:t>2013/5/16</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4411B9CE-AAEE-43CC-B403-93FD624CEB2A}" type="datetime1">
              <a:rPr kumimoji="1" lang="ja-JP" altLang="en-US" smtClean="0"/>
              <a:pPr/>
              <a:t>2013/5/16</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8682DC2A-D06D-4EFC-BF6A-D2AB3EC15ECD}"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18923C-1F79-4F1A-9C4A-C24A607D8F2A}" type="datetime1">
              <a:rPr kumimoji="1" lang="ja-JP" altLang="en-US" smtClean="0"/>
              <a:pPr/>
              <a:t>2013/5/16</a:t>
            </a:fld>
            <a:endParaRPr kumimoji="1" lang="ja-JP" altLang="en-US" dirty="0"/>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2DC2A-D06D-4EFC-BF6A-D2AB3EC15ECD}" type="slidenum">
              <a:rPr kumimoji="1" lang="ja-JP" altLang="en-US" smtClean="0"/>
              <a:pPr/>
              <a:t>&lt;#&gt;</a:t>
            </a:fld>
            <a:endParaRPr kumimoji="1"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masao.jpn.org/lecture/2013/digital-docume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britannica.com/EBchecked/topic/1235205/e-boo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trend.fuwat.to/?q=%E9%9B%BB%E5%AD%90%E6%9B%B8%E7%B1%8D&amp;target=ciniiarticles&amp;target=ciniibook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libraries.pewinternet.org/2012/12/27/e-book-reading-jumps-print-book-reading-declin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hyperlink" Target="http://libraries.pewinternet.org/2012/12/27/e-book-reading-jumps-print-book-reading-declin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commons.wikimedia.org/wiki/File:Kindle_DX_Front.jpg"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articleofthefuture.com/"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kumimoji="1" lang="ja-JP" altLang="en-US" sz="5400" dirty="0" smtClean="0"/>
              <a:t>ディジタルドキュメント</a:t>
            </a:r>
            <a:r>
              <a:rPr lang="ja-JP" altLang="en-US" sz="5400" dirty="0" smtClean="0"/>
              <a:t>（</a:t>
            </a:r>
            <a:r>
              <a:rPr lang="en-US" altLang="ja-JP" sz="5400" dirty="0" smtClean="0"/>
              <a:t>5</a:t>
            </a:r>
            <a:r>
              <a:rPr lang="ja-JP" altLang="en-US" sz="5400" dirty="0" smtClean="0"/>
              <a:t>）</a:t>
            </a:r>
            <a:endParaRPr kumimoji="1" lang="ja-JP" altLang="en-US" sz="5400" dirty="0"/>
          </a:p>
        </p:txBody>
      </p:sp>
      <p:sp>
        <p:nvSpPr>
          <p:cNvPr id="3" name="サブタイトル 2"/>
          <p:cNvSpPr>
            <a:spLocks noGrp="1"/>
          </p:cNvSpPr>
          <p:nvPr>
            <p:ph type="subTitle" idx="1"/>
          </p:nvPr>
        </p:nvSpPr>
        <p:spPr/>
        <p:txBody>
          <a:bodyPr/>
          <a:lstStyle/>
          <a:p>
            <a:r>
              <a:rPr kumimoji="1" lang="ja-JP" altLang="en-US" dirty="0" smtClean="0">
                <a:solidFill>
                  <a:srgbClr val="070A7F"/>
                </a:solidFill>
              </a:rPr>
              <a:t>高久雅生</a:t>
            </a:r>
            <a:endParaRPr kumimoji="1" lang="en-US" altLang="ja-JP" dirty="0" smtClean="0">
              <a:solidFill>
                <a:srgbClr val="070A7F"/>
              </a:solidFill>
            </a:endParaRPr>
          </a:p>
          <a:p>
            <a:r>
              <a:rPr lang="en-US" altLang="ja-JP" dirty="0">
                <a:solidFill>
                  <a:srgbClr val="070A7F"/>
                </a:solidFill>
              </a:rPr>
              <a:t>2013</a:t>
            </a:r>
            <a:r>
              <a:rPr lang="ja-JP" altLang="en-US" dirty="0" smtClean="0">
                <a:solidFill>
                  <a:srgbClr val="070A7F"/>
                </a:solidFill>
              </a:rPr>
              <a:t>年</a:t>
            </a:r>
            <a:r>
              <a:rPr lang="en-US" altLang="ja-JP" dirty="0" smtClean="0">
                <a:solidFill>
                  <a:srgbClr val="070A7F"/>
                </a:solidFill>
              </a:rPr>
              <a:t>5</a:t>
            </a:r>
            <a:r>
              <a:rPr lang="ja-JP" altLang="en-US" dirty="0" smtClean="0">
                <a:solidFill>
                  <a:srgbClr val="070A7F"/>
                </a:solidFill>
              </a:rPr>
              <a:t>月</a:t>
            </a:r>
            <a:r>
              <a:rPr lang="en-US" altLang="ja-JP" dirty="0" smtClean="0">
                <a:solidFill>
                  <a:srgbClr val="070A7F"/>
                </a:solidFill>
              </a:rPr>
              <a:t>16</a:t>
            </a:r>
            <a:r>
              <a:rPr lang="ja-JP" altLang="en-US" dirty="0" smtClean="0">
                <a:solidFill>
                  <a:srgbClr val="070A7F"/>
                </a:solidFill>
              </a:rPr>
              <a:t>日（木）</a:t>
            </a:r>
            <a:r>
              <a:rPr lang="en-US" altLang="ja-JP" dirty="0" smtClean="0">
                <a:solidFill>
                  <a:srgbClr val="070A7F"/>
                </a:solidFill>
              </a:rPr>
              <a:t>3</a:t>
            </a:r>
            <a:r>
              <a:rPr lang="ja-JP" altLang="en-US" dirty="0" smtClean="0">
                <a:solidFill>
                  <a:srgbClr val="070A7F"/>
                </a:solidFill>
              </a:rPr>
              <a:t>・</a:t>
            </a:r>
            <a:r>
              <a:rPr lang="en-US" altLang="ja-JP" dirty="0" smtClean="0">
                <a:solidFill>
                  <a:srgbClr val="070A7F"/>
                </a:solidFill>
              </a:rPr>
              <a:t>4</a:t>
            </a:r>
            <a:r>
              <a:rPr lang="ja-JP" altLang="en-US" dirty="0" smtClean="0">
                <a:solidFill>
                  <a:srgbClr val="070A7F"/>
                </a:solidFill>
              </a:rPr>
              <a:t>時限</a:t>
            </a:r>
            <a:endParaRPr kumimoji="1" lang="ja-JP" altLang="en-US" dirty="0">
              <a:solidFill>
                <a:srgbClr val="070A7F"/>
              </a:solidFill>
            </a:endParaRP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a:t>
            </a:fld>
            <a:endParaRPr kumimoji="1" lang="ja-JP" altLang="en-US" dirty="0"/>
          </a:p>
        </p:txBody>
      </p:sp>
      <p:sp>
        <p:nvSpPr>
          <p:cNvPr id="5" name="テキスト ボックス 4"/>
          <p:cNvSpPr txBox="1"/>
          <p:nvPr/>
        </p:nvSpPr>
        <p:spPr>
          <a:xfrm>
            <a:off x="36944" y="6300028"/>
            <a:ext cx="9070112"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dirty="0" smtClean="0"/>
              <a:t>授業資料サイト</a:t>
            </a:r>
            <a:r>
              <a:rPr kumimoji="1" lang="en-US" altLang="ja-JP" sz="2400" dirty="0" smtClean="0"/>
              <a:t>: </a:t>
            </a:r>
            <a:r>
              <a:rPr lang="en-US" altLang="ja-JP" sz="2400" dirty="0" smtClean="0">
                <a:hlinkClick r:id="rId2"/>
              </a:rPr>
              <a:t>http://masao.jpn.org/lecture/2013/digital-document/</a:t>
            </a:r>
            <a:endParaRPr kumimoji="1" lang="ja-JP"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電子書籍とは？ </a:t>
            </a:r>
            <a:r>
              <a:rPr kumimoji="1" lang="en-US" altLang="ja-JP" dirty="0" smtClean="0"/>
              <a:t>(4)</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電子書籍 </a:t>
            </a:r>
            <a:r>
              <a:rPr lang="en-US" altLang="ja-JP" dirty="0" smtClean="0"/>
              <a:t>electronic book</a:t>
            </a:r>
          </a:p>
          <a:p>
            <a:pPr lvl="1"/>
            <a:r>
              <a:rPr lang="ja-JP" altLang="en-US" dirty="0" smtClean="0"/>
              <a:t>デジタル技術でできた「本のようなもの」。もともとは電子化された書籍データ、コンテンツをいうが、最近は本のように操作して読めるモバイル端末（リーダー）までを含めることが多い。</a:t>
            </a:r>
            <a:r>
              <a:rPr lang="en-US" altLang="ja-JP" dirty="0" smtClean="0"/>
              <a:t>1990</a:t>
            </a:r>
            <a:r>
              <a:rPr lang="ja-JP" altLang="en-US" dirty="0" smtClean="0"/>
              <a:t>年代からさまざまな実験や開発が繰り返されてきたが、現在はネットからコンテンツをダウンロードし、アマゾンのキンドル（</a:t>
            </a:r>
            <a:r>
              <a:rPr lang="en-US" altLang="ja-JP" dirty="0" smtClean="0"/>
              <a:t>Kindle</a:t>
            </a:r>
            <a:r>
              <a:rPr lang="ja-JP" altLang="en-US" dirty="0" smtClean="0"/>
              <a:t>）、アップルの</a:t>
            </a:r>
            <a:r>
              <a:rPr lang="en-US" altLang="ja-JP" dirty="0" err="1" smtClean="0"/>
              <a:t>iPad</a:t>
            </a:r>
            <a:r>
              <a:rPr lang="ja-JP" altLang="en-US" dirty="0" err="1" smtClean="0"/>
              <a:t>、</a:t>
            </a:r>
            <a:r>
              <a:rPr lang="ja-JP" altLang="en-US" dirty="0" smtClean="0"/>
              <a:t>あるいはスマホなどのモバイル端末で読むことが一般化している。</a:t>
            </a:r>
            <a:endParaRPr lang="en-US" altLang="ja-JP" dirty="0" smtClean="0"/>
          </a:p>
          <a:p>
            <a:pPr lvl="1"/>
            <a:r>
              <a:rPr lang="ja-JP" altLang="en-US" dirty="0" smtClean="0"/>
              <a:t>（現代用語の基礎知識</a:t>
            </a:r>
            <a:r>
              <a:rPr lang="en-US" altLang="ja-JP" dirty="0" smtClean="0"/>
              <a:t>, 2013</a:t>
            </a:r>
            <a:r>
              <a:rPr lang="ja-JP" altLang="en-US" dirty="0" smtClean="0"/>
              <a:t>）</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10</a:t>
            </a:fld>
            <a:endParaRPr kumimoji="1" lang="ja-JP"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電子書籍とは？ </a:t>
            </a:r>
            <a:r>
              <a:rPr kumimoji="1" lang="en-US" altLang="ja-JP" dirty="0" smtClean="0"/>
              <a:t>(5)</a:t>
            </a:r>
            <a:endParaRPr kumimoji="1" lang="ja-JP" altLang="en-US" dirty="0"/>
          </a:p>
        </p:txBody>
      </p:sp>
      <p:sp>
        <p:nvSpPr>
          <p:cNvPr id="3" name="コンテンツ プレースホルダ 2"/>
          <p:cNvSpPr>
            <a:spLocks noGrp="1"/>
          </p:cNvSpPr>
          <p:nvPr>
            <p:ph idx="1"/>
          </p:nvPr>
        </p:nvSpPr>
        <p:spPr/>
        <p:txBody>
          <a:bodyPr>
            <a:normAutofit fontScale="92500"/>
          </a:bodyPr>
          <a:lstStyle/>
          <a:p>
            <a:r>
              <a:rPr lang="en-US" altLang="ja-JP" b="1" dirty="0" smtClean="0"/>
              <a:t>e-book</a:t>
            </a:r>
            <a:r>
              <a:rPr lang="en-US" altLang="ja-JP" dirty="0" smtClean="0"/>
              <a:t>, in full electronic book</a:t>
            </a:r>
          </a:p>
          <a:p>
            <a:pPr lvl="1"/>
            <a:r>
              <a:rPr lang="en-US" altLang="ja-JP" dirty="0" smtClean="0"/>
              <a:t>digital file containing a body of text and images suitable for distributing electronically and displaying on-screen in a manner similar to a printed book.</a:t>
            </a:r>
          </a:p>
          <a:p>
            <a:pPr lvl="1"/>
            <a:r>
              <a:rPr lang="en-US" altLang="ja-JP" dirty="0" smtClean="0"/>
              <a:t>E-books can be created by converting a printer’s source files to formats optimized for easy downloading and on-screen reading, or they can be drawn from a database or a set of text files that were not created solely for print. </a:t>
            </a:r>
          </a:p>
          <a:p>
            <a:pPr lvl="1"/>
            <a:r>
              <a:rPr kumimoji="1" lang="ja-JP" altLang="en-US" dirty="0" smtClean="0"/>
              <a:t>（</a:t>
            </a:r>
            <a:r>
              <a:rPr kumimoji="1" lang="en-US" altLang="ja-JP" dirty="0" smtClean="0"/>
              <a:t>by</a:t>
            </a:r>
            <a:r>
              <a:rPr lang="en-US" altLang="ja-JP" dirty="0" smtClean="0"/>
              <a:t> Arthur </a:t>
            </a:r>
            <a:r>
              <a:rPr lang="en-US" altLang="ja-JP" dirty="0" err="1" smtClean="0"/>
              <a:t>Attwell</a:t>
            </a:r>
            <a:r>
              <a:rPr lang="en-US" altLang="ja-JP" dirty="0" smtClean="0"/>
              <a:t>: </a:t>
            </a:r>
            <a:r>
              <a:rPr lang="en-US" altLang="ja-JP" dirty="0" err="1" smtClean="0"/>
              <a:t>Encyclopædia</a:t>
            </a:r>
            <a:r>
              <a:rPr lang="en-US" altLang="ja-JP" dirty="0" smtClean="0"/>
              <a:t> Britannica, Britannica Online Academic Edition</a:t>
            </a:r>
            <a:r>
              <a:rPr lang="ja-JP" altLang="en-US" dirty="0" smtClean="0"/>
              <a:t>）</a:t>
            </a:r>
            <a:endParaRPr lang="en-US" altLang="ja-JP" dirty="0" smtClean="0"/>
          </a:p>
          <a:p>
            <a:pPr lvl="2"/>
            <a:r>
              <a:rPr lang="en-US" altLang="ja-JP" dirty="0" smtClean="0">
                <a:hlinkClick r:id="rId2"/>
              </a:rPr>
              <a:t>http://www.britannica.com/EBchecked/topic/1235205/e-book</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11</a:t>
            </a:fld>
            <a:endParaRPr kumimoji="1" lang="ja-JP"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44624"/>
            <a:ext cx="8496944" cy="1143000"/>
          </a:xfrm>
        </p:spPr>
        <p:txBody>
          <a:bodyPr/>
          <a:lstStyle/>
          <a:p>
            <a:r>
              <a:rPr kumimoji="1" lang="ja-JP" altLang="en-US" dirty="0" smtClean="0"/>
              <a:t>電子書籍とは？ </a:t>
            </a:r>
            <a:r>
              <a:rPr kumimoji="1" lang="en-US" altLang="ja-JP" dirty="0" smtClean="0"/>
              <a:t>(6)</a:t>
            </a:r>
            <a:endParaRPr kumimoji="1" lang="ja-JP" altLang="en-US" dirty="0"/>
          </a:p>
        </p:txBody>
      </p:sp>
      <p:sp>
        <p:nvSpPr>
          <p:cNvPr id="3" name="コンテンツ プレースホルダ 2"/>
          <p:cNvSpPr>
            <a:spLocks noGrp="1"/>
          </p:cNvSpPr>
          <p:nvPr>
            <p:ph idx="1"/>
          </p:nvPr>
        </p:nvSpPr>
        <p:spPr>
          <a:xfrm>
            <a:off x="323528" y="980728"/>
            <a:ext cx="8496944" cy="5877272"/>
          </a:xfrm>
        </p:spPr>
        <p:txBody>
          <a:bodyPr>
            <a:normAutofit fontScale="77500" lnSpcReduction="20000"/>
          </a:bodyPr>
          <a:lstStyle/>
          <a:p>
            <a:r>
              <a:rPr lang="en-US" altLang="ja-JP" dirty="0" smtClean="0"/>
              <a:t>An electronic book (also e-book, </a:t>
            </a:r>
            <a:r>
              <a:rPr lang="en-US" altLang="ja-JP" dirty="0" err="1" smtClean="0"/>
              <a:t>ebook</a:t>
            </a:r>
            <a:r>
              <a:rPr lang="en-US" altLang="ja-JP" dirty="0" smtClean="0"/>
              <a:t>, digital book) is a text- and image-based publication in digital form produced on, published by, and readable on computers or other digital devices. E-books are presented visually or aurally, with the audio book as a precursor to, and limited exemplum of, electronic publishing’s potential. Components other than text have been considered enhancements, including multimedia (sound, images, film/video/animated graphics). The e-book is a young medium and its definition is a work in progress, emerging from the history of the print book and evolving technology. In this context it is less useful to consider the book as object – as commercial object – than to view it as cultural practice, with the e-book as one manifestation of this practice.</a:t>
            </a:r>
          </a:p>
          <a:p>
            <a:pPr lvl="1"/>
            <a:r>
              <a:rPr lang="en-US" altLang="ja-JP" dirty="0" smtClean="0"/>
              <a:t>Eileen Gardiner, Ronald G. </a:t>
            </a:r>
            <a:r>
              <a:rPr lang="en-US" altLang="ja-JP" dirty="0" err="1" smtClean="0"/>
              <a:t>Musto</a:t>
            </a:r>
            <a:r>
              <a:rPr lang="en-US" altLang="ja-JP" dirty="0" smtClean="0"/>
              <a:t>: “19. The Electronic Book”. O</a:t>
            </a:r>
            <a:r>
              <a:rPr kumimoji="1" lang="en-US" altLang="ja-JP" dirty="0" smtClean="0"/>
              <a:t>xford Companion to the Books, Vol.1</a:t>
            </a:r>
            <a:r>
              <a:rPr lang="en-US" altLang="ja-JP" dirty="0" smtClean="0"/>
              <a:t>. Michael F. Suarez, H.R. </a:t>
            </a:r>
            <a:r>
              <a:rPr lang="en-US" altLang="ja-JP" dirty="0" err="1" smtClean="0"/>
              <a:t>Woudhuysen</a:t>
            </a:r>
            <a:r>
              <a:rPr lang="en-US" altLang="ja-JP" dirty="0" smtClean="0"/>
              <a:t>, Eds. Oxford University Press, 2010, p.164</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12</a:t>
            </a:fld>
            <a:endParaRPr kumimoji="1" lang="ja-JP"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電子書籍とは？ （キーワードまとめ）</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刊行物・出版物</a:t>
            </a:r>
            <a:endParaRPr lang="en-US" altLang="ja-JP" dirty="0" smtClean="0"/>
          </a:p>
          <a:p>
            <a:r>
              <a:rPr lang="ja-JP" altLang="en-US" dirty="0" smtClean="0"/>
              <a:t>データ、コンテンツ、ファイル</a:t>
            </a:r>
            <a:endParaRPr lang="en-US" altLang="ja-JP" dirty="0" smtClean="0"/>
          </a:p>
          <a:p>
            <a:r>
              <a:rPr lang="ja-JP" altLang="en-US" dirty="0" smtClean="0"/>
              <a:t>画面</a:t>
            </a:r>
            <a:endParaRPr lang="en-US" altLang="ja-JP" dirty="0" smtClean="0"/>
          </a:p>
          <a:p>
            <a:r>
              <a:rPr kumimoji="1" lang="ja-JP" altLang="en-US" dirty="0" smtClean="0"/>
              <a:t>端末</a:t>
            </a:r>
            <a:endParaRPr kumimoji="1" lang="en-US" altLang="ja-JP" dirty="0" smtClean="0"/>
          </a:p>
          <a:p>
            <a:r>
              <a:rPr lang="ja-JP" altLang="en-US" dirty="0" smtClean="0"/>
              <a:t>携帯、</a:t>
            </a:r>
            <a:r>
              <a:rPr lang="en-US" altLang="ja-JP" dirty="0" smtClean="0"/>
              <a:t>PDA</a:t>
            </a:r>
            <a:r>
              <a:rPr lang="ja-JP" altLang="en-US" dirty="0" err="1" smtClean="0"/>
              <a:t>、</a:t>
            </a:r>
            <a:r>
              <a:rPr lang="en-US" altLang="ja-JP" dirty="0" smtClean="0"/>
              <a:t>PC</a:t>
            </a:r>
          </a:p>
          <a:p>
            <a:r>
              <a:rPr lang="ja-JP" altLang="en-US" dirty="0" smtClean="0"/>
              <a:t>オンライン</a:t>
            </a:r>
            <a:endParaRPr lang="en-US" altLang="ja-JP" dirty="0" smtClean="0"/>
          </a:p>
          <a:p>
            <a:r>
              <a:rPr lang="ja-JP" altLang="en-US" dirty="0" smtClean="0"/>
              <a:t>ダウンロード</a:t>
            </a:r>
            <a:endParaRPr lang="en-US" altLang="ja-JP" dirty="0" smtClean="0"/>
          </a:p>
          <a:p>
            <a:r>
              <a:rPr kumimoji="1" lang="ja-JP" altLang="en-US" dirty="0" smtClean="0"/>
              <a:t>流通</a:t>
            </a:r>
            <a:endParaRPr kumimoji="1" lang="en-US" altLang="ja-JP" dirty="0" smtClean="0"/>
          </a:p>
          <a:p>
            <a:endParaRPr kumimoji="1"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13</a:t>
            </a:fld>
            <a:endParaRPr kumimoji="1" lang="ja-JP" alt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電子書籍とデジタルドキュメント</a:t>
            </a:r>
            <a:endParaRPr kumimoji="1" lang="ja-JP" altLang="en-US" dirty="0"/>
          </a:p>
        </p:txBody>
      </p:sp>
      <p:sp>
        <p:nvSpPr>
          <p:cNvPr id="3" name="コンテンツ プレースホルダ 2"/>
          <p:cNvSpPr>
            <a:spLocks noGrp="1"/>
          </p:cNvSpPr>
          <p:nvPr>
            <p:ph idx="1"/>
          </p:nvPr>
        </p:nvSpPr>
        <p:spPr>
          <a:xfrm>
            <a:off x="323528" y="1052736"/>
            <a:ext cx="8820472" cy="5805264"/>
          </a:xfrm>
        </p:spPr>
        <p:txBody>
          <a:bodyPr>
            <a:normAutofit/>
          </a:bodyPr>
          <a:lstStyle/>
          <a:p>
            <a:r>
              <a:rPr kumimoji="1" lang="ja-JP" altLang="en-US" dirty="0" smtClean="0"/>
              <a:t>電子書籍はデジタルドキュメントの一例</a:t>
            </a:r>
            <a:endParaRPr kumimoji="1" lang="en-US" altLang="ja-JP" dirty="0" smtClean="0"/>
          </a:p>
          <a:p>
            <a:pPr lvl="1"/>
            <a:r>
              <a:rPr kumimoji="1" lang="ja-JP" altLang="en-US" dirty="0" smtClean="0"/>
              <a:t>おそらくは：「全体 </a:t>
            </a:r>
            <a:r>
              <a:rPr kumimoji="1" lang="en-US" altLang="ja-JP" dirty="0" smtClean="0"/>
              <a:t>– </a:t>
            </a:r>
            <a:r>
              <a:rPr kumimoji="1" lang="ja-JP" altLang="en-US" dirty="0" smtClean="0"/>
              <a:t>部分関係」</a:t>
            </a:r>
            <a:endParaRPr kumimoji="1" lang="en-US" altLang="ja-JP" dirty="0" smtClean="0"/>
          </a:p>
          <a:p>
            <a:endParaRPr kumimoji="1" lang="en-US" altLang="ja-JP" dirty="0" smtClean="0"/>
          </a:p>
          <a:p>
            <a:endParaRPr lang="en-US" altLang="ja-JP" dirty="0" smtClean="0"/>
          </a:p>
          <a:p>
            <a:endParaRPr kumimoji="1" lang="en-US" altLang="ja-JP" dirty="0" smtClean="0"/>
          </a:p>
          <a:p>
            <a:endParaRPr lang="en-US" altLang="ja-JP" dirty="0" smtClean="0"/>
          </a:p>
          <a:p>
            <a:endParaRPr kumimoji="1" lang="en-US" altLang="ja-JP" dirty="0" smtClean="0"/>
          </a:p>
          <a:p>
            <a:r>
              <a:rPr kumimoji="1" lang="ja-JP" altLang="en-US" dirty="0" smtClean="0">
                <a:solidFill>
                  <a:srgbClr val="FF0000"/>
                </a:solidFill>
              </a:rPr>
              <a:t>では、何が違うの？</a:t>
            </a:r>
            <a:endParaRPr kumimoji="1" lang="en-US" altLang="ja-JP" dirty="0" smtClean="0">
              <a:solidFill>
                <a:srgbClr val="FF0000"/>
              </a:solidFill>
            </a:endParaRPr>
          </a:p>
          <a:p>
            <a:pPr lvl="1"/>
            <a:r>
              <a:rPr lang="ja-JP" altLang="en-US" dirty="0" smtClean="0"/>
              <a:t>パッケージ化されて届けられる（様式・慣習）</a:t>
            </a:r>
            <a:endParaRPr lang="en-US" altLang="ja-JP" dirty="0" smtClean="0"/>
          </a:p>
          <a:p>
            <a:pPr lvl="1"/>
            <a:r>
              <a:rPr lang="ja-JP" altLang="en-US" dirty="0" smtClean="0"/>
              <a:t>情報コンテンツにたいして対価を支払う</a:t>
            </a:r>
            <a:r>
              <a:rPr lang="ja-JP" altLang="en-US" sz="2000" dirty="0" smtClean="0"/>
              <a:t>（原則として）</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14</a:t>
            </a:fld>
            <a:endParaRPr kumimoji="1" lang="ja-JP" altLang="en-US" dirty="0"/>
          </a:p>
        </p:txBody>
      </p:sp>
      <p:sp>
        <p:nvSpPr>
          <p:cNvPr id="5" name="角丸四角形 4"/>
          <p:cNvSpPr/>
          <p:nvPr/>
        </p:nvSpPr>
        <p:spPr>
          <a:xfrm>
            <a:off x="1259632" y="2348880"/>
            <a:ext cx="6624736" cy="25202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ja-JP" altLang="en-US" sz="4000" dirty="0" smtClean="0"/>
              <a:t>デジタルドキュメント</a:t>
            </a:r>
            <a:endParaRPr kumimoji="1" lang="en-US" altLang="ja-JP" sz="4000" dirty="0" smtClean="0"/>
          </a:p>
          <a:p>
            <a:pPr algn="ctr"/>
            <a:endParaRPr lang="en-US" altLang="ja-JP" sz="4000" dirty="0" smtClean="0"/>
          </a:p>
          <a:p>
            <a:pPr algn="ctr"/>
            <a:endParaRPr kumimoji="1" lang="en-US" altLang="ja-JP" sz="4000" dirty="0" smtClean="0"/>
          </a:p>
        </p:txBody>
      </p:sp>
      <p:sp>
        <p:nvSpPr>
          <p:cNvPr id="6" name="角丸四角形 5"/>
          <p:cNvSpPr/>
          <p:nvPr/>
        </p:nvSpPr>
        <p:spPr>
          <a:xfrm>
            <a:off x="1691680" y="3573016"/>
            <a:ext cx="2088232" cy="1080120"/>
          </a:xfrm>
          <a:prstGeom prst="roundRect">
            <a:avLst/>
          </a:prstGeom>
          <a:solidFill>
            <a:srgbClr val="C0504D">
              <a:alpha val="69804"/>
            </a:srgbClr>
          </a:solidFill>
          <a:ln w="76200">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ja-JP" altLang="en-US" sz="3200" dirty="0" smtClean="0"/>
              <a:t>電子書籍</a:t>
            </a:r>
            <a:endParaRPr kumimoji="1" lang="ja-JP"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電子書籍利用の広がり</a:t>
            </a:r>
            <a:r>
              <a:rPr lang="ja-JP" altLang="en-US" dirty="0" smtClean="0"/>
              <a:t>（日本）</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15</a:t>
            </a:fld>
            <a:endParaRPr kumimoji="1" lang="ja-JP" altLang="en-US" dirty="0"/>
          </a:p>
        </p:txBody>
      </p:sp>
      <p:graphicFrame>
        <p:nvGraphicFramePr>
          <p:cNvPr id="5" name="グラフ 4"/>
          <p:cNvGraphicFramePr/>
          <p:nvPr/>
        </p:nvGraphicFramePr>
        <p:xfrm>
          <a:off x="179512" y="1268760"/>
          <a:ext cx="8712968" cy="489654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p:nvSpPr>
        <p:spPr>
          <a:xfrm>
            <a:off x="2699792" y="6372036"/>
            <a:ext cx="5553123" cy="369332"/>
          </a:xfrm>
          <a:prstGeom prst="rect">
            <a:avLst/>
          </a:prstGeom>
          <a:noFill/>
        </p:spPr>
        <p:txBody>
          <a:bodyPr wrap="none" rtlCol="0">
            <a:spAutoFit/>
          </a:bodyPr>
          <a:lstStyle/>
          <a:p>
            <a:r>
              <a:rPr lang="ja-JP" altLang="en-US" dirty="0" smtClean="0"/>
              <a:t>出典：</a:t>
            </a:r>
            <a:r>
              <a:rPr lang="en-US" altLang="ja-JP" dirty="0" smtClean="0"/>
              <a:t>『</a:t>
            </a:r>
            <a:r>
              <a:rPr lang="ja-JP" altLang="en-US" dirty="0" smtClean="0"/>
              <a:t>電子書籍ビジネス調査報告書</a:t>
            </a:r>
            <a:r>
              <a:rPr lang="en-US" altLang="ja-JP" dirty="0" smtClean="0"/>
              <a:t>』</a:t>
            </a:r>
            <a:r>
              <a:rPr lang="ja-JP" altLang="en-US" dirty="0" smtClean="0"/>
              <a:t>（インプレス</a:t>
            </a:r>
            <a:r>
              <a:rPr lang="en-US" altLang="ja-JP" dirty="0" smtClean="0"/>
              <a:t>R&amp;D</a:t>
            </a:r>
            <a:r>
              <a:rPr lang="ja-JP" altLang="en-US" dirty="0" smtClean="0"/>
              <a:t>）</a:t>
            </a:r>
            <a:endParaRPr lang="en-US" altLang="ja-JP" dirty="0" smtClean="0"/>
          </a:p>
        </p:txBody>
      </p:sp>
      <p:sp>
        <p:nvSpPr>
          <p:cNvPr id="8" name="テキスト ボックス 7"/>
          <p:cNvSpPr txBox="1"/>
          <p:nvPr/>
        </p:nvSpPr>
        <p:spPr>
          <a:xfrm>
            <a:off x="310461" y="1619508"/>
            <a:ext cx="877163" cy="369332"/>
          </a:xfrm>
          <a:prstGeom prst="rect">
            <a:avLst/>
          </a:prstGeom>
          <a:noFill/>
        </p:spPr>
        <p:txBody>
          <a:bodyPr wrap="none" rtlCol="0">
            <a:spAutoFit/>
          </a:bodyPr>
          <a:lstStyle/>
          <a:p>
            <a:r>
              <a:rPr kumimoji="1" lang="ja-JP" altLang="en-US" dirty="0" smtClean="0"/>
              <a:t>（億円）</a:t>
            </a:r>
            <a:endParaRPr kumimoji="1" lang="ja-JP"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16</a:t>
            </a:fld>
            <a:endParaRPr kumimoji="1" lang="ja-JP" altLang="en-US" dirty="0"/>
          </a:p>
        </p:txBody>
      </p:sp>
      <p:pic>
        <p:nvPicPr>
          <p:cNvPr id="1026" name="Picture 2"/>
          <p:cNvPicPr>
            <a:picLocks noChangeAspect="1" noChangeArrowheads="1"/>
          </p:cNvPicPr>
          <p:nvPr/>
        </p:nvPicPr>
        <p:blipFill>
          <a:blip r:embed="rId2" cstate="print"/>
          <a:srcRect l="1116" t="14976" r="927" b="7171"/>
          <a:stretch>
            <a:fillRect/>
          </a:stretch>
        </p:blipFill>
        <p:spPr bwMode="auto">
          <a:xfrm>
            <a:off x="-4298" y="404664"/>
            <a:ext cx="9184810" cy="5328592"/>
          </a:xfrm>
          <a:prstGeom prst="rect">
            <a:avLst/>
          </a:prstGeom>
          <a:noFill/>
          <a:ln w="9525">
            <a:solidFill>
              <a:schemeClr val="bg1">
                <a:lumMod val="50000"/>
              </a:schemeClr>
            </a:solidFill>
            <a:miter lim="800000"/>
            <a:headEnd/>
            <a:tailEnd/>
          </a:ln>
        </p:spPr>
      </p:pic>
      <p:sp>
        <p:nvSpPr>
          <p:cNvPr id="7" name="正方形/長方形 6"/>
          <p:cNvSpPr/>
          <p:nvPr/>
        </p:nvSpPr>
        <p:spPr>
          <a:xfrm>
            <a:off x="2520488" y="5889466"/>
            <a:ext cx="6444000" cy="70788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ja-JP" sz="2000" dirty="0" smtClean="0">
                <a:hlinkClick r:id="rId3"/>
              </a:rPr>
              <a:t>http://trend.fuwat.to/?q=%E9%9B%BB%E5%AD%90%E6%9B%B8%E7%B1%8D&amp;target=ciniiarticles&amp;target=ciniibooks</a:t>
            </a:r>
            <a:endParaRPr lang="ja-JP" alt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normAutofit/>
          </a:bodyPr>
          <a:lstStyle/>
          <a:p>
            <a:r>
              <a:rPr kumimoji="1" lang="ja-JP" altLang="en-US" dirty="0" smtClean="0"/>
              <a:t>電子書籍利用の広がり</a:t>
            </a:r>
            <a:r>
              <a:rPr lang="ja-JP" altLang="en-US" dirty="0" smtClean="0"/>
              <a:t>（米国）</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17</a:t>
            </a:fld>
            <a:endParaRPr kumimoji="1" lang="ja-JP" altLang="en-US" dirty="0"/>
          </a:p>
        </p:txBody>
      </p:sp>
      <p:sp>
        <p:nvSpPr>
          <p:cNvPr id="7" name="正方形/長方形 6"/>
          <p:cNvSpPr/>
          <p:nvPr/>
        </p:nvSpPr>
        <p:spPr>
          <a:xfrm>
            <a:off x="0" y="5949280"/>
            <a:ext cx="9144000" cy="923330"/>
          </a:xfrm>
          <a:prstGeom prst="rect">
            <a:avLst/>
          </a:prstGeom>
        </p:spPr>
        <p:txBody>
          <a:bodyPr wrap="square">
            <a:spAutoFit/>
          </a:bodyPr>
          <a:lstStyle/>
          <a:p>
            <a:r>
              <a:rPr lang="en-US" altLang="ja-JP" dirty="0" smtClean="0"/>
              <a:t>Lee </a:t>
            </a:r>
            <a:r>
              <a:rPr lang="en-US" altLang="ja-JP" dirty="0" err="1" smtClean="0"/>
              <a:t>Rainie</a:t>
            </a:r>
            <a:r>
              <a:rPr lang="en-US" altLang="ja-JP" dirty="0" smtClean="0"/>
              <a:t>, Maeve Duggan. “E-book Reading Jumps; Print Book Reading Declines”. Pew Internet, 2012. </a:t>
            </a:r>
            <a:r>
              <a:rPr lang="en-US" altLang="ja-JP" dirty="0" smtClean="0">
                <a:hlinkClick r:id="rId2"/>
              </a:rPr>
              <a:t>http://libraries.pewinternet.org/2012/12/27/e-book-reading-jumps-print-book-reading-declines/</a:t>
            </a:r>
            <a:endParaRPr lang="en-US" altLang="ja-JP" dirty="0"/>
          </a:p>
        </p:txBody>
      </p:sp>
      <p:pic>
        <p:nvPicPr>
          <p:cNvPr id="8" name="Picture 2" descr="http://libraries.pewinternet.org/files/2012/12/Ereading-device-ownership.jpg"/>
          <p:cNvPicPr>
            <a:picLocks noChangeAspect="1" noChangeArrowheads="1"/>
          </p:cNvPicPr>
          <p:nvPr/>
        </p:nvPicPr>
        <p:blipFill>
          <a:blip r:embed="rId3" cstate="print"/>
          <a:srcRect l="2837" t="11479" r="2133" b="24565"/>
          <a:stretch>
            <a:fillRect/>
          </a:stretch>
        </p:blipFill>
        <p:spPr bwMode="auto">
          <a:xfrm>
            <a:off x="432048" y="1222304"/>
            <a:ext cx="8244408" cy="4798984"/>
          </a:xfrm>
          <a:prstGeom prst="rect">
            <a:avLst/>
          </a:prstGeom>
          <a:noFill/>
        </p:spPr>
      </p:pic>
      <p:sp>
        <p:nvSpPr>
          <p:cNvPr id="9" name="テキスト ボックス 8"/>
          <p:cNvSpPr txBox="1"/>
          <p:nvPr/>
        </p:nvSpPr>
        <p:spPr>
          <a:xfrm>
            <a:off x="2058508" y="980728"/>
            <a:ext cx="690598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2800" dirty="0" smtClean="0"/>
              <a:t>米国内において</a:t>
            </a:r>
            <a:r>
              <a:rPr lang="en-US" altLang="ja-JP" sz="2800" dirty="0" smtClean="0"/>
              <a:t>33</a:t>
            </a:r>
            <a:r>
              <a:rPr lang="ja-JP" altLang="en-US" sz="2800" dirty="0" smtClean="0"/>
              <a:t>％が電子書籍端末を保有</a:t>
            </a:r>
            <a:endParaRPr lang="en-US" altLang="ja-JP" sz="28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normAutofit/>
          </a:bodyPr>
          <a:lstStyle/>
          <a:p>
            <a:r>
              <a:rPr kumimoji="1" lang="ja-JP" altLang="en-US" dirty="0" smtClean="0"/>
              <a:t>電子書籍利用の広がり</a:t>
            </a:r>
            <a:r>
              <a:rPr lang="ja-JP" altLang="en-US" dirty="0" smtClean="0"/>
              <a:t>（米国） </a:t>
            </a:r>
            <a:r>
              <a:rPr lang="en-US" altLang="ja-JP" dirty="0" smtClean="0"/>
              <a:t>(2)</a:t>
            </a:r>
            <a:endParaRPr kumimoji="1" lang="ja-JP" altLang="en-US" dirty="0"/>
          </a:p>
        </p:txBody>
      </p:sp>
      <p:sp>
        <p:nvSpPr>
          <p:cNvPr id="3" name="コンテンツ プレースホルダ 2"/>
          <p:cNvSpPr>
            <a:spLocks noGrp="1"/>
          </p:cNvSpPr>
          <p:nvPr>
            <p:ph idx="1"/>
          </p:nvPr>
        </p:nvSpPr>
        <p:spPr>
          <a:xfrm>
            <a:off x="323528" y="836712"/>
            <a:ext cx="8496944" cy="5184576"/>
          </a:xfrm>
        </p:spPr>
        <p:txBody>
          <a:bodyPr>
            <a:normAutofit/>
          </a:bodyPr>
          <a:lstStyle/>
          <a:p>
            <a:r>
              <a:rPr lang="ja-JP" altLang="en-US" dirty="0" smtClean="0"/>
              <a:t>米国内において</a:t>
            </a:r>
            <a:r>
              <a:rPr lang="en-US" altLang="ja-JP" dirty="0" smtClean="0"/>
              <a:t>75%</a:t>
            </a:r>
            <a:r>
              <a:rPr lang="ja-JP" altLang="en-US" dirty="0" smtClean="0"/>
              <a:t>が過去</a:t>
            </a:r>
            <a:r>
              <a:rPr lang="en-US" altLang="ja-JP" dirty="0" smtClean="0"/>
              <a:t>1</a:t>
            </a:r>
            <a:r>
              <a:rPr lang="ja-JP" altLang="en-US" dirty="0" smtClean="0"/>
              <a:t>年間の読書経験ありと回答</a:t>
            </a:r>
            <a:endParaRPr lang="en-US" altLang="ja-JP" dirty="0" smtClean="0"/>
          </a:p>
          <a:p>
            <a:pPr lvl="1"/>
            <a:r>
              <a:rPr lang="ja-JP" altLang="en-US" dirty="0" smtClean="0"/>
              <a:t>うち </a:t>
            </a:r>
            <a:r>
              <a:rPr lang="en-US" altLang="ja-JP" dirty="0" smtClean="0"/>
              <a:t>89</a:t>
            </a:r>
            <a:r>
              <a:rPr lang="ja-JP" altLang="en-US" dirty="0" smtClean="0"/>
              <a:t>％ が紙の書籍</a:t>
            </a:r>
            <a:endParaRPr lang="en-US" altLang="ja-JP" dirty="0" smtClean="0"/>
          </a:p>
          <a:p>
            <a:pPr lvl="1"/>
            <a:r>
              <a:rPr lang="ja-JP" altLang="en-US" dirty="0" smtClean="0"/>
              <a:t>うち </a:t>
            </a:r>
            <a:r>
              <a:rPr lang="en-US" altLang="ja-JP" dirty="0" smtClean="0"/>
              <a:t>30% </a:t>
            </a:r>
            <a:r>
              <a:rPr lang="ja-JP" altLang="en-US" dirty="0" smtClean="0"/>
              <a:t>が電子版の書籍</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18</a:t>
            </a:fld>
            <a:endParaRPr kumimoji="1" lang="ja-JP" altLang="en-US" dirty="0"/>
          </a:p>
        </p:txBody>
      </p:sp>
      <p:sp>
        <p:nvSpPr>
          <p:cNvPr id="7" name="正方形/長方形 6"/>
          <p:cNvSpPr/>
          <p:nvPr/>
        </p:nvSpPr>
        <p:spPr>
          <a:xfrm>
            <a:off x="0" y="5949280"/>
            <a:ext cx="9144000" cy="923330"/>
          </a:xfrm>
          <a:prstGeom prst="rect">
            <a:avLst/>
          </a:prstGeom>
        </p:spPr>
        <p:txBody>
          <a:bodyPr wrap="square">
            <a:spAutoFit/>
          </a:bodyPr>
          <a:lstStyle/>
          <a:p>
            <a:r>
              <a:rPr lang="en-US" altLang="ja-JP" dirty="0" smtClean="0"/>
              <a:t>Lee </a:t>
            </a:r>
            <a:r>
              <a:rPr lang="en-US" altLang="ja-JP" dirty="0" err="1" smtClean="0"/>
              <a:t>Rainie</a:t>
            </a:r>
            <a:r>
              <a:rPr lang="en-US" altLang="ja-JP" dirty="0" smtClean="0"/>
              <a:t>, Maeve Duggan. “E-book Reading Jumps; Print Book Reading Declines”. Pew Internet, 2012. </a:t>
            </a:r>
            <a:r>
              <a:rPr lang="en-US" altLang="ja-JP" dirty="0" smtClean="0">
                <a:hlinkClick r:id="rId2"/>
              </a:rPr>
              <a:t>http://libraries.pewinternet.org/2012/12/27/e-book-reading-jumps-print-book-reading-declines/</a:t>
            </a:r>
            <a:endParaRPr lang="en-US" altLang="ja-JP" dirty="0"/>
          </a:p>
        </p:txBody>
      </p:sp>
      <p:graphicFrame>
        <p:nvGraphicFramePr>
          <p:cNvPr id="8" name="グラフ 7"/>
          <p:cNvGraphicFramePr/>
          <p:nvPr/>
        </p:nvGraphicFramePr>
        <p:xfrm>
          <a:off x="1331640" y="2924944"/>
          <a:ext cx="7272808" cy="29592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電子書籍の歴史</a:t>
            </a:r>
            <a:endParaRPr kumimoji="1" lang="ja-JP" altLang="en-US" dirty="0"/>
          </a:p>
        </p:txBody>
      </p:sp>
      <p:sp>
        <p:nvSpPr>
          <p:cNvPr id="3" name="コンテンツ プレースホルダ 2"/>
          <p:cNvSpPr>
            <a:spLocks noGrp="1"/>
          </p:cNvSpPr>
          <p:nvPr>
            <p:ph idx="1"/>
          </p:nvPr>
        </p:nvSpPr>
        <p:spPr>
          <a:xfrm>
            <a:off x="323528" y="980728"/>
            <a:ext cx="8496944" cy="5877272"/>
          </a:xfrm>
        </p:spPr>
        <p:txBody>
          <a:bodyPr>
            <a:normAutofit fontScale="92500" lnSpcReduction="20000"/>
          </a:bodyPr>
          <a:lstStyle/>
          <a:p>
            <a:r>
              <a:rPr lang="en-US" altLang="ja-JP" dirty="0" smtClean="0"/>
              <a:t>Electronic books; </a:t>
            </a:r>
            <a:r>
              <a:rPr lang="en-US" altLang="ja-JP" dirty="0" err="1" smtClean="0"/>
              <a:t>e</a:t>
            </a:r>
            <a:r>
              <a:rPr kumimoji="1" lang="en-US" altLang="ja-JP" dirty="0" err="1" smtClean="0"/>
              <a:t>books</a:t>
            </a:r>
            <a:r>
              <a:rPr lang="en-US" altLang="ja-JP" dirty="0" smtClean="0"/>
              <a:t>,</a:t>
            </a:r>
            <a:r>
              <a:rPr kumimoji="1" lang="en-US" altLang="ja-JP" dirty="0" smtClean="0"/>
              <a:t> E-books</a:t>
            </a:r>
          </a:p>
          <a:p>
            <a:r>
              <a:rPr lang="en-US" altLang="ja-JP" dirty="0" err="1" smtClean="0"/>
              <a:t>Memex</a:t>
            </a:r>
            <a:r>
              <a:rPr lang="en-US" altLang="ja-JP" dirty="0" smtClean="0"/>
              <a:t> (“As we may think”, by </a:t>
            </a:r>
            <a:r>
              <a:rPr lang="en-US" altLang="ja-JP" dirty="0" err="1" smtClean="0"/>
              <a:t>Vannevar</a:t>
            </a:r>
            <a:r>
              <a:rPr lang="en-US" altLang="ja-JP" dirty="0" smtClean="0"/>
              <a:t> Bush, 1945</a:t>
            </a:r>
            <a:r>
              <a:rPr lang="ja-JP" altLang="en-US" dirty="0" smtClean="0"/>
              <a:t>）</a:t>
            </a:r>
            <a:endParaRPr kumimoji="1" lang="en-US" altLang="ja-JP" dirty="0" smtClean="0"/>
          </a:p>
          <a:p>
            <a:r>
              <a:rPr lang="en-US" altLang="ja-JP" dirty="0" err="1" smtClean="0"/>
              <a:t>Dynabook</a:t>
            </a:r>
            <a:r>
              <a:rPr lang="ja-JP" altLang="en-US" dirty="0" smtClean="0"/>
              <a:t>（</a:t>
            </a:r>
            <a:r>
              <a:rPr lang="en-US" altLang="ja-JP" smtClean="0"/>
              <a:t>Alan </a:t>
            </a:r>
            <a:r>
              <a:rPr lang="en-US" altLang="ja-JP" smtClean="0"/>
              <a:t>Kay</a:t>
            </a:r>
            <a:r>
              <a:rPr lang="en-US" altLang="ja-JP" dirty="0" smtClean="0"/>
              <a:t>, 1972</a:t>
            </a:r>
            <a:r>
              <a:rPr lang="ja-JP" altLang="en-US" dirty="0" smtClean="0"/>
              <a:t>）</a:t>
            </a:r>
            <a:endParaRPr lang="en-US" altLang="ja-JP" dirty="0" smtClean="0"/>
          </a:p>
          <a:p>
            <a:r>
              <a:rPr lang="en-US" altLang="ja-JP" dirty="0" smtClean="0"/>
              <a:t>Oxford English Dictionary (1970s)</a:t>
            </a:r>
          </a:p>
          <a:p>
            <a:r>
              <a:rPr lang="ja-JP" altLang="en-US" dirty="0" smtClean="0"/>
              <a:t>最新科学技術用語辞典（三修社</a:t>
            </a:r>
            <a:r>
              <a:rPr lang="en-US" altLang="ja-JP" dirty="0" smtClean="0"/>
              <a:t>, 1987</a:t>
            </a:r>
            <a:r>
              <a:rPr lang="ja-JP" altLang="en-US" dirty="0" smtClean="0"/>
              <a:t>）</a:t>
            </a:r>
            <a:endParaRPr lang="en-US" altLang="ja-JP" dirty="0" smtClean="0"/>
          </a:p>
          <a:p>
            <a:r>
              <a:rPr lang="ja-JP" altLang="en-US" dirty="0" smtClean="0"/>
              <a:t>電子ブック（ソニー</a:t>
            </a:r>
            <a:r>
              <a:rPr lang="en-US" altLang="ja-JP" dirty="0" smtClean="0"/>
              <a:t>, 1991</a:t>
            </a:r>
            <a:r>
              <a:rPr lang="ja-JP" altLang="en-US" dirty="0" smtClean="0"/>
              <a:t>）</a:t>
            </a:r>
            <a:endParaRPr lang="en-US" altLang="ja-JP" dirty="0" smtClean="0"/>
          </a:p>
          <a:p>
            <a:r>
              <a:rPr lang="ja-JP" altLang="en-US" dirty="0" smtClean="0"/>
              <a:t>デジタルブック（</a:t>
            </a:r>
            <a:r>
              <a:rPr lang="en-US" altLang="ja-JP" dirty="0" smtClean="0"/>
              <a:t>NEC, 1992</a:t>
            </a:r>
            <a:r>
              <a:rPr lang="ja-JP" altLang="en-US" dirty="0" smtClean="0"/>
              <a:t>）</a:t>
            </a:r>
            <a:endParaRPr lang="en-US" altLang="ja-JP" dirty="0" smtClean="0"/>
          </a:p>
          <a:p>
            <a:r>
              <a:rPr kumimoji="1" lang="ja-JP" altLang="en-US" dirty="0" smtClean="0"/>
              <a:t>ほかにも、電子本</a:t>
            </a:r>
            <a:r>
              <a:rPr lang="ja-JP" altLang="en-US" dirty="0" smtClean="0"/>
              <a:t>、電子出版（物）といったコンセプトによる商品、提案などがある。</a:t>
            </a:r>
            <a:endParaRPr kumimoji="1" lang="en-US" altLang="ja-JP" dirty="0" smtClean="0"/>
          </a:p>
          <a:p>
            <a:r>
              <a:rPr kumimoji="1" lang="ja-JP" altLang="en-US" u="sng" dirty="0" smtClean="0"/>
              <a:t>電子書籍</a:t>
            </a:r>
            <a:r>
              <a:rPr kumimoji="1" lang="ja-JP" altLang="en-US" dirty="0" smtClean="0"/>
              <a:t>（歌田</a:t>
            </a:r>
            <a:r>
              <a:rPr kumimoji="1" lang="en-US" altLang="ja-JP" dirty="0" smtClean="0"/>
              <a:t>, 1998</a:t>
            </a:r>
            <a:r>
              <a:rPr kumimoji="1" lang="ja-JP" altLang="en-US" dirty="0" smtClean="0"/>
              <a:t>）</a:t>
            </a:r>
            <a:endParaRPr kumimoji="1" lang="en-US" altLang="ja-JP" dirty="0" smtClean="0"/>
          </a:p>
          <a:p>
            <a:r>
              <a:rPr lang="en-US" altLang="ja-JP" dirty="0" err="1" smtClean="0"/>
              <a:t>LIBRIe</a:t>
            </a:r>
            <a:r>
              <a:rPr lang="ja-JP" altLang="en-US" dirty="0" smtClean="0"/>
              <a:t>（ソニー</a:t>
            </a:r>
            <a:r>
              <a:rPr lang="en-US" altLang="ja-JP" dirty="0" smtClean="0"/>
              <a:t>, 2004</a:t>
            </a:r>
            <a:r>
              <a:rPr lang="ja-JP" altLang="en-US" dirty="0" smtClean="0"/>
              <a:t>）</a:t>
            </a:r>
            <a:r>
              <a:rPr lang="en-US" altLang="ja-JP" dirty="0" smtClean="0"/>
              <a:t>, </a:t>
            </a:r>
            <a:r>
              <a:rPr lang="ja-JP" altLang="en-US" dirty="0" smtClean="0"/>
              <a:t>シグマブック（パナソニック</a:t>
            </a:r>
            <a:r>
              <a:rPr lang="en-US" altLang="ja-JP" dirty="0" smtClean="0"/>
              <a:t>, 2004</a:t>
            </a:r>
            <a:r>
              <a:rPr lang="ja-JP" altLang="en-US" dirty="0" smtClean="0"/>
              <a:t>）</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19</a:t>
            </a:fld>
            <a:endParaRPr kumimoji="1" lang="ja-JP" alt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本日のお品書き</a:t>
            </a:r>
            <a:endParaRPr kumimoji="1" lang="ja-JP" altLang="en-US" dirty="0"/>
          </a:p>
        </p:txBody>
      </p:sp>
      <p:sp>
        <p:nvSpPr>
          <p:cNvPr id="3" name="コンテンツ プレースホルダ 2"/>
          <p:cNvSpPr>
            <a:spLocks noGrp="1"/>
          </p:cNvSpPr>
          <p:nvPr>
            <p:ph idx="1"/>
          </p:nvPr>
        </p:nvSpPr>
        <p:spPr>
          <a:xfrm>
            <a:off x="323528" y="1196752"/>
            <a:ext cx="8496944" cy="5661248"/>
          </a:xfrm>
        </p:spPr>
        <p:txBody>
          <a:bodyPr>
            <a:normAutofit/>
          </a:bodyPr>
          <a:lstStyle/>
          <a:p>
            <a:r>
              <a:rPr lang="ja-JP" altLang="en-US" dirty="0" smtClean="0"/>
              <a:t>前回の復習</a:t>
            </a:r>
            <a:endParaRPr kumimoji="1" lang="en-US" altLang="ja-JP" dirty="0" smtClean="0"/>
          </a:p>
          <a:p>
            <a:r>
              <a:rPr kumimoji="1" lang="ja-JP" altLang="en-US" dirty="0" smtClean="0"/>
              <a:t>電子書籍</a:t>
            </a:r>
            <a:endParaRPr kumimoji="1" lang="en-US" altLang="ja-JP" dirty="0" smtClean="0"/>
          </a:p>
          <a:p>
            <a:pPr lvl="1"/>
            <a:r>
              <a:rPr lang="ja-JP" altLang="en-US" dirty="0" smtClean="0"/>
              <a:t>電子書籍とは？</a:t>
            </a:r>
            <a:endParaRPr lang="en-US" altLang="ja-JP" dirty="0" smtClean="0"/>
          </a:p>
          <a:p>
            <a:pPr lvl="1"/>
            <a:r>
              <a:rPr lang="ja-JP" altLang="en-US" dirty="0" smtClean="0"/>
              <a:t>電子書籍のいま？</a:t>
            </a:r>
            <a:endParaRPr lang="en-US" altLang="ja-JP" dirty="0" smtClean="0"/>
          </a:p>
          <a:p>
            <a:pPr lvl="1"/>
            <a:r>
              <a:rPr lang="ja-JP" altLang="en-US" dirty="0" smtClean="0"/>
              <a:t>歴史</a:t>
            </a:r>
            <a:endParaRPr lang="en-US" altLang="ja-JP" dirty="0" smtClean="0"/>
          </a:p>
          <a:p>
            <a:pPr lvl="1"/>
            <a:r>
              <a:rPr lang="ja-JP" altLang="en-US" dirty="0" smtClean="0"/>
              <a:t>事例とともに：利用と閲覧環境、コンテンツ</a:t>
            </a:r>
            <a:endParaRPr lang="en-US" altLang="ja-JP" dirty="0" smtClean="0"/>
          </a:p>
          <a:p>
            <a:r>
              <a:rPr lang="ja-JP" altLang="en-US" dirty="0" smtClean="0"/>
              <a:t>提出物</a:t>
            </a:r>
            <a:endParaRPr lang="en-US" altLang="ja-JP" dirty="0" smtClean="0"/>
          </a:p>
          <a:p>
            <a:pPr lvl="1"/>
            <a:r>
              <a:rPr lang="ja-JP" altLang="en-US" dirty="0" smtClean="0"/>
              <a:t>第</a:t>
            </a:r>
            <a:r>
              <a:rPr lang="en-US" altLang="ja-JP" dirty="0" smtClean="0"/>
              <a:t>2</a:t>
            </a:r>
            <a:r>
              <a:rPr lang="ja-JP" altLang="en-US" dirty="0" smtClean="0"/>
              <a:t>回レポート課題 </a:t>
            </a:r>
            <a:endParaRPr lang="en-US" altLang="ja-JP" dirty="0" smtClean="0"/>
          </a:p>
          <a:p>
            <a:pPr lvl="1"/>
            <a:r>
              <a:rPr lang="ja-JP" altLang="en-US" dirty="0" smtClean="0"/>
              <a:t>出席票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a:t>
            </a:fld>
            <a:endParaRPr kumimoji="1" lang="ja-JP"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電子書籍の歴史 </a:t>
            </a:r>
            <a:r>
              <a:rPr kumimoji="1" lang="en-US" altLang="ja-JP" dirty="0" smtClean="0"/>
              <a:t>(2)</a:t>
            </a:r>
            <a:endParaRPr kumimoji="1" lang="ja-JP" altLang="en-US" dirty="0"/>
          </a:p>
        </p:txBody>
      </p:sp>
      <p:sp>
        <p:nvSpPr>
          <p:cNvPr id="3" name="コンテンツ プレースホルダ 2"/>
          <p:cNvSpPr>
            <a:spLocks noGrp="1"/>
          </p:cNvSpPr>
          <p:nvPr>
            <p:ph idx="1"/>
          </p:nvPr>
        </p:nvSpPr>
        <p:spPr>
          <a:xfrm>
            <a:off x="0" y="980728"/>
            <a:ext cx="9144000" cy="5877272"/>
          </a:xfrm>
        </p:spPr>
        <p:txBody>
          <a:bodyPr>
            <a:normAutofit fontScale="92500" lnSpcReduction="20000"/>
          </a:bodyPr>
          <a:lstStyle/>
          <a:p>
            <a:r>
              <a:rPr kumimoji="1" lang="ja-JP" altLang="en-US" dirty="0" smtClean="0"/>
              <a:t>電子書籍に向かう流れ</a:t>
            </a:r>
            <a:endParaRPr kumimoji="1" lang="en-US" altLang="ja-JP" dirty="0" smtClean="0"/>
          </a:p>
          <a:p>
            <a:r>
              <a:rPr lang="en-US" altLang="ja-JP" dirty="0" smtClean="0"/>
              <a:t>1970</a:t>
            </a:r>
            <a:r>
              <a:rPr lang="ja-JP" altLang="en-US" dirty="0" smtClean="0"/>
              <a:t>年代</a:t>
            </a:r>
            <a:endParaRPr lang="en-US" altLang="ja-JP" dirty="0" smtClean="0"/>
          </a:p>
          <a:p>
            <a:pPr lvl="1"/>
            <a:r>
              <a:rPr kumimoji="1" lang="ja-JP" altLang="en-US" dirty="0" smtClean="0"/>
              <a:t>初期のテキスト電子化、辞書電子化の研究開発</a:t>
            </a:r>
            <a:endParaRPr kumimoji="1" lang="en-US" altLang="ja-JP" dirty="0" smtClean="0"/>
          </a:p>
          <a:p>
            <a:r>
              <a:rPr lang="en-US" altLang="ja-JP" dirty="0" smtClean="0"/>
              <a:t>1980</a:t>
            </a:r>
            <a:r>
              <a:rPr lang="ja-JP" altLang="en-US" dirty="0" smtClean="0"/>
              <a:t>年代～</a:t>
            </a:r>
            <a:r>
              <a:rPr lang="en-US" altLang="ja-JP" dirty="0" smtClean="0"/>
              <a:t>1990</a:t>
            </a:r>
            <a:r>
              <a:rPr lang="ja-JP" altLang="en-US" dirty="0" smtClean="0"/>
              <a:t>年代</a:t>
            </a:r>
            <a:endParaRPr lang="en-US" altLang="ja-JP" dirty="0" smtClean="0"/>
          </a:p>
          <a:p>
            <a:pPr lvl="1"/>
            <a:r>
              <a:rPr lang="en-US" altLang="ja-JP" dirty="0" smtClean="0"/>
              <a:t>CD-ROM</a:t>
            </a:r>
            <a:r>
              <a:rPr lang="ja-JP" altLang="en-US" dirty="0" smtClean="0"/>
              <a:t>等による電子出版、</a:t>
            </a:r>
            <a:r>
              <a:rPr lang="en-US" altLang="ja-JP" dirty="0" smtClean="0"/>
              <a:t>DTP</a:t>
            </a:r>
          </a:p>
          <a:p>
            <a:r>
              <a:rPr lang="en-US" altLang="ja-JP" dirty="0" smtClean="0"/>
              <a:t>1990</a:t>
            </a:r>
            <a:r>
              <a:rPr lang="ja-JP" altLang="en-US" dirty="0" smtClean="0"/>
              <a:t>年代末</a:t>
            </a:r>
            <a:endParaRPr lang="en-US" altLang="ja-JP" dirty="0" smtClean="0"/>
          </a:p>
          <a:p>
            <a:pPr lvl="1"/>
            <a:r>
              <a:rPr lang="ja-JP" altLang="en-US" dirty="0" smtClean="0"/>
              <a:t>書籍・本の電子化実験</a:t>
            </a:r>
            <a:endParaRPr lang="en-US" altLang="ja-JP" dirty="0" smtClean="0"/>
          </a:p>
          <a:p>
            <a:pPr lvl="1"/>
            <a:r>
              <a:rPr lang="ja-JP" altLang="en-US" dirty="0" smtClean="0"/>
              <a:t>オンライン配信含む</a:t>
            </a:r>
            <a:endParaRPr lang="en-US" altLang="ja-JP" dirty="0" smtClean="0"/>
          </a:p>
          <a:p>
            <a:pPr lvl="1"/>
            <a:r>
              <a:rPr lang="ja-JP" altLang="en-US" dirty="0" smtClean="0"/>
              <a:t>電子書籍コンソーシアム</a:t>
            </a:r>
            <a:endParaRPr lang="en-US" altLang="ja-JP" dirty="0" smtClean="0"/>
          </a:p>
          <a:p>
            <a:r>
              <a:rPr lang="en-US" altLang="ja-JP" dirty="0" smtClean="0"/>
              <a:t>2004</a:t>
            </a:r>
            <a:r>
              <a:rPr lang="ja-JP" altLang="en-US" dirty="0" smtClean="0"/>
              <a:t>年頃</a:t>
            </a:r>
            <a:endParaRPr lang="en-US" altLang="ja-JP" dirty="0" smtClean="0"/>
          </a:p>
          <a:p>
            <a:pPr lvl="1"/>
            <a:r>
              <a:rPr lang="ja-JP" altLang="en-US" dirty="0" smtClean="0"/>
              <a:t>電子書籍端末の発売</a:t>
            </a:r>
            <a:endParaRPr lang="en-US" altLang="ja-JP" dirty="0" smtClean="0"/>
          </a:p>
          <a:p>
            <a:r>
              <a:rPr lang="en-US" altLang="ja-JP" dirty="0" smtClean="0"/>
              <a:t>2007</a:t>
            </a:r>
            <a:r>
              <a:rPr lang="ja-JP" altLang="en-US" dirty="0" smtClean="0"/>
              <a:t>年頃～現在</a:t>
            </a:r>
            <a:endParaRPr lang="en-US" altLang="ja-JP" dirty="0" smtClean="0"/>
          </a:p>
          <a:p>
            <a:pPr lvl="1"/>
            <a:r>
              <a:rPr lang="en-US" altLang="ja-JP" dirty="0" smtClean="0"/>
              <a:t>Sony Reader (2006), Amazon Kindle (2007), Barnes &amp; Noble Nook (2009), </a:t>
            </a:r>
            <a:r>
              <a:rPr lang="en-US" altLang="ja-JP" dirty="0" err="1" smtClean="0"/>
              <a:t>iPad</a:t>
            </a:r>
            <a:r>
              <a:rPr lang="en-US" altLang="ja-JP" dirty="0" smtClean="0"/>
              <a:t> (2010)</a:t>
            </a:r>
          </a:p>
          <a:p>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20</a:t>
            </a:fld>
            <a:endParaRPr kumimoji="1" lang="ja-JP"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電子書籍の歴史 </a:t>
            </a:r>
            <a:r>
              <a:rPr lang="en-US" altLang="ja-JP" dirty="0" smtClean="0"/>
              <a:t>(3)</a:t>
            </a:r>
            <a:endParaRPr kumimoji="1" lang="ja-JP" altLang="en-US" dirty="0"/>
          </a:p>
        </p:txBody>
      </p:sp>
      <p:sp>
        <p:nvSpPr>
          <p:cNvPr id="3" name="コンテンツ プレースホルダ 2"/>
          <p:cNvSpPr>
            <a:spLocks noGrp="1"/>
          </p:cNvSpPr>
          <p:nvPr>
            <p:ph idx="1"/>
          </p:nvPr>
        </p:nvSpPr>
        <p:spPr>
          <a:xfrm>
            <a:off x="323528" y="1196752"/>
            <a:ext cx="8496944" cy="5661248"/>
          </a:xfrm>
        </p:spPr>
        <p:txBody>
          <a:bodyPr>
            <a:normAutofit lnSpcReduction="10000"/>
          </a:bodyPr>
          <a:lstStyle/>
          <a:p>
            <a:r>
              <a:rPr lang="ja-JP" altLang="en-US" dirty="0" smtClean="0"/>
              <a:t>特に日本国内において：</a:t>
            </a:r>
            <a:endParaRPr lang="en-US" altLang="ja-JP" dirty="0" smtClean="0"/>
          </a:p>
          <a:p>
            <a:pPr lvl="1"/>
            <a:r>
              <a:rPr lang="en-US" altLang="ja-JP" dirty="0" smtClean="0"/>
              <a:t>1990</a:t>
            </a:r>
            <a:r>
              <a:rPr lang="ja-JP" altLang="en-US" dirty="0" smtClean="0"/>
              <a:t>年代以来、何度か繰り返される「電子書籍ブーム」</a:t>
            </a:r>
            <a:endParaRPr lang="en-US" altLang="ja-JP" dirty="0" smtClean="0"/>
          </a:p>
          <a:p>
            <a:pPr lvl="1"/>
            <a:r>
              <a:rPr lang="ja-JP" altLang="en-US" dirty="0" smtClean="0"/>
              <a:t>官民一体による研究開発</a:t>
            </a:r>
            <a:endParaRPr lang="en-US" altLang="ja-JP" dirty="0" smtClean="0"/>
          </a:p>
          <a:p>
            <a:pPr lvl="1"/>
            <a:r>
              <a:rPr lang="ja-JP" altLang="en-US" dirty="0" smtClean="0"/>
              <a:t>閲覧機器の盛衰に伴う市場の伸長</a:t>
            </a:r>
            <a:endParaRPr lang="en-US" altLang="ja-JP" dirty="0" smtClean="0"/>
          </a:p>
          <a:p>
            <a:pPr lvl="1"/>
            <a:r>
              <a:rPr lang="ja-JP" altLang="en-US" dirty="0" smtClean="0"/>
              <a:t>ニッチ産業の勃興</a:t>
            </a:r>
            <a:endParaRPr lang="en-US" altLang="ja-JP" dirty="0" smtClean="0"/>
          </a:p>
          <a:p>
            <a:pPr lvl="1"/>
            <a:r>
              <a:rPr lang="ja-JP" altLang="en-US" dirty="0" smtClean="0"/>
              <a:t>著作権処理</a:t>
            </a:r>
            <a:endParaRPr lang="en-US" altLang="ja-JP" dirty="0" smtClean="0"/>
          </a:p>
          <a:p>
            <a:r>
              <a:rPr kumimoji="1" lang="ja-JP" altLang="en-US" dirty="0" smtClean="0"/>
              <a:t>客観的にみると、日本は他国に</a:t>
            </a:r>
            <a:r>
              <a:rPr lang="ja-JP" altLang="en-US" dirty="0" smtClean="0"/>
              <a:t>比べ、大きな電子</a:t>
            </a:r>
            <a:r>
              <a:rPr kumimoji="1" lang="ja-JP" altLang="en-US" dirty="0" smtClean="0"/>
              <a:t>書籍市場が形成されている。</a:t>
            </a:r>
            <a:endParaRPr kumimoji="1" lang="en-US" altLang="ja-JP" dirty="0" smtClean="0"/>
          </a:p>
          <a:p>
            <a:pPr lvl="1"/>
            <a:r>
              <a:rPr kumimoji="1" lang="ja-JP" altLang="en-US" dirty="0" smtClean="0"/>
              <a:t>が、それらは一般書というよりは、ケータイ向けコンテンツ、電子辞書、コミックといった種別の書籍に特化した発展を遂げている。</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21</a:t>
            </a:fld>
            <a:endParaRPr kumimoji="1" lang="ja-JP"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電子書籍における閲覧環境と利用</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3</a:t>
            </a:r>
            <a:r>
              <a:rPr kumimoji="1" lang="ja-JP" altLang="en-US" dirty="0" err="1" smtClean="0"/>
              <a:t>つの</a:t>
            </a:r>
            <a:r>
              <a:rPr kumimoji="1" lang="ja-JP" altLang="en-US" dirty="0" smtClean="0"/>
              <a:t>切り口</a:t>
            </a:r>
            <a:endParaRPr kumimoji="1" lang="en-US" altLang="ja-JP" dirty="0" smtClean="0"/>
          </a:p>
          <a:p>
            <a:pPr lvl="1"/>
            <a:r>
              <a:rPr kumimoji="1" lang="ja-JP" altLang="en-US" dirty="0" smtClean="0">
                <a:solidFill>
                  <a:srgbClr val="FF0000"/>
                </a:solidFill>
              </a:rPr>
              <a:t>閲覧機器</a:t>
            </a:r>
            <a:r>
              <a:rPr lang="ja-JP" altLang="en-US" dirty="0" smtClean="0">
                <a:solidFill>
                  <a:srgbClr val="FF0000"/>
                </a:solidFill>
              </a:rPr>
              <a:t>（ハードウェア）</a:t>
            </a:r>
            <a:endParaRPr kumimoji="1" lang="en-US" altLang="ja-JP" dirty="0" smtClean="0">
              <a:solidFill>
                <a:srgbClr val="FF0000"/>
              </a:solidFill>
            </a:endParaRPr>
          </a:p>
          <a:p>
            <a:pPr lvl="1"/>
            <a:r>
              <a:rPr kumimoji="1" lang="ja-JP" altLang="en-US" dirty="0" smtClean="0">
                <a:solidFill>
                  <a:schemeClr val="accent3">
                    <a:lumMod val="50000"/>
                  </a:schemeClr>
                </a:solidFill>
              </a:rPr>
              <a:t>ビューワ（ソフトウェア）</a:t>
            </a:r>
            <a:endParaRPr kumimoji="1" lang="en-US" altLang="ja-JP" dirty="0" smtClean="0">
              <a:solidFill>
                <a:schemeClr val="accent3">
                  <a:lumMod val="50000"/>
                </a:schemeClr>
              </a:solidFill>
            </a:endParaRPr>
          </a:p>
          <a:p>
            <a:pPr lvl="1"/>
            <a:r>
              <a:rPr lang="ja-JP" altLang="en-US" dirty="0" smtClean="0">
                <a:solidFill>
                  <a:schemeClr val="accent6">
                    <a:lumMod val="75000"/>
                  </a:schemeClr>
                </a:solidFill>
              </a:rPr>
              <a:t>コンテンツ</a:t>
            </a:r>
            <a:endParaRPr lang="en-US" altLang="ja-JP" dirty="0" smtClean="0">
              <a:solidFill>
                <a:schemeClr val="accent6">
                  <a:lumMod val="75000"/>
                </a:schemeClr>
              </a:solidFill>
            </a:endParaRPr>
          </a:p>
          <a:p>
            <a:r>
              <a:rPr lang="ja-JP" altLang="en-US" dirty="0" smtClean="0"/>
              <a:t>「パッケージ化されている」ことの意味</a:t>
            </a:r>
            <a:endParaRPr lang="en-US" altLang="ja-JP" dirty="0" smtClean="0"/>
          </a:p>
          <a:p>
            <a:pPr lvl="1"/>
            <a:r>
              <a:rPr lang="ja-JP" altLang="en-US" dirty="0" smtClean="0"/>
              <a:t>新聞  </a:t>
            </a:r>
            <a:r>
              <a:rPr lang="en-US" altLang="ja-JP" dirty="0" smtClean="0"/>
              <a:t>-  </a:t>
            </a:r>
            <a:r>
              <a:rPr lang="ja-JP" altLang="en-US" dirty="0" smtClean="0"/>
              <a:t>ニュース</a:t>
            </a:r>
            <a:endParaRPr lang="en-US" altLang="ja-JP" dirty="0" smtClean="0"/>
          </a:p>
          <a:p>
            <a:pPr lvl="1"/>
            <a:r>
              <a:rPr lang="ja-JP" altLang="en-US" dirty="0" smtClean="0"/>
              <a:t>「ウェブ」と「電子書籍」の違い</a:t>
            </a:r>
            <a:endParaRPr lang="en-US" altLang="ja-JP" dirty="0" smtClean="0"/>
          </a:p>
          <a:p>
            <a:endParaRPr lang="ja-JP" altLang="en-US" dirty="0" smtClean="0"/>
          </a:p>
          <a:p>
            <a:pPr lvl="1"/>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22</a:t>
            </a:fld>
            <a:endParaRPr kumimoji="1" lang="ja-JP"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電子書籍の事例</a:t>
            </a:r>
            <a:endParaRPr kumimoji="1" lang="ja-JP" altLang="en-US" dirty="0"/>
          </a:p>
        </p:txBody>
      </p:sp>
      <p:sp>
        <p:nvSpPr>
          <p:cNvPr id="3" name="コンテンツ プレースホルダ 2"/>
          <p:cNvSpPr>
            <a:spLocks noGrp="1"/>
          </p:cNvSpPr>
          <p:nvPr>
            <p:ph idx="1"/>
          </p:nvPr>
        </p:nvSpPr>
        <p:spPr>
          <a:xfrm>
            <a:off x="323528" y="1196752"/>
            <a:ext cx="8496944" cy="5661248"/>
          </a:xfrm>
        </p:spPr>
        <p:txBody>
          <a:bodyPr>
            <a:normAutofit fontScale="92500" lnSpcReduction="10000"/>
          </a:bodyPr>
          <a:lstStyle/>
          <a:p>
            <a:r>
              <a:rPr kumimoji="1" lang="ja-JP" altLang="en-US" dirty="0" smtClean="0"/>
              <a:t>電子辞書</a:t>
            </a:r>
            <a:endParaRPr kumimoji="1" lang="en-US" altLang="ja-JP" dirty="0" smtClean="0"/>
          </a:p>
          <a:p>
            <a:r>
              <a:rPr lang="en-US" altLang="ja-JP" dirty="0" smtClean="0"/>
              <a:t>Kindle</a:t>
            </a:r>
          </a:p>
          <a:p>
            <a:r>
              <a:rPr lang="en-US" altLang="ja-JP" dirty="0" smtClean="0"/>
              <a:t>Kobo</a:t>
            </a:r>
          </a:p>
          <a:p>
            <a:r>
              <a:rPr lang="en-US" altLang="ja-JP" dirty="0" smtClean="0"/>
              <a:t>Sony Reader</a:t>
            </a:r>
          </a:p>
          <a:p>
            <a:r>
              <a:rPr lang="en-US" altLang="ja-JP" dirty="0" err="1" smtClean="0"/>
              <a:t>iPad</a:t>
            </a:r>
            <a:r>
              <a:rPr lang="en-US" altLang="ja-JP" dirty="0" smtClean="0"/>
              <a:t> / </a:t>
            </a:r>
            <a:r>
              <a:rPr lang="en-US" altLang="ja-JP" dirty="0" err="1" smtClean="0"/>
              <a:t>iPhone</a:t>
            </a:r>
            <a:endParaRPr lang="en-US" altLang="ja-JP" dirty="0" smtClean="0"/>
          </a:p>
          <a:p>
            <a:r>
              <a:rPr lang="en-US" altLang="ja-JP" dirty="0" err="1" smtClean="0"/>
              <a:t>Andoroid</a:t>
            </a:r>
            <a:endParaRPr lang="en-US" altLang="ja-JP" dirty="0" smtClean="0"/>
          </a:p>
          <a:p>
            <a:r>
              <a:rPr kumimoji="1" lang="ja-JP" altLang="en-US" dirty="0" smtClean="0"/>
              <a:t>電子コミック</a:t>
            </a:r>
            <a:endParaRPr kumimoji="1" lang="en-US" altLang="ja-JP" dirty="0" smtClean="0"/>
          </a:p>
          <a:p>
            <a:r>
              <a:rPr lang="en-US" altLang="ja-JP" dirty="0" smtClean="0"/>
              <a:t>PDF</a:t>
            </a:r>
          </a:p>
          <a:p>
            <a:r>
              <a:rPr lang="ja-JP" altLang="en-US" dirty="0" smtClean="0"/>
              <a:t>青空文庫</a:t>
            </a:r>
            <a:endParaRPr lang="en-US" altLang="ja-JP" dirty="0" smtClean="0"/>
          </a:p>
          <a:p>
            <a:r>
              <a:rPr lang="ja-JP" altLang="en-US" dirty="0" smtClean="0"/>
              <a:t>プロジェクト・グーテンベルグ</a:t>
            </a:r>
            <a:endParaRPr lang="en-US" altLang="ja-JP" dirty="0" smtClean="0"/>
          </a:p>
          <a:p>
            <a:r>
              <a:rPr kumimoji="1" lang="ja-JP" altLang="en-US" dirty="0" smtClean="0"/>
              <a:t>近代デジタルライブラリー</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23</a:t>
            </a:fld>
            <a:endParaRPr kumimoji="1" lang="ja-JP" altLang="en-US" dirty="0"/>
          </a:p>
        </p:txBody>
      </p:sp>
      <p:sp>
        <p:nvSpPr>
          <p:cNvPr id="5" name="テキスト ボックス 4"/>
          <p:cNvSpPr txBox="1"/>
          <p:nvPr/>
        </p:nvSpPr>
        <p:spPr>
          <a:xfrm>
            <a:off x="3563888" y="1916832"/>
            <a:ext cx="2340000"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800" dirty="0" smtClean="0">
                <a:solidFill>
                  <a:srgbClr val="FF0000"/>
                </a:solidFill>
              </a:rPr>
              <a:t>電子書籍端末（専用機）</a:t>
            </a:r>
            <a:endParaRPr kumimoji="1" lang="ja-JP" altLang="en-US" sz="2800" dirty="0">
              <a:solidFill>
                <a:srgbClr val="FF0000"/>
              </a:solidFill>
            </a:endParaRPr>
          </a:p>
        </p:txBody>
      </p:sp>
      <p:sp>
        <p:nvSpPr>
          <p:cNvPr id="6" name="テキスト ボックス 5"/>
          <p:cNvSpPr txBox="1"/>
          <p:nvPr/>
        </p:nvSpPr>
        <p:spPr>
          <a:xfrm>
            <a:off x="3563888" y="4211796"/>
            <a:ext cx="1656184" cy="95410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ja-JP" altLang="en-US" sz="2800" dirty="0" smtClean="0">
                <a:solidFill>
                  <a:srgbClr val="FF0000"/>
                </a:solidFill>
              </a:rPr>
              <a:t>一般端末（汎用機）</a:t>
            </a:r>
            <a:endParaRPr kumimoji="1" lang="ja-JP" altLang="en-US" sz="2800" dirty="0">
              <a:solidFill>
                <a:srgbClr val="FF0000"/>
              </a:solidFill>
            </a:endParaRPr>
          </a:p>
        </p:txBody>
      </p:sp>
      <p:sp>
        <p:nvSpPr>
          <p:cNvPr id="7" name="テキスト ボックス 6"/>
          <p:cNvSpPr txBox="1"/>
          <p:nvPr/>
        </p:nvSpPr>
        <p:spPr>
          <a:xfrm>
            <a:off x="6309644" y="5301208"/>
            <a:ext cx="1718740" cy="523220"/>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ja-JP" altLang="en-US" sz="2800" dirty="0" smtClean="0">
                <a:solidFill>
                  <a:schemeClr val="accent6">
                    <a:lumMod val="75000"/>
                  </a:schemeClr>
                </a:solidFill>
              </a:rPr>
              <a:t>コンテンツ</a:t>
            </a:r>
            <a:endParaRPr kumimoji="1" lang="ja-JP" altLang="en-US" sz="2800" dirty="0">
              <a:solidFill>
                <a:schemeClr val="accent6">
                  <a:lumMod val="75000"/>
                </a:schemeClr>
              </a:solidFill>
            </a:endParaRPr>
          </a:p>
        </p:txBody>
      </p:sp>
      <p:sp>
        <p:nvSpPr>
          <p:cNvPr id="8" name="テキスト ボックス 7"/>
          <p:cNvSpPr txBox="1"/>
          <p:nvPr/>
        </p:nvSpPr>
        <p:spPr>
          <a:xfrm>
            <a:off x="6228184" y="1979548"/>
            <a:ext cx="2170787"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sz="2800" dirty="0" smtClean="0">
                <a:solidFill>
                  <a:schemeClr val="accent3">
                    <a:lumMod val="50000"/>
                  </a:schemeClr>
                </a:solidFill>
              </a:rPr>
              <a:t>専用ビューア</a:t>
            </a:r>
            <a:endParaRPr kumimoji="1" lang="ja-JP" altLang="en-US" sz="2800" dirty="0">
              <a:solidFill>
                <a:schemeClr val="accent3">
                  <a:lumMod val="50000"/>
                </a:schemeClr>
              </a:solidFill>
            </a:endParaRPr>
          </a:p>
        </p:txBody>
      </p:sp>
      <p:sp>
        <p:nvSpPr>
          <p:cNvPr id="9" name="テキスト ボックス 8"/>
          <p:cNvSpPr txBox="1"/>
          <p:nvPr/>
        </p:nvSpPr>
        <p:spPr>
          <a:xfrm>
            <a:off x="6300192" y="4005064"/>
            <a:ext cx="1489510" cy="52322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kumimoji="1" lang="ja-JP" altLang="en-US" sz="2800" dirty="0" smtClean="0">
                <a:solidFill>
                  <a:schemeClr val="accent3">
                    <a:lumMod val="50000"/>
                  </a:schemeClr>
                </a:solidFill>
              </a:rPr>
              <a:t>ブラウザ</a:t>
            </a:r>
            <a:endParaRPr kumimoji="1" lang="ja-JP" altLang="en-US" sz="2800" dirty="0">
              <a:solidFill>
                <a:schemeClr val="accent3">
                  <a:lumMod val="50000"/>
                </a:schemeClr>
              </a:solidFill>
            </a:endParaRPr>
          </a:p>
        </p:txBody>
      </p:sp>
      <p:sp>
        <p:nvSpPr>
          <p:cNvPr id="10" name="テキスト ボックス 9"/>
          <p:cNvSpPr txBox="1"/>
          <p:nvPr/>
        </p:nvSpPr>
        <p:spPr>
          <a:xfrm>
            <a:off x="6739072" y="1052736"/>
            <a:ext cx="2297424" cy="461665"/>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dirty="0" smtClean="0">
                <a:solidFill>
                  <a:schemeClr val="bg1">
                    <a:lumMod val="50000"/>
                  </a:schemeClr>
                </a:solidFill>
              </a:rPr>
              <a:t>専用フォーマット</a:t>
            </a:r>
            <a:endParaRPr kumimoji="1" lang="ja-JP" altLang="en-US" sz="2400" dirty="0">
              <a:solidFill>
                <a:schemeClr val="bg1">
                  <a:lumMod val="50000"/>
                </a:schemeClr>
              </a:solidFill>
            </a:endParaRPr>
          </a:p>
        </p:txBody>
      </p:sp>
      <p:sp>
        <p:nvSpPr>
          <p:cNvPr id="11" name="テキスト ボックス 10"/>
          <p:cNvSpPr txBox="1"/>
          <p:nvPr/>
        </p:nvSpPr>
        <p:spPr>
          <a:xfrm>
            <a:off x="7041200" y="2895327"/>
            <a:ext cx="1563248" cy="461665"/>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400" dirty="0" smtClean="0">
                <a:solidFill>
                  <a:schemeClr val="bg1">
                    <a:lumMod val="50000"/>
                  </a:schemeClr>
                </a:solidFill>
              </a:rPr>
              <a:t>PDF / </a:t>
            </a:r>
            <a:r>
              <a:rPr kumimoji="1" lang="en-US" altLang="ja-JP" sz="2400" dirty="0" err="1" smtClean="0">
                <a:solidFill>
                  <a:schemeClr val="bg1">
                    <a:lumMod val="50000"/>
                  </a:schemeClr>
                </a:solidFill>
              </a:rPr>
              <a:t>EPub</a:t>
            </a:r>
            <a:endParaRPr kumimoji="1" lang="ja-JP" altLang="en-US" sz="2400" dirty="0">
              <a:solidFill>
                <a:schemeClr val="bg1">
                  <a:lumMod val="50000"/>
                </a:schemeClr>
              </a:solidFill>
            </a:endParaRPr>
          </a:p>
        </p:txBody>
      </p:sp>
      <p:sp>
        <p:nvSpPr>
          <p:cNvPr id="12" name="テキスト ボックス 11"/>
          <p:cNvSpPr txBox="1"/>
          <p:nvPr/>
        </p:nvSpPr>
        <p:spPr>
          <a:xfrm>
            <a:off x="7041200" y="6135687"/>
            <a:ext cx="1973617" cy="461665"/>
          </a:xfrm>
          <a:prstGeom prst="rect">
            <a:avLst/>
          </a:prstGeom>
          <a:ln>
            <a:solidFill>
              <a:schemeClr val="bg1">
                <a:lumMod val="50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400" dirty="0" smtClean="0">
                <a:solidFill>
                  <a:schemeClr val="bg1">
                    <a:lumMod val="50000"/>
                  </a:schemeClr>
                </a:solidFill>
              </a:rPr>
              <a:t>Flash / HTML5</a:t>
            </a:r>
            <a:endParaRPr kumimoji="1" lang="ja-JP" altLang="en-US" sz="2400" dirty="0">
              <a:solidFill>
                <a:schemeClr val="bg1">
                  <a:lumMod val="50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a:t>
            </a:r>
            <a:r>
              <a:rPr kumimoji="1" lang="en-US" altLang="ja-JP" dirty="0" smtClean="0"/>
              <a:t>1: </a:t>
            </a:r>
            <a:r>
              <a:rPr kumimoji="1" lang="ja-JP" altLang="en-US" dirty="0" smtClean="0"/>
              <a:t>電子辞書</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24</a:t>
            </a:fld>
            <a:endParaRPr kumimoji="1" lang="ja-JP" altLang="en-US" dirty="0"/>
          </a:p>
        </p:txBody>
      </p:sp>
      <p:pic>
        <p:nvPicPr>
          <p:cNvPr id="5" name="図 4" descr="IMG_2272.JPG"/>
          <p:cNvPicPr>
            <a:picLocks noChangeAspect="1"/>
          </p:cNvPicPr>
          <p:nvPr/>
        </p:nvPicPr>
        <p:blipFill>
          <a:blip r:embed="rId2" cstate="print"/>
          <a:srcRect l="7396" t="5871" r="4190"/>
          <a:stretch>
            <a:fillRect/>
          </a:stretch>
        </p:blipFill>
        <p:spPr>
          <a:xfrm rot="5400000">
            <a:off x="-365622" y="1669879"/>
            <a:ext cx="5410271" cy="4320000"/>
          </a:xfrm>
          <a:prstGeom prst="rect">
            <a:avLst/>
          </a:prstGeom>
          <a:ln>
            <a:solidFill>
              <a:schemeClr val="bg1">
                <a:lumMod val="50000"/>
              </a:schemeClr>
            </a:solidFill>
          </a:ln>
        </p:spPr>
      </p:pic>
      <p:pic>
        <p:nvPicPr>
          <p:cNvPr id="2050" name="Picture 2" descr="C:\Users\masao\Desktop\IMG_2274.JPG"/>
          <p:cNvPicPr>
            <a:picLocks noChangeAspect="1" noChangeArrowheads="1"/>
          </p:cNvPicPr>
          <p:nvPr/>
        </p:nvPicPr>
        <p:blipFill>
          <a:blip r:embed="rId3" cstate="print"/>
          <a:srcRect l="4031" b="2867"/>
          <a:stretch>
            <a:fillRect/>
          </a:stretch>
        </p:blipFill>
        <p:spPr bwMode="auto">
          <a:xfrm rot="5400000">
            <a:off x="3967296" y="1783933"/>
            <a:ext cx="5472608" cy="4154230"/>
          </a:xfrm>
          <a:prstGeom prst="rect">
            <a:avLst/>
          </a:prstGeom>
          <a:noFill/>
          <a:ln>
            <a:solidFill>
              <a:schemeClr val="bg1">
                <a:lumMod val="50000"/>
              </a:schemeClr>
            </a:solidFill>
          </a:ln>
        </p:spPr>
      </p:pic>
      <p:sp>
        <p:nvSpPr>
          <p:cNvPr id="7" name="テキスト ボックス 6"/>
          <p:cNvSpPr txBox="1"/>
          <p:nvPr/>
        </p:nvSpPr>
        <p:spPr>
          <a:xfrm>
            <a:off x="2437171" y="6237312"/>
            <a:ext cx="5375189"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400" dirty="0" smtClean="0"/>
              <a:t>SR-G10000</a:t>
            </a:r>
            <a:r>
              <a:rPr kumimoji="1" lang="ja-JP" altLang="en-US" sz="2400" dirty="0" smtClean="0"/>
              <a:t>（セイコーインスツルメンツ社）</a:t>
            </a:r>
            <a:endParaRPr kumimoji="1" lang="ja-JP" alt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a:t>
            </a:r>
            <a:r>
              <a:rPr kumimoji="1" lang="en-US" altLang="ja-JP" dirty="0" smtClean="0"/>
              <a:t>1: </a:t>
            </a:r>
            <a:r>
              <a:rPr kumimoji="1" lang="ja-JP" altLang="en-US" dirty="0" smtClean="0"/>
              <a:t>電子辞書 </a:t>
            </a:r>
            <a:r>
              <a:rPr kumimoji="1" lang="en-US" altLang="ja-JP" dirty="0" smtClean="0"/>
              <a:t>(2)</a:t>
            </a:r>
            <a:endParaRPr kumimoji="1" lang="ja-JP" altLang="en-US" dirty="0"/>
          </a:p>
        </p:txBody>
      </p:sp>
      <p:sp>
        <p:nvSpPr>
          <p:cNvPr id="3" name="コンテンツ プレースホルダ 2"/>
          <p:cNvSpPr>
            <a:spLocks noGrp="1"/>
          </p:cNvSpPr>
          <p:nvPr>
            <p:ph idx="1"/>
          </p:nvPr>
        </p:nvSpPr>
        <p:spPr>
          <a:xfrm>
            <a:off x="216024" y="1196752"/>
            <a:ext cx="8820472" cy="5472608"/>
          </a:xfrm>
        </p:spPr>
        <p:txBody>
          <a:bodyPr>
            <a:normAutofit/>
          </a:bodyPr>
          <a:lstStyle/>
          <a:p>
            <a:r>
              <a:rPr lang="ja-JP" altLang="en-US" dirty="0" smtClean="0"/>
              <a:t>最も古典的な電子書籍の種別</a:t>
            </a:r>
            <a:endParaRPr lang="en-US" altLang="ja-JP" dirty="0" smtClean="0"/>
          </a:p>
          <a:p>
            <a:pPr lvl="1"/>
            <a:r>
              <a:rPr kumimoji="1" lang="ja-JP" altLang="en-US" dirty="0" smtClean="0"/>
              <a:t>データの構造化が行いやすく、検索しやすいという電子版の特長に適している</a:t>
            </a:r>
            <a:endParaRPr kumimoji="1" lang="en-US" altLang="ja-JP" dirty="0" smtClean="0"/>
          </a:p>
          <a:p>
            <a:r>
              <a:rPr lang="en-US" altLang="ja-JP" dirty="0" smtClean="0"/>
              <a:t>1990</a:t>
            </a:r>
            <a:r>
              <a:rPr lang="ja-JP" altLang="en-US" dirty="0" smtClean="0"/>
              <a:t>年代末に携帯版の電子辞書端末が普及</a:t>
            </a:r>
            <a:endParaRPr kumimoji="1" lang="en-US" altLang="ja-JP" dirty="0" smtClean="0"/>
          </a:p>
          <a:p>
            <a:r>
              <a:rPr lang="ja-JP" altLang="en-US" dirty="0" smtClean="0"/>
              <a:t>携帯型専用機</a:t>
            </a:r>
            <a:r>
              <a:rPr lang="en-US" altLang="ja-JP" dirty="0" smtClean="0"/>
              <a:t>+</a:t>
            </a:r>
            <a:r>
              <a:rPr lang="ja-JP" altLang="en-US" dirty="0" smtClean="0"/>
              <a:t>専用検索ツールによる閲覧環境</a:t>
            </a:r>
            <a:endParaRPr lang="en-US" altLang="ja-JP" dirty="0" smtClean="0"/>
          </a:p>
          <a:p>
            <a:r>
              <a:rPr lang="ja-JP" altLang="en-US" dirty="0" smtClean="0"/>
              <a:t>機能</a:t>
            </a:r>
            <a:endParaRPr lang="en-US" altLang="ja-JP" dirty="0" smtClean="0"/>
          </a:p>
          <a:p>
            <a:pPr lvl="1"/>
            <a:r>
              <a:rPr lang="ja-JP" altLang="en-US" dirty="0" smtClean="0"/>
              <a:t>キーボード配置</a:t>
            </a:r>
            <a:endParaRPr lang="en-US" altLang="ja-JP" dirty="0" smtClean="0"/>
          </a:p>
          <a:p>
            <a:pPr lvl="1"/>
            <a:r>
              <a:rPr lang="ja-JP" altLang="en-US" dirty="0" smtClean="0"/>
              <a:t>串刺し検索</a:t>
            </a:r>
            <a:endParaRPr lang="en-US" altLang="ja-JP" dirty="0" smtClean="0"/>
          </a:p>
          <a:p>
            <a:pPr lvl="1"/>
            <a:r>
              <a:rPr lang="ja-JP" altLang="en-US" dirty="0" smtClean="0"/>
              <a:t>辞書コンテンツの追加・入れ替え等は限定的</a:t>
            </a:r>
            <a:endParaRPr lang="en-US" altLang="ja-JP" dirty="0" smtClean="0"/>
          </a:p>
          <a:p>
            <a:pPr lvl="1"/>
            <a:r>
              <a:rPr lang="ja-JP" altLang="en-US" dirty="0" smtClean="0"/>
              <a:t>音声・画像等も挿入可能</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25</a:t>
            </a:fld>
            <a:endParaRPr kumimoji="1" lang="ja-JP"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171400"/>
            <a:ext cx="8496944" cy="1143000"/>
          </a:xfrm>
        </p:spPr>
        <p:txBody>
          <a:bodyPr/>
          <a:lstStyle/>
          <a:p>
            <a:r>
              <a:rPr lang="ja-JP" altLang="en-US" dirty="0" smtClean="0"/>
              <a:t>事例</a:t>
            </a:r>
            <a:r>
              <a:rPr lang="en-US" altLang="ja-JP" dirty="0" smtClean="0"/>
              <a:t>1: </a:t>
            </a:r>
            <a:r>
              <a:rPr lang="ja-JP" altLang="en-US" dirty="0" smtClean="0"/>
              <a:t>電子辞書 </a:t>
            </a:r>
            <a:r>
              <a:rPr lang="en-US" altLang="ja-JP" dirty="0" smtClean="0"/>
              <a:t>(3)</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26</a:t>
            </a:fld>
            <a:endParaRPr kumimoji="1" lang="ja-JP" altLang="en-US" dirty="0"/>
          </a:p>
        </p:txBody>
      </p:sp>
      <p:graphicFrame>
        <p:nvGraphicFramePr>
          <p:cNvPr id="6" name="グラフ 5"/>
          <p:cNvGraphicFramePr/>
          <p:nvPr/>
        </p:nvGraphicFramePr>
        <p:xfrm>
          <a:off x="323528" y="764704"/>
          <a:ext cx="8568952" cy="5184576"/>
        </p:xfrm>
        <a:graphic>
          <a:graphicData uri="http://schemas.openxmlformats.org/drawingml/2006/chart">
            <c:chart xmlns:c="http://schemas.openxmlformats.org/drawingml/2006/chart" xmlns:r="http://schemas.openxmlformats.org/officeDocument/2006/relationships" r:id="rId2"/>
          </a:graphicData>
        </a:graphic>
      </p:graphicFrame>
      <p:sp>
        <p:nvSpPr>
          <p:cNvPr id="7" name="正方形/長方形 6"/>
          <p:cNvSpPr/>
          <p:nvPr/>
        </p:nvSpPr>
        <p:spPr>
          <a:xfrm>
            <a:off x="2555776" y="6021288"/>
            <a:ext cx="6588224" cy="830997"/>
          </a:xfrm>
          <a:prstGeom prst="rect">
            <a:avLst/>
          </a:prstGeom>
        </p:spPr>
        <p:txBody>
          <a:bodyPr wrap="square">
            <a:spAutoFit/>
          </a:bodyPr>
          <a:lstStyle/>
          <a:p>
            <a:r>
              <a:rPr lang="ja-JP" altLang="en-US" sz="2400" dirty="0" smtClean="0"/>
              <a:t>出典：「電子辞書出荷実績推移（</a:t>
            </a:r>
            <a:r>
              <a:rPr lang="en-US" altLang="ja-JP" sz="2400" dirty="0" smtClean="0"/>
              <a:t>1996-2012</a:t>
            </a:r>
            <a:r>
              <a:rPr lang="ja-JP" altLang="en-US" sz="2400" dirty="0" smtClean="0"/>
              <a:t>年）」（ビジネス機械・情報システム産業協会）</a:t>
            </a:r>
            <a:endParaRPr lang="ja-JP" alt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171400"/>
            <a:ext cx="8496944" cy="1143000"/>
          </a:xfrm>
        </p:spPr>
        <p:txBody>
          <a:bodyPr/>
          <a:lstStyle/>
          <a:p>
            <a:pPr algn="l"/>
            <a:r>
              <a:rPr kumimoji="1" lang="ja-JP" altLang="en-US" dirty="0" smtClean="0"/>
              <a:t>事例</a:t>
            </a:r>
            <a:r>
              <a:rPr kumimoji="1" lang="en-US" altLang="ja-JP" dirty="0" smtClean="0"/>
              <a:t>2: Kindle</a:t>
            </a:r>
            <a:endParaRPr kumimoji="1" lang="ja-JP" altLang="en-US" dirty="0"/>
          </a:p>
        </p:txBody>
      </p:sp>
      <p:sp>
        <p:nvSpPr>
          <p:cNvPr id="3" name="コンテンツ プレースホルダ 2"/>
          <p:cNvSpPr>
            <a:spLocks noGrp="1"/>
          </p:cNvSpPr>
          <p:nvPr>
            <p:ph idx="1"/>
          </p:nvPr>
        </p:nvSpPr>
        <p:spPr>
          <a:xfrm>
            <a:off x="0" y="836712"/>
            <a:ext cx="4788024" cy="5688632"/>
          </a:xfrm>
        </p:spPr>
        <p:txBody>
          <a:bodyPr>
            <a:normAutofit fontScale="77500" lnSpcReduction="20000"/>
          </a:bodyPr>
          <a:lstStyle/>
          <a:p>
            <a:r>
              <a:rPr lang="ja-JP" altLang="en-US" dirty="0" smtClean="0"/>
              <a:t>アマゾン社によるオンライン書店連携型の電子書籍専用端末</a:t>
            </a:r>
            <a:endParaRPr lang="en-US" altLang="ja-JP" dirty="0" smtClean="0"/>
          </a:p>
          <a:p>
            <a:r>
              <a:rPr lang="ja-JP" altLang="en-US" dirty="0" smtClean="0"/>
              <a:t>オンラインプラットフォーム連携型の端末として画期的な登場（</a:t>
            </a:r>
            <a:r>
              <a:rPr lang="en-US" altLang="ja-JP" dirty="0" smtClean="0"/>
              <a:t>2007</a:t>
            </a:r>
            <a:r>
              <a:rPr lang="ja-JP" altLang="en-US" dirty="0" smtClean="0"/>
              <a:t>年）</a:t>
            </a:r>
            <a:endParaRPr lang="en-US" altLang="ja-JP" dirty="0" smtClean="0"/>
          </a:p>
          <a:p>
            <a:pPr lvl="1"/>
            <a:r>
              <a:rPr lang="ja-JP" altLang="en-US" dirty="0" smtClean="0"/>
              <a:t>電子ペーパによる画面表示（</a:t>
            </a:r>
            <a:r>
              <a:rPr lang="en-US" altLang="ja-JP" dirty="0" smtClean="0"/>
              <a:t>E</a:t>
            </a:r>
            <a:r>
              <a:rPr lang="ja-JP" altLang="en-US" dirty="0" smtClean="0"/>
              <a:t>インク）</a:t>
            </a:r>
            <a:endParaRPr lang="en-US" altLang="ja-JP" dirty="0" smtClean="0"/>
          </a:p>
          <a:p>
            <a:pPr lvl="1"/>
            <a:r>
              <a:rPr lang="ja-JP" altLang="en-US" dirty="0" smtClean="0"/>
              <a:t>データ通信機能内蔵</a:t>
            </a:r>
            <a:endParaRPr lang="en-US" altLang="ja-JP" dirty="0" smtClean="0"/>
          </a:p>
          <a:p>
            <a:pPr lvl="1"/>
            <a:r>
              <a:rPr lang="ja-JP" altLang="en-US" dirty="0" smtClean="0"/>
              <a:t>コンテンツのクラウド保存蓄積</a:t>
            </a:r>
            <a:endParaRPr lang="en-US" altLang="ja-JP" dirty="0" smtClean="0"/>
          </a:p>
          <a:p>
            <a:pPr lvl="1"/>
            <a:r>
              <a:rPr lang="ja-JP" altLang="en-US" dirty="0" smtClean="0"/>
              <a:t>オンライン書店を通じたシームレスな連携</a:t>
            </a:r>
            <a:endParaRPr lang="en-US" altLang="ja-JP" dirty="0" smtClean="0"/>
          </a:p>
          <a:p>
            <a:pPr lvl="1"/>
            <a:r>
              <a:rPr lang="ja-JP" altLang="en-US" dirty="0" smtClean="0"/>
              <a:t>利用可能なコンテンツ</a:t>
            </a:r>
            <a:endParaRPr lang="en-US" altLang="ja-JP" dirty="0" smtClean="0"/>
          </a:p>
          <a:p>
            <a:r>
              <a:rPr lang="ja-JP" altLang="en-US" dirty="0" smtClean="0"/>
              <a:t>端末以外としての</a:t>
            </a:r>
            <a:r>
              <a:rPr lang="en-US" altLang="ja-JP" dirty="0" smtClean="0"/>
              <a:t>Kindle</a:t>
            </a:r>
            <a:r>
              <a:rPr lang="ja-JP" altLang="en-US" dirty="0" smtClean="0"/>
              <a:t>ソフトウェアの提供も</a:t>
            </a:r>
            <a:endParaRPr lang="en-US" altLang="ja-JP" dirty="0" smtClean="0"/>
          </a:p>
          <a:p>
            <a:pPr lvl="1"/>
            <a:r>
              <a:rPr lang="en-US" altLang="ja-JP" dirty="0" err="1" smtClean="0"/>
              <a:t>iPad</a:t>
            </a:r>
            <a:r>
              <a:rPr lang="en-US" altLang="ja-JP" dirty="0" smtClean="0"/>
              <a:t>, PC - </a:t>
            </a:r>
            <a:r>
              <a:rPr lang="ja-JP" altLang="en-US" dirty="0" smtClean="0"/>
              <a:t>ブラウザ等</a:t>
            </a:r>
            <a:endParaRPr lang="en-US" altLang="ja-JP" dirty="0" smtClean="0"/>
          </a:p>
          <a:p>
            <a:pPr lvl="1"/>
            <a:r>
              <a:rPr lang="ja-JP" altLang="en-US" dirty="0" smtClean="0"/>
              <a:t>端末間の同期</a:t>
            </a:r>
            <a:endParaRPr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27</a:t>
            </a:fld>
            <a:endParaRPr kumimoji="1" lang="ja-JP" altLang="en-US" dirty="0"/>
          </a:p>
        </p:txBody>
      </p:sp>
      <p:pic>
        <p:nvPicPr>
          <p:cNvPr id="1026" name="Picture 2" descr="http://upload.wikimedia.org/wikipedia/commons/0/0b/Kindle_DX_Front.jpg"/>
          <p:cNvPicPr>
            <a:picLocks noChangeAspect="1" noChangeArrowheads="1"/>
          </p:cNvPicPr>
          <p:nvPr/>
        </p:nvPicPr>
        <p:blipFill>
          <a:blip r:embed="rId2" cstate="print"/>
          <a:srcRect l="8552" t="4205" r="7354" b="5396"/>
          <a:stretch>
            <a:fillRect/>
          </a:stretch>
        </p:blipFill>
        <p:spPr bwMode="auto">
          <a:xfrm>
            <a:off x="4788024" y="188640"/>
            <a:ext cx="4248472" cy="6192688"/>
          </a:xfrm>
          <a:prstGeom prst="rect">
            <a:avLst/>
          </a:prstGeom>
          <a:noFill/>
          <a:ln>
            <a:solidFill>
              <a:schemeClr val="bg1">
                <a:lumMod val="50000"/>
              </a:schemeClr>
            </a:solidFill>
          </a:ln>
        </p:spPr>
      </p:pic>
      <p:sp>
        <p:nvSpPr>
          <p:cNvPr id="6" name="正方形/長方形 5"/>
          <p:cNvSpPr/>
          <p:nvPr/>
        </p:nvSpPr>
        <p:spPr>
          <a:xfrm>
            <a:off x="3779912" y="6453376"/>
            <a:ext cx="5292000" cy="33855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r"/>
            <a:r>
              <a:rPr lang="en-US" altLang="ja-JP" sz="1600" dirty="0" smtClean="0">
                <a:hlinkClick r:id="rId3"/>
              </a:rPr>
              <a:t>http://commons.wikimedia.org/wiki/File:Kindle_DX_Front.jpg</a:t>
            </a:r>
            <a:endParaRPr lang="ja-JP" altLang="en-US" sz="1600" dirty="0"/>
          </a:p>
        </p:txBody>
      </p:sp>
      <p:sp>
        <p:nvSpPr>
          <p:cNvPr id="7" name="テキスト ボックス 6"/>
          <p:cNvSpPr txBox="1"/>
          <p:nvPr/>
        </p:nvSpPr>
        <p:spPr>
          <a:xfrm>
            <a:off x="3779912" y="5991671"/>
            <a:ext cx="1377428" cy="46166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sz="2400" dirty="0" smtClean="0"/>
              <a:t>Kindle DX</a:t>
            </a:r>
            <a:endParaRPr kumimoji="1" lang="ja-JP" alt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まとめ</a:t>
            </a:r>
            <a:endParaRPr kumimoji="1" lang="ja-JP" altLang="en-US" dirty="0"/>
          </a:p>
        </p:txBody>
      </p:sp>
      <p:sp>
        <p:nvSpPr>
          <p:cNvPr id="3" name="コンテンツ プレースホルダ 2"/>
          <p:cNvSpPr>
            <a:spLocks noGrp="1"/>
          </p:cNvSpPr>
          <p:nvPr>
            <p:ph idx="1"/>
          </p:nvPr>
        </p:nvSpPr>
        <p:spPr>
          <a:xfrm>
            <a:off x="251520" y="908720"/>
            <a:ext cx="8640960" cy="5949280"/>
          </a:xfrm>
        </p:spPr>
        <p:txBody>
          <a:bodyPr>
            <a:normAutofit/>
          </a:bodyPr>
          <a:lstStyle/>
          <a:p>
            <a:r>
              <a:rPr lang="ja-JP" altLang="en-US" dirty="0" smtClean="0"/>
              <a:t>電子書籍とは何か？</a:t>
            </a:r>
            <a:endParaRPr lang="en-US" altLang="ja-JP" dirty="0" smtClean="0"/>
          </a:p>
          <a:p>
            <a:r>
              <a:rPr lang="ja-JP" altLang="en-US" dirty="0" smtClean="0"/>
              <a:t>電子書籍の歴史とその意義</a:t>
            </a:r>
            <a:endParaRPr lang="en-US" altLang="ja-JP" dirty="0" smtClean="0"/>
          </a:p>
          <a:p>
            <a:r>
              <a:rPr lang="ja-JP" altLang="en-US" dirty="0" smtClean="0"/>
              <a:t>電子書籍の閲覧環境</a:t>
            </a:r>
            <a:endParaRPr lang="en-US" altLang="ja-JP" dirty="0" smtClean="0"/>
          </a:p>
          <a:p>
            <a:pPr lvl="1"/>
            <a:r>
              <a:rPr lang="ja-JP" altLang="en-US" dirty="0" smtClean="0"/>
              <a:t>閲覧機器、ビューア、コンテンツ</a:t>
            </a:r>
            <a:endParaRPr lang="en-US" altLang="ja-JP" dirty="0" smtClean="0"/>
          </a:p>
          <a:p>
            <a:r>
              <a:rPr lang="ja-JP" altLang="en-US" dirty="0" smtClean="0"/>
              <a:t>事例を確認しながら、それぞれの特徴を考えてみた</a:t>
            </a:r>
            <a:endParaRPr lang="en-US" altLang="ja-JP" dirty="0" smtClean="0"/>
          </a:p>
          <a:p>
            <a:r>
              <a:rPr lang="ja-JP" altLang="en-US" dirty="0" smtClean="0"/>
              <a:t>次回は、さらに詳しくドキュメントフォーマット及び最近の動向について考えてみたいと思います</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28</a:t>
            </a:fld>
            <a:endParaRPr kumimoji="1" lang="ja-JP"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参考文献</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野村総合研究所</a:t>
            </a:r>
            <a:r>
              <a:rPr lang="en-US" altLang="ja-JP" dirty="0" smtClean="0"/>
              <a:t>. 2015</a:t>
            </a:r>
            <a:r>
              <a:rPr lang="ja-JP" altLang="en-US" dirty="0" smtClean="0"/>
              <a:t>年の電子書籍</a:t>
            </a:r>
            <a:r>
              <a:rPr lang="en-US" altLang="ja-JP" dirty="0" smtClean="0"/>
              <a:t>: </a:t>
            </a:r>
            <a:r>
              <a:rPr lang="ja-JP" altLang="en-US" dirty="0" smtClean="0"/>
              <a:t>現状と未来を読む</a:t>
            </a:r>
            <a:r>
              <a:rPr lang="en-US" altLang="ja-JP" dirty="0" smtClean="0"/>
              <a:t>. </a:t>
            </a:r>
            <a:r>
              <a:rPr lang="ja-JP" altLang="en-US" dirty="0" smtClean="0"/>
              <a:t>東洋経済新報社</a:t>
            </a:r>
            <a:r>
              <a:rPr lang="en-US" altLang="ja-JP" dirty="0" smtClean="0"/>
              <a:t>. 2011, 194p.</a:t>
            </a:r>
          </a:p>
          <a:p>
            <a:r>
              <a:rPr lang="ja-JP" altLang="en-US" dirty="0" smtClean="0"/>
              <a:t>湯浅俊彦</a:t>
            </a:r>
            <a:r>
              <a:rPr lang="en-US" altLang="ja-JP" dirty="0" smtClean="0"/>
              <a:t>. </a:t>
            </a:r>
            <a:r>
              <a:rPr lang="ja-JP" altLang="en-US" dirty="0" smtClean="0"/>
              <a:t>電子出版学入門：出版メディアのデジタル化と紙の本のゆくえ</a:t>
            </a:r>
            <a:r>
              <a:rPr lang="en-US" altLang="ja-JP" dirty="0" smtClean="0"/>
              <a:t>. </a:t>
            </a:r>
            <a:r>
              <a:rPr lang="ja-JP" altLang="en-US" dirty="0" smtClean="0"/>
              <a:t>改訂</a:t>
            </a:r>
            <a:r>
              <a:rPr lang="en-US" altLang="ja-JP" dirty="0" smtClean="0"/>
              <a:t>2</a:t>
            </a:r>
            <a:r>
              <a:rPr lang="ja-JP" altLang="en-US" dirty="0" smtClean="0"/>
              <a:t>版</a:t>
            </a:r>
            <a:r>
              <a:rPr lang="en-US" altLang="ja-JP" dirty="0" smtClean="0"/>
              <a:t>. 2010, 126p.</a:t>
            </a:r>
          </a:p>
          <a:p>
            <a:r>
              <a:rPr kumimoji="1" lang="ja-JP" altLang="en-US" dirty="0" smtClean="0"/>
              <a:t>特集</a:t>
            </a:r>
            <a:r>
              <a:rPr kumimoji="1" lang="en-US" altLang="ja-JP" dirty="0" smtClean="0"/>
              <a:t>: </a:t>
            </a:r>
            <a:r>
              <a:rPr kumimoji="1" lang="ja-JP" altLang="en-US" dirty="0" smtClean="0"/>
              <a:t>電子書籍の未来</a:t>
            </a:r>
            <a:r>
              <a:rPr kumimoji="1" lang="en-US" altLang="ja-JP" dirty="0" smtClean="0"/>
              <a:t>. </a:t>
            </a:r>
            <a:r>
              <a:rPr kumimoji="1" lang="ja-JP" altLang="en-US" dirty="0" smtClean="0"/>
              <a:t>情報処理</a:t>
            </a:r>
            <a:r>
              <a:rPr kumimoji="1" lang="en-US" altLang="ja-JP" dirty="0" smtClean="0"/>
              <a:t>. 2012, Vol.53, No.12, p.1254-1286.</a:t>
            </a: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29</a:t>
            </a:fld>
            <a:endParaRPr kumimoji="1" lang="ja-JP"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（前回の復習 </a:t>
            </a:r>
            <a:r>
              <a:rPr kumimoji="1" lang="en-US" altLang="ja-JP" dirty="0" smtClean="0"/>
              <a:t>= </a:t>
            </a:r>
            <a:r>
              <a:rPr lang="ja-JP" altLang="en-US" dirty="0" smtClean="0"/>
              <a:t>ふりかえり</a:t>
            </a:r>
            <a:r>
              <a:rPr kumimoji="1" lang="ja-JP" altLang="en-US"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学術分野のデジタルドキュメント</a:t>
            </a:r>
            <a:r>
              <a:rPr lang="ja-JP" altLang="en-US" dirty="0" smtClean="0"/>
              <a:t>の実例</a:t>
            </a:r>
            <a:endParaRPr kumimoji="1" lang="en-US" altLang="ja-JP" dirty="0" smtClean="0"/>
          </a:p>
          <a:p>
            <a:r>
              <a:rPr kumimoji="1" lang="ja-JP" altLang="en-US" dirty="0" smtClean="0"/>
              <a:t>オンラインジャーナルの様態</a:t>
            </a:r>
            <a:endParaRPr kumimoji="1" lang="en-US" altLang="ja-JP" dirty="0" smtClean="0"/>
          </a:p>
          <a:p>
            <a:pPr lvl="1"/>
            <a:r>
              <a:rPr kumimoji="1" lang="ja-JP" altLang="en-US" dirty="0" smtClean="0"/>
              <a:t>ランディングページ</a:t>
            </a:r>
            <a:endParaRPr kumimoji="1" lang="en-US" altLang="ja-JP" dirty="0" smtClean="0"/>
          </a:p>
          <a:p>
            <a:pPr lvl="1"/>
            <a:r>
              <a:rPr lang="ja-JP" altLang="en-US" dirty="0" smtClean="0"/>
              <a:t>全文ファイル（</a:t>
            </a:r>
            <a:r>
              <a:rPr lang="en-US" altLang="ja-JP" dirty="0" smtClean="0"/>
              <a:t>PDF, HTML</a:t>
            </a:r>
            <a:r>
              <a:rPr lang="ja-JP" altLang="en-US" dirty="0" smtClean="0"/>
              <a:t>）</a:t>
            </a:r>
            <a:endParaRPr kumimoji="1" lang="en-US" altLang="ja-JP" dirty="0" smtClean="0"/>
          </a:p>
          <a:p>
            <a:r>
              <a:rPr lang="ja-JP" altLang="en-US" dirty="0" smtClean="0"/>
              <a:t>事例（各社プラットフォーム）</a:t>
            </a:r>
            <a:endParaRPr lang="en-US" altLang="ja-JP" dirty="0" smtClean="0"/>
          </a:p>
          <a:p>
            <a:r>
              <a:rPr lang="ja-JP" altLang="en-US" dirty="0" smtClean="0"/>
              <a:t>オンラインジャーナル以外の文献種別</a:t>
            </a:r>
            <a:endParaRPr lang="en-US" altLang="ja-JP" dirty="0" smtClean="0"/>
          </a:p>
          <a:p>
            <a:pPr lvl="1"/>
            <a:r>
              <a:rPr lang="en-US" altLang="ja-JP" dirty="0" smtClean="0"/>
              <a:t>E</a:t>
            </a:r>
            <a:r>
              <a:rPr lang="ja-JP" altLang="en-US" dirty="0" smtClean="0"/>
              <a:t>ブック（専門書籍、事典等）</a:t>
            </a:r>
            <a:endParaRPr lang="en-US" altLang="ja-JP" dirty="0" smtClean="0"/>
          </a:p>
          <a:p>
            <a:pPr lvl="1"/>
            <a:r>
              <a:rPr lang="ja-JP" altLang="en-US" dirty="0" smtClean="0"/>
              <a:t>テクニカルレポート（技術報告）</a:t>
            </a:r>
            <a:endParaRPr lang="en-US" altLang="ja-JP" dirty="0" smtClean="0"/>
          </a:p>
          <a:p>
            <a:pPr lvl="1"/>
            <a:r>
              <a:rPr lang="ja-JP" altLang="en-US" dirty="0" smtClean="0"/>
              <a:t>プロシーディングス（会議論文集）</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a:t>
            </a:fld>
            <a:endParaRPr kumimoji="1" lang="ja-JP"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出席票 </a:t>
            </a:r>
            <a:r>
              <a:rPr kumimoji="1" lang="ja-JP" altLang="en-US" sz="2800" dirty="0" smtClean="0"/>
              <a:t>及び</a:t>
            </a:r>
            <a:r>
              <a:rPr kumimoji="1" lang="ja-JP" altLang="en-US" dirty="0" smtClean="0"/>
              <a:t> レポートの提出</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念のため、提出年月日、学籍番号、所属、氏名に記入漏れが無いか確認のうえ、提出してください。</a:t>
            </a:r>
            <a:endParaRPr lang="en-US" altLang="ja-JP" dirty="0" smtClean="0"/>
          </a:p>
          <a:p>
            <a:pPr>
              <a:buNone/>
            </a:pPr>
            <a:endParaRPr lang="en-US" altLang="ja-JP" sz="700" dirty="0" smtClean="0"/>
          </a:p>
          <a:p>
            <a:pPr>
              <a:buNone/>
            </a:pPr>
            <a:r>
              <a:rPr lang="ja-JP" altLang="en-US" dirty="0" smtClean="0"/>
              <a:t>提出位置：</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30</a:t>
            </a:fld>
            <a:endParaRPr kumimoji="1" lang="ja-JP" altLang="en-US" dirty="0"/>
          </a:p>
        </p:txBody>
      </p:sp>
      <p:sp>
        <p:nvSpPr>
          <p:cNvPr id="5" name="角丸四角形 4"/>
          <p:cNvSpPr/>
          <p:nvPr/>
        </p:nvSpPr>
        <p:spPr>
          <a:xfrm>
            <a:off x="1939110" y="3501008"/>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kumimoji="1" lang="en-US" altLang="ja-JP" sz="2400" dirty="0" smtClean="0"/>
              <a:t>2012xxxxx</a:t>
            </a:r>
            <a:endParaRPr kumimoji="1" lang="ja-JP" altLang="en-US" sz="2400" dirty="0"/>
          </a:p>
        </p:txBody>
      </p:sp>
      <p:sp>
        <p:nvSpPr>
          <p:cNvPr id="6" name="角丸四角形 5"/>
          <p:cNvSpPr/>
          <p:nvPr/>
        </p:nvSpPr>
        <p:spPr>
          <a:xfrm>
            <a:off x="3712356" y="3501008"/>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（知識）</a:t>
            </a:r>
            <a:endParaRPr kumimoji="1" lang="en-US" altLang="ja-JP" sz="3200" dirty="0" smtClean="0"/>
          </a:p>
          <a:p>
            <a:pPr algn="ctr"/>
            <a:r>
              <a:rPr lang="en-US" altLang="ja-JP" sz="2400" dirty="0" smtClean="0"/>
              <a:t>2011xxxxx</a:t>
            </a:r>
          </a:p>
        </p:txBody>
      </p:sp>
      <p:sp>
        <p:nvSpPr>
          <p:cNvPr id="7" name="角丸四角形 6"/>
          <p:cNvSpPr/>
          <p:nvPr/>
        </p:nvSpPr>
        <p:spPr>
          <a:xfrm>
            <a:off x="5485602" y="3501008"/>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lang="ja-JP" altLang="en-US" sz="3200" dirty="0" smtClean="0"/>
              <a:t>年次</a:t>
            </a:r>
            <a:endParaRPr kumimoji="1" lang="en-US" altLang="ja-JP" sz="3200" dirty="0" smtClean="0"/>
          </a:p>
          <a:p>
            <a:pPr algn="ctr"/>
            <a:r>
              <a:rPr kumimoji="1" lang="ja-JP" altLang="en-US" sz="3200" dirty="0" smtClean="0"/>
              <a:t>（</a:t>
            </a:r>
            <a:r>
              <a:rPr lang="ja-JP" altLang="en-US" sz="3200" dirty="0" smtClean="0"/>
              <a:t>創成</a:t>
            </a:r>
            <a:r>
              <a:rPr kumimoji="1" lang="ja-JP" altLang="en-US" sz="3200" dirty="0" smtClean="0"/>
              <a:t>）</a:t>
            </a:r>
            <a:endParaRPr kumimoji="1" lang="en-US" altLang="ja-JP" sz="3200" dirty="0" smtClean="0"/>
          </a:p>
          <a:p>
            <a:pPr algn="ctr"/>
            <a:r>
              <a:rPr lang="en-US" altLang="ja-JP" sz="2400" dirty="0" smtClean="0"/>
              <a:t>2011xxxxx</a:t>
            </a:r>
          </a:p>
        </p:txBody>
      </p:sp>
      <p:sp>
        <p:nvSpPr>
          <p:cNvPr id="9" name="角丸四角形 8"/>
          <p:cNvSpPr/>
          <p:nvPr/>
        </p:nvSpPr>
        <p:spPr>
          <a:xfrm>
            <a:off x="7258848" y="3501008"/>
            <a:ext cx="1728000"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sz="3200" dirty="0" smtClean="0"/>
              <a:t>4</a:t>
            </a:r>
            <a:r>
              <a:rPr lang="ja-JP" altLang="en-US" sz="3200" dirty="0" smtClean="0"/>
              <a:t>年次</a:t>
            </a:r>
            <a:r>
              <a:rPr lang="en-US" altLang="ja-JP" sz="2400" dirty="0" smtClean="0"/>
              <a:t>2010xxxxx,</a:t>
            </a:r>
          </a:p>
          <a:p>
            <a:pPr algn="ctr"/>
            <a:r>
              <a:rPr lang="en-US" altLang="ja-JP" sz="2400" dirty="0" smtClean="0"/>
              <a:t>etc.</a:t>
            </a:r>
          </a:p>
        </p:txBody>
      </p:sp>
      <p:sp>
        <p:nvSpPr>
          <p:cNvPr id="10" name="角丸四角形 9"/>
          <p:cNvSpPr/>
          <p:nvPr/>
        </p:nvSpPr>
        <p:spPr>
          <a:xfrm>
            <a:off x="165864" y="3501008"/>
            <a:ext cx="1656184" cy="288032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sz="3200" dirty="0" smtClean="0"/>
              <a:t>3</a:t>
            </a:r>
            <a:r>
              <a:rPr kumimoji="1" lang="ja-JP" altLang="en-US" sz="3200" dirty="0" smtClean="0"/>
              <a:t>編生</a:t>
            </a:r>
            <a:endParaRPr kumimoji="1" lang="en-US" altLang="ja-JP" sz="3200" dirty="0" smtClean="0"/>
          </a:p>
          <a:p>
            <a:pPr algn="ctr"/>
            <a:r>
              <a:rPr lang="en-US" altLang="ja-JP" sz="2400" dirty="0" smtClean="0"/>
              <a:t>2013xxxxx</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a:t>
            </a:r>
            <a:r>
              <a:rPr kumimoji="1" lang="en-US" altLang="ja-JP" dirty="0" smtClean="0"/>
              <a:t>3: Kobo</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31</a:t>
            </a:fld>
            <a:endParaRPr kumimoji="1" lang="ja-JP" alt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事例</a:t>
            </a:r>
            <a:r>
              <a:rPr lang="en-US" altLang="ja-JP" dirty="0" smtClean="0"/>
              <a:t>4: </a:t>
            </a:r>
            <a:r>
              <a:rPr lang="en-US" altLang="ja-JP" dirty="0" err="1" smtClean="0"/>
              <a:t>iPad</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32</a:t>
            </a:fld>
            <a:endParaRPr kumimoji="1" lang="ja-JP" alt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a:t>
            </a:r>
            <a:r>
              <a:rPr kumimoji="1" lang="en-US" altLang="ja-JP" dirty="0" smtClean="0"/>
              <a:t>5: </a:t>
            </a:r>
            <a:r>
              <a:rPr kumimoji="1" lang="ja-JP" altLang="en-US" dirty="0" smtClean="0"/>
              <a:t>電子コミック</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33</a:t>
            </a:fld>
            <a:endParaRPr kumimoji="1" lang="ja-JP"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事例</a:t>
            </a:r>
            <a:r>
              <a:rPr kumimoji="1" lang="en-US" altLang="ja-JP" dirty="0" smtClean="0"/>
              <a:t>6: </a:t>
            </a:r>
            <a:r>
              <a:rPr kumimoji="1" lang="ja-JP" altLang="en-US" dirty="0" smtClean="0"/>
              <a:t>青空文庫</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34</a:t>
            </a:fld>
            <a:endParaRPr kumimoji="1" lang="ja-JP" alt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事例</a:t>
            </a:r>
            <a:r>
              <a:rPr kumimoji="1" lang="en-US" altLang="ja-JP" dirty="0" smtClean="0"/>
              <a:t>7: </a:t>
            </a:r>
            <a:r>
              <a:rPr kumimoji="1" lang="ja-JP" altLang="en-US" dirty="0" smtClean="0"/>
              <a:t>近代デジタルライブラリー</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35</a:t>
            </a:fld>
            <a:endParaRPr kumimoji="1" lang="ja-JP" alt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電子書籍の事例</a:t>
            </a:r>
            <a:endParaRPr kumimoji="1" lang="ja-JP" altLang="en-US" dirty="0"/>
          </a:p>
        </p:txBody>
      </p:sp>
      <p:sp>
        <p:nvSpPr>
          <p:cNvPr id="3" name="コンテンツ プレースホルダ 2"/>
          <p:cNvSpPr>
            <a:spLocks noGrp="1"/>
          </p:cNvSpPr>
          <p:nvPr>
            <p:ph sz="half" idx="1"/>
          </p:nvPr>
        </p:nvSpPr>
        <p:spPr>
          <a:xfrm>
            <a:off x="457200" y="1600200"/>
            <a:ext cx="4038600" cy="5257800"/>
          </a:xfrm>
        </p:spPr>
        <p:txBody>
          <a:bodyPr>
            <a:normAutofit/>
          </a:bodyPr>
          <a:lstStyle/>
          <a:p>
            <a:r>
              <a:rPr kumimoji="1" lang="ja-JP" altLang="en-US" sz="3600" dirty="0" smtClean="0"/>
              <a:t>電子辞書</a:t>
            </a:r>
            <a:endParaRPr kumimoji="1" lang="en-US" altLang="ja-JP" sz="3600" dirty="0" smtClean="0"/>
          </a:p>
          <a:p>
            <a:r>
              <a:rPr lang="en-US" altLang="ja-JP" sz="3600" dirty="0" smtClean="0"/>
              <a:t>Kindle</a:t>
            </a:r>
          </a:p>
          <a:p>
            <a:r>
              <a:rPr lang="en-US" altLang="ja-JP" sz="3600" dirty="0" smtClean="0"/>
              <a:t>Kobo</a:t>
            </a:r>
          </a:p>
          <a:p>
            <a:r>
              <a:rPr lang="en-US" altLang="ja-JP" sz="3600" dirty="0" smtClean="0"/>
              <a:t>Sony Reader</a:t>
            </a:r>
          </a:p>
          <a:p>
            <a:r>
              <a:rPr lang="en-US" altLang="ja-JP" sz="3600" dirty="0" err="1" smtClean="0"/>
              <a:t>iPad</a:t>
            </a:r>
            <a:r>
              <a:rPr lang="en-US" altLang="ja-JP" sz="3600" dirty="0" smtClean="0"/>
              <a:t> / </a:t>
            </a:r>
            <a:r>
              <a:rPr lang="en-US" altLang="ja-JP" sz="3600" dirty="0" err="1" smtClean="0"/>
              <a:t>iPhone</a:t>
            </a:r>
            <a:endParaRPr lang="en-US" altLang="ja-JP" sz="3600" dirty="0" smtClean="0"/>
          </a:p>
          <a:p>
            <a:r>
              <a:rPr lang="en-US" altLang="ja-JP" sz="3600" dirty="0" err="1" smtClean="0"/>
              <a:t>Andoroid</a:t>
            </a:r>
            <a:endParaRPr lang="en-US" altLang="ja-JP" sz="3600" dirty="0" smtClean="0"/>
          </a:p>
        </p:txBody>
      </p:sp>
      <p:sp>
        <p:nvSpPr>
          <p:cNvPr id="5" name="コンテンツ プレースホルダ 4"/>
          <p:cNvSpPr>
            <a:spLocks noGrp="1"/>
          </p:cNvSpPr>
          <p:nvPr>
            <p:ph sz="half" idx="2"/>
          </p:nvPr>
        </p:nvSpPr>
        <p:spPr>
          <a:xfrm>
            <a:off x="4648200" y="1600200"/>
            <a:ext cx="4038600" cy="5257800"/>
          </a:xfrm>
        </p:spPr>
        <p:txBody>
          <a:bodyPr>
            <a:normAutofit/>
          </a:bodyPr>
          <a:lstStyle/>
          <a:p>
            <a:r>
              <a:rPr lang="ja-JP" altLang="en-US" sz="3600" dirty="0" smtClean="0"/>
              <a:t>電子コミック</a:t>
            </a:r>
            <a:endParaRPr lang="en-US" altLang="ja-JP" sz="3600" dirty="0" smtClean="0"/>
          </a:p>
          <a:p>
            <a:r>
              <a:rPr lang="en-US" altLang="ja-JP" sz="3600" dirty="0" smtClean="0"/>
              <a:t>PDF</a:t>
            </a:r>
          </a:p>
          <a:p>
            <a:r>
              <a:rPr lang="ja-JP" altLang="en-US" sz="3600" dirty="0" smtClean="0"/>
              <a:t>青空文庫</a:t>
            </a:r>
            <a:endParaRPr lang="en-US" altLang="ja-JP" sz="3600" dirty="0" smtClean="0"/>
          </a:p>
          <a:p>
            <a:r>
              <a:rPr lang="ja-JP" altLang="en-US" sz="3600" dirty="0" smtClean="0"/>
              <a:t>プロジェクト・グーテンベルグ</a:t>
            </a:r>
            <a:endParaRPr lang="en-US" altLang="ja-JP" sz="3600" dirty="0" smtClean="0"/>
          </a:p>
          <a:p>
            <a:r>
              <a:rPr lang="ja-JP" altLang="en-US" sz="3600" dirty="0" smtClean="0"/>
              <a:t>近代デジタルライブラリー</a:t>
            </a:r>
            <a:endParaRPr lang="en-US" altLang="ja-JP" sz="3600" dirty="0" smtClean="0"/>
          </a:p>
          <a:p>
            <a:endParaRPr kumimoji="1" lang="ja-JP" altLang="en-US" sz="3600"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36</a:t>
            </a:fld>
            <a:endParaRPr kumimoji="1" lang="ja-JP" altLang="en-US"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前回の出席カードから（質疑）</a:t>
            </a:r>
            <a:endParaRPr kumimoji="1" lang="ja-JP" altLang="en-US" dirty="0"/>
          </a:p>
        </p:txBody>
      </p:sp>
      <p:sp>
        <p:nvSpPr>
          <p:cNvPr id="3" name="コンテンツ プレースホルダ 2"/>
          <p:cNvSpPr>
            <a:spLocks noGrp="1"/>
          </p:cNvSpPr>
          <p:nvPr>
            <p:ph idx="1"/>
          </p:nvPr>
        </p:nvSpPr>
        <p:spPr>
          <a:xfrm>
            <a:off x="323528" y="1196752"/>
            <a:ext cx="8820472" cy="5661248"/>
          </a:xfrm>
        </p:spPr>
        <p:txBody>
          <a:bodyPr/>
          <a:lstStyle/>
          <a:p>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37</a:t>
            </a:fld>
            <a:endParaRPr kumimoji="1" lang="ja-JP" altLang="en-US" dirty="0"/>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3</a:t>
            </a:r>
            <a:r>
              <a:rPr kumimoji="1" lang="ja-JP" altLang="en-US" dirty="0" smtClean="0"/>
              <a:t>回レポート課題</a:t>
            </a:r>
            <a:endParaRPr kumimoji="1" lang="ja-JP" altLang="en-US" dirty="0"/>
          </a:p>
        </p:txBody>
      </p:sp>
      <p:sp>
        <p:nvSpPr>
          <p:cNvPr id="3" name="コンテンツ プレースホルダ 2"/>
          <p:cNvSpPr>
            <a:spLocks noGrp="1"/>
          </p:cNvSpPr>
          <p:nvPr>
            <p:ph idx="1"/>
          </p:nvPr>
        </p:nvSpPr>
        <p:spPr>
          <a:xfrm>
            <a:off x="179512" y="1124744"/>
            <a:ext cx="8820472" cy="5733256"/>
          </a:xfrm>
        </p:spPr>
        <p:txBody>
          <a:bodyPr>
            <a:normAutofit fontScale="85000" lnSpcReduction="10000"/>
          </a:bodyPr>
          <a:lstStyle/>
          <a:p>
            <a:r>
              <a:rPr kumimoji="1" lang="ja-JP" altLang="en-US" dirty="0" smtClean="0"/>
              <a:t>電子書籍において用いられているコンテンツフォーマットを事例として一つ取り上げ、その</a:t>
            </a:r>
            <a:r>
              <a:rPr lang="ja-JP" altLang="en-US" dirty="0" smtClean="0"/>
              <a:t>フォーマットの特徴、閲覧環境、長所</a:t>
            </a:r>
            <a:r>
              <a:rPr kumimoji="1" lang="ja-JP" altLang="en-US" dirty="0" smtClean="0"/>
              <a:t>、短所等を</a:t>
            </a:r>
            <a:r>
              <a:rPr kumimoji="1" lang="ja-JP" altLang="en-US" u="sng" dirty="0" smtClean="0"/>
              <a:t>具体的</a:t>
            </a:r>
            <a:r>
              <a:rPr kumimoji="1" lang="ja-JP" altLang="en-US" dirty="0" smtClean="0"/>
              <a:t>に</a:t>
            </a:r>
            <a:r>
              <a:rPr lang="ja-JP" altLang="en-US" dirty="0" smtClean="0"/>
              <a:t>説明</a:t>
            </a:r>
            <a:r>
              <a:rPr kumimoji="1" lang="ja-JP" altLang="en-US" dirty="0" smtClean="0"/>
              <a:t>してください。</a:t>
            </a:r>
            <a:endParaRPr kumimoji="1" lang="en-US" altLang="ja-JP" dirty="0" smtClean="0"/>
          </a:p>
          <a:p>
            <a:pPr lvl="1"/>
            <a:r>
              <a:rPr lang="ja-JP" altLang="en-US" dirty="0" smtClean="0"/>
              <a:t>取り上げたフォーマットに関する参考文献を一つ以上、必ず記載すること。</a:t>
            </a:r>
            <a:endParaRPr lang="en-US" altLang="ja-JP" dirty="0" smtClean="0"/>
          </a:p>
          <a:p>
            <a:r>
              <a:rPr lang="en-US" altLang="ja-JP" dirty="0" smtClean="0"/>
              <a:t>A4</a:t>
            </a:r>
            <a:r>
              <a:rPr lang="ja-JP" altLang="en-US" dirty="0" smtClean="0"/>
              <a:t>用紙</a:t>
            </a:r>
            <a:r>
              <a:rPr lang="en-US" altLang="ja-JP" dirty="0" smtClean="0"/>
              <a:t>1</a:t>
            </a:r>
            <a:r>
              <a:rPr lang="ja-JP" altLang="en-US" dirty="0" smtClean="0"/>
              <a:t>枚にまとめること（書式自由）</a:t>
            </a:r>
            <a:endParaRPr lang="en-US" altLang="ja-JP" dirty="0" smtClean="0"/>
          </a:p>
          <a:p>
            <a:pPr lvl="1"/>
            <a:r>
              <a:rPr lang="en-US" altLang="ja-JP" dirty="0" smtClean="0"/>
              <a:t>2</a:t>
            </a:r>
            <a:r>
              <a:rPr lang="ja-JP" altLang="en-US" dirty="0" smtClean="0"/>
              <a:t>ページにわたる場合は裏面に記載のこと。</a:t>
            </a:r>
            <a:endParaRPr lang="en-US" altLang="ja-JP" dirty="0" smtClean="0"/>
          </a:p>
          <a:p>
            <a:r>
              <a:rPr lang="ja-JP" altLang="en-US" dirty="0" smtClean="0"/>
              <a:t>課題番号（</a:t>
            </a:r>
            <a:r>
              <a:rPr lang="ja-JP" altLang="en-US" b="1" dirty="0" smtClean="0"/>
              <a:t>第</a:t>
            </a:r>
            <a:r>
              <a:rPr lang="en-US" altLang="ja-JP" b="1" dirty="0" smtClean="0"/>
              <a:t>2</a:t>
            </a:r>
            <a:r>
              <a:rPr lang="ja-JP" altLang="en-US" b="1" dirty="0" smtClean="0"/>
              <a:t>回レポート課題</a:t>
            </a:r>
            <a:r>
              <a:rPr lang="ja-JP" altLang="en-US" dirty="0" smtClean="0"/>
              <a:t>）、提出年月日、学籍番号、所属、氏名を提出用紙の一番上に必ず記入すること</a:t>
            </a:r>
            <a:endParaRPr lang="en-US" altLang="ja-JP" dirty="0" smtClean="0"/>
          </a:p>
          <a:p>
            <a:r>
              <a:rPr lang="ja-JP" altLang="en-US" dirty="0" smtClean="0"/>
              <a:t>提出〆切：</a:t>
            </a:r>
            <a:r>
              <a:rPr lang="en-US" altLang="ja-JP" dirty="0" smtClean="0"/>
              <a:t>2013</a:t>
            </a:r>
            <a:r>
              <a:rPr lang="ja-JP" altLang="en-US" dirty="0" smtClean="0"/>
              <a:t>年</a:t>
            </a:r>
            <a:r>
              <a:rPr lang="en-US" altLang="ja-JP" dirty="0" smtClean="0"/>
              <a:t>5</a:t>
            </a:r>
            <a:r>
              <a:rPr lang="ja-JP" altLang="en-US" dirty="0" smtClean="0"/>
              <a:t>月</a:t>
            </a:r>
            <a:r>
              <a:rPr lang="en-US" altLang="ja-JP" dirty="0" smtClean="0"/>
              <a:t>30</a:t>
            </a:r>
            <a:r>
              <a:rPr lang="ja-JP" altLang="en-US" dirty="0" smtClean="0"/>
              <a:t>日（授業時間にて提出を求めます）</a:t>
            </a:r>
            <a:endParaRPr lang="en-US" altLang="ja-JP" dirty="0" smtClean="0"/>
          </a:p>
          <a:p>
            <a:pPr lvl="1"/>
            <a:r>
              <a:rPr lang="ja-JP" altLang="en-US" dirty="0" smtClean="0"/>
              <a:t>欠席等で当日に提出できない場合は、</a:t>
            </a:r>
            <a:r>
              <a:rPr lang="en-US" altLang="ja-JP" dirty="0" smtClean="0"/>
              <a:t>7D 208</a:t>
            </a:r>
            <a:r>
              <a:rPr lang="ja-JP" altLang="en-US" dirty="0" smtClean="0"/>
              <a:t>研究室前にレポート提出場所を用意するので、そちらに提出すること。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38</a:t>
            </a:fld>
            <a:endParaRPr kumimoji="1" lang="ja-JP" altLang="en-US" dirty="0"/>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電子書籍におけるフォーマット</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PDF</a:t>
            </a:r>
          </a:p>
          <a:p>
            <a:r>
              <a:rPr lang="en-US" altLang="ja-JP" dirty="0" smtClean="0"/>
              <a:t>PostScript (PS)</a:t>
            </a:r>
          </a:p>
          <a:p>
            <a:r>
              <a:rPr lang="en-US" altLang="ja-JP" dirty="0" err="1" smtClean="0"/>
              <a:t>LaTeX</a:t>
            </a:r>
            <a:endParaRPr kumimoji="1" lang="en-US" altLang="ja-JP" dirty="0" smtClean="0"/>
          </a:p>
          <a:p>
            <a:r>
              <a:rPr lang="en-US" altLang="ja-JP" dirty="0" smtClean="0"/>
              <a:t>HTML</a:t>
            </a:r>
          </a:p>
          <a:p>
            <a:r>
              <a:rPr kumimoji="1" lang="ja-JP" altLang="en-US" dirty="0" smtClean="0"/>
              <a:t>（</a:t>
            </a:r>
            <a:r>
              <a:rPr kumimoji="1" lang="en-US" altLang="ja-JP" dirty="0" smtClean="0"/>
              <a:t>XML</a:t>
            </a:r>
            <a:r>
              <a:rPr kumimoji="1" lang="ja-JP" altLang="en-US" dirty="0" smtClean="0"/>
              <a:t>）</a:t>
            </a:r>
            <a:endParaRPr kumimoji="1" lang="en-US" altLang="ja-JP" dirty="0" smtClean="0"/>
          </a:p>
          <a:p>
            <a:r>
              <a:rPr kumimoji="1" lang="ja-JP" altLang="en-US" dirty="0" smtClean="0"/>
              <a:t>（ビデオ）</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39</a:t>
            </a:fld>
            <a:endParaRPr kumimoji="1" lang="ja-JP"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p:nvPr>
        </p:nvSpPr>
        <p:spPr/>
        <p:txBody>
          <a:bodyPr/>
          <a:lstStyle/>
          <a:p>
            <a:r>
              <a:rPr lang="ja-JP" altLang="en-US" dirty="0" smtClean="0"/>
              <a:t>電子書籍</a:t>
            </a:r>
            <a:r>
              <a:rPr kumimoji="1" lang="ja-JP" altLang="en-US" dirty="0" smtClean="0"/>
              <a:t> </a:t>
            </a:r>
            <a:r>
              <a:rPr kumimoji="1" lang="en-US" altLang="ja-JP" dirty="0" smtClean="0"/>
              <a:t>(1)</a:t>
            </a:r>
            <a:endParaRPr kumimoji="1" lang="ja-JP" altLang="en-US" dirty="0"/>
          </a:p>
        </p:txBody>
      </p:sp>
      <p:sp>
        <p:nvSpPr>
          <p:cNvPr id="6" name="サブタイトル 5"/>
          <p:cNvSpPr>
            <a:spLocks noGrp="1"/>
          </p:cNvSpPr>
          <p:nvPr>
            <p:ph type="subTitle" idx="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a:t>
            </a:fld>
            <a:endParaRPr kumimoji="1" lang="ja-JP"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PDF (Portable Document Format)</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kumimoji="1" lang="en-US" altLang="ja-JP" dirty="0" smtClean="0"/>
              <a:t>Portable: </a:t>
            </a:r>
            <a:r>
              <a:rPr kumimoji="1" lang="ja-JP" altLang="en-US" dirty="0" smtClean="0"/>
              <a:t>持ち運び可能な</a:t>
            </a:r>
            <a:r>
              <a:rPr kumimoji="1" lang="en-US" altLang="ja-JP" dirty="0" smtClean="0"/>
              <a:t>…</a:t>
            </a:r>
          </a:p>
          <a:p>
            <a:r>
              <a:rPr lang="en-US" altLang="ja-JP" dirty="0" smtClean="0"/>
              <a:t>Document Format: </a:t>
            </a:r>
            <a:r>
              <a:rPr lang="ja-JP" altLang="en-US" dirty="0" smtClean="0"/>
              <a:t>文書形式</a:t>
            </a:r>
            <a:endParaRPr lang="en-US" altLang="ja-JP" dirty="0" smtClean="0"/>
          </a:p>
          <a:p>
            <a:r>
              <a:rPr kumimoji="1" lang="ja-JP" altLang="en-US" dirty="0" smtClean="0"/>
              <a:t>コンピュータの機種や環境によらず、オリジナルのイメージをかなりの程度正確に再生できる。</a:t>
            </a:r>
            <a:endParaRPr kumimoji="1" lang="en-US" altLang="ja-JP" dirty="0" smtClean="0"/>
          </a:p>
          <a:p>
            <a:r>
              <a:rPr kumimoji="1" lang="ja-JP" altLang="en-US" dirty="0" smtClean="0"/>
              <a:t>元々は</a:t>
            </a:r>
            <a:r>
              <a:rPr kumimoji="1" lang="en-US" altLang="ja-JP" dirty="0" smtClean="0"/>
              <a:t>PostScript</a:t>
            </a:r>
            <a:r>
              <a:rPr kumimoji="1" lang="ja-JP" altLang="en-US" dirty="0" smtClean="0"/>
              <a:t>（プリンタ用ベクタ描画言語）が背景</a:t>
            </a:r>
            <a:endParaRPr kumimoji="1" lang="en-US" altLang="ja-JP" dirty="0" smtClean="0"/>
          </a:p>
          <a:p>
            <a:r>
              <a:rPr kumimoji="1" lang="ja-JP" altLang="en-US" dirty="0" smtClean="0"/>
              <a:t>印刷媒体＋コンピュータ上でのデータ交換</a:t>
            </a:r>
            <a:endParaRPr lang="en-US" altLang="ja-JP" dirty="0" smtClean="0"/>
          </a:p>
          <a:p>
            <a:pPr lvl="1"/>
            <a:r>
              <a:rPr kumimoji="1" lang="ja-JP" altLang="en-US" dirty="0" smtClean="0"/>
              <a:t>ディスプレイモニタ上での表示</a:t>
            </a:r>
            <a:endParaRPr kumimoji="1" lang="en-US" altLang="ja-JP" dirty="0" smtClean="0"/>
          </a:p>
          <a:p>
            <a:pPr lvl="1"/>
            <a:r>
              <a:rPr lang="ja-JP" altLang="en-US" dirty="0" smtClean="0"/>
              <a:t>文書情報（メタデータ）</a:t>
            </a:r>
            <a:endParaRPr lang="en-US" altLang="ja-JP" dirty="0" smtClean="0"/>
          </a:p>
          <a:p>
            <a:pPr lvl="1"/>
            <a:r>
              <a:rPr kumimoji="1" lang="ja-JP" altLang="en-US" dirty="0" smtClean="0"/>
              <a:t>ページ送り；ランダムアクセス</a:t>
            </a:r>
            <a:endParaRPr lang="en-US" altLang="ja-JP" dirty="0" smtClean="0"/>
          </a:p>
          <a:p>
            <a:r>
              <a:rPr kumimoji="1" lang="ja-JP" altLang="en-US" dirty="0" smtClean="0"/>
              <a:t>異なる環境でもレイアウトがほぼ一定</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40</a:t>
            </a:fld>
            <a:endParaRPr kumimoji="1" lang="ja-JP" alt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HTML (Hypertext Markup Language)</a:t>
            </a:r>
            <a:endParaRPr kumimoji="1" lang="ja-JP" altLang="en-US" dirty="0"/>
          </a:p>
        </p:txBody>
      </p:sp>
      <p:sp>
        <p:nvSpPr>
          <p:cNvPr id="3" name="コンテンツ プレースホルダ 2"/>
          <p:cNvSpPr>
            <a:spLocks noGrp="1"/>
          </p:cNvSpPr>
          <p:nvPr>
            <p:ph idx="1"/>
          </p:nvPr>
        </p:nvSpPr>
        <p:spPr>
          <a:xfrm>
            <a:off x="179512" y="1196752"/>
            <a:ext cx="8496944" cy="5184576"/>
          </a:xfrm>
        </p:spPr>
        <p:txBody>
          <a:bodyPr/>
          <a:lstStyle/>
          <a:p>
            <a:r>
              <a:rPr kumimoji="1" lang="ja-JP" altLang="en-US" dirty="0" smtClean="0"/>
              <a:t>ウェブ上でのコンテンツ記述用言語</a:t>
            </a:r>
            <a:endParaRPr kumimoji="1" lang="en-US" altLang="ja-JP" dirty="0" smtClean="0"/>
          </a:p>
          <a:p>
            <a:r>
              <a:rPr lang="ja-JP" altLang="en-US" dirty="0" smtClean="0"/>
              <a:t>ハイパーメディア；ハイパーテキスト</a:t>
            </a:r>
            <a:endParaRPr lang="en-US" altLang="ja-JP" dirty="0" smtClean="0"/>
          </a:p>
          <a:p>
            <a:pPr lvl="1"/>
            <a:r>
              <a:rPr kumimoji="1" lang="ja-JP" altLang="en-US" dirty="0" smtClean="0"/>
              <a:t>リンク</a:t>
            </a:r>
            <a:endParaRPr kumimoji="1" lang="en-US" altLang="ja-JP" dirty="0" smtClean="0"/>
          </a:p>
          <a:p>
            <a:pPr lvl="1"/>
            <a:r>
              <a:rPr lang="ja-JP" altLang="en-US" dirty="0" smtClean="0"/>
              <a:t>ページ埋め込み</a:t>
            </a:r>
            <a:endParaRPr kumimoji="1" lang="en-US" altLang="ja-JP" dirty="0" smtClean="0"/>
          </a:p>
          <a:p>
            <a:r>
              <a:rPr kumimoji="1" lang="ja-JP" altLang="en-US" dirty="0" smtClean="0"/>
              <a:t>タグ；メタデータ；構造</a:t>
            </a:r>
            <a:endParaRPr kumimoji="1" lang="en-US" altLang="ja-JP" dirty="0" smtClean="0"/>
          </a:p>
          <a:p>
            <a:r>
              <a:rPr kumimoji="1" lang="ja-JP" altLang="en-US" dirty="0" smtClean="0"/>
              <a:t>テキストデータのやり取り</a:t>
            </a:r>
            <a:endParaRPr kumimoji="1" lang="en-US" altLang="ja-JP" dirty="0" smtClean="0"/>
          </a:p>
          <a:p>
            <a:r>
              <a:rPr kumimoji="1" lang="ja-JP" altLang="en-US" dirty="0" smtClean="0"/>
              <a:t>マルチメディア（画像、音声、動画）</a:t>
            </a:r>
            <a:endParaRPr kumimoji="1" lang="en-US" altLang="ja-JP" dirty="0" smtClean="0"/>
          </a:p>
          <a:p>
            <a:r>
              <a:rPr kumimoji="1" lang="ja-JP" altLang="en-US" dirty="0" smtClean="0"/>
              <a:t>ウェブブラウザによる解釈と描画</a:t>
            </a:r>
            <a:endParaRPr kumimoji="1" lang="en-US" altLang="ja-JP" dirty="0" smtClean="0"/>
          </a:p>
          <a:p>
            <a:r>
              <a:rPr kumimoji="1" lang="ja-JP" altLang="en-US" dirty="0" smtClean="0"/>
              <a:t>ダイナミックな表現；インタラクション</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41</a:t>
            </a:fld>
            <a:endParaRPr kumimoji="1" lang="ja-JP" altLang="en-US" dirty="0"/>
          </a:p>
        </p:txBody>
      </p:sp>
      <p:sp>
        <p:nvSpPr>
          <p:cNvPr id="5" name="テキスト ボックス 4"/>
          <p:cNvSpPr txBox="1"/>
          <p:nvPr/>
        </p:nvSpPr>
        <p:spPr>
          <a:xfrm>
            <a:off x="6639558" y="2276872"/>
            <a:ext cx="2468946" cy="2862322"/>
          </a:xfrm>
          <a:prstGeom prst="rect">
            <a:avLst/>
          </a:prstGeom>
          <a:ln w="12700">
            <a:solidFill>
              <a:schemeClr val="accent1"/>
            </a:solidFill>
          </a:ln>
        </p:spPr>
        <p:style>
          <a:lnRef idx="2">
            <a:schemeClr val="dk1"/>
          </a:lnRef>
          <a:fillRef idx="1">
            <a:schemeClr val="lt1"/>
          </a:fillRef>
          <a:effectRef idx="0">
            <a:schemeClr val="dk1"/>
          </a:effectRef>
          <a:fontRef idx="minor">
            <a:schemeClr val="dk1"/>
          </a:fontRef>
        </p:style>
        <p:txBody>
          <a:bodyPr wrap="none" rtlCol="0">
            <a:spAutoFit/>
          </a:bodyPr>
          <a:lstStyle/>
          <a:p>
            <a:r>
              <a:rPr kumimoji="1" lang="en-US" altLang="ja-JP" sz="2000" dirty="0" smtClean="0"/>
              <a:t>&lt;html&gt;</a:t>
            </a:r>
          </a:p>
          <a:p>
            <a:r>
              <a:rPr lang="en-US" altLang="ja-JP" sz="2000" dirty="0" smtClean="0"/>
              <a:t>&lt;head&gt;</a:t>
            </a:r>
          </a:p>
          <a:p>
            <a:r>
              <a:rPr kumimoji="1" lang="en-US" altLang="ja-JP" sz="2000" dirty="0" smtClean="0"/>
              <a:t>&lt;title&gt;</a:t>
            </a:r>
            <a:r>
              <a:rPr kumimoji="1" lang="ja-JP" altLang="en-US" sz="2000" dirty="0" smtClean="0"/>
              <a:t>タイトル</a:t>
            </a:r>
            <a:r>
              <a:rPr kumimoji="1" lang="en-US" altLang="ja-JP" sz="2000" dirty="0" smtClean="0"/>
              <a:t>&lt;/title&gt;</a:t>
            </a:r>
          </a:p>
          <a:p>
            <a:r>
              <a:rPr lang="en-US" altLang="ja-JP" sz="2000" dirty="0" smtClean="0"/>
              <a:t>&lt;/head&gt;</a:t>
            </a:r>
          </a:p>
          <a:p>
            <a:r>
              <a:rPr kumimoji="1" lang="en-US" altLang="ja-JP" sz="2000" dirty="0" smtClean="0"/>
              <a:t>&lt;body&gt;</a:t>
            </a:r>
          </a:p>
          <a:p>
            <a:r>
              <a:rPr lang="en-US" altLang="ja-JP" sz="2000" dirty="0" smtClean="0"/>
              <a:t>&lt;h1&gt;</a:t>
            </a:r>
            <a:r>
              <a:rPr lang="ja-JP" altLang="en-US" sz="2000" dirty="0" smtClean="0"/>
              <a:t>見出し</a:t>
            </a:r>
            <a:r>
              <a:rPr lang="en-US" altLang="ja-JP" sz="2000" dirty="0" smtClean="0"/>
              <a:t>&lt;/h1&gt;</a:t>
            </a:r>
            <a:endParaRPr kumimoji="1" lang="en-US" altLang="ja-JP" sz="2000" dirty="0" smtClean="0"/>
          </a:p>
          <a:p>
            <a:r>
              <a:rPr lang="en-US" altLang="ja-JP" sz="2000" dirty="0" smtClean="0"/>
              <a:t>&lt;p&gt;</a:t>
            </a:r>
            <a:r>
              <a:rPr lang="ja-JP" altLang="en-US" sz="2000" dirty="0" smtClean="0"/>
              <a:t>段落</a:t>
            </a:r>
            <a:r>
              <a:rPr kumimoji="1" lang="en-US" altLang="ja-JP" sz="2000" dirty="0" smtClean="0"/>
              <a:t>&lt;/p&gt;</a:t>
            </a:r>
          </a:p>
          <a:p>
            <a:r>
              <a:rPr lang="en-US" altLang="ja-JP" sz="2000" dirty="0" smtClean="0"/>
              <a:t>&lt;/body&gt;</a:t>
            </a:r>
          </a:p>
          <a:p>
            <a:r>
              <a:rPr kumimoji="1" lang="en-US" altLang="ja-JP" sz="2000" dirty="0" smtClean="0"/>
              <a:t>&lt;/html&gt;</a:t>
            </a:r>
            <a:endParaRPr kumimoji="1" lang="ja-JP" altLang="en-US" sz="20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XML (Extensible Markup Language)</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順序付き</a:t>
            </a:r>
            <a:r>
              <a:rPr kumimoji="1" lang="ja-JP" altLang="en-US" dirty="0" smtClean="0"/>
              <a:t>木構造による表現</a:t>
            </a:r>
            <a:endParaRPr kumimoji="1" lang="en-US" altLang="ja-JP" dirty="0" smtClean="0"/>
          </a:p>
          <a:p>
            <a:r>
              <a:rPr lang="ja-JP" altLang="en-US" dirty="0" smtClean="0"/>
              <a:t>スキーマ（文書内容の定義）に則った、個別のインスタンス言語</a:t>
            </a:r>
            <a:endParaRPr lang="en-US" altLang="ja-JP" dirty="0" smtClean="0"/>
          </a:p>
          <a:p>
            <a:pPr lvl="1"/>
            <a:r>
              <a:rPr kumimoji="1" lang="en-US" altLang="ja-JP" dirty="0" smtClean="0"/>
              <a:t>HTML</a:t>
            </a:r>
          </a:p>
          <a:p>
            <a:pPr lvl="1"/>
            <a:r>
              <a:rPr lang="ja-JP" altLang="en-US" dirty="0" smtClean="0"/>
              <a:t>その他の文書形式</a:t>
            </a:r>
            <a:endParaRPr lang="en-US" altLang="ja-JP" dirty="0" smtClean="0"/>
          </a:p>
          <a:p>
            <a:r>
              <a:rPr lang="ja-JP" altLang="en-US" dirty="0" smtClean="0"/>
              <a:t>参照関係</a:t>
            </a:r>
            <a:endParaRPr lang="en-US" altLang="ja-JP" dirty="0" smtClean="0"/>
          </a:p>
          <a:p>
            <a:r>
              <a:rPr lang="ja-JP" altLang="en-US" dirty="0" smtClean="0"/>
              <a:t>文字コード：</a:t>
            </a:r>
            <a:r>
              <a:rPr lang="en-US" altLang="ja-JP" dirty="0" smtClean="0"/>
              <a:t>Unicode</a:t>
            </a:r>
          </a:p>
          <a:p>
            <a:r>
              <a:rPr lang="ja-JP" altLang="en-US" dirty="0" smtClean="0"/>
              <a:t>元情報としての</a:t>
            </a:r>
            <a:r>
              <a:rPr lang="en-US" altLang="ja-JP" dirty="0" smtClean="0"/>
              <a:t>XML</a:t>
            </a:r>
            <a:r>
              <a:rPr lang="ja-JP" altLang="en-US" dirty="0" smtClean="0"/>
              <a:t>文書</a:t>
            </a:r>
            <a:endParaRPr lang="en-US" altLang="ja-JP" dirty="0" smtClean="0"/>
          </a:p>
          <a:p>
            <a:pPr lvl="1"/>
            <a:r>
              <a:rPr kumimoji="1" lang="ja-JP" altLang="en-US" dirty="0" smtClean="0"/>
              <a:t>変換することにより、他のデータ形式へ</a:t>
            </a:r>
            <a:endParaRPr kumimoji="1" lang="en-US" altLang="ja-JP" dirty="0" smtClean="0"/>
          </a:p>
          <a:p>
            <a:pPr lvl="1"/>
            <a:r>
              <a:rPr lang="en-US" altLang="ja-JP" dirty="0" smtClean="0"/>
              <a:t>One source multiple use…</a:t>
            </a: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42</a:t>
            </a:fld>
            <a:endParaRPr kumimoji="1" lang="ja-JP" alt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53752"/>
            <a:ext cx="9144000" cy="1143000"/>
          </a:xfrm>
        </p:spPr>
        <p:txBody>
          <a:bodyPr>
            <a:normAutofit fontScale="90000"/>
          </a:bodyPr>
          <a:lstStyle/>
          <a:p>
            <a:r>
              <a:rPr lang="ja-JP" altLang="en-US" dirty="0" smtClean="0"/>
              <a:t>オンラインジャーナルの動向</a:t>
            </a:r>
            <a:r>
              <a:rPr lang="en-US" altLang="ja-JP" dirty="0" smtClean="0"/>
              <a:t/>
            </a:r>
            <a:br>
              <a:rPr lang="en-US" altLang="ja-JP" dirty="0" smtClean="0"/>
            </a:br>
            <a:r>
              <a:rPr lang="en-US" altLang="ja-JP" dirty="0" smtClean="0"/>
              <a:t>― </a:t>
            </a:r>
            <a:r>
              <a:rPr lang="ja-JP" altLang="en-US" dirty="0" smtClean="0"/>
              <a:t>オープンサイエンス（</a:t>
            </a:r>
            <a:r>
              <a:rPr lang="en-US" altLang="ja-JP" dirty="0" smtClean="0"/>
              <a:t>Open Science</a:t>
            </a:r>
            <a:r>
              <a:rPr lang="ja-JP" altLang="en-US" dirty="0" smtClean="0"/>
              <a:t>）</a:t>
            </a:r>
            <a:r>
              <a:rPr lang="en-US" altLang="ja-JP" dirty="0" smtClean="0"/>
              <a:t> ―</a:t>
            </a:r>
            <a:endParaRPr kumimoji="1" lang="ja-JP" altLang="en-US" dirty="0"/>
          </a:p>
        </p:txBody>
      </p:sp>
      <p:sp>
        <p:nvSpPr>
          <p:cNvPr id="3" name="コンテンツ プレースホルダ 2"/>
          <p:cNvSpPr>
            <a:spLocks noGrp="1"/>
          </p:cNvSpPr>
          <p:nvPr>
            <p:ph idx="1"/>
          </p:nvPr>
        </p:nvSpPr>
        <p:spPr>
          <a:xfrm>
            <a:off x="323528" y="1484784"/>
            <a:ext cx="8496944" cy="5373216"/>
          </a:xfrm>
        </p:spPr>
        <p:txBody>
          <a:bodyPr/>
          <a:lstStyle/>
          <a:p>
            <a:r>
              <a:rPr lang="ja-JP" altLang="en-US" dirty="0" smtClean="0"/>
              <a:t>背景</a:t>
            </a:r>
            <a:endParaRPr lang="en-US" altLang="ja-JP" dirty="0" smtClean="0"/>
          </a:p>
          <a:p>
            <a:pPr lvl="1"/>
            <a:r>
              <a:rPr lang="ja-JP" altLang="en-US" dirty="0" smtClean="0"/>
              <a:t>オープンアクセス</a:t>
            </a:r>
            <a:endParaRPr lang="en-US" altLang="ja-JP" dirty="0" smtClean="0"/>
          </a:p>
          <a:p>
            <a:pPr lvl="1"/>
            <a:r>
              <a:rPr lang="ja-JP" altLang="en-US" dirty="0" smtClean="0"/>
              <a:t>オープンデータ</a:t>
            </a:r>
            <a:endParaRPr lang="en-US" altLang="ja-JP" dirty="0" smtClean="0"/>
          </a:p>
          <a:p>
            <a:r>
              <a:rPr lang="ja-JP" altLang="en-US" dirty="0" smtClean="0"/>
              <a:t>インフォーマルコミュニケーションの補完</a:t>
            </a:r>
            <a:endParaRPr lang="en-US" altLang="ja-JP" dirty="0" smtClean="0"/>
          </a:p>
          <a:p>
            <a:r>
              <a:rPr lang="ja-JP" altLang="en-US" dirty="0" smtClean="0"/>
              <a:t>ウェブ上でのコメント、査読機能</a:t>
            </a:r>
            <a:endParaRPr lang="en-US" altLang="ja-JP" dirty="0" smtClean="0"/>
          </a:p>
          <a:p>
            <a:endParaRPr lang="en-US" altLang="ja-JP" dirty="0" smtClean="0"/>
          </a:p>
          <a:p>
            <a:r>
              <a:rPr lang="ja-JP" altLang="en-US" dirty="0" smtClean="0"/>
              <a:t>（査読とはどうあるべきか？）</a:t>
            </a:r>
            <a:endParaRPr lang="en-US" altLang="ja-JP" dirty="0" smtClean="0"/>
          </a:p>
          <a:p>
            <a:r>
              <a:rPr lang="ja-JP" altLang="en-US" dirty="0" smtClean="0"/>
              <a:t>（科学的であるとはどういうものか？）</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43</a:t>
            </a:fld>
            <a:endParaRPr kumimoji="1" lang="ja-JP" alt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524000" y="-381000"/>
            <a:ext cx="12192000" cy="7620000"/>
          </a:xfrm>
          <a:prstGeom prst="rect">
            <a:avLst/>
          </a:prstGeom>
          <a:noFill/>
          <a:ln w="9525">
            <a:noFill/>
            <a:miter lim="800000"/>
            <a:headEnd/>
            <a:tailEnd/>
          </a:ln>
        </p:spPr>
      </p:pic>
      <p:sp>
        <p:nvSpPr>
          <p:cNvPr id="8" name="正方形/長方形 7"/>
          <p:cNvSpPr/>
          <p:nvPr/>
        </p:nvSpPr>
        <p:spPr>
          <a:xfrm>
            <a:off x="3753823" y="5631631"/>
            <a:ext cx="4706609" cy="46166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ja-JP" sz="2400" dirty="0" smtClean="0">
                <a:hlinkClick r:id="rId3"/>
              </a:rPr>
              <a:t>http://www.articleofthefuture.com/</a:t>
            </a:r>
            <a:endParaRPr lang="ja-JP" altLang="en-US" sz="2400" dirty="0"/>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一つの論文原稿の複数バージョン</a:t>
            </a:r>
            <a:r>
              <a:rPr kumimoji="1" lang="en-US" altLang="ja-JP" dirty="0" smtClean="0"/>
              <a:t/>
            </a:r>
            <a:br>
              <a:rPr kumimoji="1" lang="en-US" altLang="ja-JP" dirty="0" smtClean="0"/>
            </a:br>
            <a:r>
              <a:rPr lang="en-US" altLang="ja-JP" dirty="0" smtClean="0"/>
              <a:t>- </a:t>
            </a:r>
            <a:r>
              <a:rPr kumimoji="1" lang="ja-JP" altLang="en-US" dirty="0" smtClean="0"/>
              <a:t>版と種類 </a:t>
            </a:r>
            <a:r>
              <a:rPr kumimoji="1" lang="en-US" altLang="ja-JP" dirty="0" smtClean="0"/>
              <a:t>-</a:t>
            </a:r>
            <a:endParaRPr kumimoji="1" lang="ja-JP" altLang="en-US" dirty="0"/>
          </a:p>
        </p:txBody>
      </p:sp>
      <p:sp>
        <p:nvSpPr>
          <p:cNvPr id="3" name="コンテンツ プレースホルダ 2"/>
          <p:cNvSpPr>
            <a:spLocks noGrp="1"/>
          </p:cNvSpPr>
          <p:nvPr>
            <p:ph idx="1"/>
          </p:nvPr>
        </p:nvSpPr>
        <p:spPr>
          <a:xfrm>
            <a:off x="323528" y="1196752"/>
            <a:ext cx="8496944" cy="5661248"/>
          </a:xfrm>
        </p:spPr>
        <p:txBody>
          <a:bodyPr>
            <a:normAutofit/>
          </a:bodyPr>
          <a:lstStyle/>
          <a:p>
            <a:r>
              <a:rPr lang="ja-JP" altLang="en-US" dirty="0" smtClean="0"/>
              <a:t>作成過程、執筆過程による差異</a:t>
            </a:r>
            <a:endParaRPr lang="en-US" altLang="ja-JP" dirty="0" smtClean="0"/>
          </a:p>
          <a:p>
            <a:pPr lvl="1"/>
            <a:r>
              <a:rPr kumimoji="1" lang="ja-JP" altLang="en-US" dirty="0" smtClean="0"/>
              <a:t>投稿原稿</a:t>
            </a:r>
            <a:endParaRPr kumimoji="1" lang="en-US" altLang="ja-JP" dirty="0" smtClean="0"/>
          </a:p>
          <a:p>
            <a:pPr lvl="1"/>
            <a:r>
              <a:rPr lang="ja-JP" altLang="en-US" dirty="0" smtClean="0"/>
              <a:t>著者最終稿 </a:t>
            </a:r>
            <a:r>
              <a:rPr lang="en-US" altLang="ja-JP" dirty="0" smtClean="0"/>
              <a:t>: </a:t>
            </a:r>
            <a:r>
              <a:rPr lang="ja-JP" altLang="en-US" dirty="0" smtClean="0"/>
              <a:t>改訂原稿</a:t>
            </a:r>
            <a:endParaRPr lang="en-US" altLang="ja-JP" dirty="0" smtClean="0"/>
          </a:p>
          <a:p>
            <a:pPr lvl="1"/>
            <a:r>
              <a:rPr lang="ja-JP" altLang="en-US" dirty="0" smtClean="0"/>
              <a:t>（プレプリント）</a:t>
            </a:r>
            <a:endParaRPr lang="en-US" altLang="ja-JP" dirty="0" smtClean="0"/>
          </a:p>
          <a:p>
            <a:pPr lvl="1"/>
            <a:r>
              <a:rPr lang="ja-JP" altLang="en-US" dirty="0" smtClean="0"/>
              <a:t>（早期公開版）</a:t>
            </a:r>
            <a:endParaRPr lang="en-US" altLang="ja-JP" dirty="0" smtClean="0"/>
          </a:p>
          <a:p>
            <a:pPr lvl="1"/>
            <a:r>
              <a:rPr kumimoji="1" lang="ja-JP" altLang="en-US" dirty="0" smtClean="0"/>
              <a:t>出版社刊行版</a:t>
            </a:r>
            <a:endParaRPr kumimoji="1" lang="en-US" altLang="ja-JP" dirty="0" smtClean="0"/>
          </a:p>
          <a:p>
            <a:pPr lvl="1"/>
            <a:r>
              <a:rPr kumimoji="1" lang="ja-JP" altLang="en-US" dirty="0" smtClean="0"/>
              <a:t>（再利用版 </a:t>
            </a:r>
            <a:r>
              <a:rPr kumimoji="1" lang="en-US" altLang="ja-JP" dirty="0" smtClean="0"/>
              <a:t>: </a:t>
            </a:r>
            <a:r>
              <a:rPr kumimoji="1" lang="ja-JP" altLang="en-US" dirty="0" smtClean="0"/>
              <a:t>機関リポジトリなど）</a:t>
            </a:r>
            <a:endParaRPr kumimoji="1" lang="en-US" altLang="ja-JP" dirty="0" smtClean="0"/>
          </a:p>
          <a:p>
            <a:r>
              <a:rPr lang="ja-JP" altLang="en-US" dirty="0" smtClean="0"/>
              <a:t>電子化による差異</a:t>
            </a:r>
            <a:endParaRPr lang="en-US" altLang="ja-JP" dirty="0" smtClean="0"/>
          </a:p>
          <a:p>
            <a:pPr lvl="1"/>
            <a:r>
              <a:rPr kumimoji="1" lang="ja-JP" altLang="en-US" dirty="0" smtClean="0"/>
              <a:t>紙→スキャン</a:t>
            </a:r>
            <a:endParaRPr kumimoji="1" lang="en-US" altLang="ja-JP" dirty="0" smtClean="0"/>
          </a:p>
          <a:p>
            <a:pPr lvl="1"/>
            <a:r>
              <a:rPr lang="ja-JP" altLang="en-US" dirty="0" smtClean="0"/>
              <a:t>ボーンデジタル</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45</a:t>
            </a:fld>
            <a:endParaRPr kumimoji="1" lang="ja-JP" altLang="en-US"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オンラインジャーナルのアクセス管理</a:t>
            </a:r>
            <a:endParaRPr kumimoji="1" lang="ja-JP" altLang="en-US" dirty="0"/>
          </a:p>
        </p:txBody>
      </p:sp>
      <p:sp>
        <p:nvSpPr>
          <p:cNvPr id="3" name="コンテンツ プレースホルダ 2"/>
          <p:cNvSpPr>
            <a:spLocks noGrp="1"/>
          </p:cNvSpPr>
          <p:nvPr>
            <p:ph idx="1"/>
          </p:nvPr>
        </p:nvSpPr>
        <p:spPr>
          <a:xfrm>
            <a:off x="323528" y="1052736"/>
            <a:ext cx="8496944" cy="5400600"/>
          </a:xfrm>
        </p:spPr>
        <p:txBody>
          <a:bodyPr/>
          <a:lstStyle/>
          <a:p>
            <a:r>
              <a:rPr lang="ja-JP" altLang="en-US" dirty="0" smtClean="0"/>
              <a:t>購読者に閲覧を許す仕組み</a:t>
            </a:r>
            <a:endParaRPr lang="en-US" altLang="ja-JP" dirty="0" smtClean="0"/>
          </a:p>
          <a:p>
            <a:pPr lvl="1"/>
            <a:r>
              <a:rPr lang="en-US" altLang="ja-JP" dirty="0" smtClean="0"/>
              <a:t>IP</a:t>
            </a:r>
            <a:r>
              <a:rPr lang="ja-JP" altLang="en-US" dirty="0" smtClean="0"/>
              <a:t>アドレス単位による組織単位の認証</a:t>
            </a:r>
            <a:endParaRPr lang="en-US" altLang="ja-JP" dirty="0" smtClean="0"/>
          </a:p>
          <a:p>
            <a:pPr lvl="1"/>
            <a:r>
              <a:rPr lang="ja-JP" altLang="en-US" dirty="0" smtClean="0"/>
              <a:t>ユーザ・パスワード方式による個人（組織）認証</a:t>
            </a:r>
            <a:endParaRPr lang="en-US" altLang="ja-JP" dirty="0" smtClean="0"/>
          </a:p>
          <a:p>
            <a:r>
              <a:rPr lang="ja-JP" altLang="en-US" dirty="0" smtClean="0"/>
              <a:t>アクセス提供、閲覧利用をライセンスする</a:t>
            </a:r>
            <a:endParaRPr lang="en-US" altLang="ja-JP"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46</a:t>
            </a:fld>
            <a:endParaRPr kumimoji="1" lang="ja-JP" altLang="en-US" dirty="0"/>
          </a:p>
        </p:txBody>
      </p:sp>
      <p:pic>
        <p:nvPicPr>
          <p:cNvPr id="1026" name="Picture 2"/>
          <p:cNvPicPr>
            <a:picLocks noChangeAspect="1" noChangeArrowheads="1"/>
          </p:cNvPicPr>
          <p:nvPr/>
        </p:nvPicPr>
        <p:blipFill>
          <a:blip r:embed="rId2" cstate="print"/>
          <a:srcRect l="1844" t="14976" r="57472" b="14342"/>
          <a:stretch>
            <a:fillRect/>
          </a:stretch>
        </p:blipFill>
        <p:spPr bwMode="auto">
          <a:xfrm>
            <a:off x="107504" y="3284984"/>
            <a:ext cx="2181112" cy="2736304"/>
          </a:xfrm>
          <a:prstGeom prst="rect">
            <a:avLst/>
          </a:prstGeom>
          <a:ln>
            <a:noFill/>
          </a:ln>
          <a:effectLst>
            <a:softEdge rad="112500"/>
          </a:effectLst>
        </p:spPr>
      </p:pic>
      <p:pic>
        <p:nvPicPr>
          <p:cNvPr id="1027" name="Picture 3"/>
          <p:cNvPicPr>
            <a:picLocks noChangeAspect="1" noChangeArrowheads="1"/>
          </p:cNvPicPr>
          <p:nvPr/>
        </p:nvPicPr>
        <p:blipFill>
          <a:blip r:embed="rId3" cstate="print"/>
          <a:srcRect l="64720" t="26244" r="2733"/>
          <a:stretch>
            <a:fillRect/>
          </a:stretch>
        </p:blipFill>
        <p:spPr bwMode="auto">
          <a:xfrm>
            <a:off x="2051720" y="3356992"/>
            <a:ext cx="2232248" cy="3652804"/>
          </a:xfrm>
          <a:prstGeom prst="rect">
            <a:avLst/>
          </a:prstGeom>
          <a:ln>
            <a:noFill/>
          </a:ln>
          <a:effectLst>
            <a:softEdge rad="112500"/>
          </a:effectLst>
        </p:spPr>
      </p:pic>
      <p:pic>
        <p:nvPicPr>
          <p:cNvPr id="1029" name="Picture 5"/>
          <p:cNvPicPr>
            <a:picLocks noChangeAspect="1" noChangeArrowheads="1"/>
          </p:cNvPicPr>
          <p:nvPr/>
        </p:nvPicPr>
        <p:blipFill>
          <a:blip r:embed="rId4" cstate="print"/>
          <a:srcRect l="1935" t="30342" r="1437" b="23561"/>
          <a:stretch>
            <a:fillRect/>
          </a:stretch>
        </p:blipFill>
        <p:spPr bwMode="auto">
          <a:xfrm>
            <a:off x="4283968" y="3933056"/>
            <a:ext cx="5112568" cy="1848021"/>
          </a:xfrm>
          <a:prstGeom prst="rect">
            <a:avLst/>
          </a:prstGeom>
          <a:ln>
            <a:noFill/>
          </a:ln>
          <a:effectLst>
            <a:softEdge rad="112500"/>
          </a:effectLst>
        </p:spPr>
      </p:pic>
      <p:pic>
        <p:nvPicPr>
          <p:cNvPr id="1028" name="Picture 4"/>
          <p:cNvPicPr>
            <a:picLocks noChangeAspect="1" noChangeArrowheads="1"/>
          </p:cNvPicPr>
          <p:nvPr/>
        </p:nvPicPr>
        <p:blipFill>
          <a:blip r:embed="rId5" cstate="print"/>
          <a:srcRect l="1844" t="13952" r="46619" b="19464"/>
          <a:stretch>
            <a:fillRect/>
          </a:stretch>
        </p:blipFill>
        <p:spPr bwMode="auto">
          <a:xfrm>
            <a:off x="6551712" y="3717032"/>
            <a:ext cx="2916832" cy="2721233"/>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オンラインジャーナルのアクセス管理</a:t>
            </a:r>
            <a:r>
              <a:rPr kumimoji="1" lang="en-US" altLang="ja-JP" dirty="0" smtClean="0"/>
              <a:t/>
            </a:r>
            <a:br>
              <a:rPr kumimoji="1" lang="en-US" altLang="ja-JP" dirty="0" smtClean="0"/>
            </a:br>
            <a:r>
              <a:rPr lang="en-US" altLang="ja-JP" dirty="0" smtClean="0"/>
              <a:t>- </a:t>
            </a:r>
            <a:r>
              <a:rPr kumimoji="1" lang="ja-JP" altLang="en-US" dirty="0" smtClean="0"/>
              <a:t>著作権管理 </a:t>
            </a:r>
            <a:r>
              <a:rPr kumimoji="1" lang="en-US" altLang="ja-JP" dirty="0" smtClean="0"/>
              <a:t>-</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オープンになるか？</a:t>
            </a:r>
            <a:endParaRPr kumimoji="1" lang="en-US" altLang="ja-JP" dirty="0" smtClean="0"/>
          </a:p>
          <a:p>
            <a:r>
              <a:rPr lang="ja-JP" altLang="en-US" dirty="0" smtClean="0"/>
              <a:t>著作権の移譲処理</a:t>
            </a:r>
            <a:endParaRPr lang="en-US" altLang="ja-JP" dirty="0" smtClean="0"/>
          </a:p>
          <a:p>
            <a:pPr lvl="1"/>
            <a:r>
              <a:rPr kumimoji="1" lang="ja-JP" altLang="en-US" dirty="0" smtClean="0"/>
              <a:t>著作財産権</a:t>
            </a:r>
            <a:r>
              <a:rPr lang="ja-JP" altLang="en-US" dirty="0" smtClean="0"/>
              <a:t>が出版社に移管されることが通常（ライセンスアグリーメント）</a:t>
            </a:r>
            <a:endParaRPr lang="en-US" altLang="ja-JP" dirty="0" smtClean="0"/>
          </a:p>
          <a:p>
            <a:pPr lvl="1"/>
            <a:r>
              <a:rPr lang="ja-JP" altLang="en-US" dirty="0" smtClean="0"/>
              <a:t>販売する権利</a:t>
            </a:r>
            <a:endParaRPr lang="en-US" altLang="ja-JP" dirty="0" smtClean="0"/>
          </a:p>
          <a:p>
            <a:pPr lvl="1"/>
            <a:r>
              <a:rPr kumimoji="1" lang="ja-JP" altLang="en-US" dirty="0" smtClean="0"/>
              <a:t>→ 電子化する権利</a:t>
            </a:r>
            <a:endParaRPr kumimoji="1" lang="en-US" altLang="ja-JP" dirty="0" smtClean="0"/>
          </a:p>
          <a:p>
            <a:pPr lvl="1"/>
            <a:r>
              <a:rPr lang="ja-JP" altLang="en-US" dirty="0" smtClean="0"/>
              <a:t>→ 配信する権利</a:t>
            </a:r>
            <a:endParaRPr kumimoji="1" lang="en-US" altLang="ja-JP" dirty="0" smtClean="0"/>
          </a:p>
          <a:p>
            <a:r>
              <a:rPr lang="ja-JP" altLang="en-US" dirty="0" smtClean="0"/>
              <a:t>著者の権利</a:t>
            </a:r>
            <a:endParaRPr lang="en-US" altLang="ja-JP" dirty="0" smtClean="0"/>
          </a:p>
          <a:p>
            <a:pPr lvl="1"/>
            <a:r>
              <a:rPr kumimoji="1" lang="ja-JP" altLang="en-US" dirty="0" smtClean="0"/>
              <a:t>機関リポジトリ</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47</a:t>
            </a:fld>
            <a:endParaRPr kumimoji="1" lang="ja-JP" alt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（来年へのメモ）</a:t>
            </a:r>
            <a:endParaRPr kumimoji="1" lang="ja-JP" altLang="en-US" dirty="0"/>
          </a:p>
        </p:txBody>
      </p:sp>
      <p:sp>
        <p:nvSpPr>
          <p:cNvPr id="3" name="コンテンツ プレースホルダ 2"/>
          <p:cNvSpPr>
            <a:spLocks noGrp="1"/>
          </p:cNvSpPr>
          <p:nvPr>
            <p:ph idx="1"/>
          </p:nvPr>
        </p:nvSpPr>
        <p:spPr/>
        <p:txBody>
          <a:bodyPr/>
          <a:lstStyle/>
          <a:p>
            <a:r>
              <a:rPr lang="en-US" altLang="ja-JP" dirty="0" err="1" smtClean="0"/>
              <a:t>BookStats</a:t>
            </a:r>
            <a:r>
              <a:rPr lang="ja-JP" altLang="en-US" dirty="0" smtClean="0"/>
              <a:t>購入依頼すること！</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48</a:t>
            </a:fld>
            <a:endParaRPr kumimoji="1" lang="ja-JP" alt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前回出席票からの質疑・コメント</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kumimoji="1" lang="ja-JP" altLang="en-US" dirty="0" smtClean="0"/>
              <a:t>資料が見やすくなってよかった</a:t>
            </a:r>
            <a:r>
              <a:rPr lang="ja-JP" altLang="en-US" dirty="0" smtClean="0"/>
              <a:t>。</a:t>
            </a:r>
            <a:endParaRPr lang="en-US" altLang="ja-JP" dirty="0" smtClean="0"/>
          </a:p>
          <a:p>
            <a:r>
              <a:rPr kumimoji="1" lang="ja-JP" altLang="en-US" dirty="0" smtClean="0"/>
              <a:t>オンラインジャーナルの良さが少しわかった気がする。</a:t>
            </a:r>
            <a:endParaRPr kumimoji="1" lang="en-US" altLang="ja-JP" dirty="0" smtClean="0"/>
          </a:p>
          <a:p>
            <a:r>
              <a:rPr lang="ja-JP" altLang="en-US" dirty="0" smtClean="0"/>
              <a:t>いろいろなデジタルドキュメントの例を見て、デジタルならではの工夫等がよくわかりました。後ろの方の席に座っていましたが、声も聞き取りやすかったです。</a:t>
            </a:r>
            <a:endParaRPr lang="en-US" altLang="ja-JP" dirty="0" smtClean="0"/>
          </a:p>
          <a:p>
            <a:r>
              <a:rPr kumimoji="1" lang="ja-JP" altLang="en-US" dirty="0" smtClean="0"/>
              <a:t>検索性などを考えても、論文のデジタル化は紙ベースよりも非常に便利だと思う。</a:t>
            </a:r>
            <a:endParaRPr kumimoji="1" lang="en-US" altLang="ja-JP" dirty="0" smtClean="0"/>
          </a:p>
          <a:p>
            <a:r>
              <a:rPr lang="ja-JP" altLang="en-US" dirty="0" smtClean="0"/>
              <a:t>科学誌はデータが重要となっているため、資料を付録で切るオンラインジャーナルという形式がとても合っていると感じた。</a:t>
            </a:r>
            <a:endParaRPr lang="en-US" altLang="ja-JP" dirty="0" smtClean="0"/>
          </a:p>
          <a:p>
            <a:r>
              <a:rPr kumimoji="1" lang="en-US" altLang="ja-JP" dirty="0" smtClean="0"/>
              <a:t>1995</a:t>
            </a:r>
            <a:r>
              <a:rPr kumimoji="1" lang="ja-JP" altLang="en-US" dirty="0" smtClean="0"/>
              <a:t>年からオンラインジャーナルってあるんですね。おどろきました。</a:t>
            </a:r>
            <a:endParaRPr kumimoji="1" lang="en-US" altLang="ja-JP" dirty="0" smtClean="0"/>
          </a:p>
          <a:p>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49</a:t>
            </a:fld>
            <a:endParaRPr kumimoji="1" lang="ja-JP"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電子書籍とは？</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「書籍」とは？</a:t>
            </a:r>
            <a:endParaRPr kumimoji="1" lang="en-US" altLang="ja-JP" dirty="0" smtClean="0"/>
          </a:p>
          <a:p>
            <a:r>
              <a:rPr lang="ja-JP" altLang="en-US" dirty="0" smtClean="0"/>
              <a:t>「電子書籍」とは？</a:t>
            </a:r>
            <a:endParaRPr lang="en-US" altLang="ja-JP" dirty="0" smtClean="0"/>
          </a:p>
          <a:p>
            <a:pPr lvl="1"/>
            <a:r>
              <a:rPr lang="ja-JP" altLang="en-US" dirty="0" smtClean="0"/>
              <a:t>（あいまいな概念</a:t>
            </a:r>
            <a:r>
              <a:rPr lang="en-US" altLang="ja-JP" dirty="0" smtClean="0"/>
              <a:t>…</a:t>
            </a:r>
            <a:r>
              <a:rPr lang="ja-JP" altLang="en-US" dirty="0" smtClean="0"/>
              <a:t>）</a:t>
            </a:r>
            <a:endParaRPr lang="en-US" altLang="ja-JP" dirty="0" smtClean="0"/>
          </a:p>
          <a:p>
            <a:pPr lvl="1"/>
            <a:r>
              <a:rPr lang="ja-JP" altLang="en-US" dirty="0" smtClean="0"/>
              <a:t>（様々な言説</a:t>
            </a:r>
            <a:r>
              <a:rPr lang="en-US" altLang="ja-JP" dirty="0" smtClean="0"/>
              <a:t>…</a:t>
            </a:r>
            <a:r>
              <a:rPr lang="ja-JP" altLang="en-US" dirty="0" smtClean="0"/>
              <a:t>）</a:t>
            </a:r>
            <a:endParaRPr lang="en-US" altLang="ja-JP" dirty="0" smtClean="0"/>
          </a:p>
          <a:p>
            <a:r>
              <a:rPr kumimoji="1" lang="ja-JP" altLang="en-US" dirty="0" smtClean="0"/>
              <a:t>電子書籍のいま</a:t>
            </a:r>
            <a:endParaRPr kumimoji="1" lang="en-US" altLang="ja-JP" dirty="0" smtClean="0"/>
          </a:p>
          <a:p>
            <a:pPr lvl="1"/>
            <a:r>
              <a:rPr lang="ja-JP" altLang="en-US" dirty="0" smtClean="0"/>
              <a:t>事例</a:t>
            </a:r>
            <a:endParaRPr kumimoji="1"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5</a:t>
            </a:fld>
            <a:endParaRPr kumimoji="1" lang="ja-JP"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書籍とは？</a:t>
            </a:r>
            <a:endParaRPr kumimoji="1" lang="ja-JP" altLang="en-US" dirty="0"/>
          </a:p>
        </p:txBody>
      </p:sp>
      <p:sp>
        <p:nvSpPr>
          <p:cNvPr id="3" name="コンテンツ プレースホルダ 2"/>
          <p:cNvSpPr>
            <a:spLocks noGrp="1"/>
          </p:cNvSpPr>
          <p:nvPr>
            <p:ph idx="1"/>
          </p:nvPr>
        </p:nvSpPr>
        <p:spPr>
          <a:xfrm>
            <a:off x="323528" y="1052736"/>
            <a:ext cx="8496944" cy="5256584"/>
          </a:xfrm>
        </p:spPr>
        <p:txBody>
          <a:bodyPr>
            <a:normAutofit fontScale="92500" lnSpcReduction="10000"/>
          </a:bodyPr>
          <a:lstStyle/>
          <a:p>
            <a:r>
              <a:rPr kumimoji="1" lang="ja-JP" altLang="en-US" dirty="0" err="1" smtClean="0"/>
              <a:t>しょ</a:t>
            </a:r>
            <a:r>
              <a:rPr kumimoji="1" lang="en-US" altLang="ja-JP" dirty="0" smtClean="0"/>
              <a:t>-</a:t>
            </a:r>
            <a:r>
              <a:rPr kumimoji="1" lang="ja-JP" altLang="en-US" dirty="0" smtClean="0"/>
              <a:t>せき</a:t>
            </a:r>
            <a:r>
              <a:rPr kumimoji="1" lang="en-US" altLang="ja-JP" dirty="0" smtClean="0"/>
              <a:t>【</a:t>
            </a:r>
            <a:r>
              <a:rPr kumimoji="1" lang="ja-JP" altLang="en-US" dirty="0" smtClean="0"/>
              <a:t>書籍</a:t>
            </a:r>
            <a:r>
              <a:rPr kumimoji="1" lang="en-US" altLang="ja-JP" dirty="0" smtClean="0"/>
              <a:t>】</a:t>
            </a:r>
            <a:r>
              <a:rPr kumimoji="1" lang="ja-JP" altLang="en-US" dirty="0" smtClean="0"/>
              <a:t>　</a:t>
            </a:r>
            <a:r>
              <a:rPr lang="ja-JP" altLang="en-US" dirty="0" smtClean="0"/>
              <a:t>（大辞泉）</a:t>
            </a:r>
            <a:endParaRPr kumimoji="1" lang="en-US" altLang="ja-JP" dirty="0" smtClean="0"/>
          </a:p>
          <a:p>
            <a:pPr lvl="1"/>
            <a:r>
              <a:rPr kumimoji="1" lang="ja-JP" altLang="en-US" dirty="0" smtClean="0"/>
              <a:t>書物。本。図書。</a:t>
            </a:r>
            <a:r>
              <a:rPr kumimoji="1" lang="ja-JP" altLang="en-US" dirty="0" err="1" smtClean="0"/>
              <a:t>しょ</a:t>
            </a:r>
            <a:r>
              <a:rPr kumimoji="1" lang="ja-JP" altLang="en-US" dirty="0" smtClean="0"/>
              <a:t>じゃく。</a:t>
            </a:r>
            <a:endParaRPr kumimoji="1" lang="en-US" altLang="ja-JP" dirty="0" smtClean="0"/>
          </a:p>
          <a:p>
            <a:r>
              <a:rPr kumimoji="1" lang="ja-JP" altLang="en-US" dirty="0" smtClean="0"/>
              <a:t>書籍（しょせき）　（日本大百科全書）</a:t>
            </a:r>
            <a:endParaRPr kumimoji="1" lang="en-US" altLang="ja-JP" dirty="0" smtClean="0"/>
          </a:p>
          <a:p>
            <a:pPr lvl="1"/>
            <a:r>
              <a:rPr lang="ja-JP" altLang="en-US" dirty="0" smtClean="0"/>
              <a:t>記録、情報の保存・伝達、知識の普及を目的として、文字、絵画、図画、写真などを、印刷または手写した紙葉を繙読しやすいように順序よく綴じ、表紙でくるんだもの。本、書物、図書、典籍、書冊、書策などは同義。</a:t>
            </a:r>
            <a:endParaRPr lang="en-US" altLang="ja-JP" dirty="0" smtClean="0"/>
          </a:p>
          <a:p>
            <a:r>
              <a:rPr kumimoji="1" lang="ja-JP" altLang="en-US" dirty="0" smtClean="0"/>
              <a:t>ユネスコによる「書物の生産および定期刊行物に関し統計の国際的基準を設ける勧告」（</a:t>
            </a:r>
            <a:r>
              <a:rPr kumimoji="1" lang="en-US" altLang="ja-JP" dirty="0" smtClean="0"/>
              <a:t>1964</a:t>
            </a:r>
            <a:r>
              <a:rPr kumimoji="1" lang="ja-JP" altLang="en-US" dirty="0" smtClean="0"/>
              <a:t>年）</a:t>
            </a:r>
            <a:endParaRPr kumimoji="1" lang="en-US" altLang="ja-JP" dirty="0" smtClean="0"/>
          </a:p>
          <a:p>
            <a:pPr lvl="1"/>
            <a:r>
              <a:rPr lang="ja-JP" altLang="en-US" dirty="0" smtClean="0"/>
              <a:t>裏表の表紙</a:t>
            </a:r>
            <a:r>
              <a:rPr lang="en-US" altLang="ja-JP" dirty="0" smtClean="0"/>
              <a:t>4</a:t>
            </a:r>
            <a:r>
              <a:rPr lang="ja-JP" altLang="en-US" dirty="0" smtClean="0"/>
              <a:t>ページをのぞいて、本文が</a:t>
            </a:r>
            <a:r>
              <a:rPr lang="en-US" altLang="ja-JP" dirty="0" smtClean="0"/>
              <a:t>49</a:t>
            </a:r>
            <a:r>
              <a:rPr lang="ja-JP" altLang="en-US" dirty="0" smtClean="0"/>
              <a:t>ページ以上の非定期刊行物 をブック</a:t>
            </a:r>
            <a:r>
              <a:rPr lang="en-US" altLang="ja-JP" dirty="0" smtClean="0"/>
              <a:t>Book</a:t>
            </a:r>
          </a:p>
          <a:p>
            <a:pPr lvl="1"/>
            <a:r>
              <a:rPr kumimoji="1" lang="en-US" altLang="ja-JP" dirty="0" smtClean="0"/>
              <a:t>5</a:t>
            </a:r>
            <a:r>
              <a:rPr kumimoji="1" lang="ja-JP" altLang="en-US" dirty="0" smtClean="0"/>
              <a:t>ページ以上</a:t>
            </a:r>
            <a:r>
              <a:rPr kumimoji="1" lang="en-US" altLang="ja-JP" dirty="0" smtClean="0"/>
              <a:t>49</a:t>
            </a:r>
            <a:r>
              <a:rPr kumimoji="1" lang="ja-JP" altLang="en-US" dirty="0" smtClean="0"/>
              <a:t>ページ未満の小冊子をパンフレット</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6</a:t>
            </a:fld>
            <a:endParaRPr kumimoji="1" lang="ja-JP"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電子書籍とは？ </a:t>
            </a:r>
            <a:r>
              <a:rPr lang="en-US" altLang="ja-JP" dirty="0" smtClean="0"/>
              <a:t>(1)</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でんし</a:t>
            </a:r>
            <a:r>
              <a:rPr lang="en-US" altLang="ja-JP" dirty="0" smtClean="0"/>
              <a:t>‐</a:t>
            </a:r>
            <a:r>
              <a:rPr lang="ja-JP" altLang="en-US" dirty="0" err="1" smtClean="0"/>
              <a:t>しょせ</a:t>
            </a:r>
            <a:r>
              <a:rPr lang="ja-JP" altLang="en-US" dirty="0" smtClean="0"/>
              <a:t>き </a:t>
            </a:r>
            <a:r>
              <a:rPr lang="en-US" altLang="ja-JP" dirty="0" smtClean="0"/>
              <a:t>【</a:t>
            </a:r>
            <a:r>
              <a:rPr lang="ja-JP" altLang="en-US" dirty="0" smtClean="0"/>
              <a:t>電子書籍</a:t>
            </a:r>
            <a:r>
              <a:rPr lang="en-US" altLang="ja-JP" dirty="0" smtClean="0"/>
              <a:t>】 《electronic book》</a:t>
            </a:r>
          </a:p>
          <a:p>
            <a:pPr lvl="1"/>
            <a:r>
              <a:rPr lang="ja-JP" altLang="en-US" dirty="0" smtClean="0"/>
              <a:t>電子化された書籍データ。紙に印刷するのではなく、パソコンや携帯電話、専用の表示端末などにデータを取り込んで閲覧する。文字以外に動画や音声を再生できるものもある。電書。デジタル書籍。</a:t>
            </a:r>
            <a:r>
              <a:rPr lang="en-US" altLang="ja-JP" dirty="0" smtClean="0"/>
              <a:t>e</a:t>
            </a:r>
            <a:r>
              <a:rPr lang="ja-JP" altLang="en-US" dirty="0" smtClean="0"/>
              <a:t>ブック。 </a:t>
            </a:r>
            <a:endParaRPr lang="en-US" altLang="ja-JP" dirty="0" smtClean="0"/>
          </a:p>
          <a:p>
            <a:pPr lvl="1"/>
            <a:r>
              <a:rPr lang="ja-JP" altLang="en-US" dirty="0" smtClean="0"/>
              <a:t>（デジタル大辞泉）</a:t>
            </a:r>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7</a:t>
            </a:fld>
            <a:endParaRPr kumimoji="1" lang="ja-JP"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電子書籍とは？ </a:t>
            </a:r>
            <a:r>
              <a:rPr kumimoji="1" lang="en-US" altLang="ja-JP" dirty="0" smtClean="0"/>
              <a:t>(2)</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電子書籍（でんししょせき）</a:t>
            </a:r>
            <a:endParaRPr kumimoji="1" lang="en-US" altLang="ja-JP" dirty="0" smtClean="0"/>
          </a:p>
          <a:p>
            <a:pPr lvl="1"/>
            <a:r>
              <a:rPr lang="ja-JP" altLang="en-US" dirty="0" smtClean="0"/>
              <a:t>一般的に「電子出版」とは</a:t>
            </a:r>
            <a:r>
              <a:rPr lang="en-US" altLang="ja-JP" dirty="0" smtClean="0"/>
              <a:t>CD-ROM</a:t>
            </a:r>
            <a:r>
              <a:rPr lang="ja-JP" altLang="en-US" dirty="0" smtClean="0"/>
              <a:t>やその他の電子記録媒体に書籍の内容を記録して、販売するパッケージ型の電子出版をさし、「電子書籍」とはインターネット上から書籍データをダウンロードさせたり、サーバーに蓄積された書籍データをオンラインのまま利用したりする、物流を伴わない出版形態をさす。</a:t>
            </a:r>
          </a:p>
          <a:p>
            <a:pPr marL="742950" lvl="2" indent="-342900"/>
            <a:r>
              <a:rPr lang="ja-JP" altLang="en-US" dirty="0" smtClean="0"/>
              <a:t>（日本大百科全書</a:t>
            </a:r>
            <a:r>
              <a:rPr lang="en-US" altLang="ja-JP" dirty="0" smtClean="0"/>
              <a:t>; </a:t>
            </a:r>
            <a:r>
              <a:rPr lang="ja-JP" altLang="en-US" dirty="0" smtClean="0"/>
              <a:t>執筆者：鈴木雄介）</a:t>
            </a:r>
            <a:endParaRPr lang="en-US" altLang="ja-JP" dirty="0" smtClean="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8</a:t>
            </a:fld>
            <a:endParaRPr kumimoji="1" lang="ja-JP"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528" y="-99392"/>
            <a:ext cx="8496944" cy="1143000"/>
          </a:xfrm>
        </p:spPr>
        <p:txBody>
          <a:bodyPr/>
          <a:lstStyle/>
          <a:p>
            <a:r>
              <a:rPr kumimoji="1" lang="ja-JP" altLang="en-US" dirty="0" smtClean="0"/>
              <a:t>電子書籍とは？ </a:t>
            </a:r>
            <a:r>
              <a:rPr kumimoji="1" lang="en-US" altLang="ja-JP" dirty="0" smtClean="0"/>
              <a:t>(3)</a:t>
            </a:r>
            <a:endParaRPr kumimoji="1" lang="ja-JP" altLang="en-US" dirty="0"/>
          </a:p>
        </p:txBody>
      </p:sp>
      <p:sp>
        <p:nvSpPr>
          <p:cNvPr id="3" name="コンテンツ プレースホルダ 2"/>
          <p:cNvSpPr>
            <a:spLocks noGrp="1"/>
          </p:cNvSpPr>
          <p:nvPr>
            <p:ph idx="1"/>
          </p:nvPr>
        </p:nvSpPr>
        <p:spPr>
          <a:xfrm>
            <a:off x="323528" y="980728"/>
            <a:ext cx="8496944" cy="5877272"/>
          </a:xfrm>
        </p:spPr>
        <p:txBody>
          <a:bodyPr>
            <a:normAutofit fontScale="70000" lnSpcReduction="20000"/>
          </a:bodyPr>
          <a:lstStyle/>
          <a:p>
            <a:r>
              <a:rPr lang="ja-JP" altLang="en-US" dirty="0" smtClean="0"/>
              <a:t>電子書籍</a:t>
            </a:r>
            <a:r>
              <a:rPr lang="en-US" altLang="ja-JP" dirty="0" smtClean="0"/>
              <a:t>[</a:t>
            </a:r>
            <a:r>
              <a:rPr lang="ja-JP" altLang="en-US" dirty="0" smtClean="0"/>
              <a:t>メディアと社会</a:t>
            </a:r>
            <a:r>
              <a:rPr lang="en-US" altLang="ja-JP" dirty="0" smtClean="0"/>
              <a:t>] electronic book </a:t>
            </a:r>
          </a:p>
          <a:p>
            <a:pPr lvl="1"/>
            <a:r>
              <a:rPr lang="ja-JP" altLang="en-US" dirty="0" smtClean="0"/>
              <a:t>インターネットでダウンロードした文章や画像のデータを、パソコンや</a:t>
            </a:r>
            <a:r>
              <a:rPr lang="en-US" altLang="ja-JP" dirty="0" smtClean="0"/>
              <a:t>PDA</a:t>
            </a:r>
            <a:r>
              <a:rPr lang="ja-JP" altLang="en-US" dirty="0" smtClean="0"/>
              <a:t>（携帯情報端末）、携帯電話などの画面上に表示する書籍形態。</a:t>
            </a:r>
            <a:endParaRPr lang="en-US" altLang="ja-JP" dirty="0" smtClean="0"/>
          </a:p>
          <a:p>
            <a:pPr lvl="2"/>
            <a:r>
              <a:rPr lang="en-US" altLang="ja-JP" dirty="0" smtClean="0"/>
              <a:t>2009</a:t>
            </a:r>
            <a:r>
              <a:rPr lang="ja-JP" altLang="en-US" dirty="0" smtClean="0"/>
              <a:t>年</a:t>
            </a:r>
            <a:r>
              <a:rPr lang="en-US" altLang="ja-JP" dirty="0" smtClean="0"/>
              <a:t>2</a:t>
            </a:r>
            <a:r>
              <a:rPr lang="ja-JP" altLang="en-US" dirty="0" smtClean="0"/>
              <a:t>月にアメリカでアマゾンの電子書籍新端末「キンドル</a:t>
            </a:r>
            <a:r>
              <a:rPr lang="en-US" altLang="ja-JP" dirty="0" smtClean="0"/>
              <a:t>2</a:t>
            </a:r>
            <a:r>
              <a:rPr lang="ja-JP" altLang="en-US" dirty="0" smtClean="0"/>
              <a:t>（第二世代）」が発売されて人気に火がついた。ついでソニーの「ソニー・リーダー・エディション」、キンドルの「キンドル</a:t>
            </a:r>
            <a:r>
              <a:rPr lang="en-US" altLang="ja-JP" dirty="0" smtClean="0"/>
              <a:t>DX</a:t>
            </a:r>
            <a:r>
              <a:rPr lang="ja-JP" altLang="en-US" dirty="0" smtClean="0"/>
              <a:t>」、そして電子書籍のほかゲーム、動画、インターネットが閲覧できる新型の多機能情報端末「</a:t>
            </a:r>
            <a:r>
              <a:rPr lang="en-US" altLang="ja-JP" dirty="0" err="1" smtClean="0"/>
              <a:t>iPad</a:t>
            </a:r>
            <a:r>
              <a:rPr lang="ja-JP" altLang="en-US" dirty="0" smtClean="0"/>
              <a:t>（アイパッド）」が発売されて、電子書籍事業の競争は激化する一方である。紙の時代に代わって電子書籍の時代が始まったといわれている。日本でも</a:t>
            </a:r>
            <a:r>
              <a:rPr lang="en-US" altLang="ja-JP" dirty="0" smtClean="0"/>
              <a:t>10</a:t>
            </a:r>
            <a:r>
              <a:rPr lang="ja-JP" altLang="en-US" dirty="0" smtClean="0"/>
              <a:t>年</a:t>
            </a:r>
            <a:r>
              <a:rPr lang="en-US" altLang="ja-JP" dirty="0" smtClean="0"/>
              <a:t>5</a:t>
            </a:r>
            <a:r>
              <a:rPr lang="ja-JP" altLang="en-US" dirty="0" smtClean="0"/>
              <a:t>月に日本語対応の「</a:t>
            </a:r>
            <a:r>
              <a:rPr lang="en-US" altLang="ja-JP" dirty="0" err="1" smtClean="0"/>
              <a:t>iPad</a:t>
            </a:r>
            <a:r>
              <a:rPr lang="ja-JP" altLang="en-US" dirty="0" smtClean="0"/>
              <a:t>」が発売された。「</a:t>
            </a:r>
            <a:r>
              <a:rPr lang="en-US" altLang="ja-JP" dirty="0" err="1" smtClean="0"/>
              <a:t>iPad</a:t>
            </a:r>
            <a:r>
              <a:rPr lang="ja-JP" altLang="en-US" dirty="0" smtClean="0"/>
              <a:t>」は「</a:t>
            </a:r>
            <a:r>
              <a:rPr lang="en-US" altLang="ja-JP" dirty="0" err="1" smtClean="0"/>
              <a:t>iPhone</a:t>
            </a:r>
            <a:r>
              <a:rPr lang="ja-JP" altLang="en-US" dirty="0" smtClean="0"/>
              <a:t>」を大型化し、通話とカメラ機能を省き、高精細な液晶画面を搭載したもので、電子書籍ばかりでなく、電子メール、新聞、雑誌、動画、音楽、ゲームなどが楽しめる。</a:t>
            </a:r>
            <a:r>
              <a:rPr lang="en-US" altLang="ja-JP" dirty="0" smtClean="0"/>
              <a:t>11</a:t>
            </a:r>
            <a:r>
              <a:rPr lang="ja-JP" altLang="en-US" dirty="0" smtClean="0"/>
              <a:t>月の韓国サムスンの「ギャラクシー</a:t>
            </a:r>
            <a:r>
              <a:rPr lang="en-US" altLang="ja-JP" dirty="0" smtClean="0"/>
              <a:t>Tab</a:t>
            </a:r>
            <a:r>
              <a:rPr lang="ja-JP" altLang="en-US" dirty="0" smtClean="0"/>
              <a:t>」に続いて、</a:t>
            </a:r>
            <a:r>
              <a:rPr lang="en-US" altLang="ja-JP" dirty="0" smtClean="0"/>
              <a:t>12</a:t>
            </a:r>
            <a:r>
              <a:rPr lang="ja-JP" altLang="en-US" dirty="0" smtClean="0"/>
              <a:t>月にはシャープの多機能型情報端末「ガラパゴス」が発売され、ソニーの電子書籍の情報端末「リーダ－」とともに日本の電子書籍市場は過熱し始めた。</a:t>
            </a:r>
            <a:r>
              <a:rPr lang="en-US" altLang="ja-JP" dirty="0" smtClean="0"/>
              <a:t>10</a:t>
            </a:r>
            <a:r>
              <a:rPr lang="ja-JP" altLang="en-US" dirty="0" smtClean="0"/>
              <a:t>年</a:t>
            </a:r>
            <a:r>
              <a:rPr lang="en-US" altLang="ja-JP" dirty="0" smtClean="0"/>
              <a:t>3</a:t>
            </a:r>
            <a:r>
              <a:rPr lang="ja-JP" altLang="en-US" dirty="0" smtClean="0"/>
              <a:t>月に講談社、集英社、小学館など大手出版社</a:t>
            </a:r>
            <a:r>
              <a:rPr lang="en-US" altLang="ja-JP" dirty="0" smtClean="0"/>
              <a:t>31</a:t>
            </a:r>
            <a:r>
              <a:rPr lang="ja-JP" altLang="en-US" dirty="0" smtClean="0"/>
              <a:t>社は、一般社団法人「日本電子書籍出版社協会」を発足させ、電子書籍市場への対応を整えた。また電子書籍の配信サービスを行う主要</a:t>
            </a:r>
            <a:r>
              <a:rPr lang="en-US" altLang="ja-JP" dirty="0" smtClean="0"/>
              <a:t>5</a:t>
            </a:r>
            <a:r>
              <a:rPr lang="ja-JP" altLang="en-US" dirty="0" smtClean="0"/>
              <a:t>グループが誕生した。これらのグループはそれぞれ通信会社、端末機器メーカー、大手出版社、通販サイト、印刷会社などと参加企業はさまざまだが、いずれも電子書籍市場でのシェア掌握を狙っている。</a:t>
            </a:r>
            <a:endParaRPr lang="en-US" altLang="ja-JP" dirty="0" smtClean="0"/>
          </a:p>
          <a:p>
            <a:pPr lvl="1"/>
            <a:r>
              <a:rPr lang="ja-JP" altLang="en-US" dirty="0" smtClean="0"/>
              <a:t>（藤竹暁</a:t>
            </a:r>
            <a:r>
              <a:rPr lang="en-US" altLang="ja-JP" dirty="0" smtClean="0"/>
              <a:t>: 『</a:t>
            </a:r>
            <a:r>
              <a:rPr lang="ja-JP" altLang="en-US" dirty="0" smtClean="0"/>
              <a:t>情報・知識</a:t>
            </a:r>
            <a:r>
              <a:rPr lang="en-US" altLang="ja-JP" dirty="0" err="1" smtClean="0"/>
              <a:t>imidas</a:t>
            </a:r>
            <a:r>
              <a:rPr lang="en-US" altLang="ja-JP" dirty="0" smtClean="0"/>
              <a:t>』, 2011-02</a:t>
            </a:r>
            <a:r>
              <a:rPr lang="ja-JP" altLang="en-US" dirty="0" smtClean="0"/>
              <a:t>）</a:t>
            </a:r>
            <a:endParaRPr kumimoji="1" lang="ja-JP" altLang="en-US" dirty="0"/>
          </a:p>
        </p:txBody>
      </p:sp>
      <p:sp>
        <p:nvSpPr>
          <p:cNvPr id="4" name="スライド番号プレースホルダ 3"/>
          <p:cNvSpPr>
            <a:spLocks noGrp="1"/>
          </p:cNvSpPr>
          <p:nvPr>
            <p:ph type="sldNum" sz="quarter" idx="12"/>
          </p:nvPr>
        </p:nvSpPr>
        <p:spPr/>
        <p:txBody>
          <a:bodyPr/>
          <a:lstStyle/>
          <a:p>
            <a:fld id="{8682DC2A-D06D-4EFC-BF6A-D2AB3EC15ECD}" type="slidenum">
              <a:rPr kumimoji="1" lang="ja-JP" altLang="en-US" smtClean="0"/>
              <a:pPr/>
              <a:t>9</a:t>
            </a:fld>
            <a:endParaRPr kumimoji="1" lang="ja-JP"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4605</TotalTime>
  <Words>2886</Words>
  <Application>Microsoft Office PowerPoint</Application>
  <PresentationFormat>画面に合わせる (4:3)</PresentationFormat>
  <Paragraphs>392</Paragraphs>
  <Slides>49</Slides>
  <Notes>0</Notes>
  <HiddenSlides>19</HiddenSlides>
  <MMClips>0</MMClips>
  <ScaleCrop>false</ScaleCrop>
  <HeadingPairs>
    <vt:vector size="4" baseType="variant">
      <vt:variant>
        <vt:lpstr>テーマ</vt:lpstr>
      </vt:variant>
      <vt:variant>
        <vt:i4>1</vt:i4>
      </vt:variant>
      <vt:variant>
        <vt:lpstr>スライド タイトル</vt:lpstr>
      </vt:variant>
      <vt:variant>
        <vt:i4>49</vt:i4>
      </vt:variant>
    </vt:vector>
  </HeadingPairs>
  <TitlesOfParts>
    <vt:vector size="50" baseType="lpstr">
      <vt:lpstr>Office テーマ</vt:lpstr>
      <vt:lpstr>ディジタルドキュメント（5）</vt:lpstr>
      <vt:lpstr>本日のお品書き</vt:lpstr>
      <vt:lpstr>（前回の復習 = ふりかえり）</vt:lpstr>
      <vt:lpstr>電子書籍 (1)</vt:lpstr>
      <vt:lpstr>電子書籍とは？</vt:lpstr>
      <vt:lpstr>書籍とは？</vt:lpstr>
      <vt:lpstr>電子書籍とは？ (1)</vt:lpstr>
      <vt:lpstr>電子書籍とは？ (2)</vt:lpstr>
      <vt:lpstr>電子書籍とは？ (3)</vt:lpstr>
      <vt:lpstr>電子書籍とは？ (4)</vt:lpstr>
      <vt:lpstr>電子書籍とは？ (5)</vt:lpstr>
      <vt:lpstr>電子書籍とは？ (6)</vt:lpstr>
      <vt:lpstr>電子書籍とは？ （キーワードまとめ）</vt:lpstr>
      <vt:lpstr>電子書籍とデジタルドキュメント</vt:lpstr>
      <vt:lpstr>電子書籍利用の広がり（日本）</vt:lpstr>
      <vt:lpstr>スライド 16</vt:lpstr>
      <vt:lpstr>電子書籍利用の広がり（米国）</vt:lpstr>
      <vt:lpstr>電子書籍利用の広がり（米国） (2)</vt:lpstr>
      <vt:lpstr>電子書籍の歴史</vt:lpstr>
      <vt:lpstr>電子書籍の歴史 (2)</vt:lpstr>
      <vt:lpstr>電子書籍の歴史 (3)</vt:lpstr>
      <vt:lpstr>電子書籍における閲覧環境と利用</vt:lpstr>
      <vt:lpstr>電子書籍の事例</vt:lpstr>
      <vt:lpstr>事例1: 電子辞書</vt:lpstr>
      <vt:lpstr>事例1: 電子辞書 (2)</vt:lpstr>
      <vt:lpstr>事例1: 電子辞書 (3)</vt:lpstr>
      <vt:lpstr>事例2: Kindle</vt:lpstr>
      <vt:lpstr>まとめ</vt:lpstr>
      <vt:lpstr>参考文献</vt:lpstr>
      <vt:lpstr>出席票 及び レポートの提出</vt:lpstr>
      <vt:lpstr>事例3: Kobo</vt:lpstr>
      <vt:lpstr>事例4: iPad</vt:lpstr>
      <vt:lpstr>事例5: 電子コミック</vt:lpstr>
      <vt:lpstr>事例6: 青空文庫</vt:lpstr>
      <vt:lpstr>事例7: 近代デジタルライブラリー</vt:lpstr>
      <vt:lpstr>電子書籍の事例</vt:lpstr>
      <vt:lpstr>前回の出席カードから（質疑）</vt:lpstr>
      <vt:lpstr>第3回レポート課題</vt:lpstr>
      <vt:lpstr>電子書籍におけるフォーマット</vt:lpstr>
      <vt:lpstr>PDF (Portable Document Format)</vt:lpstr>
      <vt:lpstr>HTML (Hypertext Markup Language)</vt:lpstr>
      <vt:lpstr>XML (Extensible Markup Language)</vt:lpstr>
      <vt:lpstr>オンラインジャーナルの動向 ― オープンサイエンス（Open Science） ―</vt:lpstr>
      <vt:lpstr>スライド 44</vt:lpstr>
      <vt:lpstr>一つの論文原稿の複数バージョン - 版と種類 -</vt:lpstr>
      <vt:lpstr>オンラインジャーナルのアクセス管理</vt:lpstr>
      <vt:lpstr>オンラインジャーナルのアクセス管理 - 著作権管理 -</vt:lpstr>
      <vt:lpstr>（来年へのメモ）</vt:lpstr>
      <vt:lpstr>前回出席票からの質疑・コメント</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ディジタルドキュメント</dc:title>
  <dc:creator>Masao Takaku</dc:creator>
  <cp:lastModifiedBy>Masao Takaku</cp:lastModifiedBy>
  <cp:revision>1604</cp:revision>
  <dcterms:created xsi:type="dcterms:W3CDTF">2013-04-11T04:26:18Z</dcterms:created>
  <dcterms:modified xsi:type="dcterms:W3CDTF">2013-05-16T04:45:23Z</dcterms:modified>
</cp:coreProperties>
</file>