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356" r:id="rId4"/>
    <p:sldId id="357" r:id="rId5"/>
    <p:sldId id="360" r:id="rId6"/>
    <p:sldId id="289" r:id="rId7"/>
    <p:sldId id="362" r:id="rId8"/>
    <p:sldId id="364" r:id="rId9"/>
    <p:sldId id="365" r:id="rId10"/>
    <p:sldId id="363" r:id="rId11"/>
    <p:sldId id="358" r:id="rId12"/>
    <p:sldId id="277" r:id="rId13"/>
    <p:sldId id="326" r:id="rId14"/>
    <p:sldId id="264" r:id="rId15"/>
    <p:sldId id="320" r:id="rId16"/>
    <p:sldId id="318" r:id="rId17"/>
    <p:sldId id="361" r:id="rId18"/>
    <p:sldId id="344" r:id="rId19"/>
    <p:sldId id="345" r:id="rId20"/>
    <p:sldId id="346" r:id="rId21"/>
    <p:sldId id="347" r:id="rId22"/>
    <p:sldId id="348" r:id="rId23"/>
    <p:sldId id="323" r:id="rId24"/>
    <p:sldId id="267" r:id="rId25"/>
    <p:sldId id="324" r:id="rId26"/>
    <p:sldId id="319" r:id="rId27"/>
    <p:sldId id="278" r:id="rId28"/>
    <p:sldId id="279" r:id="rId29"/>
    <p:sldId id="280" r:id="rId30"/>
    <p:sldId id="314" r:id="rId31"/>
    <p:sldId id="262" r:id="rId32"/>
    <p:sldId id="288" r:id="rId33"/>
    <p:sldId id="282" r:id="rId34"/>
    <p:sldId id="312" r:id="rId35"/>
    <p:sldId id="31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FFFFFF"/>
    <a:srgbClr val="4F81BD"/>
    <a:srgbClr val="F79646"/>
    <a:srgbClr val="070A7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76" autoAdjust="0"/>
  </p:normalViewPr>
  <p:slideViewPr>
    <p:cSldViewPr>
      <p:cViewPr varScale="1">
        <p:scale>
          <a:sx n="124" d="100"/>
          <a:sy n="124" d="100"/>
        </p:scale>
        <p:origin x="-1158" y="-84"/>
      </p:cViewPr>
      <p:guideLst>
        <p:guide orient="horz" pos="2160"/>
        <p:guide pos="2880"/>
      </p:guideLst>
    </p:cSldViewPr>
  </p:slideViewPr>
  <p:outlineViewPr>
    <p:cViewPr>
      <p:scale>
        <a:sx n="33" d="100"/>
        <a:sy n="33" d="100"/>
      </p:scale>
      <p:origin x="66" y="3528"/>
    </p:cViewPr>
  </p:outlineViewPr>
  <p:notesTextViewPr>
    <p:cViewPr>
      <p:scale>
        <a:sx n="100" d="100"/>
        <a:sy n="100" d="100"/>
      </p:scale>
      <p:origin x="0" y="0"/>
    </p:cViewPr>
  </p:notesTextViewPr>
  <p:sorterViewPr>
    <p:cViewPr>
      <p:scale>
        <a:sx n="80" d="100"/>
        <a:sy n="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barChart>
        <c:barDir val="col"/>
        <c:grouping val="clustered"/>
        <c:ser>
          <c:idx val="0"/>
          <c:order val="0"/>
          <c:dLbls>
            <c:showVal val="1"/>
          </c:dLbls>
          <c:cat>
            <c:strRef>
              <c:f>Sheet1!$A$1:$F$1</c:f>
              <c:strCache>
                <c:ptCount val="6"/>
                <c:pt idx="0">
                  <c:v>A+</c:v>
                </c:pt>
                <c:pt idx="1">
                  <c:v>A</c:v>
                </c:pt>
                <c:pt idx="2">
                  <c:v>A-</c:v>
                </c:pt>
                <c:pt idx="3">
                  <c:v>B</c:v>
                </c:pt>
                <c:pt idx="4">
                  <c:v>B-</c:v>
                </c:pt>
                <c:pt idx="5">
                  <c:v>C</c:v>
                </c:pt>
              </c:strCache>
            </c:strRef>
          </c:cat>
          <c:val>
            <c:numRef>
              <c:f>Sheet1!$A$2:$F$2</c:f>
              <c:numCache>
                <c:formatCode>General</c:formatCode>
                <c:ptCount val="6"/>
                <c:pt idx="0">
                  <c:v>3</c:v>
                </c:pt>
                <c:pt idx="1">
                  <c:v>32</c:v>
                </c:pt>
                <c:pt idx="2">
                  <c:v>52</c:v>
                </c:pt>
                <c:pt idx="3">
                  <c:v>22</c:v>
                </c:pt>
                <c:pt idx="4">
                  <c:v>1</c:v>
                </c:pt>
                <c:pt idx="5">
                  <c:v>8</c:v>
                </c:pt>
              </c:numCache>
            </c:numRef>
          </c:val>
        </c:ser>
        <c:gapWidth val="30"/>
        <c:axId val="127276544"/>
        <c:axId val="127278080"/>
      </c:barChart>
      <c:catAx>
        <c:axId val="127276544"/>
        <c:scaling>
          <c:orientation val="minMax"/>
        </c:scaling>
        <c:axPos val="b"/>
        <c:tickLblPos val="nextTo"/>
        <c:crossAx val="127278080"/>
        <c:crosses val="autoZero"/>
        <c:auto val="1"/>
        <c:lblAlgn val="ctr"/>
        <c:lblOffset val="100"/>
      </c:catAx>
      <c:valAx>
        <c:axId val="127278080"/>
        <c:scaling>
          <c:orientation val="minMax"/>
        </c:scaling>
        <c:axPos val="l"/>
        <c:majorGridlines/>
        <c:numFmt formatCode="General" sourceLinked="1"/>
        <c:tickLblPos val="nextTo"/>
        <c:txPr>
          <a:bodyPr/>
          <a:lstStyle/>
          <a:p>
            <a:pPr>
              <a:defRPr sz="2400"/>
            </a:pPr>
            <a:endParaRPr lang="ja-JP"/>
          </a:p>
        </c:txPr>
        <c:crossAx val="127276544"/>
        <c:crosses val="autoZero"/>
        <c:crossBetween val="between"/>
      </c:valAx>
    </c:plotArea>
    <c:plotVisOnly val="1"/>
  </c:chart>
  <c:spPr>
    <a:solidFill>
      <a:schemeClr val="bg1"/>
    </a:solidFill>
  </c:spPr>
  <c:txPr>
    <a:bodyPr/>
    <a:lstStyle/>
    <a:p>
      <a:pPr>
        <a:defRPr sz="2400"/>
      </a:pPr>
      <a:endParaRPr lang="ja-JP"/>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2013/5/21</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a:t>
            </a:r>
            <a:r>
              <a:rPr lang="ja-JP" altLang="en-US" sz="1200" dirty="0" smtClean="0"/>
              <a:t>こんなテーマの話は忘れずにしてください、というリクエスト等あれば、出席票にてコメントお願いします。要望に応えられるかはお約束できかねますが</a:t>
            </a:r>
            <a:r>
              <a:rPr lang="en-US" altLang="ja-JP" sz="1200" dirty="0" smtClean="0"/>
              <a:t>…</a:t>
            </a:r>
            <a:r>
              <a:rPr lang="ja-JP" altLang="en-US" sz="1200" dirty="0" err="1" smtClean="0"/>
              <a:t>。</a:t>
            </a:r>
            <a:endParaRPr lang="en-US" altLang="ja-JP" sz="120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82A42656-9DF0-4FAB-B433-B0E28CCFA3FB}" type="slidenum">
              <a:rPr kumimoji="1" lang="ja-JP" altLang="en-US" smtClean="0"/>
              <a:pPr/>
              <a:t>11</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2013/5/21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2013/5/21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2013/5/21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99792"/>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2013/5/21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2013/5/21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2013/5/21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2013/5/21</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2013/5/21</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2013/5/21</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2013/5/21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2013/5/21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2013/5/21</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mmons.wikimedia.org/wiki/File:Kindle_DX_Front.jp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articleofthefutur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kobo.rakuten.co.jp/event/sp-ranking2012/" TargetMode="External"/><Relationship Id="rId2" Type="http://schemas.openxmlformats.org/officeDocument/2006/relationships/hyperlink" Target="http://www.amazon.co.jp/gp/feature.html?docId=3077686106" TargetMode="External"/><Relationship Id="rId1" Type="http://schemas.openxmlformats.org/officeDocument/2006/relationships/slideLayout" Target="../slideLayouts/slideLayout2.xml"/><Relationship Id="rId4" Type="http://schemas.openxmlformats.org/officeDocument/2006/relationships/hyperlink" Target="http://www.kinokuniya.co.jp/f/dsd-00700400500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6</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smtClean="0">
                <a:solidFill>
                  <a:srgbClr val="070A7F"/>
                </a:solidFill>
              </a:rPr>
              <a:t>5</a:t>
            </a:r>
            <a:r>
              <a:rPr lang="ja-JP" altLang="en-US" dirty="0" smtClean="0">
                <a:solidFill>
                  <a:srgbClr val="070A7F"/>
                </a:solidFill>
              </a:rPr>
              <a:t>月</a:t>
            </a:r>
            <a:r>
              <a:rPr lang="en-US" altLang="ja-JP" dirty="0" smtClean="0">
                <a:solidFill>
                  <a:srgbClr val="070A7F"/>
                </a:solidFill>
              </a:rPr>
              <a:t>23</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前回の出席カードから（質疑）</a:t>
            </a:r>
            <a:endParaRPr kumimoji="1" lang="ja-JP" altLang="en-US" dirty="0"/>
          </a:p>
        </p:txBody>
      </p:sp>
      <p:sp>
        <p:nvSpPr>
          <p:cNvPr id="3" name="コンテンツ プレースホルダ 2"/>
          <p:cNvSpPr>
            <a:spLocks noGrp="1"/>
          </p:cNvSpPr>
          <p:nvPr>
            <p:ph idx="1"/>
          </p:nvPr>
        </p:nvSpPr>
        <p:spPr>
          <a:xfrm>
            <a:off x="323528" y="1196752"/>
            <a:ext cx="8820472" cy="5661248"/>
          </a:xfrm>
        </p:spPr>
        <p:txBody>
          <a:bodyPr>
            <a:normAutofit fontScale="47500" lnSpcReduction="20000"/>
          </a:bodyPr>
          <a:lstStyle/>
          <a:p>
            <a:r>
              <a:rPr lang="ja-JP" altLang="en-US" dirty="0" smtClean="0"/>
              <a:t>電子</a:t>
            </a:r>
            <a:r>
              <a:rPr lang="ja-JP" altLang="en-US" dirty="0" smtClean="0"/>
              <a:t>辞書が</a:t>
            </a:r>
            <a:endParaRPr lang="en-US" altLang="ja-JP" dirty="0" smtClean="0"/>
          </a:p>
          <a:p>
            <a:r>
              <a:rPr lang="ja-JP" altLang="en-US" dirty="0" smtClean="0"/>
              <a:t>自分</a:t>
            </a:r>
            <a:r>
              <a:rPr lang="ja-JP" altLang="en-US" dirty="0" smtClean="0"/>
              <a:t>は電子書籍にはあまり触れていないと思っていたが、電子辞書も電子書籍と知り、とても身近にあったのだと気付いた。思った以上に電子書籍は人々の生活の中にあるのかもしれないと思った。</a:t>
            </a:r>
            <a:endParaRPr lang="en-US" altLang="ja-JP" dirty="0" smtClean="0"/>
          </a:p>
          <a:p>
            <a:r>
              <a:rPr lang="ja-JP" altLang="en-US" dirty="0" smtClean="0"/>
              <a:t>今ちょうど</a:t>
            </a:r>
            <a:r>
              <a:rPr lang="en-US" altLang="ja-JP" dirty="0" smtClean="0"/>
              <a:t>Kindle</a:t>
            </a:r>
            <a:r>
              <a:rPr lang="ja-JP" altLang="en-US" dirty="0" err="1" smtClean="0"/>
              <a:t>での</a:t>
            </a:r>
            <a:r>
              <a:rPr lang="ja-JP" altLang="en-US" dirty="0" smtClean="0"/>
              <a:t>出版を考えているものがあり、色々考えることがありました。</a:t>
            </a:r>
            <a:endParaRPr lang="en-US" altLang="ja-JP" dirty="0" smtClean="0"/>
          </a:p>
          <a:p>
            <a:r>
              <a:rPr lang="ja-JP" altLang="en-US" dirty="0" smtClean="0"/>
              <a:t>電子辞書が電子書籍であるということに初めて気が付いて驚いた。電子書籍というのは</a:t>
            </a:r>
            <a:r>
              <a:rPr lang="en-US" altLang="ja-JP" dirty="0" err="1" smtClean="0"/>
              <a:t>iPad</a:t>
            </a:r>
            <a:r>
              <a:rPr lang="ja-JP" altLang="en-US" dirty="0" smtClean="0"/>
              <a:t>で読むようなモノだと</a:t>
            </a:r>
            <a:r>
              <a:rPr lang="ja-JP" altLang="en-US" dirty="0" err="1" smtClean="0"/>
              <a:t>ば</a:t>
            </a:r>
            <a:r>
              <a:rPr lang="ja-JP" altLang="en-US" dirty="0" smtClean="0"/>
              <a:t>かり思い込んでいたので、一番身近な電子辞書には意識が向かなかった。</a:t>
            </a:r>
            <a:endParaRPr lang="en-US" altLang="ja-JP" dirty="0" smtClean="0"/>
          </a:p>
          <a:p>
            <a:r>
              <a:rPr lang="en-US" altLang="ja-JP" dirty="0" smtClean="0"/>
              <a:t>Kindle</a:t>
            </a:r>
            <a:r>
              <a:rPr lang="ja-JP" altLang="en-US" dirty="0" smtClean="0"/>
              <a:t>を見てみます。</a:t>
            </a:r>
            <a:endParaRPr lang="en-US" altLang="ja-JP" dirty="0" smtClean="0"/>
          </a:p>
          <a:p>
            <a:r>
              <a:rPr lang="ja-JP" altLang="en-US" dirty="0" smtClean="0"/>
              <a:t>パソコン（ノート</a:t>
            </a:r>
            <a:r>
              <a:rPr lang="en-US" altLang="ja-JP" dirty="0" smtClean="0"/>
              <a:t>PC</a:t>
            </a:r>
            <a:r>
              <a:rPr lang="ja-JP" altLang="en-US" dirty="0" smtClean="0"/>
              <a:t>）を使い始めてから電子辞書は使わなくなったと思う。</a:t>
            </a:r>
            <a:endParaRPr lang="en-US" altLang="ja-JP" dirty="0" smtClean="0"/>
          </a:p>
          <a:p>
            <a:r>
              <a:rPr lang="ja-JP" altLang="en-US" dirty="0" smtClean="0"/>
              <a:t>電子書籍というジャンルはまだまだ新しいものだが、今後も発展していきそうだと感じる。</a:t>
            </a:r>
            <a:endParaRPr lang="en-US" altLang="ja-JP" dirty="0" smtClean="0"/>
          </a:p>
          <a:p>
            <a:r>
              <a:rPr lang="ja-JP" altLang="en-US" dirty="0" smtClean="0"/>
              <a:t>電子書籍の試みが思ったより昔からあり、びっくりしました。</a:t>
            </a:r>
            <a:endParaRPr lang="en-US" altLang="ja-JP" dirty="0" smtClean="0"/>
          </a:p>
          <a:p>
            <a:r>
              <a:rPr lang="ja-JP" altLang="en-US" dirty="0" smtClean="0"/>
              <a:t>“電子書籍”という言葉をここ数年で急激に聞く機会が増えた。電子書籍が多く利用され始めたころ、必要ないのではないかと思っていたが、最近はあってもよいかな、というか、自分も欲しいと思うようになってきた（買ったことは無いが）。時代に流されているということなのか</a:t>
            </a:r>
            <a:r>
              <a:rPr lang="en-US" altLang="ja-JP" dirty="0" smtClean="0"/>
              <a:t>…</a:t>
            </a:r>
            <a:r>
              <a:rPr lang="ja-JP" altLang="en-US" dirty="0" err="1" smtClean="0"/>
              <a:t>。</a:t>
            </a:r>
            <a:endParaRPr lang="en-US" altLang="ja-JP" dirty="0" smtClean="0"/>
          </a:p>
          <a:p>
            <a:r>
              <a:rPr lang="ja-JP" altLang="en-US" dirty="0" smtClean="0"/>
              <a:t>電子辞書の存在を久々に思い出しました。確かに電子書籍なのに、統計で別枠扱いなのは不思議に思いました。</a:t>
            </a:r>
            <a:endParaRPr lang="en-US" altLang="ja-JP" dirty="0" smtClean="0"/>
          </a:p>
          <a:p>
            <a:r>
              <a:rPr lang="ja-JP" altLang="en-US" dirty="0" smtClean="0"/>
              <a:t>電子書籍はこれからどんどん発展すると思うので、興味深かった。</a:t>
            </a:r>
            <a:endParaRPr lang="en-US" altLang="ja-JP" dirty="0" smtClean="0"/>
          </a:p>
          <a:p>
            <a:r>
              <a:rPr lang="ja-JP" altLang="en-US" dirty="0" smtClean="0"/>
              <a:t>研究者向けでは無く、一般向けの電子書籍の現状がよくわかった。日本と外国での普及の違いが興味深かった。</a:t>
            </a:r>
            <a:endParaRPr lang="en-US" altLang="ja-JP" dirty="0" smtClean="0"/>
          </a:p>
          <a:p>
            <a:r>
              <a:rPr lang="ja-JP" altLang="en-US" dirty="0" smtClean="0"/>
              <a:t>今、我々のまわりにたくさんある電子書籍にはどのような歴史があって、どのように発展しで来たのかよく分かった。電子書籍の特徴をしっかり学んで、これからも利用していきたい。</a:t>
            </a:r>
            <a:endParaRPr lang="en-US" altLang="ja-JP" dirty="0" smtClean="0"/>
          </a:p>
          <a:p>
            <a:r>
              <a:rPr lang="ja-JP" altLang="en-US" dirty="0" smtClean="0"/>
              <a:t>電子書籍が表す範囲がわかった。</a:t>
            </a:r>
            <a:endParaRPr lang="en-US" altLang="ja-JP" dirty="0" smtClean="0"/>
          </a:p>
          <a:p>
            <a:r>
              <a:rPr lang="ja-JP" altLang="en-US" dirty="0" smtClean="0"/>
              <a:t>電子書籍の売り上げでみた市場規模があまり大きくないのに驚いた。電子書籍には、無料コンテンツが多いのだろうか。</a:t>
            </a:r>
            <a:endParaRPr lang="en-US" altLang="ja-JP" dirty="0" smtClean="0"/>
          </a:p>
          <a:p>
            <a:r>
              <a:rPr lang="en-US" altLang="ja-JP" dirty="0" smtClean="0"/>
              <a:t>Kindle DX</a:t>
            </a:r>
            <a:r>
              <a:rPr lang="ja-JP" altLang="en-US" dirty="0" smtClean="0"/>
              <a:t>の実物を初めてみたが、でかいと思った。</a:t>
            </a:r>
            <a:endParaRPr lang="en-US" altLang="ja-JP" dirty="0" smtClean="0"/>
          </a:p>
          <a:p>
            <a:r>
              <a:rPr lang="ja-JP" altLang="en-US" dirty="0" smtClean="0"/>
              <a:t>電子書籍の歴史は、思っていたよりも古くからあるのだなと知りました。</a:t>
            </a:r>
            <a:endParaRPr lang="en-US" altLang="ja-JP" dirty="0" smtClean="0"/>
          </a:p>
          <a:p>
            <a:r>
              <a:rPr lang="ja-JP" altLang="en-US" dirty="0" smtClean="0"/>
              <a:t>レポート疲れました</a:t>
            </a:r>
            <a:r>
              <a:rPr lang="ja-JP" altLang="en-US" dirty="0" smtClean="0"/>
              <a:t>。</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0264"/>
            <a:ext cx="8496944" cy="1143000"/>
          </a:xfrm>
        </p:spPr>
        <p:txBody>
          <a:bodyPr/>
          <a:lstStyle/>
          <a:p>
            <a:r>
              <a:rPr kumimoji="1" lang="ja-JP" altLang="en-US" dirty="0" smtClean="0"/>
              <a:t>今後の授業計画</a:t>
            </a:r>
            <a:endParaRPr kumimoji="1" lang="ja-JP" altLang="en-US" dirty="0"/>
          </a:p>
        </p:txBody>
      </p:sp>
      <p:sp>
        <p:nvSpPr>
          <p:cNvPr id="3" name="コンテンツ プレースホルダ 2"/>
          <p:cNvSpPr>
            <a:spLocks noGrp="1"/>
          </p:cNvSpPr>
          <p:nvPr>
            <p:ph idx="1"/>
          </p:nvPr>
        </p:nvSpPr>
        <p:spPr>
          <a:xfrm>
            <a:off x="323528" y="908720"/>
            <a:ext cx="8820472" cy="5949280"/>
          </a:xfrm>
        </p:spPr>
        <p:txBody>
          <a:bodyPr>
            <a:normAutofit/>
          </a:bodyPr>
          <a:lstStyle/>
          <a:p>
            <a:r>
              <a:rPr lang="ja-JP" altLang="en-US" dirty="0" smtClean="0"/>
              <a:t>講義</a:t>
            </a:r>
            <a:r>
              <a:rPr kumimoji="1" lang="ja-JP" altLang="en-US" dirty="0" smtClean="0"/>
              <a:t>も</a:t>
            </a:r>
            <a:r>
              <a:rPr lang="ja-JP" altLang="en-US" dirty="0" smtClean="0"/>
              <a:t>半分</a:t>
            </a:r>
            <a:r>
              <a:rPr kumimoji="1" lang="ja-JP" altLang="en-US" dirty="0" smtClean="0"/>
              <a:t>を過ぎたので、今後の授業計画概要を改めて示します</a:t>
            </a:r>
            <a:endParaRPr kumimoji="1" lang="en-US" altLang="ja-JP" dirty="0" smtClean="0"/>
          </a:p>
          <a:p>
            <a:pPr lvl="1">
              <a:tabLst>
                <a:tab pos="3133725" algn="l"/>
              </a:tabLst>
            </a:pPr>
            <a:r>
              <a:rPr lang="ja-JP" altLang="en-US" u="sng" dirty="0" smtClean="0"/>
              <a:t>（第</a:t>
            </a:r>
            <a:r>
              <a:rPr lang="en-US" altLang="ja-JP" u="sng" dirty="0" smtClean="0"/>
              <a:t>6</a:t>
            </a:r>
            <a:r>
              <a:rPr lang="ja-JP" altLang="en-US" u="sng" dirty="0" smtClean="0"/>
              <a:t>回）</a:t>
            </a:r>
            <a:r>
              <a:rPr lang="en-US" altLang="ja-JP" u="sng" dirty="0" smtClean="0"/>
              <a:t> </a:t>
            </a:r>
            <a:r>
              <a:rPr lang="ja-JP" altLang="en-US" u="sng" dirty="0" smtClean="0"/>
              <a:t> </a:t>
            </a:r>
            <a:r>
              <a:rPr lang="en-US" altLang="ja-JP" u="sng" dirty="0" smtClean="0"/>
              <a:t>5/23 	</a:t>
            </a:r>
            <a:r>
              <a:rPr lang="ja-JP" altLang="en-US" u="sng" dirty="0" smtClean="0"/>
              <a:t>電子書籍の続き（事例紹介）</a:t>
            </a:r>
            <a:endParaRPr lang="en-US" altLang="ja-JP" u="sng" dirty="0" smtClean="0"/>
          </a:p>
          <a:p>
            <a:pPr lvl="1">
              <a:tabLst>
                <a:tab pos="3133725" algn="l"/>
              </a:tabLst>
            </a:pPr>
            <a:r>
              <a:rPr lang="ja-JP" altLang="en-US" dirty="0" smtClean="0"/>
              <a:t>（第</a:t>
            </a:r>
            <a:r>
              <a:rPr lang="en-US" altLang="ja-JP" dirty="0" smtClean="0"/>
              <a:t>7</a:t>
            </a:r>
            <a:r>
              <a:rPr lang="ja-JP" altLang="en-US" dirty="0" smtClean="0"/>
              <a:t>回）</a:t>
            </a:r>
            <a:r>
              <a:rPr lang="en-US" altLang="ja-JP" dirty="0" smtClean="0"/>
              <a:t>  5/30 	</a:t>
            </a:r>
            <a:r>
              <a:rPr lang="ja-JP" altLang="en-US" dirty="0" smtClean="0"/>
              <a:t>電子書籍とドキュメントフォーマット</a:t>
            </a:r>
            <a:endParaRPr lang="en-US" altLang="ja-JP" dirty="0" smtClean="0">
              <a:solidFill>
                <a:srgbClr val="FF0000"/>
              </a:solidFill>
            </a:endParaRPr>
          </a:p>
          <a:p>
            <a:pPr lvl="1">
              <a:buNone/>
              <a:tabLst>
                <a:tab pos="3133725" algn="l"/>
              </a:tabLst>
            </a:pPr>
            <a:r>
              <a:rPr lang="en-US" altLang="ja-JP" sz="2400" dirty="0" smtClean="0"/>
              <a:t>		</a:t>
            </a:r>
            <a:r>
              <a:rPr lang="ja-JP" altLang="en-US" sz="2400" dirty="0" smtClean="0">
                <a:solidFill>
                  <a:srgbClr val="FF0000"/>
                </a:solidFill>
              </a:rPr>
              <a:t>（第</a:t>
            </a:r>
            <a:r>
              <a:rPr lang="en-US" altLang="ja-JP" sz="2400" dirty="0" smtClean="0">
                <a:solidFill>
                  <a:srgbClr val="FF0000"/>
                </a:solidFill>
              </a:rPr>
              <a:t>3</a:t>
            </a:r>
            <a:r>
              <a:rPr lang="ja-JP" altLang="en-US" sz="2400" dirty="0" smtClean="0">
                <a:solidFill>
                  <a:srgbClr val="FF0000"/>
                </a:solidFill>
              </a:rPr>
              <a:t>回課題あり）</a:t>
            </a:r>
            <a:endParaRPr lang="en-US" altLang="ja-JP" sz="2400" dirty="0" smtClean="0">
              <a:solidFill>
                <a:srgbClr val="FF0000"/>
              </a:solidFill>
            </a:endParaRPr>
          </a:p>
          <a:p>
            <a:pPr lvl="1">
              <a:tabLst>
                <a:tab pos="3133725" algn="l"/>
              </a:tabLst>
            </a:pPr>
            <a:r>
              <a:rPr lang="ja-JP" altLang="en-US" dirty="0" smtClean="0"/>
              <a:t>（第</a:t>
            </a:r>
            <a:r>
              <a:rPr lang="en-US" altLang="ja-JP" dirty="0" smtClean="0"/>
              <a:t>8</a:t>
            </a:r>
            <a:r>
              <a:rPr lang="ja-JP" altLang="en-US" dirty="0" smtClean="0"/>
              <a:t>回）</a:t>
            </a:r>
            <a:r>
              <a:rPr lang="en-US" altLang="ja-JP" dirty="0" smtClean="0"/>
              <a:t>  6/6 	</a:t>
            </a:r>
            <a:r>
              <a:rPr lang="ja-JP" altLang="en-US" dirty="0" smtClean="0"/>
              <a:t>ドキュメントフォーマットの続き</a:t>
            </a:r>
            <a:endParaRPr lang="en-US" altLang="ja-JP" dirty="0" smtClean="0"/>
          </a:p>
          <a:p>
            <a:pPr lvl="1">
              <a:tabLst>
                <a:tab pos="3133725" algn="l"/>
              </a:tabLst>
            </a:pPr>
            <a:r>
              <a:rPr kumimoji="1" lang="ja-JP" altLang="en-US" dirty="0" smtClean="0"/>
              <a:t>（第</a:t>
            </a:r>
            <a:r>
              <a:rPr lang="en-US" altLang="ja-JP" dirty="0" smtClean="0"/>
              <a:t>9</a:t>
            </a:r>
            <a:r>
              <a:rPr kumimoji="1" lang="ja-JP" altLang="en-US" dirty="0" smtClean="0"/>
              <a:t>回）</a:t>
            </a:r>
            <a:r>
              <a:rPr lang="en-US" altLang="ja-JP" dirty="0" smtClean="0"/>
              <a:t>  6/13 </a:t>
            </a:r>
            <a:r>
              <a:rPr kumimoji="1" lang="en-US" altLang="ja-JP" dirty="0" smtClean="0"/>
              <a:t>	</a:t>
            </a:r>
            <a:r>
              <a:rPr kumimoji="1" lang="ja-JP" altLang="en-US" dirty="0" smtClean="0"/>
              <a:t>電子図書館</a:t>
            </a:r>
          </a:p>
          <a:p>
            <a:pPr lvl="1">
              <a:buNone/>
              <a:tabLst>
                <a:tab pos="3133725" algn="l"/>
              </a:tabLst>
            </a:pPr>
            <a:r>
              <a:rPr lang="en-US" altLang="ja-JP" sz="2400" dirty="0" smtClean="0">
                <a:solidFill>
                  <a:srgbClr val="FF0000"/>
                </a:solidFill>
              </a:rPr>
              <a:t>		</a:t>
            </a:r>
            <a:r>
              <a:rPr lang="ja-JP" altLang="en-US" sz="2400" dirty="0" smtClean="0">
                <a:solidFill>
                  <a:srgbClr val="FF0000"/>
                </a:solidFill>
              </a:rPr>
              <a:t>（第</a:t>
            </a:r>
            <a:r>
              <a:rPr lang="en-US" altLang="ja-JP" sz="2400" dirty="0" smtClean="0">
                <a:solidFill>
                  <a:srgbClr val="FF0000"/>
                </a:solidFill>
              </a:rPr>
              <a:t>4</a:t>
            </a:r>
            <a:r>
              <a:rPr lang="ja-JP" altLang="en-US" sz="2400" dirty="0" smtClean="0">
                <a:solidFill>
                  <a:srgbClr val="FF0000"/>
                </a:solidFill>
              </a:rPr>
              <a:t>回課題あり）</a:t>
            </a:r>
            <a:endParaRPr lang="en-US" altLang="ja-JP" sz="2400" dirty="0" smtClean="0">
              <a:solidFill>
                <a:srgbClr val="FF0000"/>
              </a:solidFill>
            </a:endParaRPr>
          </a:p>
          <a:p>
            <a:pPr lvl="1">
              <a:tabLst>
                <a:tab pos="3133725" algn="l"/>
              </a:tabLst>
            </a:pPr>
            <a:r>
              <a:rPr lang="ja-JP" altLang="en-US" dirty="0" smtClean="0"/>
              <a:t>（第</a:t>
            </a:r>
            <a:r>
              <a:rPr lang="en-US" altLang="ja-JP" dirty="0" smtClean="0"/>
              <a:t>10</a:t>
            </a:r>
            <a:r>
              <a:rPr lang="ja-JP" altLang="en-US" dirty="0" smtClean="0"/>
              <a:t>回）</a:t>
            </a:r>
            <a:r>
              <a:rPr lang="en-US" altLang="ja-JP" dirty="0" smtClean="0"/>
              <a:t>6/20 	Web</a:t>
            </a:r>
            <a:r>
              <a:rPr lang="ja-JP" altLang="en-US" dirty="0" smtClean="0"/>
              <a:t>とデジタルドキュメント</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電子書籍</a:t>
            </a:r>
            <a:r>
              <a:rPr kumimoji="1" lang="ja-JP" altLang="en-US" dirty="0" smtClean="0"/>
              <a:t> </a:t>
            </a:r>
            <a:r>
              <a:rPr kumimoji="1" lang="en-US" altLang="ja-JP" dirty="0" smtClean="0"/>
              <a:t>(2)</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電子書籍の事例</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fontScale="92500" lnSpcReduction="10000"/>
          </a:bodyPr>
          <a:lstStyle/>
          <a:p>
            <a:r>
              <a:rPr kumimoji="1" lang="ja-JP" altLang="en-US" dirty="0" smtClean="0"/>
              <a:t>電子辞書</a:t>
            </a:r>
            <a:endParaRPr kumimoji="1" lang="en-US" altLang="ja-JP" dirty="0" smtClean="0"/>
          </a:p>
          <a:p>
            <a:r>
              <a:rPr lang="en-US" altLang="ja-JP" dirty="0" smtClean="0"/>
              <a:t>Kindle</a:t>
            </a:r>
          </a:p>
          <a:p>
            <a:r>
              <a:rPr lang="en-US" altLang="ja-JP" dirty="0" smtClean="0"/>
              <a:t>Kobo</a:t>
            </a:r>
          </a:p>
          <a:p>
            <a:r>
              <a:rPr lang="en-US" altLang="ja-JP" dirty="0" smtClean="0"/>
              <a:t>Sony Reader</a:t>
            </a:r>
          </a:p>
          <a:p>
            <a:r>
              <a:rPr lang="en-US" altLang="ja-JP" dirty="0" err="1" smtClean="0"/>
              <a:t>iPad</a:t>
            </a:r>
            <a:r>
              <a:rPr lang="en-US" altLang="ja-JP" dirty="0" smtClean="0"/>
              <a:t> / </a:t>
            </a:r>
            <a:r>
              <a:rPr lang="en-US" altLang="ja-JP" dirty="0" err="1" smtClean="0"/>
              <a:t>iPhone</a:t>
            </a:r>
            <a:endParaRPr lang="en-US" altLang="ja-JP" dirty="0" smtClean="0"/>
          </a:p>
          <a:p>
            <a:r>
              <a:rPr lang="en-US" altLang="ja-JP" dirty="0" err="1" smtClean="0"/>
              <a:t>Andoroid</a:t>
            </a:r>
            <a:endParaRPr lang="en-US" altLang="ja-JP" dirty="0" smtClean="0"/>
          </a:p>
          <a:p>
            <a:r>
              <a:rPr kumimoji="1" lang="ja-JP" altLang="en-US" dirty="0" smtClean="0"/>
              <a:t>電子コミック</a:t>
            </a:r>
            <a:endParaRPr kumimoji="1" lang="en-US" altLang="ja-JP" dirty="0" smtClean="0"/>
          </a:p>
          <a:p>
            <a:r>
              <a:rPr lang="en-US" altLang="ja-JP" dirty="0" smtClean="0"/>
              <a:t>PDF</a:t>
            </a:r>
          </a:p>
          <a:p>
            <a:r>
              <a:rPr lang="ja-JP" altLang="en-US" dirty="0" smtClean="0"/>
              <a:t>青空文庫</a:t>
            </a:r>
            <a:endParaRPr lang="en-US" altLang="ja-JP" dirty="0" smtClean="0"/>
          </a:p>
          <a:p>
            <a:r>
              <a:rPr lang="ja-JP" altLang="en-US" dirty="0" smtClean="0"/>
              <a:t>プロジェクト・グーテンベルグ</a:t>
            </a:r>
            <a:endParaRPr lang="en-US" altLang="ja-JP" dirty="0" smtClean="0"/>
          </a:p>
          <a:p>
            <a:r>
              <a:rPr kumimoji="1" lang="ja-JP" altLang="en-US" dirty="0" smtClean="0"/>
              <a:t>近代デジタルライブラリー</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
        <p:nvSpPr>
          <p:cNvPr id="5" name="テキスト ボックス 4"/>
          <p:cNvSpPr txBox="1"/>
          <p:nvPr/>
        </p:nvSpPr>
        <p:spPr>
          <a:xfrm>
            <a:off x="3563888" y="1916832"/>
            <a:ext cx="23400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solidFill>
                  <a:srgbClr val="FF0000"/>
                </a:solidFill>
              </a:rPr>
              <a:t>電子書籍端末（専用機）</a:t>
            </a:r>
            <a:endParaRPr kumimoji="1" lang="ja-JP" altLang="en-US" sz="2800" dirty="0">
              <a:solidFill>
                <a:srgbClr val="FF0000"/>
              </a:solidFill>
            </a:endParaRPr>
          </a:p>
        </p:txBody>
      </p:sp>
      <p:sp>
        <p:nvSpPr>
          <p:cNvPr id="6" name="テキスト ボックス 5"/>
          <p:cNvSpPr txBox="1"/>
          <p:nvPr/>
        </p:nvSpPr>
        <p:spPr>
          <a:xfrm>
            <a:off x="3563888" y="4211796"/>
            <a:ext cx="1656184"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solidFill>
                  <a:srgbClr val="FF0000"/>
                </a:solidFill>
              </a:rPr>
              <a:t>一般端末（汎用機）</a:t>
            </a:r>
            <a:endParaRPr kumimoji="1" lang="ja-JP" altLang="en-US" sz="2800" dirty="0">
              <a:solidFill>
                <a:srgbClr val="FF0000"/>
              </a:solidFill>
            </a:endParaRPr>
          </a:p>
        </p:txBody>
      </p:sp>
      <p:sp>
        <p:nvSpPr>
          <p:cNvPr id="7" name="テキスト ボックス 6"/>
          <p:cNvSpPr txBox="1"/>
          <p:nvPr/>
        </p:nvSpPr>
        <p:spPr>
          <a:xfrm>
            <a:off x="6309644" y="5301208"/>
            <a:ext cx="1718740"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2800" dirty="0" smtClean="0">
                <a:solidFill>
                  <a:schemeClr val="accent6">
                    <a:lumMod val="75000"/>
                  </a:schemeClr>
                </a:solidFill>
              </a:rPr>
              <a:t>コンテンツ</a:t>
            </a:r>
            <a:endParaRPr kumimoji="1" lang="ja-JP" altLang="en-US" sz="2800" dirty="0">
              <a:solidFill>
                <a:schemeClr val="accent6">
                  <a:lumMod val="75000"/>
                </a:schemeClr>
              </a:solidFill>
            </a:endParaRPr>
          </a:p>
        </p:txBody>
      </p:sp>
      <p:sp>
        <p:nvSpPr>
          <p:cNvPr id="8" name="テキスト ボックス 7"/>
          <p:cNvSpPr txBox="1"/>
          <p:nvPr/>
        </p:nvSpPr>
        <p:spPr>
          <a:xfrm>
            <a:off x="6228184" y="1979548"/>
            <a:ext cx="2170787"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800" dirty="0" smtClean="0">
                <a:solidFill>
                  <a:schemeClr val="accent3">
                    <a:lumMod val="50000"/>
                  </a:schemeClr>
                </a:solidFill>
              </a:rPr>
              <a:t>専用ビューア</a:t>
            </a:r>
            <a:endParaRPr kumimoji="1" lang="ja-JP" altLang="en-US" sz="2800" dirty="0">
              <a:solidFill>
                <a:schemeClr val="accent3">
                  <a:lumMod val="50000"/>
                </a:schemeClr>
              </a:solidFill>
            </a:endParaRPr>
          </a:p>
        </p:txBody>
      </p:sp>
      <p:sp>
        <p:nvSpPr>
          <p:cNvPr id="9" name="テキスト ボックス 8"/>
          <p:cNvSpPr txBox="1"/>
          <p:nvPr/>
        </p:nvSpPr>
        <p:spPr>
          <a:xfrm>
            <a:off x="6300192" y="4005064"/>
            <a:ext cx="1489510"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800" dirty="0" smtClean="0">
                <a:solidFill>
                  <a:schemeClr val="accent3">
                    <a:lumMod val="50000"/>
                  </a:schemeClr>
                </a:solidFill>
              </a:rPr>
              <a:t>ブラウザ</a:t>
            </a:r>
            <a:endParaRPr kumimoji="1" lang="ja-JP" altLang="en-US" sz="2800" dirty="0">
              <a:solidFill>
                <a:schemeClr val="accent3">
                  <a:lumMod val="50000"/>
                </a:schemeClr>
              </a:solidFill>
            </a:endParaRPr>
          </a:p>
        </p:txBody>
      </p:sp>
      <p:sp>
        <p:nvSpPr>
          <p:cNvPr id="10" name="テキスト ボックス 9"/>
          <p:cNvSpPr txBox="1"/>
          <p:nvPr/>
        </p:nvSpPr>
        <p:spPr>
          <a:xfrm>
            <a:off x="6739072" y="1052736"/>
            <a:ext cx="2297424" cy="461665"/>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solidFill>
                  <a:schemeClr val="bg1">
                    <a:lumMod val="50000"/>
                  </a:schemeClr>
                </a:solidFill>
              </a:rPr>
              <a:t>専用フォーマット</a:t>
            </a:r>
            <a:endParaRPr kumimoji="1" lang="ja-JP" altLang="en-US" sz="2400" dirty="0">
              <a:solidFill>
                <a:schemeClr val="bg1">
                  <a:lumMod val="50000"/>
                </a:schemeClr>
              </a:solidFill>
            </a:endParaRPr>
          </a:p>
        </p:txBody>
      </p:sp>
      <p:sp>
        <p:nvSpPr>
          <p:cNvPr id="11" name="テキスト ボックス 10"/>
          <p:cNvSpPr txBox="1"/>
          <p:nvPr/>
        </p:nvSpPr>
        <p:spPr>
          <a:xfrm>
            <a:off x="7041200" y="2895327"/>
            <a:ext cx="1563248" cy="461665"/>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400" dirty="0" smtClean="0">
                <a:solidFill>
                  <a:schemeClr val="bg1">
                    <a:lumMod val="50000"/>
                  </a:schemeClr>
                </a:solidFill>
              </a:rPr>
              <a:t>PDF / </a:t>
            </a:r>
            <a:r>
              <a:rPr kumimoji="1" lang="en-US" altLang="ja-JP" sz="2400" dirty="0" err="1" smtClean="0">
                <a:solidFill>
                  <a:schemeClr val="bg1">
                    <a:lumMod val="50000"/>
                  </a:schemeClr>
                </a:solidFill>
              </a:rPr>
              <a:t>EPub</a:t>
            </a:r>
            <a:endParaRPr kumimoji="1" lang="ja-JP" altLang="en-US" sz="2400" dirty="0">
              <a:solidFill>
                <a:schemeClr val="bg1">
                  <a:lumMod val="50000"/>
                </a:schemeClr>
              </a:solidFill>
            </a:endParaRPr>
          </a:p>
        </p:txBody>
      </p:sp>
      <p:sp>
        <p:nvSpPr>
          <p:cNvPr id="12" name="テキスト ボックス 11"/>
          <p:cNvSpPr txBox="1"/>
          <p:nvPr/>
        </p:nvSpPr>
        <p:spPr>
          <a:xfrm>
            <a:off x="7041200" y="6135687"/>
            <a:ext cx="1973617" cy="461665"/>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400" dirty="0" smtClean="0">
                <a:solidFill>
                  <a:schemeClr val="bg1">
                    <a:lumMod val="50000"/>
                  </a:schemeClr>
                </a:solidFill>
              </a:rPr>
              <a:t>Flash / HTML5</a:t>
            </a:r>
            <a:endParaRPr kumimoji="1" lang="ja-JP" altLang="en-US" sz="2400" dirty="0">
              <a:solidFill>
                <a:schemeClr val="bg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908720"/>
            <a:ext cx="8640960" cy="5949280"/>
          </a:xfrm>
        </p:spPr>
        <p:txBody>
          <a:bodyPr>
            <a:normAutofit/>
          </a:bodyPr>
          <a:lstStyle/>
          <a:p>
            <a:r>
              <a:rPr lang="ja-JP" altLang="en-US" dirty="0" smtClean="0"/>
              <a:t>電子書籍とは何か？</a:t>
            </a:r>
            <a:endParaRPr lang="en-US" altLang="ja-JP" dirty="0" smtClean="0"/>
          </a:p>
          <a:p>
            <a:r>
              <a:rPr lang="ja-JP" altLang="en-US" dirty="0" smtClean="0"/>
              <a:t>電子書籍の歴史とその意義</a:t>
            </a:r>
            <a:endParaRPr lang="en-US" altLang="ja-JP" dirty="0" smtClean="0"/>
          </a:p>
          <a:p>
            <a:r>
              <a:rPr lang="ja-JP" altLang="en-US" dirty="0" smtClean="0"/>
              <a:t>電子書籍の閲覧環境</a:t>
            </a:r>
            <a:endParaRPr lang="en-US" altLang="ja-JP" dirty="0" smtClean="0"/>
          </a:p>
          <a:p>
            <a:pPr lvl="1"/>
            <a:r>
              <a:rPr lang="ja-JP" altLang="en-US" dirty="0" smtClean="0"/>
              <a:t>閲覧機器、ビューア、コンテンツ</a:t>
            </a:r>
            <a:endParaRPr lang="en-US" altLang="ja-JP" dirty="0" smtClean="0"/>
          </a:p>
          <a:p>
            <a:r>
              <a:rPr lang="ja-JP" altLang="en-US" dirty="0" smtClean="0"/>
              <a:t>事例を確認しながら、それぞれの特徴を考えてみた</a:t>
            </a:r>
            <a:endParaRPr lang="en-US" altLang="ja-JP" dirty="0" smtClean="0"/>
          </a:p>
          <a:p>
            <a:r>
              <a:rPr lang="ja-JP" altLang="en-US" dirty="0" smtClean="0"/>
              <a:t>次回は、さらに詳しくドキュメントフォーマット及び最近の動向について考えてみたいと思います</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参考文献</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野村総合研究所</a:t>
            </a:r>
            <a:r>
              <a:rPr lang="en-US" altLang="ja-JP" dirty="0" smtClean="0"/>
              <a:t>. 2015</a:t>
            </a:r>
            <a:r>
              <a:rPr lang="ja-JP" altLang="en-US" dirty="0" smtClean="0"/>
              <a:t>年の電子書籍</a:t>
            </a:r>
            <a:r>
              <a:rPr lang="en-US" altLang="ja-JP" dirty="0" smtClean="0"/>
              <a:t>: </a:t>
            </a:r>
            <a:r>
              <a:rPr lang="ja-JP" altLang="en-US" dirty="0" smtClean="0"/>
              <a:t>現状と未来を読む</a:t>
            </a:r>
            <a:r>
              <a:rPr lang="en-US" altLang="ja-JP" dirty="0" smtClean="0"/>
              <a:t>. </a:t>
            </a:r>
            <a:r>
              <a:rPr lang="ja-JP" altLang="en-US" dirty="0" smtClean="0"/>
              <a:t>東洋経済新報社</a:t>
            </a:r>
            <a:r>
              <a:rPr lang="en-US" altLang="ja-JP" dirty="0" smtClean="0"/>
              <a:t>. 2011, 194p.</a:t>
            </a:r>
          </a:p>
          <a:p>
            <a:r>
              <a:rPr lang="ja-JP" altLang="en-US" dirty="0" smtClean="0"/>
              <a:t>湯浅俊彦</a:t>
            </a:r>
            <a:r>
              <a:rPr lang="en-US" altLang="ja-JP" dirty="0" smtClean="0"/>
              <a:t>. </a:t>
            </a:r>
            <a:r>
              <a:rPr lang="ja-JP" altLang="en-US" dirty="0" smtClean="0"/>
              <a:t>電子出版学入門：出版メディアのデジタル化と紙の本のゆくえ</a:t>
            </a:r>
            <a:r>
              <a:rPr lang="en-US" altLang="ja-JP" dirty="0" smtClean="0"/>
              <a:t>. </a:t>
            </a:r>
            <a:r>
              <a:rPr lang="ja-JP" altLang="en-US" dirty="0" smtClean="0"/>
              <a:t>改訂</a:t>
            </a:r>
            <a:r>
              <a:rPr lang="en-US" altLang="ja-JP" dirty="0" smtClean="0"/>
              <a:t>2</a:t>
            </a:r>
            <a:r>
              <a:rPr lang="ja-JP" altLang="en-US" dirty="0" smtClean="0"/>
              <a:t>版</a:t>
            </a:r>
            <a:r>
              <a:rPr lang="en-US" altLang="ja-JP" dirty="0" smtClean="0"/>
              <a:t>. 2010, 126p.</a:t>
            </a:r>
          </a:p>
          <a:p>
            <a:r>
              <a:rPr kumimoji="1" lang="ja-JP" altLang="en-US" dirty="0" smtClean="0"/>
              <a:t>特集</a:t>
            </a:r>
            <a:r>
              <a:rPr kumimoji="1" lang="en-US" altLang="ja-JP" dirty="0" smtClean="0"/>
              <a:t>: </a:t>
            </a:r>
            <a:r>
              <a:rPr kumimoji="1" lang="ja-JP" altLang="en-US" dirty="0" smtClean="0"/>
              <a:t>電子書籍の未来</a:t>
            </a:r>
            <a:r>
              <a:rPr kumimoji="1" lang="en-US" altLang="ja-JP" dirty="0" smtClean="0"/>
              <a:t>. </a:t>
            </a:r>
            <a:r>
              <a:rPr kumimoji="1" lang="ja-JP" altLang="en-US" dirty="0" smtClean="0"/>
              <a:t>情報処理</a:t>
            </a:r>
            <a:r>
              <a:rPr kumimoji="1" lang="en-US" altLang="ja-JP" dirty="0" smtClean="0"/>
              <a:t>. 2012, Vol.53, No.12, p.1254-1286.</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 </a:t>
            </a:r>
            <a:r>
              <a:rPr kumimoji="1" lang="ja-JP" altLang="en-US" sz="2800" dirty="0" smtClean="0"/>
              <a:t>及び</a:t>
            </a:r>
            <a:r>
              <a:rPr kumimoji="1" lang="ja-JP" altLang="en-US" dirty="0" smtClean="0"/>
              <a:t> レポートの提出</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念のため、提出年月日、学籍番号、所属、氏名に記入漏れが無いか確認のうえ、提出してください。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
        <p:nvSpPr>
          <p:cNvPr id="5" name="角丸四角形 4"/>
          <p:cNvSpPr/>
          <p:nvPr/>
        </p:nvSpPr>
        <p:spPr>
          <a:xfrm>
            <a:off x="1939110"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3501008"/>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71400"/>
            <a:ext cx="8496944" cy="1143000"/>
          </a:xfrm>
        </p:spPr>
        <p:txBody>
          <a:bodyPr/>
          <a:lstStyle/>
          <a:p>
            <a:pPr algn="l"/>
            <a:r>
              <a:rPr kumimoji="1" lang="ja-JP" altLang="en-US" dirty="0" smtClean="0"/>
              <a:t>事例</a:t>
            </a:r>
            <a:r>
              <a:rPr kumimoji="1" lang="en-US" altLang="ja-JP" dirty="0" smtClean="0"/>
              <a:t>2: Kindle</a:t>
            </a:r>
            <a:endParaRPr kumimoji="1" lang="ja-JP" altLang="en-US" dirty="0"/>
          </a:p>
        </p:txBody>
      </p:sp>
      <p:sp>
        <p:nvSpPr>
          <p:cNvPr id="3" name="コンテンツ プレースホルダ 2"/>
          <p:cNvSpPr>
            <a:spLocks noGrp="1"/>
          </p:cNvSpPr>
          <p:nvPr>
            <p:ph idx="1"/>
          </p:nvPr>
        </p:nvSpPr>
        <p:spPr>
          <a:xfrm>
            <a:off x="0" y="836712"/>
            <a:ext cx="4788024" cy="5688632"/>
          </a:xfrm>
        </p:spPr>
        <p:txBody>
          <a:bodyPr>
            <a:normAutofit fontScale="77500" lnSpcReduction="20000"/>
          </a:bodyPr>
          <a:lstStyle/>
          <a:p>
            <a:r>
              <a:rPr lang="ja-JP" altLang="en-US" dirty="0" smtClean="0"/>
              <a:t>アマゾン社によるオンライン書店連携型の電子書籍専用端末</a:t>
            </a:r>
            <a:endParaRPr lang="en-US" altLang="ja-JP" dirty="0" smtClean="0"/>
          </a:p>
          <a:p>
            <a:r>
              <a:rPr lang="ja-JP" altLang="en-US" dirty="0" smtClean="0"/>
              <a:t>オンラインプラットフォーム連携型の端末として画期的な登場（</a:t>
            </a:r>
            <a:r>
              <a:rPr lang="en-US" altLang="ja-JP" dirty="0" smtClean="0"/>
              <a:t>2007</a:t>
            </a:r>
            <a:r>
              <a:rPr lang="ja-JP" altLang="en-US" dirty="0" smtClean="0"/>
              <a:t>年）</a:t>
            </a:r>
            <a:endParaRPr lang="en-US" altLang="ja-JP" dirty="0" smtClean="0"/>
          </a:p>
          <a:p>
            <a:pPr lvl="1"/>
            <a:r>
              <a:rPr lang="ja-JP" altLang="en-US" dirty="0" smtClean="0"/>
              <a:t>電子ペーパによる画面表示（</a:t>
            </a:r>
            <a:r>
              <a:rPr lang="en-US" altLang="ja-JP" dirty="0" smtClean="0"/>
              <a:t>E</a:t>
            </a:r>
            <a:r>
              <a:rPr lang="ja-JP" altLang="en-US" dirty="0" smtClean="0"/>
              <a:t>インク）</a:t>
            </a:r>
            <a:endParaRPr lang="en-US" altLang="ja-JP" dirty="0" smtClean="0"/>
          </a:p>
          <a:p>
            <a:pPr lvl="1"/>
            <a:r>
              <a:rPr lang="ja-JP" altLang="en-US" dirty="0" smtClean="0"/>
              <a:t>データ通信機能内蔵</a:t>
            </a:r>
            <a:endParaRPr lang="en-US" altLang="ja-JP" dirty="0" smtClean="0"/>
          </a:p>
          <a:p>
            <a:pPr lvl="1"/>
            <a:r>
              <a:rPr lang="ja-JP" altLang="en-US" dirty="0" smtClean="0"/>
              <a:t>コンテンツのクラウド保存蓄積</a:t>
            </a:r>
            <a:endParaRPr lang="en-US" altLang="ja-JP" dirty="0" smtClean="0"/>
          </a:p>
          <a:p>
            <a:pPr lvl="1"/>
            <a:r>
              <a:rPr lang="ja-JP" altLang="en-US" dirty="0" smtClean="0"/>
              <a:t>オンライン書店を通じたシームレスな連携</a:t>
            </a:r>
            <a:endParaRPr lang="en-US" altLang="ja-JP" dirty="0" smtClean="0"/>
          </a:p>
          <a:p>
            <a:pPr lvl="1"/>
            <a:r>
              <a:rPr lang="ja-JP" altLang="en-US" dirty="0" smtClean="0"/>
              <a:t>利用可能なコンテンツ</a:t>
            </a:r>
            <a:endParaRPr lang="en-US" altLang="ja-JP" dirty="0" smtClean="0"/>
          </a:p>
          <a:p>
            <a:r>
              <a:rPr lang="ja-JP" altLang="en-US" dirty="0" smtClean="0"/>
              <a:t>端末以外としての</a:t>
            </a:r>
            <a:r>
              <a:rPr lang="en-US" altLang="ja-JP" dirty="0" smtClean="0"/>
              <a:t>Kindle</a:t>
            </a:r>
            <a:r>
              <a:rPr lang="ja-JP" altLang="en-US" dirty="0" smtClean="0"/>
              <a:t>ソフトウェアの提供も</a:t>
            </a:r>
            <a:endParaRPr lang="en-US" altLang="ja-JP" dirty="0" smtClean="0"/>
          </a:p>
          <a:p>
            <a:pPr lvl="1"/>
            <a:r>
              <a:rPr lang="en-US" altLang="ja-JP" dirty="0" err="1" smtClean="0"/>
              <a:t>iPad</a:t>
            </a:r>
            <a:r>
              <a:rPr lang="en-US" altLang="ja-JP" dirty="0" smtClean="0"/>
              <a:t>, PC - </a:t>
            </a:r>
            <a:r>
              <a:rPr lang="ja-JP" altLang="en-US" dirty="0" smtClean="0"/>
              <a:t>ブラウザ等</a:t>
            </a:r>
            <a:endParaRPr lang="en-US" altLang="ja-JP" dirty="0" smtClean="0"/>
          </a:p>
          <a:p>
            <a:pPr lvl="1"/>
            <a:r>
              <a:rPr lang="ja-JP" altLang="en-US" dirty="0" smtClean="0"/>
              <a:t>端末間の同期</a:t>
            </a:r>
            <a:endParaRPr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pic>
        <p:nvPicPr>
          <p:cNvPr id="1026" name="Picture 2" descr="http://upload.wikimedia.org/wikipedia/commons/0/0b/Kindle_DX_Front.jpg"/>
          <p:cNvPicPr>
            <a:picLocks noChangeAspect="1" noChangeArrowheads="1"/>
          </p:cNvPicPr>
          <p:nvPr/>
        </p:nvPicPr>
        <p:blipFill>
          <a:blip r:embed="rId2" cstate="print"/>
          <a:srcRect l="8552" t="4205" r="7354" b="5396"/>
          <a:stretch>
            <a:fillRect/>
          </a:stretch>
        </p:blipFill>
        <p:spPr bwMode="auto">
          <a:xfrm>
            <a:off x="4788024" y="188640"/>
            <a:ext cx="4248472" cy="6192688"/>
          </a:xfrm>
          <a:prstGeom prst="rect">
            <a:avLst/>
          </a:prstGeom>
          <a:noFill/>
          <a:ln>
            <a:solidFill>
              <a:schemeClr val="bg1">
                <a:lumMod val="50000"/>
              </a:schemeClr>
            </a:solidFill>
          </a:ln>
        </p:spPr>
      </p:pic>
      <p:sp>
        <p:nvSpPr>
          <p:cNvPr id="6" name="正方形/長方形 5"/>
          <p:cNvSpPr/>
          <p:nvPr/>
        </p:nvSpPr>
        <p:spPr>
          <a:xfrm>
            <a:off x="3779912" y="6453376"/>
            <a:ext cx="5292000"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r"/>
            <a:r>
              <a:rPr lang="en-US" altLang="ja-JP" sz="1600" dirty="0" smtClean="0">
                <a:hlinkClick r:id="rId3"/>
              </a:rPr>
              <a:t>http://commons.wikimedia.org/wiki/File:Kindle_DX_Front.jpg</a:t>
            </a:r>
            <a:endParaRPr lang="ja-JP" altLang="en-US" sz="1600" dirty="0"/>
          </a:p>
        </p:txBody>
      </p:sp>
      <p:sp>
        <p:nvSpPr>
          <p:cNvPr id="7" name="テキスト ボックス 6"/>
          <p:cNvSpPr txBox="1"/>
          <p:nvPr/>
        </p:nvSpPr>
        <p:spPr>
          <a:xfrm>
            <a:off x="3779912" y="5991671"/>
            <a:ext cx="137742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smtClean="0"/>
              <a:t>Kindle DX</a:t>
            </a:r>
            <a:endParaRPr kumimoji="1" lang="ja-JP"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3: Kobo</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事例</a:t>
            </a:r>
            <a:r>
              <a:rPr lang="en-US" altLang="ja-JP" dirty="0" smtClean="0"/>
              <a:t>4: </a:t>
            </a:r>
            <a:r>
              <a:rPr lang="en-US" altLang="ja-JP" dirty="0" err="1" smtClean="0"/>
              <a:t>iPad</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レポート返却 </a:t>
            </a:r>
            <a:r>
              <a:rPr lang="ja-JP" altLang="en-US" sz="2000" dirty="0" smtClean="0"/>
              <a:t>及び</a:t>
            </a:r>
            <a:r>
              <a:rPr lang="ja-JP" altLang="en-US" dirty="0" smtClean="0"/>
              <a:t> 講評</a:t>
            </a:r>
            <a:endParaRPr lang="en-US" altLang="ja-JP" dirty="0" smtClean="0"/>
          </a:p>
          <a:p>
            <a:r>
              <a:rPr lang="ja-JP" altLang="en-US" dirty="0" smtClean="0"/>
              <a:t>前回の復習</a:t>
            </a:r>
            <a:endParaRPr lang="en-US" altLang="ja-JP" dirty="0" smtClean="0"/>
          </a:p>
          <a:p>
            <a:r>
              <a:rPr kumimoji="1" lang="ja-JP" altLang="en-US" dirty="0" smtClean="0"/>
              <a:t>今後の授業計画</a:t>
            </a:r>
            <a:endParaRPr kumimoji="1" lang="en-US" altLang="ja-JP" dirty="0" smtClean="0"/>
          </a:p>
          <a:p>
            <a:r>
              <a:rPr kumimoji="1" lang="ja-JP" altLang="en-US" dirty="0" smtClean="0"/>
              <a:t>電子書籍</a:t>
            </a:r>
            <a:endParaRPr kumimoji="1" lang="en-US" altLang="ja-JP" dirty="0" smtClean="0"/>
          </a:p>
          <a:p>
            <a:pPr lvl="1"/>
            <a:r>
              <a:rPr lang="ja-JP" altLang="en-US" dirty="0" smtClean="0"/>
              <a:t>事例とともに：利用と閲覧環境、コンテンツ</a:t>
            </a:r>
            <a:endParaRPr lang="en-US" altLang="ja-JP" dirty="0" smtClean="0"/>
          </a:p>
          <a:p>
            <a:r>
              <a:rPr lang="ja-JP" altLang="en-US" dirty="0" smtClean="0"/>
              <a:t>提出物</a:t>
            </a:r>
            <a:endParaRPr lang="en-US" altLang="ja-JP" dirty="0" smtClean="0"/>
          </a:p>
          <a:p>
            <a:pPr lvl="1"/>
            <a:r>
              <a:rPr lang="ja-JP" altLang="en-US" dirty="0" smtClean="0"/>
              <a:t>出席票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5: </a:t>
            </a:r>
            <a:r>
              <a:rPr kumimoji="1" lang="ja-JP" altLang="en-US" dirty="0" smtClean="0"/>
              <a:t>電子コミック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6: </a:t>
            </a:r>
            <a:r>
              <a:rPr kumimoji="1" lang="ja-JP" altLang="en-US" dirty="0" smtClean="0"/>
              <a:t>青空文庫</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事例</a:t>
            </a:r>
            <a:r>
              <a:rPr kumimoji="1" lang="en-US" altLang="ja-JP" dirty="0" smtClean="0"/>
              <a:t>7: </a:t>
            </a:r>
            <a:r>
              <a:rPr kumimoji="1" lang="ja-JP" altLang="en-US" dirty="0" smtClean="0"/>
              <a:t>近代デジタルライブラリー</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電子書籍の事例</a:t>
            </a:r>
            <a:endParaRPr kumimoji="1" lang="ja-JP" altLang="en-US" dirty="0"/>
          </a:p>
        </p:txBody>
      </p:sp>
      <p:sp>
        <p:nvSpPr>
          <p:cNvPr id="3" name="コンテンツ プレースホルダ 2"/>
          <p:cNvSpPr>
            <a:spLocks noGrp="1"/>
          </p:cNvSpPr>
          <p:nvPr>
            <p:ph sz="half" idx="1"/>
          </p:nvPr>
        </p:nvSpPr>
        <p:spPr>
          <a:xfrm>
            <a:off x="457200" y="1600200"/>
            <a:ext cx="4038600" cy="5257800"/>
          </a:xfrm>
        </p:spPr>
        <p:txBody>
          <a:bodyPr>
            <a:normAutofit/>
          </a:bodyPr>
          <a:lstStyle/>
          <a:p>
            <a:r>
              <a:rPr kumimoji="1" lang="ja-JP" altLang="en-US" sz="3600" dirty="0" smtClean="0"/>
              <a:t>電子辞書</a:t>
            </a:r>
            <a:endParaRPr kumimoji="1" lang="en-US" altLang="ja-JP" sz="3600" dirty="0" smtClean="0"/>
          </a:p>
          <a:p>
            <a:r>
              <a:rPr lang="en-US" altLang="ja-JP" sz="3600" dirty="0" smtClean="0"/>
              <a:t>Kindle</a:t>
            </a:r>
          </a:p>
          <a:p>
            <a:r>
              <a:rPr lang="en-US" altLang="ja-JP" sz="3600" dirty="0" smtClean="0"/>
              <a:t>Kobo</a:t>
            </a:r>
          </a:p>
          <a:p>
            <a:r>
              <a:rPr lang="en-US" altLang="ja-JP" sz="3600" dirty="0" smtClean="0"/>
              <a:t>Sony Reader</a:t>
            </a:r>
          </a:p>
          <a:p>
            <a:r>
              <a:rPr lang="en-US" altLang="ja-JP" sz="3600" dirty="0" err="1" smtClean="0"/>
              <a:t>iPad</a:t>
            </a:r>
            <a:r>
              <a:rPr lang="en-US" altLang="ja-JP" sz="3600" dirty="0" smtClean="0"/>
              <a:t> / </a:t>
            </a:r>
            <a:r>
              <a:rPr lang="en-US" altLang="ja-JP" sz="3600" dirty="0" err="1" smtClean="0"/>
              <a:t>iPhone</a:t>
            </a:r>
            <a:endParaRPr lang="en-US" altLang="ja-JP" sz="3600" dirty="0" smtClean="0"/>
          </a:p>
          <a:p>
            <a:r>
              <a:rPr lang="en-US" altLang="ja-JP" sz="3600" dirty="0" err="1" smtClean="0"/>
              <a:t>Andoroid</a:t>
            </a:r>
            <a:endParaRPr lang="en-US" altLang="ja-JP" sz="3600" dirty="0" smtClean="0"/>
          </a:p>
        </p:txBody>
      </p:sp>
      <p:sp>
        <p:nvSpPr>
          <p:cNvPr id="5" name="コンテンツ プレースホルダ 4"/>
          <p:cNvSpPr>
            <a:spLocks noGrp="1"/>
          </p:cNvSpPr>
          <p:nvPr>
            <p:ph sz="half" idx="2"/>
          </p:nvPr>
        </p:nvSpPr>
        <p:spPr>
          <a:xfrm>
            <a:off x="4648200" y="1600200"/>
            <a:ext cx="4038600" cy="5257800"/>
          </a:xfrm>
        </p:spPr>
        <p:txBody>
          <a:bodyPr>
            <a:normAutofit/>
          </a:bodyPr>
          <a:lstStyle/>
          <a:p>
            <a:r>
              <a:rPr lang="ja-JP" altLang="en-US" sz="3600" dirty="0" smtClean="0"/>
              <a:t>電子コミック</a:t>
            </a:r>
            <a:endParaRPr lang="en-US" altLang="ja-JP" sz="3600" dirty="0" smtClean="0"/>
          </a:p>
          <a:p>
            <a:r>
              <a:rPr lang="en-US" altLang="ja-JP" sz="3600" dirty="0" smtClean="0"/>
              <a:t>PDF</a:t>
            </a:r>
          </a:p>
          <a:p>
            <a:r>
              <a:rPr lang="ja-JP" altLang="en-US" sz="3600" dirty="0" smtClean="0"/>
              <a:t>青空文庫</a:t>
            </a:r>
            <a:endParaRPr lang="en-US" altLang="ja-JP" sz="3600" dirty="0" smtClean="0"/>
          </a:p>
          <a:p>
            <a:r>
              <a:rPr lang="ja-JP" altLang="en-US" sz="3600" dirty="0" smtClean="0"/>
              <a:t>プロジェクト・グーテンベルグ</a:t>
            </a:r>
            <a:endParaRPr lang="en-US" altLang="ja-JP" sz="3600" dirty="0" smtClean="0"/>
          </a:p>
          <a:p>
            <a:r>
              <a:rPr lang="ja-JP" altLang="en-US" sz="3600" dirty="0" smtClean="0"/>
              <a:t>近代デジタルライブラリー</a:t>
            </a:r>
            <a:endParaRPr lang="en-US" altLang="ja-JP" sz="3600" dirty="0" smtClean="0"/>
          </a:p>
          <a:p>
            <a:endParaRPr kumimoji="1" lang="ja-JP" altLang="en-US" sz="3600"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前回の出席カードから（質疑）</a:t>
            </a:r>
            <a:endParaRPr kumimoji="1" lang="ja-JP" altLang="en-US" dirty="0"/>
          </a:p>
        </p:txBody>
      </p:sp>
      <p:sp>
        <p:nvSpPr>
          <p:cNvPr id="3" name="コンテンツ プレースホルダ 2"/>
          <p:cNvSpPr>
            <a:spLocks noGrp="1"/>
          </p:cNvSpPr>
          <p:nvPr>
            <p:ph idx="1"/>
          </p:nvPr>
        </p:nvSpPr>
        <p:spPr>
          <a:xfrm>
            <a:off x="323528" y="1196752"/>
            <a:ext cx="8820472" cy="5661248"/>
          </a:xfrm>
        </p:spPr>
        <p:txBody>
          <a:bodyPr>
            <a:normAutofit fontScale="40000" lnSpcReduction="20000"/>
          </a:bodyPr>
          <a:lstStyle/>
          <a:p>
            <a:r>
              <a:rPr lang="ja-JP" altLang="en-US" dirty="0" smtClean="0"/>
              <a:t>スライド</a:t>
            </a:r>
            <a:r>
              <a:rPr lang="en-US" altLang="ja-JP" dirty="0" smtClean="0"/>
              <a:t>15</a:t>
            </a:r>
            <a:r>
              <a:rPr lang="ja-JP" altLang="en-US" dirty="0" smtClean="0"/>
              <a:t>枚目の折れ線グラフで、</a:t>
            </a:r>
            <a:r>
              <a:rPr lang="en-US" altLang="ja-JP" dirty="0" smtClean="0"/>
              <a:t>2011</a:t>
            </a:r>
            <a:r>
              <a:rPr lang="ja-JP" altLang="en-US" dirty="0" smtClean="0"/>
              <a:t>年にケータイ向けの電子書籍の市場規模が</a:t>
            </a:r>
            <a:r>
              <a:rPr lang="ja-JP" altLang="en-US" dirty="0" err="1" smtClean="0"/>
              <a:t>がくっと</a:t>
            </a:r>
            <a:r>
              <a:rPr lang="ja-JP" altLang="en-US" dirty="0" smtClean="0"/>
              <a:t>辛くしたのは、新プラットフォーム向けに乗り換えたという理由だけなのか、他に何か理由があるのか気になりました。</a:t>
            </a:r>
            <a:endParaRPr lang="en-US" altLang="ja-JP" dirty="0" smtClean="0"/>
          </a:p>
          <a:p>
            <a:r>
              <a:rPr lang="ja-JP" altLang="en-US" dirty="0" smtClean="0"/>
              <a:t>自分</a:t>
            </a:r>
            <a:r>
              <a:rPr lang="ja-JP" altLang="en-US" dirty="0" smtClean="0"/>
              <a:t>は</a:t>
            </a:r>
            <a:r>
              <a:rPr lang="ja-JP" altLang="en-US" dirty="0" smtClean="0"/>
              <a:t>電子書籍に</a:t>
            </a:r>
            <a:r>
              <a:rPr lang="ja-JP" altLang="en-US" dirty="0" smtClean="0"/>
              <a:t>はあまり触れていないと思っていたが、電子辞書も電子書籍と知り、とても身近にあったのだと気付いた。思った以上に電子書籍は人々の生活の中にあるのかもしれないと思った。</a:t>
            </a:r>
            <a:endParaRPr lang="en-US" altLang="ja-JP" dirty="0" smtClean="0"/>
          </a:p>
          <a:p>
            <a:r>
              <a:rPr lang="ja-JP" altLang="en-US" dirty="0" smtClean="0"/>
              <a:t>今ちょうど</a:t>
            </a:r>
            <a:r>
              <a:rPr lang="en-US" altLang="ja-JP" dirty="0" smtClean="0"/>
              <a:t>Kindle</a:t>
            </a:r>
            <a:r>
              <a:rPr lang="ja-JP" altLang="en-US" dirty="0" err="1" smtClean="0"/>
              <a:t>での</a:t>
            </a:r>
            <a:r>
              <a:rPr lang="ja-JP" altLang="en-US" dirty="0" smtClean="0"/>
              <a:t>出版を考えているものがあり、色々考えることがありました。</a:t>
            </a:r>
            <a:endParaRPr lang="en-US" altLang="ja-JP" dirty="0" smtClean="0"/>
          </a:p>
          <a:p>
            <a:r>
              <a:rPr lang="ja-JP" altLang="en-US" dirty="0" smtClean="0"/>
              <a:t>電子辞書</a:t>
            </a:r>
            <a:r>
              <a:rPr lang="ja-JP" altLang="en-US" dirty="0" smtClean="0"/>
              <a:t>が</a:t>
            </a:r>
            <a:r>
              <a:rPr lang="ja-JP" altLang="en-US" dirty="0" smtClean="0"/>
              <a:t>電子</a:t>
            </a:r>
            <a:r>
              <a:rPr lang="ja-JP" altLang="en-US" dirty="0" smtClean="0"/>
              <a:t>書籍であるということに初めて気が付いて驚いた。電子書籍というのは</a:t>
            </a:r>
            <a:r>
              <a:rPr lang="en-US" altLang="ja-JP" dirty="0" err="1" smtClean="0"/>
              <a:t>iPad</a:t>
            </a:r>
            <a:r>
              <a:rPr lang="ja-JP" altLang="en-US" dirty="0" smtClean="0"/>
              <a:t>で読むようなモノだと</a:t>
            </a:r>
            <a:r>
              <a:rPr lang="ja-JP" altLang="en-US" dirty="0" err="1" smtClean="0"/>
              <a:t>ば</a:t>
            </a:r>
            <a:r>
              <a:rPr lang="ja-JP" altLang="en-US" dirty="0" smtClean="0"/>
              <a:t>かり思い込んでいたので、一番身近な電子辞書には意識が向かなかった。</a:t>
            </a:r>
            <a:endParaRPr lang="en-US" altLang="ja-JP" dirty="0" smtClean="0"/>
          </a:p>
          <a:p>
            <a:r>
              <a:rPr lang="en-US" altLang="ja-JP" dirty="0" smtClean="0"/>
              <a:t>Kindle</a:t>
            </a:r>
            <a:r>
              <a:rPr lang="ja-JP" altLang="en-US" dirty="0" smtClean="0"/>
              <a:t>を見てみます。</a:t>
            </a:r>
            <a:endParaRPr lang="en-US" altLang="ja-JP" dirty="0" smtClean="0"/>
          </a:p>
          <a:p>
            <a:r>
              <a:rPr lang="ja-JP" altLang="en-US" dirty="0" smtClean="0"/>
              <a:t>電子辞書の価値</a:t>
            </a:r>
            <a:r>
              <a:rPr lang="ja-JP" altLang="en-US" dirty="0" smtClean="0"/>
              <a:t>は今後下がっていくのでしょうか？ネット辞書の方が情報の更新が容易であったりするので</a:t>
            </a:r>
            <a:r>
              <a:rPr lang="en-US" altLang="ja-JP" dirty="0" smtClean="0"/>
              <a:t>…</a:t>
            </a:r>
            <a:r>
              <a:rPr lang="ja-JP" altLang="en-US" dirty="0" err="1" smtClean="0"/>
              <a:t>。</a:t>
            </a:r>
            <a:r>
              <a:rPr lang="ja-JP" altLang="en-US" dirty="0" smtClean="0"/>
              <a:t>最近（大学生になってから）電子辞書はめっきり使わなくなりました</a:t>
            </a:r>
            <a:r>
              <a:rPr lang="en-US" altLang="ja-JP" dirty="0" smtClean="0"/>
              <a:t>…</a:t>
            </a:r>
            <a:r>
              <a:rPr lang="ja-JP" altLang="en-US" dirty="0" err="1" smtClean="0"/>
              <a:t>。</a:t>
            </a:r>
            <a:endParaRPr lang="en-US" altLang="ja-JP" dirty="0" smtClean="0"/>
          </a:p>
          <a:p>
            <a:r>
              <a:rPr lang="ja-JP" altLang="en-US" dirty="0" smtClean="0"/>
              <a:t>パソコン（ノート</a:t>
            </a:r>
            <a:r>
              <a:rPr lang="en-US" altLang="ja-JP" dirty="0" smtClean="0"/>
              <a:t>PC</a:t>
            </a:r>
            <a:r>
              <a:rPr lang="ja-JP" altLang="en-US" dirty="0" smtClean="0"/>
              <a:t>）を使い始めてから電子辞書は使わなくなったと思う。</a:t>
            </a:r>
            <a:endParaRPr lang="en-US" altLang="ja-JP" dirty="0" smtClean="0"/>
          </a:p>
          <a:p>
            <a:r>
              <a:rPr lang="ja-JP" altLang="en-US" dirty="0" smtClean="0"/>
              <a:t>電子</a:t>
            </a:r>
            <a:r>
              <a:rPr lang="ja-JP" altLang="en-US" dirty="0" smtClean="0"/>
              <a:t>書籍というジャンルはまだまだ新しいものだが、今後も発展していきそうだと感じる。</a:t>
            </a:r>
            <a:endParaRPr lang="en-US" altLang="ja-JP" dirty="0" smtClean="0"/>
          </a:p>
          <a:p>
            <a:r>
              <a:rPr lang="ja-JP" altLang="en-US" dirty="0" smtClean="0"/>
              <a:t>電子書籍</a:t>
            </a:r>
            <a:r>
              <a:rPr lang="ja-JP" altLang="en-US" dirty="0" smtClean="0"/>
              <a:t>の</a:t>
            </a:r>
            <a:r>
              <a:rPr lang="ja-JP" altLang="en-US" dirty="0" smtClean="0"/>
              <a:t>試み</a:t>
            </a:r>
            <a:r>
              <a:rPr lang="ja-JP" altLang="en-US" dirty="0" smtClean="0"/>
              <a:t>が</a:t>
            </a:r>
            <a:r>
              <a:rPr lang="ja-JP" altLang="en-US" dirty="0" smtClean="0"/>
              <a:t>思った</a:t>
            </a:r>
            <a:r>
              <a:rPr lang="ja-JP" altLang="en-US" dirty="0" smtClean="0"/>
              <a:t>より</a:t>
            </a:r>
            <a:r>
              <a:rPr lang="ja-JP" altLang="en-US" dirty="0" smtClean="0"/>
              <a:t>昔から</a:t>
            </a:r>
            <a:r>
              <a:rPr lang="ja-JP" altLang="en-US" dirty="0" smtClean="0"/>
              <a:t>あり、びっくりしました。</a:t>
            </a:r>
            <a:endParaRPr lang="en-US" altLang="ja-JP" dirty="0" smtClean="0"/>
          </a:p>
          <a:p>
            <a:r>
              <a:rPr lang="ja-JP" altLang="en-US" dirty="0" smtClean="0"/>
              <a:t>“電子書籍”という言葉をここ数年で急激に聞く機会が増えた。電子書籍が多く利用され始めたころ、必要ないのではないかと思っていたが、最近はあってもよいかな、というか、自分も欲しいと思うようになってきた（買ったことは無いが）。時代に流されているということなのか</a:t>
            </a:r>
            <a:r>
              <a:rPr lang="en-US" altLang="ja-JP" dirty="0" smtClean="0"/>
              <a:t>…</a:t>
            </a:r>
            <a:r>
              <a:rPr lang="ja-JP" altLang="en-US" dirty="0" err="1" smtClean="0"/>
              <a:t>。</a:t>
            </a:r>
            <a:endParaRPr lang="en-US" altLang="ja-JP" dirty="0" smtClean="0"/>
          </a:p>
          <a:p>
            <a:r>
              <a:rPr lang="ja-JP" altLang="en-US" dirty="0" smtClean="0"/>
              <a:t>電子辞書の存在</a:t>
            </a:r>
            <a:r>
              <a:rPr lang="ja-JP" altLang="en-US" dirty="0" smtClean="0"/>
              <a:t>を</a:t>
            </a:r>
            <a:r>
              <a:rPr lang="ja-JP" altLang="en-US" dirty="0" smtClean="0"/>
              <a:t>久々</a:t>
            </a:r>
            <a:r>
              <a:rPr lang="ja-JP" altLang="en-US" dirty="0" smtClean="0"/>
              <a:t>に思い出しました。確かに電子書籍なのに、統計で別枠扱いなのは不思議に思いました。</a:t>
            </a:r>
            <a:endParaRPr lang="en-US" altLang="ja-JP" dirty="0" smtClean="0"/>
          </a:p>
          <a:p>
            <a:r>
              <a:rPr lang="ja-JP" altLang="en-US" dirty="0" smtClean="0"/>
              <a:t>電子書籍</a:t>
            </a:r>
            <a:r>
              <a:rPr lang="ja-JP" altLang="en-US" dirty="0" smtClean="0"/>
              <a:t>はこれからどんどん発展すると思うので、興味深かった。</a:t>
            </a:r>
            <a:endParaRPr lang="en-US" altLang="ja-JP" dirty="0" smtClean="0"/>
          </a:p>
          <a:p>
            <a:r>
              <a:rPr lang="ja-JP" altLang="en-US" dirty="0" smtClean="0"/>
              <a:t>電子</a:t>
            </a:r>
            <a:r>
              <a:rPr lang="ja-JP" altLang="en-US" dirty="0" smtClean="0"/>
              <a:t>書籍、各端末でどのようなジャンルの作品が人気なのか気になります。</a:t>
            </a:r>
            <a:endParaRPr lang="en-US" altLang="ja-JP" dirty="0" smtClean="0"/>
          </a:p>
          <a:p>
            <a:r>
              <a:rPr lang="ja-JP" altLang="en-US" dirty="0" smtClean="0"/>
              <a:t>研究者向けでは</a:t>
            </a:r>
            <a:r>
              <a:rPr lang="ja-JP" altLang="en-US" dirty="0" smtClean="0"/>
              <a:t>無く、一般向けの電子書籍の現状がよくわかった。日本と外国での普及の違いが興味深かった。</a:t>
            </a:r>
            <a:endParaRPr lang="en-US" altLang="ja-JP" dirty="0" smtClean="0"/>
          </a:p>
          <a:p>
            <a:r>
              <a:rPr lang="ja-JP" altLang="en-US" dirty="0" smtClean="0"/>
              <a:t>今、我々のまわりにたくさんある電子書籍にはどのような歴史があって、どのように発展しで来たのかよく分かった。電子書籍の特徴をしっかり学んで、これからも利用していきたい。</a:t>
            </a:r>
            <a:endParaRPr lang="en-US" altLang="ja-JP" dirty="0" smtClean="0"/>
          </a:p>
          <a:p>
            <a:r>
              <a:rPr lang="ja-JP" altLang="en-US" dirty="0" smtClean="0"/>
              <a:t>電子書籍</a:t>
            </a:r>
            <a:r>
              <a:rPr lang="ja-JP" altLang="en-US" dirty="0" smtClean="0"/>
              <a:t>が表す範囲がわかった。</a:t>
            </a:r>
            <a:endParaRPr lang="en-US" altLang="ja-JP" dirty="0" smtClean="0"/>
          </a:p>
          <a:p>
            <a:r>
              <a:rPr lang="ja-JP" altLang="en-US" dirty="0" smtClean="0"/>
              <a:t>電子</a:t>
            </a:r>
            <a:r>
              <a:rPr lang="ja-JP" altLang="en-US" dirty="0" smtClean="0"/>
              <a:t>書籍の売り上げでみた市場規模があまり大きくないのに驚いた。電子書籍には、無料コンテンツが多いのだろうか。</a:t>
            </a:r>
            <a:endParaRPr lang="en-US" altLang="ja-JP" dirty="0" smtClean="0"/>
          </a:p>
          <a:p>
            <a:r>
              <a:rPr lang="en-US" altLang="ja-JP" dirty="0" smtClean="0"/>
              <a:t>Kindle DX</a:t>
            </a:r>
            <a:r>
              <a:rPr lang="ja-JP" altLang="en-US" dirty="0" smtClean="0"/>
              <a:t>の実物を初めてみたが、</a:t>
            </a:r>
            <a:r>
              <a:rPr lang="ja-JP" altLang="en-US" dirty="0" smtClean="0"/>
              <a:t>でかいと思った。</a:t>
            </a:r>
            <a:endParaRPr lang="en-US" altLang="ja-JP" dirty="0" smtClean="0"/>
          </a:p>
          <a:p>
            <a:r>
              <a:rPr lang="ja-JP" altLang="en-US" dirty="0" smtClean="0"/>
              <a:t>電子書籍の歴史は、思っていたよりも古くからあるのだなと知りました。</a:t>
            </a:r>
            <a:endParaRPr lang="en-US" altLang="ja-JP" dirty="0" smtClean="0"/>
          </a:p>
          <a:p>
            <a:r>
              <a:rPr lang="ja-JP" altLang="en-US" dirty="0" smtClean="0"/>
              <a:t>レポート</a:t>
            </a:r>
            <a:r>
              <a:rPr lang="ja-JP" altLang="en-US" dirty="0" smtClean="0"/>
              <a:t>疲れました。</a:t>
            </a:r>
            <a:endParaRPr lang="en-US" altLang="ja-JP" dirty="0" smtClean="0"/>
          </a:p>
          <a:p>
            <a:endParaRPr lang="en-US" altLang="ja-JP" dirty="0" smtClean="0"/>
          </a:p>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3</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179512" y="1124744"/>
            <a:ext cx="8820472" cy="5733256"/>
          </a:xfrm>
        </p:spPr>
        <p:txBody>
          <a:bodyPr>
            <a:normAutofit fontScale="85000" lnSpcReduction="10000"/>
          </a:bodyPr>
          <a:lstStyle/>
          <a:p>
            <a:r>
              <a:rPr kumimoji="1" lang="ja-JP" altLang="en-US" dirty="0" smtClean="0"/>
              <a:t>電子書籍において用いられているコンテンツフォーマットを事例として一つ取り上げ、その</a:t>
            </a:r>
            <a:r>
              <a:rPr lang="ja-JP" altLang="en-US" dirty="0" smtClean="0"/>
              <a:t>フォーマットの特徴、閲覧環境、長所</a:t>
            </a:r>
            <a:r>
              <a:rPr kumimoji="1" lang="ja-JP" altLang="en-US" dirty="0" smtClean="0"/>
              <a:t>、短所等を</a:t>
            </a:r>
            <a:r>
              <a:rPr kumimoji="1" lang="ja-JP" altLang="en-US" u="sng" dirty="0" smtClean="0"/>
              <a:t>具体的</a:t>
            </a:r>
            <a:r>
              <a:rPr kumimoji="1" lang="ja-JP" altLang="en-US" dirty="0" smtClean="0"/>
              <a:t>に</a:t>
            </a:r>
            <a:r>
              <a:rPr lang="ja-JP" altLang="en-US" dirty="0" smtClean="0"/>
              <a:t>説明</a:t>
            </a:r>
            <a:r>
              <a:rPr kumimoji="1" lang="ja-JP" altLang="en-US" dirty="0" smtClean="0"/>
              <a:t>してください。</a:t>
            </a:r>
            <a:endParaRPr kumimoji="1" lang="en-US" altLang="ja-JP" dirty="0" smtClean="0"/>
          </a:p>
          <a:p>
            <a:pPr lvl="1"/>
            <a:r>
              <a:rPr lang="ja-JP" altLang="en-US" dirty="0" smtClean="0"/>
              <a:t>取り上げたフォーマットに関する参考文献を一つ以上、必ず記載すること。</a:t>
            </a:r>
            <a:endParaRPr lang="en-US" altLang="ja-JP" dirty="0" smtClean="0"/>
          </a:p>
          <a:p>
            <a:r>
              <a:rPr lang="en-US" altLang="ja-JP" dirty="0" smtClean="0"/>
              <a:t>A4</a:t>
            </a:r>
            <a:r>
              <a:rPr lang="ja-JP" altLang="en-US" dirty="0" smtClean="0"/>
              <a:t>用紙</a:t>
            </a:r>
            <a:r>
              <a:rPr lang="en-US" altLang="ja-JP" dirty="0" smtClean="0"/>
              <a:t>1</a:t>
            </a:r>
            <a:r>
              <a:rPr lang="ja-JP" altLang="en-US" dirty="0" smtClean="0"/>
              <a:t>枚にまとめること（書式自由）</a:t>
            </a:r>
            <a:endParaRPr lang="en-US" altLang="ja-JP" dirty="0" smtClean="0"/>
          </a:p>
          <a:p>
            <a:pPr lvl="1"/>
            <a:r>
              <a:rPr lang="en-US" altLang="ja-JP" dirty="0" smtClean="0"/>
              <a:t>2</a:t>
            </a:r>
            <a:r>
              <a:rPr lang="ja-JP" altLang="en-US" dirty="0" smtClean="0"/>
              <a:t>ページにわたる場合は裏面に記載のこと。</a:t>
            </a:r>
            <a:endParaRPr lang="en-US" altLang="ja-JP" dirty="0" smtClean="0"/>
          </a:p>
          <a:p>
            <a:r>
              <a:rPr lang="ja-JP" altLang="en-US" dirty="0" smtClean="0"/>
              <a:t>課題番号（</a:t>
            </a:r>
            <a:r>
              <a:rPr lang="ja-JP" altLang="en-US" b="1" dirty="0" smtClean="0"/>
              <a:t>第</a:t>
            </a:r>
            <a:r>
              <a:rPr lang="en-US" altLang="ja-JP" b="1" dirty="0" smtClean="0"/>
              <a:t>2</a:t>
            </a:r>
            <a:r>
              <a:rPr lang="ja-JP" altLang="en-US" b="1" dirty="0" smtClean="0"/>
              <a:t>回レポート課題</a:t>
            </a:r>
            <a:r>
              <a:rPr lang="ja-JP" altLang="en-US" dirty="0" smtClean="0"/>
              <a:t>）、提出年月日、学籍番号、所属、氏名を提出用紙の一番上に必ず記入すること</a:t>
            </a:r>
            <a:endParaRPr lang="en-US" altLang="ja-JP" dirty="0" smtClean="0"/>
          </a:p>
          <a:p>
            <a:r>
              <a:rPr lang="ja-JP" altLang="en-US" dirty="0" smtClean="0"/>
              <a:t>提出〆切：</a:t>
            </a:r>
            <a:r>
              <a:rPr lang="en-US" altLang="ja-JP" dirty="0" smtClean="0"/>
              <a:t>2013</a:t>
            </a:r>
            <a:r>
              <a:rPr lang="ja-JP" altLang="en-US" dirty="0" smtClean="0"/>
              <a:t>年</a:t>
            </a:r>
            <a:r>
              <a:rPr lang="en-US" altLang="ja-JP" dirty="0" smtClean="0"/>
              <a:t>5</a:t>
            </a:r>
            <a:r>
              <a:rPr lang="ja-JP" altLang="en-US" dirty="0" smtClean="0"/>
              <a:t>月</a:t>
            </a:r>
            <a:r>
              <a:rPr lang="en-US" altLang="ja-JP" dirty="0" smtClean="0"/>
              <a:t>30</a:t>
            </a:r>
            <a:r>
              <a:rPr lang="ja-JP" altLang="en-US" dirty="0" smtClean="0"/>
              <a:t>日（授業時間にて提出を求めます）</a:t>
            </a:r>
            <a:endParaRPr lang="en-US" altLang="ja-JP" dirty="0" smtClean="0"/>
          </a:p>
          <a:p>
            <a:pPr lvl="1"/>
            <a:r>
              <a:rPr lang="ja-JP" altLang="en-US" dirty="0" smtClean="0"/>
              <a:t>欠席等で当日に提出できない場合は、</a:t>
            </a:r>
            <a:r>
              <a:rPr lang="en-US" altLang="ja-JP" dirty="0" smtClean="0"/>
              <a:t>7D 208</a:t>
            </a:r>
            <a:r>
              <a:rPr lang="ja-JP" altLang="en-US" dirty="0" smtClean="0"/>
              <a:t>研究室前にレポート提出場所を用意するので、そちらに提出すること。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電子書籍におけるフォーマット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PDF</a:t>
            </a:r>
          </a:p>
          <a:p>
            <a:r>
              <a:rPr lang="en-US" altLang="ja-JP" dirty="0" smtClean="0"/>
              <a:t>PostScript (PS)</a:t>
            </a:r>
          </a:p>
          <a:p>
            <a:r>
              <a:rPr lang="en-US" altLang="ja-JP" dirty="0" err="1" smtClean="0"/>
              <a:t>LaTeX</a:t>
            </a:r>
            <a:endParaRPr kumimoji="1" lang="en-US" altLang="ja-JP" dirty="0" smtClean="0"/>
          </a:p>
          <a:p>
            <a:r>
              <a:rPr lang="en-US" altLang="ja-JP" dirty="0" smtClean="0"/>
              <a:t>HTML</a:t>
            </a:r>
          </a:p>
          <a:p>
            <a:r>
              <a:rPr kumimoji="1" lang="ja-JP" altLang="en-US" dirty="0" smtClean="0"/>
              <a:t>（</a:t>
            </a:r>
            <a:r>
              <a:rPr kumimoji="1" lang="en-US" altLang="ja-JP" dirty="0" smtClean="0"/>
              <a:t>XML</a:t>
            </a:r>
            <a:r>
              <a:rPr kumimoji="1" lang="ja-JP" altLang="en-US" dirty="0" smtClean="0"/>
              <a:t>）</a:t>
            </a:r>
            <a:endParaRPr kumimoji="1" lang="en-US" altLang="ja-JP" dirty="0" smtClean="0"/>
          </a:p>
          <a:p>
            <a:r>
              <a:rPr kumimoji="1" lang="ja-JP" altLang="en-US" dirty="0" smtClean="0"/>
              <a:t>（ビデオ）</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 (Portable Document Format)</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en-US" altLang="ja-JP" dirty="0" smtClean="0"/>
              <a:t>Portable: </a:t>
            </a:r>
            <a:r>
              <a:rPr kumimoji="1" lang="ja-JP" altLang="en-US" dirty="0" smtClean="0"/>
              <a:t>持ち運び可能な</a:t>
            </a:r>
            <a:r>
              <a:rPr kumimoji="1" lang="en-US" altLang="ja-JP" dirty="0" smtClean="0"/>
              <a:t>…</a:t>
            </a:r>
          </a:p>
          <a:p>
            <a:r>
              <a:rPr lang="en-US" altLang="ja-JP" dirty="0" smtClean="0"/>
              <a:t>Document Format: </a:t>
            </a:r>
            <a:r>
              <a:rPr lang="ja-JP" altLang="en-US" dirty="0" smtClean="0"/>
              <a:t>文書形式</a:t>
            </a:r>
            <a:endParaRPr lang="en-US" altLang="ja-JP" dirty="0" smtClean="0"/>
          </a:p>
          <a:p>
            <a:r>
              <a:rPr kumimoji="1" lang="ja-JP" altLang="en-US" dirty="0" smtClean="0"/>
              <a:t>コンピュータの機種や環境によらず、オリジナルのイメージをかなりの程度正確に再生できる。</a:t>
            </a:r>
            <a:endParaRPr kumimoji="1" lang="en-US" altLang="ja-JP" dirty="0" smtClean="0"/>
          </a:p>
          <a:p>
            <a:r>
              <a:rPr kumimoji="1" lang="ja-JP" altLang="en-US" dirty="0" smtClean="0"/>
              <a:t>元々は</a:t>
            </a:r>
            <a:r>
              <a:rPr kumimoji="1" lang="en-US" altLang="ja-JP" dirty="0" smtClean="0"/>
              <a:t>PostScript</a:t>
            </a:r>
            <a:r>
              <a:rPr kumimoji="1" lang="ja-JP" altLang="en-US" dirty="0" smtClean="0"/>
              <a:t>（プリンタ用ベクタ描画言語）が背景</a:t>
            </a:r>
            <a:endParaRPr kumimoji="1" lang="en-US" altLang="ja-JP" dirty="0" smtClean="0"/>
          </a:p>
          <a:p>
            <a:r>
              <a:rPr kumimoji="1" lang="ja-JP" altLang="en-US" dirty="0" smtClean="0"/>
              <a:t>印刷媒体＋コンピュータ上でのデータ交換</a:t>
            </a:r>
            <a:endParaRPr lang="en-US" altLang="ja-JP" dirty="0" smtClean="0"/>
          </a:p>
          <a:p>
            <a:pPr lvl="1"/>
            <a:r>
              <a:rPr kumimoji="1" lang="ja-JP" altLang="en-US" dirty="0" smtClean="0"/>
              <a:t>ディスプレイモニタ上での表示</a:t>
            </a:r>
            <a:endParaRPr kumimoji="1" lang="en-US" altLang="ja-JP" dirty="0" smtClean="0"/>
          </a:p>
          <a:p>
            <a:pPr lvl="1"/>
            <a:r>
              <a:rPr lang="ja-JP" altLang="en-US" dirty="0" smtClean="0"/>
              <a:t>文書情報（メタデータ）</a:t>
            </a:r>
            <a:endParaRPr lang="en-US" altLang="ja-JP" dirty="0" smtClean="0"/>
          </a:p>
          <a:p>
            <a:pPr lvl="1"/>
            <a:r>
              <a:rPr kumimoji="1" lang="ja-JP" altLang="en-US" dirty="0" smtClean="0"/>
              <a:t>ページ送り；ランダムアクセス</a:t>
            </a:r>
            <a:endParaRPr lang="en-US" altLang="ja-JP" dirty="0" smtClean="0"/>
          </a:p>
          <a:p>
            <a:r>
              <a:rPr kumimoji="1" lang="ja-JP" altLang="en-US" dirty="0" smtClean="0"/>
              <a:t>異なる環境でもレイアウトがほぼ一定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 (Hypertext Markup Language)</a:t>
            </a:r>
            <a:endParaRPr kumimoji="1" lang="ja-JP" altLang="en-US" dirty="0"/>
          </a:p>
        </p:txBody>
      </p:sp>
      <p:sp>
        <p:nvSpPr>
          <p:cNvPr id="3" name="コンテンツ プレースホルダ 2"/>
          <p:cNvSpPr>
            <a:spLocks noGrp="1"/>
          </p:cNvSpPr>
          <p:nvPr>
            <p:ph idx="1"/>
          </p:nvPr>
        </p:nvSpPr>
        <p:spPr>
          <a:xfrm>
            <a:off x="179512" y="1196752"/>
            <a:ext cx="8496944" cy="5184576"/>
          </a:xfrm>
        </p:spPr>
        <p:txBody>
          <a:bodyPr/>
          <a:lstStyle/>
          <a:p>
            <a:r>
              <a:rPr kumimoji="1" lang="ja-JP" altLang="en-US" dirty="0" smtClean="0"/>
              <a:t>ウェブ上でのコンテンツ記述用言語</a:t>
            </a:r>
            <a:endParaRPr kumimoji="1" lang="en-US" altLang="ja-JP" dirty="0" smtClean="0"/>
          </a:p>
          <a:p>
            <a:r>
              <a:rPr lang="ja-JP" altLang="en-US" dirty="0" smtClean="0"/>
              <a:t>ハイパーメディア；ハイパーテキスト</a:t>
            </a:r>
            <a:endParaRPr lang="en-US" altLang="ja-JP" dirty="0" smtClean="0"/>
          </a:p>
          <a:p>
            <a:pPr lvl="1"/>
            <a:r>
              <a:rPr kumimoji="1" lang="ja-JP" altLang="en-US" dirty="0" smtClean="0"/>
              <a:t>リンク</a:t>
            </a:r>
            <a:endParaRPr kumimoji="1" lang="en-US" altLang="ja-JP" dirty="0" smtClean="0"/>
          </a:p>
          <a:p>
            <a:pPr lvl="1"/>
            <a:r>
              <a:rPr lang="ja-JP" altLang="en-US" dirty="0" smtClean="0"/>
              <a:t>ページ埋め込み</a:t>
            </a:r>
            <a:endParaRPr kumimoji="1" lang="en-US" altLang="ja-JP" dirty="0" smtClean="0"/>
          </a:p>
          <a:p>
            <a:r>
              <a:rPr kumimoji="1" lang="ja-JP" altLang="en-US" dirty="0" smtClean="0"/>
              <a:t>タグ；メタデータ；構造</a:t>
            </a:r>
            <a:endParaRPr kumimoji="1" lang="en-US" altLang="ja-JP" dirty="0" smtClean="0"/>
          </a:p>
          <a:p>
            <a:r>
              <a:rPr kumimoji="1" lang="ja-JP" altLang="en-US" dirty="0" smtClean="0"/>
              <a:t>テキストデータのやり取り</a:t>
            </a:r>
            <a:endParaRPr kumimoji="1" lang="en-US" altLang="ja-JP" dirty="0" smtClean="0"/>
          </a:p>
          <a:p>
            <a:r>
              <a:rPr kumimoji="1" lang="ja-JP" altLang="en-US" dirty="0" smtClean="0"/>
              <a:t>マルチメディア（画像、音声、動画）</a:t>
            </a:r>
            <a:endParaRPr kumimoji="1" lang="en-US" altLang="ja-JP" dirty="0" smtClean="0"/>
          </a:p>
          <a:p>
            <a:r>
              <a:rPr kumimoji="1" lang="ja-JP" altLang="en-US" dirty="0" smtClean="0"/>
              <a:t>ウェブブラウザによる解釈と描画</a:t>
            </a:r>
            <a:endParaRPr kumimoji="1" lang="en-US" altLang="ja-JP" dirty="0" smtClean="0"/>
          </a:p>
          <a:p>
            <a:r>
              <a:rPr kumimoji="1" lang="ja-JP" altLang="en-US" dirty="0" smtClean="0"/>
              <a:t>ダイナミックな表現；インタラクション</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
        <p:nvSpPr>
          <p:cNvPr id="5" name="テキスト ボックス 4"/>
          <p:cNvSpPr txBox="1"/>
          <p:nvPr/>
        </p:nvSpPr>
        <p:spPr>
          <a:xfrm>
            <a:off x="6639558" y="2276872"/>
            <a:ext cx="2468946" cy="2862322"/>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smtClean="0"/>
              <a:t>&lt;html&gt;</a:t>
            </a:r>
          </a:p>
          <a:p>
            <a:r>
              <a:rPr lang="en-US" altLang="ja-JP" sz="2000" dirty="0" smtClean="0"/>
              <a:t>&lt;head&gt;</a:t>
            </a:r>
          </a:p>
          <a:p>
            <a:r>
              <a:rPr kumimoji="1" lang="en-US" altLang="ja-JP" sz="2000" dirty="0" smtClean="0"/>
              <a:t>&lt;title&gt;</a:t>
            </a:r>
            <a:r>
              <a:rPr kumimoji="1" lang="ja-JP" altLang="en-US" sz="2000" dirty="0" smtClean="0"/>
              <a:t>タイトル</a:t>
            </a:r>
            <a:r>
              <a:rPr kumimoji="1" lang="en-US" altLang="ja-JP" sz="2000" dirty="0" smtClean="0"/>
              <a:t>&lt;/title&gt;</a:t>
            </a:r>
          </a:p>
          <a:p>
            <a:r>
              <a:rPr lang="en-US" altLang="ja-JP" sz="2000" dirty="0" smtClean="0"/>
              <a:t>&lt;/head&gt;</a:t>
            </a:r>
          </a:p>
          <a:p>
            <a:r>
              <a:rPr kumimoji="1" lang="en-US" altLang="ja-JP" sz="2000" dirty="0" smtClean="0"/>
              <a:t>&lt;body&gt;</a:t>
            </a:r>
          </a:p>
          <a:p>
            <a:r>
              <a:rPr lang="en-US" altLang="ja-JP" sz="2000" dirty="0" smtClean="0"/>
              <a:t>&lt;h1&gt;</a:t>
            </a:r>
            <a:r>
              <a:rPr lang="ja-JP" altLang="en-US" sz="2000" dirty="0" smtClean="0"/>
              <a:t>見出し</a:t>
            </a:r>
            <a:r>
              <a:rPr lang="en-US" altLang="ja-JP" sz="2000" dirty="0" smtClean="0"/>
              <a:t>&lt;/h1&gt;</a:t>
            </a:r>
            <a:endParaRPr kumimoji="1" lang="en-US" altLang="ja-JP" sz="2000" dirty="0" smtClean="0"/>
          </a:p>
          <a:p>
            <a:r>
              <a:rPr lang="en-US" altLang="ja-JP" sz="2000" dirty="0" smtClean="0"/>
              <a:t>&lt;p&gt;</a:t>
            </a:r>
            <a:r>
              <a:rPr lang="ja-JP" altLang="en-US" sz="2000" dirty="0" smtClean="0"/>
              <a:t>段落</a:t>
            </a:r>
            <a:r>
              <a:rPr kumimoji="1" lang="en-US" altLang="ja-JP" sz="2000" dirty="0" smtClean="0"/>
              <a:t>&lt;/p&gt;</a:t>
            </a:r>
          </a:p>
          <a:p>
            <a:r>
              <a:rPr lang="en-US" altLang="ja-JP" sz="2000" dirty="0" smtClean="0"/>
              <a:t>&lt;/body&gt;</a:t>
            </a:r>
          </a:p>
          <a:p>
            <a:r>
              <a:rPr kumimoji="1" lang="en-US" altLang="ja-JP" sz="2000" dirty="0" smtClean="0"/>
              <a:t>&lt;/html&gt;</a:t>
            </a:r>
            <a:endParaRPr kumimoji="1" lang="ja-JP" altLang="en-US" sz="20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 (Extensible Markup Language)</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順序付き</a:t>
            </a:r>
            <a:r>
              <a:rPr kumimoji="1" lang="ja-JP" altLang="en-US" dirty="0" smtClean="0"/>
              <a:t>木構造による表現</a:t>
            </a:r>
            <a:endParaRPr kumimoji="1" lang="en-US" altLang="ja-JP" dirty="0" smtClean="0"/>
          </a:p>
          <a:p>
            <a:r>
              <a:rPr lang="ja-JP" altLang="en-US" dirty="0" smtClean="0"/>
              <a:t>スキーマ（文書内容の定義）に則った、個別のインスタンス言語</a:t>
            </a:r>
            <a:endParaRPr lang="en-US" altLang="ja-JP" dirty="0" smtClean="0"/>
          </a:p>
          <a:p>
            <a:pPr lvl="1"/>
            <a:r>
              <a:rPr kumimoji="1" lang="en-US" altLang="ja-JP" dirty="0" smtClean="0"/>
              <a:t>HTML</a:t>
            </a:r>
          </a:p>
          <a:p>
            <a:pPr lvl="1"/>
            <a:r>
              <a:rPr lang="ja-JP" altLang="en-US" dirty="0" smtClean="0"/>
              <a:t>その他の文書形式</a:t>
            </a:r>
            <a:endParaRPr lang="en-US" altLang="ja-JP" dirty="0" smtClean="0"/>
          </a:p>
          <a:p>
            <a:r>
              <a:rPr lang="ja-JP" altLang="en-US" dirty="0" smtClean="0"/>
              <a:t>参照関係</a:t>
            </a:r>
            <a:endParaRPr lang="en-US" altLang="ja-JP" dirty="0" smtClean="0"/>
          </a:p>
          <a:p>
            <a:r>
              <a:rPr lang="ja-JP" altLang="en-US" dirty="0" smtClean="0"/>
              <a:t>文字コード：</a:t>
            </a:r>
            <a:r>
              <a:rPr lang="en-US" altLang="ja-JP" dirty="0" smtClean="0"/>
              <a:t>Unicode</a:t>
            </a:r>
          </a:p>
          <a:p>
            <a:r>
              <a:rPr lang="ja-JP" altLang="en-US" dirty="0" smtClean="0"/>
              <a:t>元情報としての</a:t>
            </a:r>
            <a:r>
              <a:rPr lang="en-US" altLang="ja-JP" dirty="0" smtClean="0"/>
              <a:t>XML</a:t>
            </a:r>
            <a:r>
              <a:rPr lang="ja-JP" altLang="en-US" dirty="0" smtClean="0"/>
              <a:t>文書</a:t>
            </a:r>
            <a:endParaRPr lang="en-US" altLang="ja-JP" dirty="0" smtClean="0"/>
          </a:p>
          <a:p>
            <a:pPr lvl="1"/>
            <a:r>
              <a:rPr kumimoji="1" lang="ja-JP" altLang="en-US" dirty="0" smtClean="0"/>
              <a:t>変換することにより、他のデータ形式へ</a:t>
            </a:r>
            <a:endParaRPr kumimoji="1" lang="en-US" altLang="ja-JP" dirty="0" smtClean="0"/>
          </a:p>
          <a:p>
            <a:pPr lvl="1"/>
            <a:r>
              <a:rPr lang="en-US" altLang="ja-JP" dirty="0" smtClean="0"/>
              <a:t>One source multiple use…</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第</a:t>
            </a:r>
            <a:r>
              <a:rPr kumimoji="1" lang="en-US" altLang="ja-JP" dirty="0" smtClean="0"/>
              <a:t>2</a:t>
            </a:r>
            <a:r>
              <a:rPr kumimoji="1" lang="ja-JP" altLang="en-US" dirty="0" smtClean="0"/>
              <a:t>回レポート課題返却</a:t>
            </a:r>
            <a:endParaRPr kumimoji="1" lang="ja-JP" altLang="en-US" dirty="0"/>
          </a:p>
        </p:txBody>
      </p:sp>
      <p:sp>
        <p:nvSpPr>
          <p:cNvPr id="3" name="コンテンツ プレースホルダ 2"/>
          <p:cNvSpPr>
            <a:spLocks noGrp="1"/>
          </p:cNvSpPr>
          <p:nvPr>
            <p:ph idx="1"/>
          </p:nvPr>
        </p:nvSpPr>
        <p:spPr>
          <a:xfrm>
            <a:off x="323528" y="908720"/>
            <a:ext cx="8496944" cy="5949280"/>
          </a:xfrm>
        </p:spPr>
        <p:txBody>
          <a:bodyPr>
            <a:normAutofit/>
          </a:bodyPr>
          <a:lstStyle/>
          <a:p>
            <a:r>
              <a:rPr kumimoji="1" lang="ja-JP" altLang="en-US" sz="2000" dirty="0" smtClean="0"/>
              <a:t>下記に示す学籍番号の順番で</a:t>
            </a:r>
            <a:r>
              <a:rPr kumimoji="1" lang="en-US" altLang="ja-JP" sz="2000" dirty="0" smtClean="0"/>
              <a:t>10</a:t>
            </a:r>
            <a:r>
              <a:rPr kumimoji="1" lang="ja-JP" altLang="en-US" sz="2000" dirty="0" smtClean="0"/>
              <a:t>分割して置いていますので、教室前方まで受け取りに来てください。</a:t>
            </a:r>
            <a:endParaRPr kumimoji="1" lang="en-US" altLang="ja-JP" sz="2000" dirty="0" smtClean="0"/>
          </a:p>
          <a:p>
            <a:pPr lvl="1"/>
            <a:r>
              <a:rPr lang="ja-JP" altLang="en-US" dirty="0" smtClean="0"/>
              <a:t>～</a:t>
            </a:r>
            <a:r>
              <a:rPr lang="en-US" altLang="ja-JP" dirty="0" smtClean="0"/>
              <a:t>201011489</a:t>
            </a:r>
          </a:p>
          <a:p>
            <a:pPr lvl="1"/>
            <a:r>
              <a:rPr lang="en-US" altLang="ja-JP" dirty="0" smtClean="0"/>
              <a:t> 201011490</a:t>
            </a:r>
            <a:r>
              <a:rPr lang="ja-JP" altLang="en-US" dirty="0" smtClean="0"/>
              <a:t>～</a:t>
            </a:r>
            <a:r>
              <a:rPr lang="en-US" altLang="ja-JP" dirty="0" smtClean="0"/>
              <a:t>201011620</a:t>
            </a:r>
          </a:p>
          <a:p>
            <a:pPr lvl="1"/>
            <a:r>
              <a:rPr lang="en-US" altLang="ja-JP" dirty="0" smtClean="0"/>
              <a:t>201110000</a:t>
            </a:r>
            <a:r>
              <a:rPr lang="ja-JP" altLang="en-US" dirty="0" smtClean="0"/>
              <a:t>～</a:t>
            </a:r>
            <a:r>
              <a:rPr lang="en-US" altLang="ja-JP" dirty="0" smtClean="0"/>
              <a:t>201111429</a:t>
            </a:r>
          </a:p>
          <a:p>
            <a:pPr lvl="1"/>
            <a:r>
              <a:rPr lang="en-US" altLang="ja-JP" dirty="0" smtClean="0"/>
              <a:t>201111430</a:t>
            </a:r>
            <a:r>
              <a:rPr lang="ja-JP" altLang="en-US" dirty="0" smtClean="0"/>
              <a:t>～</a:t>
            </a:r>
            <a:r>
              <a:rPr lang="en-US" altLang="ja-JP" dirty="0" smtClean="0"/>
              <a:t>201111449</a:t>
            </a:r>
          </a:p>
          <a:p>
            <a:pPr lvl="1"/>
            <a:r>
              <a:rPr lang="en-US" altLang="ja-JP" dirty="0" smtClean="0"/>
              <a:t>201111450</a:t>
            </a:r>
            <a:r>
              <a:rPr lang="ja-JP" altLang="en-US" dirty="0" smtClean="0"/>
              <a:t>～</a:t>
            </a:r>
            <a:r>
              <a:rPr lang="en-US" altLang="ja-JP" dirty="0" smtClean="0"/>
              <a:t>201111479</a:t>
            </a:r>
          </a:p>
          <a:p>
            <a:pPr lvl="1"/>
            <a:r>
              <a:rPr lang="en-US" altLang="ja-JP" dirty="0" smtClean="0"/>
              <a:t>201111480</a:t>
            </a:r>
            <a:r>
              <a:rPr lang="ja-JP" altLang="en-US" dirty="0" smtClean="0"/>
              <a:t>～</a:t>
            </a:r>
            <a:r>
              <a:rPr lang="en-US" altLang="ja-JP" dirty="0" smtClean="0"/>
              <a:t>201113500</a:t>
            </a:r>
          </a:p>
          <a:p>
            <a:pPr lvl="1"/>
            <a:r>
              <a:rPr lang="en-US" altLang="ja-JP" dirty="0" smtClean="0"/>
              <a:t>201213100</a:t>
            </a:r>
            <a:r>
              <a:rPr lang="ja-JP" altLang="en-US" dirty="0" smtClean="0"/>
              <a:t>～</a:t>
            </a:r>
            <a:r>
              <a:rPr lang="en-US" altLang="ja-JP" dirty="0" smtClean="0"/>
              <a:t>201213200</a:t>
            </a:r>
          </a:p>
          <a:p>
            <a:pPr lvl="1"/>
            <a:r>
              <a:rPr lang="en-US" altLang="ja-JP" dirty="0" smtClean="0"/>
              <a:t>201313000</a:t>
            </a:r>
            <a:r>
              <a:rPr lang="ja-JP" altLang="en-US" dirty="0" smtClean="0"/>
              <a:t>～</a:t>
            </a:r>
            <a:r>
              <a:rPr lang="en-US" altLang="ja-JP" dirty="0" smtClean="0"/>
              <a:t>201313104</a:t>
            </a:r>
          </a:p>
          <a:p>
            <a:pPr lvl="1"/>
            <a:r>
              <a:rPr lang="en-US" altLang="ja-JP" dirty="0" smtClean="0"/>
              <a:t>201313105</a:t>
            </a:r>
            <a:r>
              <a:rPr lang="ja-JP" altLang="en-US" dirty="0" smtClean="0"/>
              <a:t>～</a:t>
            </a:r>
            <a:r>
              <a:rPr lang="en-US" altLang="ja-JP" dirty="0" smtClean="0"/>
              <a:t>201313120</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53752"/>
            <a:ext cx="9144000" cy="1143000"/>
          </a:xfrm>
        </p:spPr>
        <p:txBody>
          <a:bodyPr>
            <a:normAutofit fontScale="90000"/>
          </a:bodyPr>
          <a:lstStyle/>
          <a:p>
            <a:r>
              <a:rPr lang="ja-JP" altLang="en-US" dirty="0" smtClean="0"/>
              <a:t>オンラインジャーナルの動向</a:t>
            </a:r>
            <a:r>
              <a:rPr lang="en-US" altLang="ja-JP" dirty="0" smtClean="0"/>
              <a:t/>
            </a:r>
            <a:br>
              <a:rPr lang="en-US" altLang="ja-JP" dirty="0" smtClean="0"/>
            </a:br>
            <a:r>
              <a:rPr lang="en-US" altLang="ja-JP" dirty="0" smtClean="0"/>
              <a:t>― </a:t>
            </a:r>
            <a:r>
              <a:rPr lang="ja-JP" altLang="en-US" dirty="0" smtClean="0"/>
              <a:t>オープンサイエンス（</a:t>
            </a:r>
            <a:r>
              <a:rPr lang="en-US" altLang="ja-JP" dirty="0" smtClean="0"/>
              <a:t>Open Science</a:t>
            </a:r>
            <a:r>
              <a:rPr lang="ja-JP" altLang="en-US" dirty="0" smtClean="0"/>
              <a:t>）</a:t>
            </a:r>
            <a:r>
              <a:rPr lang="en-US" altLang="ja-JP" dirty="0" smtClean="0"/>
              <a:t> ―</a:t>
            </a:r>
            <a:endParaRPr kumimoji="1" lang="ja-JP" altLang="en-US" dirty="0"/>
          </a:p>
        </p:txBody>
      </p:sp>
      <p:sp>
        <p:nvSpPr>
          <p:cNvPr id="3" name="コンテンツ プレースホルダ 2"/>
          <p:cNvSpPr>
            <a:spLocks noGrp="1"/>
          </p:cNvSpPr>
          <p:nvPr>
            <p:ph idx="1"/>
          </p:nvPr>
        </p:nvSpPr>
        <p:spPr>
          <a:xfrm>
            <a:off x="323528" y="1484784"/>
            <a:ext cx="8496944" cy="5373216"/>
          </a:xfrm>
        </p:spPr>
        <p:txBody>
          <a:bodyPr/>
          <a:lstStyle/>
          <a:p>
            <a:r>
              <a:rPr lang="ja-JP" altLang="en-US" dirty="0" smtClean="0"/>
              <a:t>背景</a:t>
            </a:r>
            <a:endParaRPr lang="en-US" altLang="ja-JP" dirty="0" smtClean="0"/>
          </a:p>
          <a:p>
            <a:pPr lvl="1"/>
            <a:r>
              <a:rPr lang="ja-JP" altLang="en-US" dirty="0" smtClean="0"/>
              <a:t>オープンアクセス</a:t>
            </a:r>
            <a:endParaRPr lang="en-US" altLang="ja-JP" dirty="0" smtClean="0"/>
          </a:p>
          <a:p>
            <a:pPr lvl="1"/>
            <a:r>
              <a:rPr lang="ja-JP" altLang="en-US" dirty="0" smtClean="0"/>
              <a:t>オープンデータ</a:t>
            </a:r>
            <a:endParaRPr lang="en-US" altLang="ja-JP" dirty="0" smtClean="0"/>
          </a:p>
          <a:p>
            <a:r>
              <a:rPr lang="ja-JP" altLang="en-US" dirty="0" smtClean="0"/>
              <a:t>インフォーマルコミュニケーションの補完</a:t>
            </a:r>
            <a:endParaRPr lang="en-US" altLang="ja-JP" dirty="0" smtClean="0"/>
          </a:p>
          <a:p>
            <a:r>
              <a:rPr lang="ja-JP" altLang="en-US" dirty="0" smtClean="0"/>
              <a:t>ウェブ上でのコメント、査読機能</a:t>
            </a:r>
            <a:endParaRPr lang="en-US" altLang="ja-JP" dirty="0" smtClean="0"/>
          </a:p>
          <a:p>
            <a:endParaRPr lang="en-US" altLang="ja-JP" dirty="0" smtClean="0"/>
          </a:p>
          <a:p>
            <a:r>
              <a:rPr lang="ja-JP" altLang="en-US" dirty="0" smtClean="0"/>
              <a:t>（査読とはどうあるべきか？）</a:t>
            </a:r>
            <a:endParaRPr lang="en-US" altLang="ja-JP" dirty="0" smtClean="0"/>
          </a:p>
          <a:p>
            <a:r>
              <a:rPr lang="ja-JP" altLang="en-US" dirty="0" smtClean="0"/>
              <a:t>（科学的であるとはどういうものか？）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524000" y="-381000"/>
            <a:ext cx="12192000" cy="7620000"/>
          </a:xfrm>
          <a:prstGeom prst="rect">
            <a:avLst/>
          </a:prstGeom>
          <a:noFill/>
          <a:ln w="9525">
            <a:noFill/>
            <a:miter lim="800000"/>
            <a:headEnd/>
            <a:tailEnd/>
          </a:ln>
        </p:spPr>
      </p:pic>
      <p:sp>
        <p:nvSpPr>
          <p:cNvPr id="8" name="正方形/長方形 7"/>
          <p:cNvSpPr/>
          <p:nvPr/>
        </p:nvSpPr>
        <p:spPr>
          <a:xfrm>
            <a:off x="3753823" y="5631631"/>
            <a:ext cx="4706609"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sz="2400" dirty="0" smtClean="0">
                <a:hlinkClick r:id="rId3"/>
              </a:rPr>
              <a:t>http://www.articleofthefuture.com/</a:t>
            </a:r>
            <a:endParaRPr lang="ja-JP" altLang="en-US" sz="24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一つの論文原稿の複数バージョン</a:t>
            </a:r>
            <a:r>
              <a:rPr kumimoji="1" lang="en-US" altLang="ja-JP" dirty="0" smtClean="0"/>
              <a:t/>
            </a:r>
            <a:br>
              <a:rPr kumimoji="1" lang="en-US" altLang="ja-JP" dirty="0" smtClean="0"/>
            </a:br>
            <a:r>
              <a:rPr lang="en-US" altLang="ja-JP" dirty="0" smtClean="0"/>
              <a:t>- </a:t>
            </a:r>
            <a:r>
              <a:rPr kumimoji="1" lang="ja-JP" altLang="en-US" dirty="0" smtClean="0"/>
              <a:t>版と種類 </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作成過程、執筆過程による差異</a:t>
            </a:r>
            <a:endParaRPr lang="en-US" altLang="ja-JP" dirty="0" smtClean="0"/>
          </a:p>
          <a:p>
            <a:pPr lvl="1"/>
            <a:r>
              <a:rPr kumimoji="1" lang="ja-JP" altLang="en-US" dirty="0" smtClean="0"/>
              <a:t>投稿原稿</a:t>
            </a:r>
            <a:endParaRPr kumimoji="1" lang="en-US" altLang="ja-JP" dirty="0" smtClean="0"/>
          </a:p>
          <a:p>
            <a:pPr lvl="1"/>
            <a:r>
              <a:rPr lang="ja-JP" altLang="en-US" dirty="0" smtClean="0"/>
              <a:t>著者最終稿 </a:t>
            </a:r>
            <a:r>
              <a:rPr lang="en-US" altLang="ja-JP" dirty="0" smtClean="0"/>
              <a:t>: </a:t>
            </a:r>
            <a:r>
              <a:rPr lang="ja-JP" altLang="en-US" dirty="0" smtClean="0"/>
              <a:t>改訂原稿</a:t>
            </a:r>
            <a:endParaRPr lang="en-US" altLang="ja-JP" dirty="0" smtClean="0"/>
          </a:p>
          <a:p>
            <a:pPr lvl="1"/>
            <a:r>
              <a:rPr lang="ja-JP" altLang="en-US" dirty="0" smtClean="0"/>
              <a:t>（プレプリント）</a:t>
            </a:r>
            <a:endParaRPr lang="en-US" altLang="ja-JP" dirty="0" smtClean="0"/>
          </a:p>
          <a:p>
            <a:pPr lvl="1"/>
            <a:r>
              <a:rPr lang="ja-JP" altLang="en-US" dirty="0" smtClean="0"/>
              <a:t>（早期公開版）</a:t>
            </a:r>
            <a:endParaRPr lang="en-US" altLang="ja-JP" dirty="0" smtClean="0"/>
          </a:p>
          <a:p>
            <a:pPr lvl="1"/>
            <a:r>
              <a:rPr kumimoji="1" lang="ja-JP" altLang="en-US" dirty="0" smtClean="0"/>
              <a:t>出版社刊行版</a:t>
            </a:r>
            <a:endParaRPr kumimoji="1" lang="en-US" altLang="ja-JP" dirty="0" smtClean="0"/>
          </a:p>
          <a:p>
            <a:pPr lvl="1"/>
            <a:r>
              <a:rPr kumimoji="1" lang="ja-JP" altLang="en-US" dirty="0" smtClean="0"/>
              <a:t>（再利用版 </a:t>
            </a:r>
            <a:r>
              <a:rPr kumimoji="1" lang="en-US" altLang="ja-JP" dirty="0" smtClean="0"/>
              <a:t>: </a:t>
            </a:r>
            <a:r>
              <a:rPr kumimoji="1" lang="ja-JP" altLang="en-US" dirty="0" smtClean="0"/>
              <a:t>機関リポジトリなど）</a:t>
            </a:r>
            <a:endParaRPr kumimoji="1" lang="en-US" altLang="ja-JP" dirty="0" smtClean="0"/>
          </a:p>
          <a:p>
            <a:r>
              <a:rPr lang="ja-JP" altLang="en-US" dirty="0" smtClean="0"/>
              <a:t>電子化による差異</a:t>
            </a:r>
            <a:endParaRPr lang="en-US" altLang="ja-JP" dirty="0" smtClean="0"/>
          </a:p>
          <a:p>
            <a:pPr lvl="1"/>
            <a:r>
              <a:rPr kumimoji="1" lang="ja-JP" altLang="en-US" dirty="0" smtClean="0"/>
              <a:t>紙→スキャン</a:t>
            </a:r>
            <a:endParaRPr kumimoji="1" lang="en-US" altLang="ja-JP" dirty="0" smtClean="0"/>
          </a:p>
          <a:p>
            <a:pPr lvl="1"/>
            <a:r>
              <a:rPr lang="ja-JP" altLang="en-US" dirty="0" smtClean="0"/>
              <a:t>ボーンデジタル</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オンラインジャーナルのアクセス管理</a:t>
            </a:r>
            <a:endParaRPr kumimoji="1" lang="ja-JP" altLang="en-US" dirty="0"/>
          </a:p>
        </p:txBody>
      </p:sp>
      <p:sp>
        <p:nvSpPr>
          <p:cNvPr id="3" name="コンテンツ プレースホルダ 2"/>
          <p:cNvSpPr>
            <a:spLocks noGrp="1"/>
          </p:cNvSpPr>
          <p:nvPr>
            <p:ph idx="1"/>
          </p:nvPr>
        </p:nvSpPr>
        <p:spPr>
          <a:xfrm>
            <a:off x="323528" y="1052736"/>
            <a:ext cx="8496944" cy="5400600"/>
          </a:xfrm>
        </p:spPr>
        <p:txBody>
          <a:bodyPr/>
          <a:lstStyle/>
          <a:p>
            <a:r>
              <a:rPr lang="ja-JP" altLang="en-US" dirty="0" smtClean="0"/>
              <a:t>購読者に閲覧を許す仕組み</a:t>
            </a:r>
            <a:endParaRPr lang="en-US" altLang="ja-JP" dirty="0" smtClean="0"/>
          </a:p>
          <a:p>
            <a:pPr lvl="1"/>
            <a:r>
              <a:rPr lang="en-US" altLang="ja-JP" dirty="0" smtClean="0"/>
              <a:t>IP</a:t>
            </a:r>
            <a:r>
              <a:rPr lang="ja-JP" altLang="en-US" dirty="0" smtClean="0"/>
              <a:t>アドレス単位による組織単位の認証</a:t>
            </a:r>
            <a:endParaRPr lang="en-US" altLang="ja-JP" dirty="0" smtClean="0"/>
          </a:p>
          <a:p>
            <a:pPr lvl="1"/>
            <a:r>
              <a:rPr lang="ja-JP" altLang="en-US" dirty="0" smtClean="0"/>
              <a:t>ユーザ・パスワード方式による個人（組織）認証</a:t>
            </a:r>
            <a:endParaRPr lang="en-US" altLang="ja-JP" dirty="0" smtClean="0"/>
          </a:p>
          <a:p>
            <a:r>
              <a:rPr lang="ja-JP" altLang="en-US" dirty="0" smtClean="0"/>
              <a:t>アクセス提供、閲覧利用をライセンスする</a:t>
            </a:r>
            <a:endParaRPr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pic>
        <p:nvPicPr>
          <p:cNvPr id="1026" name="Picture 2"/>
          <p:cNvPicPr>
            <a:picLocks noChangeAspect="1" noChangeArrowheads="1"/>
          </p:cNvPicPr>
          <p:nvPr/>
        </p:nvPicPr>
        <p:blipFill>
          <a:blip r:embed="rId2" cstate="print"/>
          <a:srcRect l="1844" t="14976" r="57472" b="14342"/>
          <a:stretch>
            <a:fillRect/>
          </a:stretch>
        </p:blipFill>
        <p:spPr bwMode="auto">
          <a:xfrm>
            <a:off x="107504" y="3284984"/>
            <a:ext cx="2181112" cy="2736304"/>
          </a:xfrm>
          <a:prstGeom prst="rect">
            <a:avLst/>
          </a:prstGeom>
          <a:ln>
            <a:noFill/>
          </a:ln>
          <a:effectLst>
            <a:softEdge rad="112500"/>
          </a:effectLst>
        </p:spPr>
      </p:pic>
      <p:pic>
        <p:nvPicPr>
          <p:cNvPr id="1027" name="Picture 3"/>
          <p:cNvPicPr>
            <a:picLocks noChangeAspect="1" noChangeArrowheads="1"/>
          </p:cNvPicPr>
          <p:nvPr/>
        </p:nvPicPr>
        <p:blipFill>
          <a:blip r:embed="rId3" cstate="print"/>
          <a:srcRect l="64720" t="26244" r="2733"/>
          <a:stretch>
            <a:fillRect/>
          </a:stretch>
        </p:blipFill>
        <p:spPr bwMode="auto">
          <a:xfrm>
            <a:off x="2051720" y="3356992"/>
            <a:ext cx="2232248" cy="3652804"/>
          </a:xfrm>
          <a:prstGeom prst="rect">
            <a:avLst/>
          </a:prstGeom>
          <a:ln>
            <a:noFill/>
          </a:ln>
          <a:effectLst>
            <a:softEdge rad="112500"/>
          </a:effectLst>
        </p:spPr>
      </p:pic>
      <p:pic>
        <p:nvPicPr>
          <p:cNvPr id="1029" name="Picture 5"/>
          <p:cNvPicPr>
            <a:picLocks noChangeAspect="1" noChangeArrowheads="1"/>
          </p:cNvPicPr>
          <p:nvPr/>
        </p:nvPicPr>
        <p:blipFill>
          <a:blip r:embed="rId4" cstate="print"/>
          <a:srcRect l="1935" t="30342" r="1437" b="23561"/>
          <a:stretch>
            <a:fillRect/>
          </a:stretch>
        </p:blipFill>
        <p:spPr bwMode="auto">
          <a:xfrm>
            <a:off x="4283968" y="3933056"/>
            <a:ext cx="5112568" cy="1848021"/>
          </a:xfrm>
          <a:prstGeom prst="rect">
            <a:avLst/>
          </a:prstGeom>
          <a:ln>
            <a:noFill/>
          </a:ln>
          <a:effectLst>
            <a:softEdge rad="112500"/>
          </a:effectLst>
        </p:spPr>
      </p:pic>
      <p:pic>
        <p:nvPicPr>
          <p:cNvPr id="1028" name="Picture 4"/>
          <p:cNvPicPr>
            <a:picLocks noChangeAspect="1" noChangeArrowheads="1"/>
          </p:cNvPicPr>
          <p:nvPr/>
        </p:nvPicPr>
        <p:blipFill>
          <a:blip r:embed="rId5" cstate="print"/>
          <a:srcRect l="1844" t="13952" r="46619" b="19464"/>
          <a:stretch>
            <a:fillRect/>
          </a:stretch>
        </p:blipFill>
        <p:spPr bwMode="auto">
          <a:xfrm>
            <a:off x="6551712" y="3717032"/>
            <a:ext cx="2916832" cy="2721233"/>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オンラインジャーナルのアクセス管理</a:t>
            </a:r>
            <a:r>
              <a:rPr kumimoji="1" lang="en-US" altLang="ja-JP" dirty="0" smtClean="0"/>
              <a:t/>
            </a:r>
            <a:br>
              <a:rPr kumimoji="1" lang="en-US" altLang="ja-JP" dirty="0" smtClean="0"/>
            </a:br>
            <a:r>
              <a:rPr lang="en-US" altLang="ja-JP" dirty="0" smtClean="0"/>
              <a:t>- </a:t>
            </a:r>
            <a:r>
              <a:rPr kumimoji="1" lang="ja-JP" altLang="en-US" dirty="0" smtClean="0"/>
              <a:t>著作権管理 </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オープンになるか？</a:t>
            </a:r>
            <a:endParaRPr kumimoji="1" lang="en-US" altLang="ja-JP" dirty="0" smtClean="0"/>
          </a:p>
          <a:p>
            <a:r>
              <a:rPr lang="ja-JP" altLang="en-US" dirty="0" smtClean="0"/>
              <a:t>著作権の移譲処理</a:t>
            </a:r>
            <a:endParaRPr lang="en-US" altLang="ja-JP" dirty="0" smtClean="0"/>
          </a:p>
          <a:p>
            <a:pPr lvl="1"/>
            <a:r>
              <a:rPr kumimoji="1" lang="ja-JP" altLang="en-US" dirty="0" smtClean="0"/>
              <a:t>著作財産権</a:t>
            </a:r>
            <a:r>
              <a:rPr lang="ja-JP" altLang="en-US" dirty="0" smtClean="0"/>
              <a:t>が出版社に移管されることが通常（ライセンスアグリーメント）</a:t>
            </a:r>
            <a:endParaRPr lang="en-US" altLang="ja-JP" dirty="0" smtClean="0"/>
          </a:p>
          <a:p>
            <a:pPr lvl="1"/>
            <a:r>
              <a:rPr lang="ja-JP" altLang="en-US" dirty="0" smtClean="0"/>
              <a:t>販売する権利</a:t>
            </a:r>
            <a:endParaRPr lang="en-US" altLang="ja-JP" dirty="0" smtClean="0"/>
          </a:p>
          <a:p>
            <a:pPr lvl="1"/>
            <a:r>
              <a:rPr kumimoji="1" lang="ja-JP" altLang="en-US" dirty="0" smtClean="0"/>
              <a:t>→ 電子化する権利</a:t>
            </a:r>
            <a:endParaRPr kumimoji="1" lang="en-US" altLang="ja-JP" dirty="0" smtClean="0"/>
          </a:p>
          <a:p>
            <a:pPr lvl="1"/>
            <a:r>
              <a:rPr lang="ja-JP" altLang="en-US" dirty="0" smtClean="0"/>
              <a:t>→ 配信する権利</a:t>
            </a:r>
            <a:endParaRPr kumimoji="1" lang="en-US" altLang="ja-JP" dirty="0" smtClean="0"/>
          </a:p>
          <a:p>
            <a:r>
              <a:rPr lang="ja-JP" altLang="en-US" dirty="0" smtClean="0"/>
              <a:t>著者の権利</a:t>
            </a:r>
            <a:endParaRPr lang="en-US" altLang="ja-JP" dirty="0" smtClean="0"/>
          </a:p>
          <a:p>
            <a:pPr lvl="1"/>
            <a:r>
              <a:rPr kumimoji="1" lang="ja-JP" altLang="en-US" dirty="0" smtClean="0"/>
              <a:t>機関リポジトリ</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BookStats</a:t>
            </a:r>
            <a:r>
              <a:rPr lang="ja-JP" altLang="en-US" dirty="0" smtClean="0"/>
              <a:t>購入依頼すること！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2</a:t>
            </a:r>
            <a:r>
              <a:rPr kumimoji="1" lang="ja-JP" altLang="en-US" dirty="0" smtClean="0"/>
              <a:t>回レポート課題の講評</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dirty="0"/>
          </a:p>
        </p:txBody>
      </p:sp>
      <p:graphicFrame>
        <p:nvGraphicFramePr>
          <p:cNvPr id="6" name="グラフ 5"/>
          <p:cNvGraphicFramePr/>
          <p:nvPr/>
        </p:nvGraphicFramePr>
        <p:xfrm>
          <a:off x="5508104" y="3573016"/>
          <a:ext cx="3635896" cy="2736304"/>
        </p:xfrm>
        <a:graphic>
          <a:graphicData uri="http://schemas.openxmlformats.org/drawingml/2006/chart">
            <c:chart xmlns:c="http://schemas.openxmlformats.org/drawingml/2006/chart" xmlns:r="http://schemas.openxmlformats.org/officeDocument/2006/relationships" r:id="rId2"/>
          </a:graphicData>
        </a:graphic>
      </p:graphicFrame>
      <p:sp>
        <p:nvSpPr>
          <p:cNvPr id="5" name="コンテンツ プレースホルダ 4"/>
          <p:cNvSpPr>
            <a:spLocks noGrp="1"/>
          </p:cNvSpPr>
          <p:nvPr>
            <p:ph idx="1"/>
          </p:nvPr>
        </p:nvSpPr>
        <p:spPr>
          <a:xfrm>
            <a:off x="323528" y="1196752"/>
            <a:ext cx="8496944" cy="5661248"/>
          </a:xfrm>
        </p:spPr>
        <p:txBody>
          <a:bodyPr>
            <a:normAutofit/>
          </a:bodyPr>
          <a:lstStyle/>
          <a:p>
            <a:r>
              <a:rPr kumimoji="1" lang="ja-JP" altLang="en-US" dirty="0" smtClean="0"/>
              <a:t>第</a:t>
            </a:r>
            <a:r>
              <a:rPr kumimoji="1" lang="en-US" altLang="ja-JP" dirty="0" smtClean="0"/>
              <a:t>2</a:t>
            </a:r>
            <a:r>
              <a:rPr kumimoji="1" lang="ja-JP" altLang="en-US" dirty="0" smtClean="0"/>
              <a:t>回課題の成績分布は下図に示す。</a:t>
            </a:r>
            <a:endParaRPr kumimoji="1" lang="en-US" altLang="ja-JP" dirty="0" smtClean="0"/>
          </a:p>
          <a:p>
            <a:r>
              <a:rPr lang="ja-JP" altLang="en-US" dirty="0" smtClean="0"/>
              <a:t>レポート内容</a:t>
            </a:r>
            <a:endParaRPr kumimoji="1" lang="en-US" altLang="ja-JP" dirty="0" smtClean="0"/>
          </a:p>
          <a:p>
            <a:pPr lvl="1"/>
            <a:r>
              <a:rPr kumimoji="1" lang="ja-JP" altLang="en-US" dirty="0" smtClean="0"/>
              <a:t>掲載プラットフォームとその機能</a:t>
            </a:r>
            <a:endParaRPr kumimoji="1" lang="en-US" altLang="ja-JP" dirty="0" smtClean="0"/>
          </a:p>
          <a:p>
            <a:pPr lvl="1"/>
            <a:r>
              <a:rPr lang="ja-JP" altLang="en-US" dirty="0" smtClean="0"/>
              <a:t>ドキュメントフォーマット</a:t>
            </a:r>
            <a:endParaRPr lang="en-US" altLang="ja-JP" dirty="0" smtClean="0"/>
          </a:p>
          <a:p>
            <a:pPr lvl="1"/>
            <a:r>
              <a:rPr kumimoji="1" lang="ja-JP" altLang="en-US" dirty="0" smtClean="0"/>
              <a:t>論文の構成要素</a:t>
            </a:r>
            <a:endParaRPr kumimoji="1" lang="en-US" altLang="ja-JP" dirty="0" smtClean="0"/>
          </a:p>
          <a:p>
            <a:r>
              <a:rPr lang="ja-JP" altLang="en-US" dirty="0" smtClean="0"/>
              <a:t>書誌事項</a:t>
            </a:r>
            <a:endParaRPr lang="en-US" altLang="ja-JP" dirty="0" smtClean="0"/>
          </a:p>
          <a:p>
            <a:pPr lvl="1"/>
            <a:r>
              <a:rPr kumimoji="1" lang="ja-JP" altLang="en-US" dirty="0" smtClean="0"/>
              <a:t>要</a:t>
            </a:r>
            <a:r>
              <a:rPr kumimoji="1" lang="en-US" altLang="ja-JP" dirty="0" smtClean="0"/>
              <a:t>SIST-02</a:t>
            </a:r>
            <a:r>
              <a:rPr kumimoji="1" lang="ja-JP" altLang="en-US" dirty="0" smtClean="0"/>
              <a:t>相当</a:t>
            </a:r>
            <a:endParaRPr lang="en-US" altLang="ja-JP" dirty="0" smtClean="0"/>
          </a:p>
          <a:p>
            <a:r>
              <a:rPr kumimoji="1" lang="en-US" altLang="ja-JP" dirty="0" smtClean="0"/>
              <a:t>URL</a:t>
            </a:r>
            <a:r>
              <a:rPr kumimoji="1" lang="ja-JP" altLang="en-US" dirty="0" smtClean="0"/>
              <a:t>は書かれているか</a:t>
            </a:r>
            <a:endParaRPr kumimoji="1" lang="en-US" altLang="ja-JP" dirty="0" smtClean="0"/>
          </a:p>
        </p:txBody>
      </p:sp>
      <p:sp>
        <p:nvSpPr>
          <p:cNvPr id="7" name="テキスト ボックス 6"/>
          <p:cNvSpPr txBox="1"/>
          <p:nvPr/>
        </p:nvSpPr>
        <p:spPr>
          <a:xfrm>
            <a:off x="6014261" y="6309320"/>
            <a:ext cx="3166251" cy="369332"/>
          </a:xfrm>
          <a:prstGeom prst="rect">
            <a:avLst/>
          </a:prstGeom>
          <a:solidFill>
            <a:schemeClr val="bg1"/>
          </a:solidFill>
        </p:spPr>
        <p:txBody>
          <a:bodyPr wrap="none" rtlCol="0">
            <a:spAutoFit/>
          </a:bodyPr>
          <a:lstStyle/>
          <a:p>
            <a:r>
              <a:rPr lang="ja-JP" altLang="en-US" dirty="0" smtClean="0"/>
              <a:t>第</a:t>
            </a:r>
            <a:r>
              <a:rPr lang="en-US" altLang="ja-JP" dirty="0" smtClean="0"/>
              <a:t>2</a:t>
            </a:r>
            <a:r>
              <a:rPr lang="ja-JP" altLang="en-US" dirty="0" smtClean="0"/>
              <a:t>回レポート課題の成績分布</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99392"/>
            <a:ext cx="9144000" cy="1143000"/>
          </a:xfrm>
        </p:spPr>
        <p:txBody>
          <a:bodyPr>
            <a:normAutofit fontScale="90000"/>
          </a:bodyPr>
          <a:lstStyle/>
          <a:p>
            <a:r>
              <a:rPr kumimoji="1" lang="ja-JP" altLang="en-US" dirty="0" smtClean="0"/>
              <a:t>第</a:t>
            </a:r>
            <a:r>
              <a:rPr kumimoji="1" lang="en-US" altLang="ja-JP" dirty="0" smtClean="0"/>
              <a:t>2</a:t>
            </a:r>
            <a:r>
              <a:rPr kumimoji="1" lang="ja-JP" altLang="en-US" dirty="0" smtClean="0"/>
              <a:t>回レポート課題で取り上げられた論文</a:t>
            </a:r>
            <a:endParaRPr kumimoji="1" lang="ja-JP" altLang="en-US" dirty="0"/>
          </a:p>
        </p:txBody>
      </p:sp>
      <p:sp>
        <p:nvSpPr>
          <p:cNvPr id="6" name="コンテンツ プレースホルダ 5"/>
          <p:cNvSpPr>
            <a:spLocks noGrp="1"/>
          </p:cNvSpPr>
          <p:nvPr>
            <p:ph sz="half" idx="1"/>
          </p:nvPr>
        </p:nvSpPr>
        <p:spPr>
          <a:xfrm>
            <a:off x="0" y="1196752"/>
            <a:ext cx="4495800" cy="5661248"/>
          </a:xfrm>
        </p:spPr>
        <p:txBody>
          <a:bodyPr>
            <a:normAutofit fontScale="92500" lnSpcReduction="20000"/>
          </a:bodyPr>
          <a:lstStyle/>
          <a:p>
            <a:r>
              <a:rPr lang="ja-JP" altLang="en-US" dirty="0" smtClean="0"/>
              <a:t>掲載プラットフォーム</a:t>
            </a:r>
            <a:endParaRPr lang="en-US" altLang="ja-JP" dirty="0" smtClean="0"/>
          </a:p>
          <a:p>
            <a:pPr lvl="1"/>
            <a:r>
              <a:rPr lang="en-US" altLang="ja-JP" dirty="0" smtClean="0"/>
              <a:t>CiNii</a:t>
            </a:r>
            <a:r>
              <a:rPr lang="ja-JP" altLang="en-US" dirty="0" smtClean="0"/>
              <a:t> </a:t>
            </a:r>
            <a:r>
              <a:rPr lang="en-US" altLang="ja-JP" dirty="0" smtClean="0"/>
              <a:t>26</a:t>
            </a:r>
          </a:p>
          <a:p>
            <a:pPr lvl="1"/>
            <a:r>
              <a:rPr lang="en-US" altLang="ja-JP" dirty="0" smtClean="0"/>
              <a:t>J-STAGE</a:t>
            </a:r>
            <a:r>
              <a:rPr lang="ja-JP" altLang="en-US" dirty="0" smtClean="0"/>
              <a:t> </a:t>
            </a:r>
            <a:r>
              <a:rPr lang="en-US" altLang="ja-JP" dirty="0" smtClean="0"/>
              <a:t>26</a:t>
            </a:r>
            <a:r>
              <a:rPr lang="ja-JP" altLang="en-US" dirty="0" smtClean="0"/>
              <a:t> </a:t>
            </a:r>
            <a:endParaRPr lang="en-US" altLang="ja-JP" dirty="0" smtClean="0"/>
          </a:p>
          <a:p>
            <a:pPr lvl="1"/>
            <a:r>
              <a:rPr lang="ja-JP" altLang="en-US" dirty="0" smtClean="0"/>
              <a:t>つくばリポジトリ </a:t>
            </a:r>
            <a:r>
              <a:rPr lang="en-US" altLang="ja-JP" dirty="0" smtClean="0"/>
              <a:t>10</a:t>
            </a:r>
            <a:r>
              <a:rPr lang="ja-JP" altLang="en-US" dirty="0" smtClean="0"/>
              <a:t> </a:t>
            </a:r>
            <a:endParaRPr lang="en-US" altLang="ja-JP" dirty="0" smtClean="0"/>
          </a:p>
          <a:p>
            <a:pPr lvl="1"/>
            <a:r>
              <a:rPr lang="en-US" altLang="ja-JP" dirty="0" smtClean="0"/>
              <a:t>AAAS</a:t>
            </a:r>
            <a:r>
              <a:rPr lang="ja-JP" altLang="en-US" dirty="0" smtClean="0"/>
              <a:t> </a:t>
            </a:r>
            <a:r>
              <a:rPr lang="en-US" altLang="ja-JP" dirty="0" smtClean="0"/>
              <a:t>6</a:t>
            </a:r>
            <a:r>
              <a:rPr lang="ja-JP" altLang="en-US" dirty="0" smtClean="0"/>
              <a:t> </a:t>
            </a:r>
            <a:endParaRPr lang="en-US" altLang="ja-JP" dirty="0" smtClean="0"/>
          </a:p>
          <a:p>
            <a:pPr lvl="1"/>
            <a:r>
              <a:rPr lang="ja-JP" altLang="en-US" dirty="0" smtClean="0"/>
              <a:t>情報処理学会電子図書館 </a:t>
            </a:r>
            <a:r>
              <a:rPr lang="en-US" altLang="ja-JP" dirty="0" smtClean="0"/>
              <a:t>6</a:t>
            </a:r>
            <a:r>
              <a:rPr lang="ja-JP" altLang="en-US" dirty="0" smtClean="0"/>
              <a:t> </a:t>
            </a:r>
            <a:endParaRPr lang="en-US" altLang="ja-JP" dirty="0" smtClean="0"/>
          </a:p>
          <a:p>
            <a:pPr lvl="1"/>
            <a:r>
              <a:rPr lang="en-US" altLang="ja-JP" dirty="0" err="1" smtClean="0"/>
              <a:t>ScienceDirect</a:t>
            </a:r>
            <a:r>
              <a:rPr lang="ja-JP" altLang="en-US" dirty="0" smtClean="0"/>
              <a:t> </a:t>
            </a:r>
            <a:r>
              <a:rPr lang="en-US" altLang="ja-JP" dirty="0" smtClean="0"/>
              <a:t>4</a:t>
            </a:r>
            <a:r>
              <a:rPr lang="ja-JP" altLang="en-US" dirty="0" smtClean="0"/>
              <a:t> </a:t>
            </a:r>
            <a:endParaRPr lang="en-US" altLang="ja-JP" dirty="0" smtClean="0"/>
          </a:p>
          <a:p>
            <a:pPr lvl="1"/>
            <a:r>
              <a:rPr lang="ja-JP" altLang="en-US" dirty="0" smtClean="0"/>
              <a:t>東京大学機関リポジトリ </a:t>
            </a:r>
            <a:r>
              <a:rPr lang="en-US" altLang="ja-JP" dirty="0" smtClean="0"/>
              <a:t>4</a:t>
            </a:r>
            <a:r>
              <a:rPr lang="ja-JP" altLang="en-US" dirty="0" smtClean="0"/>
              <a:t> </a:t>
            </a:r>
            <a:endParaRPr lang="en-US" altLang="ja-JP" dirty="0" smtClean="0"/>
          </a:p>
          <a:p>
            <a:pPr lvl="1"/>
            <a:r>
              <a:rPr lang="ja-JP" altLang="en-US" dirty="0" smtClean="0"/>
              <a:t>（その他：学会サイト） </a:t>
            </a:r>
            <a:r>
              <a:rPr lang="en-US" altLang="ja-JP" dirty="0" smtClean="0"/>
              <a:t>4</a:t>
            </a:r>
          </a:p>
          <a:p>
            <a:pPr lvl="1"/>
            <a:r>
              <a:rPr lang="ja-JP" altLang="en-US" dirty="0" smtClean="0"/>
              <a:t> （その他：個人サイト） </a:t>
            </a:r>
            <a:r>
              <a:rPr lang="en-US" altLang="ja-JP" dirty="0" smtClean="0"/>
              <a:t>4</a:t>
            </a:r>
          </a:p>
          <a:p>
            <a:pPr lvl="1"/>
            <a:r>
              <a:rPr lang="ja-JP" altLang="en-US" dirty="0" smtClean="0"/>
              <a:t> </a:t>
            </a:r>
            <a:r>
              <a:rPr lang="en-US" altLang="ja-JP" dirty="0" err="1" smtClean="0"/>
              <a:t>SpringerLink</a:t>
            </a:r>
            <a:r>
              <a:rPr lang="ja-JP" altLang="en-US" dirty="0" smtClean="0"/>
              <a:t> </a:t>
            </a:r>
            <a:r>
              <a:rPr lang="en-US" altLang="ja-JP" dirty="0" smtClean="0"/>
              <a:t>3</a:t>
            </a:r>
            <a:r>
              <a:rPr lang="ja-JP" altLang="en-US" dirty="0" smtClean="0"/>
              <a:t> </a:t>
            </a:r>
            <a:endParaRPr lang="en-US" altLang="ja-JP" dirty="0" smtClean="0"/>
          </a:p>
          <a:p>
            <a:pPr lvl="1"/>
            <a:r>
              <a:rPr lang="ja-JP" altLang="en-US" dirty="0" smtClean="0"/>
              <a:t>（その他：大学のサイト） </a:t>
            </a:r>
            <a:r>
              <a:rPr lang="en-US" altLang="ja-JP" dirty="0" smtClean="0"/>
              <a:t>3</a:t>
            </a:r>
          </a:p>
          <a:p>
            <a:pPr lvl="1"/>
            <a:r>
              <a:rPr lang="ja-JP" altLang="en-US" dirty="0" smtClean="0"/>
              <a:t> </a:t>
            </a:r>
            <a:r>
              <a:rPr lang="en-US" altLang="ja-JP" dirty="0" smtClean="0"/>
              <a:t>Nature</a:t>
            </a:r>
            <a:r>
              <a:rPr lang="ja-JP" altLang="en-US" dirty="0" smtClean="0"/>
              <a:t> </a:t>
            </a:r>
            <a:r>
              <a:rPr lang="en-US" altLang="ja-JP" dirty="0" smtClean="0"/>
              <a:t>2</a:t>
            </a:r>
            <a:r>
              <a:rPr lang="ja-JP" altLang="en-US" dirty="0" smtClean="0"/>
              <a:t> </a:t>
            </a:r>
            <a:endParaRPr lang="en-US" altLang="ja-JP" dirty="0" smtClean="0"/>
          </a:p>
          <a:p>
            <a:pPr lvl="1"/>
            <a:r>
              <a:rPr lang="en-US" altLang="ja-JP" dirty="0" smtClean="0"/>
              <a:t>CiNii, </a:t>
            </a:r>
            <a:r>
              <a:rPr lang="ja-JP" altLang="en-US" dirty="0" smtClean="0"/>
              <a:t>情報処理学会研究報告 </a:t>
            </a:r>
            <a:r>
              <a:rPr lang="en-US" altLang="ja-JP" dirty="0" smtClean="0"/>
              <a:t>2</a:t>
            </a:r>
          </a:p>
          <a:p>
            <a:pPr lvl="1"/>
            <a:r>
              <a:rPr lang="ja-JP" altLang="en-US" dirty="0" smtClean="0"/>
              <a:t> </a:t>
            </a:r>
            <a:r>
              <a:rPr lang="en-US" altLang="ja-JP" dirty="0" err="1" smtClean="0"/>
              <a:t>PubMed</a:t>
            </a:r>
            <a:r>
              <a:rPr lang="en-US" altLang="ja-JP" dirty="0" smtClean="0"/>
              <a:t> Central</a:t>
            </a:r>
            <a:r>
              <a:rPr lang="ja-JP" altLang="en-US" dirty="0" smtClean="0"/>
              <a:t> </a:t>
            </a:r>
            <a:r>
              <a:rPr lang="en-US" altLang="ja-JP" dirty="0" smtClean="0"/>
              <a:t>2</a:t>
            </a:r>
            <a:r>
              <a:rPr lang="ja-JP" altLang="en-US" dirty="0" smtClean="0"/>
              <a:t> </a:t>
            </a:r>
            <a:endParaRPr lang="en-US" altLang="ja-JP" dirty="0" smtClean="0"/>
          </a:p>
        </p:txBody>
      </p:sp>
      <p:sp>
        <p:nvSpPr>
          <p:cNvPr id="7" name="コンテンツ プレースホルダ 6"/>
          <p:cNvSpPr>
            <a:spLocks noGrp="1"/>
          </p:cNvSpPr>
          <p:nvPr>
            <p:ph sz="half" idx="2"/>
          </p:nvPr>
        </p:nvSpPr>
        <p:spPr>
          <a:xfrm>
            <a:off x="4572000" y="1124744"/>
            <a:ext cx="4572000" cy="5733256"/>
          </a:xfrm>
        </p:spPr>
        <p:txBody>
          <a:bodyPr>
            <a:normAutofit fontScale="92500" lnSpcReduction="20000"/>
          </a:bodyPr>
          <a:lstStyle/>
          <a:p>
            <a:r>
              <a:rPr lang="ja-JP" altLang="en-US" dirty="0" smtClean="0"/>
              <a:t>掲載情報源</a:t>
            </a:r>
            <a:endParaRPr lang="en-US" altLang="ja-JP" dirty="0" smtClean="0"/>
          </a:p>
          <a:p>
            <a:pPr lvl="1"/>
            <a:r>
              <a:rPr lang="ja-JP" altLang="en-US" dirty="0" smtClean="0"/>
              <a:t>情報処理学会研究報告 </a:t>
            </a:r>
            <a:r>
              <a:rPr lang="en-US" altLang="ja-JP" dirty="0" smtClean="0"/>
              <a:t>17</a:t>
            </a:r>
          </a:p>
          <a:p>
            <a:pPr lvl="1"/>
            <a:r>
              <a:rPr lang="ja-JP" altLang="en-US" dirty="0" smtClean="0"/>
              <a:t>情報管理 </a:t>
            </a:r>
            <a:r>
              <a:rPr lang="en-US" altLang="ja-JP" dirty="0" smtClean="0"/>
              <a:t>10</a:t>
            </a:r>
            <a:r>
              <a:rPr lang="ja-JP" altLang="en-US" dirty="0" smtClean="0"/>
              <a:t> </a:t>
            </a:r>
            <a:endParaRPr lang="en-US" altLang="ja-JP" dirty="0" smtClean="0"/>
          </a:p>
          <a:p>
            <a:pPr lvl="1"/>
            <a:r>
              <a:rPr lang="en-US" altLang="ja-JP" dirty="0" smtClean="0"/>
              <a:t>Science</a:t>
            </a:r>
            <a:r>
              <a:rPr lang="ja-JP" altLang="en-US" dirty="0" smtClean="0"/>
              <a:t> </a:t>
            </a:r>
            <a:r>
              <a:rPr lang="en-US" altLang="ja-JP" dirty="0" smtClean="0"/>
              <a:t>6</a:t>
            </a:r>
            <a:r>
              <a:rPr lang="ja-JP" altLang="en-US" dirty="0" smtClean="0"/>
              <a:t> </a:t>
            </a:r>
            <a:endParaRPr lang="en-US" altLang="ja-JP" dirty="0" smtClean="0"/>
          </a:p>
          <a:p>
            <a:pPr lvl="1"/>
            <a:r>
              <a:rPr lang="ja-JP" altLang="en-US" dirty="0" smtClean="0"/>
              <a:t>信学技報 </a:t>
            </a:r>
            <a:r>
              <a:rPr lang="en-US" altLang="ja-JP" dirty="0" smtClean="0"/>
              <a:t>4</a:t>
            </a:r>
            <a:r>
              <a:rPr lang="ja-JP" altLang="en-US" dirty="0" smtClean="0"/>
              <a:t> </a:t>
            </a:r>
            <a:endParaRPr lang="en-US" altLang="ja-JP" dirty="0" smtClean="0"/>
          </a:p>
          <a:p>
            <a:pPr lvl="1"/>
            <a:r>
              <a:rPr lang="ja-JP" altLang="en-US" dirty="0" smtClean="0"/>
              <a:t>日本バーチャルリアリティ学会論文誌 </a:t>
            </a:r>
            <a:r>
              <a:rPr lang="en-US" altLang="ja-JP" dirty="0" smtClean="0"/>
              <a:t>4</a:t>
            </a:r>
            <a:r>
              <a:rPr lang="ja-JP" altLang="en-US" dirty="0" smtClean="0"/>
              <a:t> </a:t>
            </a:r>
            <a:endParaRPr lang="en-US" altLang="ja-JP" dirty="0" smtClean="0"/>
          </a:p>
          <a:p>
            <a:pPr lvl="1"/>
            <a:r>
              <a:rPr lang="ja-JP" altLang="en-US" dirty="0" smtClean="0"/>
              <a:t>情報処理学会論文誌 </a:t>
            </a:r>
            <a:r>
              <a:rPr lang="en-US" altLang="ja-JP" dirty="0" smtClean="0"/>
              <a:t>4</a:t>
            </a:r>
            <a:r>
              <a:rPr lang="ja-JP" altLang="en-US" dirty="0" smtClean="0"/>
              <a:t> </a:t>
            </a:r>
            <a:endParaRPr lang="en-US" altLang="ja-JP" dirty="0" smtClean="0"/>
          </a:p>
          <a:p>
            <a:pPr lvl="1"/>
            <a:r>
              <a:rPr lang="ja-JP" altLang="en-US" dirty="0" smtClean="0"/>
              <a:t>映像情報メディア学会誌 </a:t>
            </a:r>
            <a:r>
              <a:rPr lang="en-US" altLang="ja-JP" dirty="0" smtClean="0"/>
              <a:t>4</a:t>
            </a:r>
            <a:r>
              <a:rPr lang="ja-JP" altLang="en-US" dirty="0" smtClean="0"/>
              <a:t> </a:t>
            </a:r>
            <a:endParaRPr lang="en-US" altLang="ja-JP" dirty="0" smtClean="0"/>
          </a:p>
          <a:p>
            <a:pPr lvl="1"/>
            <a:r>
              <a:rPr lang="ja-JP" altLang="en-US" dirty="0" smtClean="0"/>
              <a:t>情報の科学と技術 </a:t>
            </a:r>
            <a:r>
              <a:rPr lang="en-US" altLang="ja-JP" dirty="0" smtClean="0"/>
              <a:t>3</a:t>
            </a:r>
            <a:r>
              <a:rPr lang="ja-JP" altLang="en-US" dirty="0" smtClean="0"/>
              <a:t> </a:t>
            </a:r>
            <a:endParaRPr lang="en-US" altLang="ja-JP" dirty="0" smtClean="0"/>
          </a:p>
          <a:p>
            <a:pPr lvl="1"/>
            <a:r>
              <a:rPr lang="ja-JP" altLang="en-US" dirty="0" smtClean="0"/>
              <a:t>ディジタル図書館 </a:t>
            </a:r>
            <a:r>
              <a:rPr lang="en-US" altLang="ja-JP" dirty="0" smtClean="0"/>
              <a:t>3</a:t>
            </a:r>
          </a:p>
          <a:p>
            <a:pPr lvl="1"/>
            <a:r>
              <a:rPr lang="ja-JP" altLang="en-US" dirty="0" smtClean="0"/>
              <a:t> （修士論文） </a:t>
            </a:r>
            <a:r>
              <a:rPr lang="en-US" altLang="ja-JP" dirty="0" smtClean="0"/>
              <a:t>2</a:t>
            </a:r>
            <a:r>
              <a:rPr lang="ja-JP" altLang="en-US" dirty="0" smtClean="0"/>
              <a:t> </a:t>
            </a:r>
            <a:endParaRPr lang="en-US" altLang="ja-JP" dirty="0" smtClean="0"/>
          </a:p>
          <a:p>
            <a:pPr lvl="1"/>
            <a:r>
              <a:rPr lang="ja-JP" altLang="en-US" dirty="0" smtClean="0"/>
              <a:t>人工知能学会論文誌 </a:t>
            </a:r>
            <a:r>
              <a:rPr lang="en-US" altLang="ja-JP" dirty="0" smtClean="0"/>
              <a:t>2</a:t>
            </a:r>
            <a:r>
              <a:rPr lang="ja-JP" altLang="en-US" dirty="0" smtClean="0"/>
              <a:t> </a:t>
            </a:r>
            <a:endParaRPr lang="en-US" altLang="ja-JP" dirty="0" smtClean="0"/>
          </a:p>
          <a:p>
            <a:pPr lvl="1"/>
            <a:r>
              <a:rPr lang="ja-JP" altLang="en-US" dirty="0" smtClean="0"/>
              <a:t>テレビジョン学会誌 </a:t>
            </a:r>
            <a:r>
              <a:rPr lang="en-US" altLang="ja-JP" dirty="0" smtClean="0"/>
              <a:t>2</a:t>
            </a:r>
            <a:r>
              <a:rPr lang="ja-JP" altLang="en-US" dirty="0" smtClean="0"/>
              <a:t> </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
        <p:nvSpPr>
          <p:cNvPr id="8" name="テキスト ボックス 7"/>
          <p:cNvSpPr txBox="1"/>
          <p:nvPr/>
        </p:nvSpPr>
        <p:spPr>
          <a:xfrm>
            <a:off x="3347864" y="6309320"/>
            <a:ext cx="298350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t>機関リポジトリは全体で </a:t>
            </a:r>
            <a:r>
              <a:rPr lang="en-US" altLang="ja-JP" dirty="0" smtClean="0"/>
              <a:t>21</a:t>
            </a:r>
            <a:r>
              <a:rPr lang="ja-JP" altLang="en-US" dirty="0" smtClean="0"/>
              <a:t>件</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（前回の復習 </a:t>
            </a:r>
            <a:r>
              <a:rPr kumimoji="1" lang="en-US" altLang="ja-JP" dirty="0" smtClean="0"/>
              <a:t>= </a:t>
            </a:r>
            <a:r>
              <a:rPr lang="ja-JP" altLang="en-US" dirty="0" smtClean="0"/>
              <a:t>ふりかえり</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電子書籍とは何か？</a:t>
            </a:r>
            <a:endParaRPr lang="en-US" altLang="ja-JP" dirty="0" smtClean="0"/>
          </a:p>
          <a:p>
            <a:r>
              <a:rPr lang="ja-JP" altLang="en-US" dirty="0" smtClean="0"/>
              <a:t>電子書籍の歴史とその意義</a:t>
            </a:r>
            <a:endParaRPr lang="en-US" altLang="ja-JP" dirty="0" smtClean="0"/>
          </a:p>
          <a:p>
            <a:r>
              <a:rPr lang="ja-JP" altLang="en-US" dirty="0" smtClean="0"/>
              <a:t>電子書籍の閲覧環境</a:t>
            </a:r>
            <a:endParaRPr lang="en-US" altLang="ja-JP" dirty="0" smtClean="0"/>
          </a:p>
          <a:p>
            <a:pPr lvl="1"/>
            <a:r>
              <a:rPr lang="ja-JP" altLang="en-US" dirty="0" smtClean="0"/>
              <a:t>閲覧機器、ビューア、コンテンツ</a:t>
            </a:r>
            <a:endParaRPr lang="en-US" altLang="ja-JP" dirty="0" smtClean="0"/>
          </a:p>
          <a:p>
            <a:r>
              <a:rPr lang="ja-JP" altLang="en-US" dirty="0" smtClean="0"/>
              <a:t>電子辞書と</a:t>
            </a:r>
            <a:r>
              <a:rPr lang="en-US" altLang="ja-JP" dirty="0" smtClean="0"/>
              <a:t>Amazon Kindle</a:t>
            </a:r>
            <a:r>
              <a:rPr lang="ja-JP" altLang="en-US" dirty="0" smtClean="0"/>
              <a:t>の事例を確認しながら、それぞれの特徴を考えてみた</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前回の出席カードから（質疑）</a:t>
            </a:r>
            <a:endParaRPr kumimoji="1" lang="ja-JP" altLang="en-US" dirty="0"/>
          </a:p>
        </p:txBody>
      </p:sp>
      <p:sp>
        <p:nvSpPr>
          <p:cNvPr id="3" name="コンテンツ プレースホルダ 2"/>
          <p:cNvSpPr>
            <a:spLocks noGrp="1"/>
          </p:cNvSpPr>
          <p:nvPr>
            <p:ph idx="1"/>
          </p:nvPr>
        </p:nvSpPr>
        <p:spPr>
          <a:xfrm>
            <a:off x="107504" y="1052736"/>
            <a:ext cx="8928992" cy="5805264"/>
          </a:xfrm>
        </p:spPr>
        <p:txBody>
          <a:bodyPr>
            <a:normAutofit fontScale="70000" lnSpcReduction="20000"/>
          </a:bodyPr>
          <a:lstStyle/>
          <a:p>
            <a:r>
              <a:rPr lang="ja-JP" altLang="en-US" dirty="0" smtClean="0"/>
              <a:t>スライド</a:t>
            </a:r>
            <a:r>
              <a:rPr lang="en-US" altLang="ja-JP" dirty="0" smtClean="0"/>
              <a:t>15</a:t>
            </a:r>
            <a:r>
              <a:rPr lang="ja-JP" altLang="en-US" dirty="0" smtClean="0"/>
              <a:t>枚目の折れ線グラフで、</a:t>
            </a:r>
            <a:r>
              <a:rPr lang="en-US" altLang="ja-JP" dirty="0" smtClean="0"/>
              <a:t>2011</a:t>
            </a:r>
            <a:r>
              <a:rPr lang="ja-JP" altLang="en-US" dirty="0" smtClean="0"/>
              <a:t>年にケータイ向けの電子書籍の市場規模がガクッと減ったのは、新プラットフォーム向けに乗り換えたという理由だけなのか？ 他に何か理由があるのか？</a:t>
            </a:r>
            <a:endParaRPr lang="en-US" altLang="ja-JP" dirty="0" smtClean="0"/>
          </a:p>
          <a:p>
            <a:pPr lvl="1"/>
            <a:r>
              <a:rPr lang="ja-JP" altLang="en-US" dirty="0" smtClean="0"/>
              <a:t>恐らく、新プラットフォーム向けに乗り換えが進んでいることが要因と思われます。</a:t>
            </a:r>
            <a:r>
              <a:rPr lang="ja-JP" altLang="en-US" dirty="0" smtClean="0"/>
              <a:t>特に、ケータイ向けの主力であるいわゆるガラケーからスマートフォンへの移行の直撃を受けていると見るのが適当かと思われます。</a:t>
            </a:r>
            <a:endParaRPr lang="en-US" altLang="ja-JP" dirty="0" smtClean="0"/>
          </a:p>
          <a:p>
            <a:r>
              <a:rPr lang="ja-JP" altLang="en-US" dirty="0" smtClean="0"/>
              <a:t>電子辞書の価値は今後下がっていくのでしょうか？ネット辞書の方が情報の更新が容易であったりするので、最近、電子辞書はめっきり使わなくなりました</a:t>
            </a:r>
            <a:r>
              <a:rPr lang="en-US" altLang="ja-JP" dirty="0" smtClean="0"/>
              <a:t>…</a:t>
            </a:r>
            <a:r>
              <a:rPr lang="ja-JP" altLang="en-US" dirty="0" err="1" smtClean="0"/>
              <a:t>。</a:t>
            </a:r>
            <a:endParaRPr lang="en-US" altLang="ja-JP" dirty="0" smtClean="0"/>
          </a:p>
          <a:p>
            <a:pPr lvl="1"/>
            <a:r>
              <a:rPr lang="ja-JP" altLang="en-US" dirty="0" smtClean="0"/>
              <a:t>何を持って「価値が下がる」と呼ぶかに依りますが、端末そのものの価値は一時の勢いを失っているのが顕著です。</a:t>
            </a:r>
            <a:endParaRPr lang="en-US" altLang="ja-JP" dirty="0" smtClean="0"/>
          </a:p>
          <a:p>
            <a:pPr lvl="1"/>
            <a:r>
              <a:rPr lang="ja-JP" altLang="en-US" dirty="0" smtClean="0"/>
              <a:t>なお、あくまでも固定的な電子辞書「端末」としての価値であることに注意してください。コンテンツそのものは多様な形態で活用され、別の形であれ、電子辞書</a:t>
            </a:r>
            <a:r>
              <a:rPr lang="ja-JP" altLang="en-US" b="1" dirty="0" smtClean="0"/>
              <a:t>利用そのもの</a:t>
            </a:r>
            <a:r>
              <a:rPr lang="ja-JP" altLang="en-US" dirty="0" smtClean="0"/>
              <a:t>は進んでいることに注意が必要です。</a:t>
            </a:r>
            <a:endParaRPr lang="en-US" altLang="ja-JP" b="1" dirty="0" smtClean="0"/>
          </a:p>
          <a:p>
            <a:r>
              <a:rPr lang="ja-JP" altLang="en-US" dirty="0" smtClean="0"/>
              <a:t>電子書籍、各端末でどのようなジャンルの作品が人気なのか気になります。</a:t>
            </a:r>
            <a:endParaRPr lang="en-US" altLang="ja-JP" dirty="0" smtClean="0"/>
          </a:p>
          <a:p>
            <a:pPr lvl="1"/>
            <a:r>
              <a:rPr lang="en-US" altLang="ja-JP" dirty="0" smtClean="0">
                <a:hlinkClick r:id="rId2"/>
              </a:rPr>
              <a:t>http://</a:t>
            </a:r>
            <a:r>
              <a:rPr lang="en-US" altLang="ja-JP" dirty="0" smtClean="0">
                <a:hlinkClick r:id="rId2"/>
              </a:rPr>
              <a:t>www.amazon.co.jp/gp/feature.html?docId=3077686106</a:t>
            </a:r>
            <a:endParaRPr lang="en-US" altLang="ja-JP" dirty="0" smtClean="0"/>
          </a:p>
          <a:p>
            <a:pPr lvl="1"/>
            <a:r>
              <a:rPr lang="en-US" altLang="ja-JP" dirty="0" smtClean="0">
                <a:hlinkClick r:id="rId3"/>
              </a:rPr>
              <a:t>http://kobo.rakuten.co.jp/event/sp-ranking2012</a:t>
            </a:r>
            <a:r>
              <a:rPr lang="en-US" altLang="ja-JP" dirty="0" smtClean="0">
                <a:hlinkClick r:id="rId3"/>
              </a:rPr>
              <a:t>/</a:t>
            </a:r>
            <a:endParaRPr lang="en-US" altLang="ja-JP" dirty="0" smtClean="0"/>
          </a:p>
          <a:p>
            <a:pPr lvl="1"/>
            <a:r>
              <a:rPr lang="en-US" altLang="ja-JP" smtClean="0">
                <a:hlinkClick r:id="rId4"/>
              </a:rPr>
              <a:t>http://www.kinokuniya.co.jp/f/dsd-007004005003--</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出席カード質疑（補足</a:t>
            </a:r>
            <a:r>
              <a:rPr kumimoji="1" lang="en-US" altLang="ja-JP" dirty="0" smtClean="0"/>
              <a:t>1</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出席カード質疑（補足</a:t>
            </a:r>
            <a:r>
              <a:rPr kumimoji="1" lang="en-US" altLang="ja-JP" dirty="0" smtClean="0"/>
              <a:t>1</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4884</TotalTime>
  <Words>2617</Words>
  <Application>Microsoft Office PowerPoint</Application>
  <PresentationFormat>画面に合わせる (4:3)</PresentationFormat>
  <Paragraphs>335</Paragraphs>
  <Slides>35</Slides>
  <Notes>1</Notes>
  <HiddenSlides>14</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Office テーマ</vt:lpstr>
      <vt:lpstr>ディジタルドキュメント（6）</vt:lpstr>
      <vt:lpstr>本日のお品書き</vt:lpstr>
      <vt:lpstr>第2回レポート課題返却</vt:lpstr>
      <vt:lpstr>第2回レポート課題の講評</vt:lpstr>
      <vt:lpstr>第2回レポート課題で取り上げられた論文</vt:lpstr>
      <vt:lpstr>（前回の復習 = ふりかえり）</vt:lpstr>
      <vt:lpstr>前回の出席カードから（質疑）</vt:lpstr>
      <vt:lpstr>出席カード質疑（補足1）</vt:lpstr>
      <vt:lpstr>出席カード質疑（補足1）</vt:lpstr>
      <vt:lpstr>前回の出席カードから（質疑）</vt:lpstr>
      <vt:lpstr>今後の授業計画</vt:lpstr>
      <vt:lpstr>電子書籍 (2)</vt:lpstr>
      <vt:lpstr>電子書籍の事例</vt:lpstr>
      <vt:lpstr>まとめ</vt:lpstr>
      <vt:lpstr>参考文献</vt:lpstr>
      <vt:lpstr>出席票 及び レポートの提出</vt:lpstr>
      <vt:lpstr>事例2: Kindle</vt:lpstr>
      <vt:lpstr>事例3: Kobo</vt:lpstr>
      <vt:lpstr>事例4: iPad</vt:lpstr>
      <vt:lpstr>事例5: 電子コミック</vt:lpstr>
      <vt:lpstr>事例6: 青空文庫</vt:lpstr>
      <vt:lpstr>事例7: 近代デジタルライブラリー</vt:lpstr>
      <vt:lpstr>電子書籍の事例</vt:lpstr>
      <vt:lpstr>前回の出席カードから（質疑）</vt:lpstr>
      <vt:lpstr>第3回レポート課題</vt:lpstr>
      <vt:lpstr>電子書籍におけるフォーマット</vt:lpstr>
      <vt:lpstr>PDF (Portable Document Format)</vt:lpstr>
      <vt:lpstr>HTML (Hypertext Markup Language)</vt:lpstr>
      <vt:lpstr>XML (Extensible Markup Language)</vt:lpstr>
      <vt:lpstr>オンラインジャーナルの動向 ― オープンサイエンス（Open Science） ―</vt:lpstr>
      <vt:lpstr>スライド 31</vt:lpstr>
      <vt:lpstr>一つの論文原稿の複数バージョン - 版と種類 -</vt:lpstr>
      <vt:lpstr>オンラインジャーナルのアクセス管理</vt:lpstr>
      <vt:lpstr>オンラインジャーナルのアクセス管理 - 著作権管理 -</vt:lpstr>
      <vt:lpstr>（来年へのメモ）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 Takaku</cp:lastModifiedBy>
  <cp:revision>1755</cp:revision>
  <dcterms:created xsi:type="dcterms:W3CDTF">2013-04-11T04:26:18Z</dcterms:created>
  <dcterms:modified xsi:type="dcterms:W3CDTF">2013-05-21T06:22:48Z</dcterms:modified>
</cp:coreProperties>
</file>