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0" r:id="rId3"/>
    <p:sldId id="285" r:id="rId4"/>
    <p:sldId id="282" r:id="rId5"/>
    <p:sldId id="275" r:id="rId6"/>
    <p:sldId id="278" r:id="rId7"/>
    <p:sldId id="267" r:id="rId8"/>
    <p:sldId id="283" r:id="rId9"/>
    <p:sldId id="286" r:id="rId10"/>
    <p:sldId id="289" r:id="rId11"/>
    <p:sldId id="291" r:id="rId12"/>
    <p:sldId id="292" r:id="rId13"/>
    <p:sldId id="279" r:id="rId14"/>
    <p:sldId id="293" r:id="rId15"/>
    <p:sldId id="290" r:id="rId16"/>
    <p:sldId id="307" r:id="rId17"/>
    <p:sldId id="280" r:id="rId18"/>
    <p:sldId id="281" r:id="rId19"/>
    <p:sldId id="295" r:id="rId20"/>
    <p:sldId id="300" r:id="rId21"/>
    <p:sldId id="306" r:id="rId22"/>
    <p:sldId id="296" r:id="rId23"/>
    <p:sldId id="297" r:id="rId24"/>
    <p:sldId id="302" r:id="rId25"/>
    <p:sldId id="303" r:id="rId26"/>
    <p:sldId id="305" r:id="rId27"/>
    <p:sldId id="304" r:id="rId28"/>
    <p:sldId id="272" r:id="rId29"/>
    <p:sldId id="294" r:id="rId30"/>
    <p:sldId id="271" r:id="rId31"/>
    <p:sldId id="299" r:id="rId32"/>
    <p:sldId id="269" r:id="rId33"/>
    <p:sldId id="270" r:id="rId34"/>
    <p:sldId id="268" r:id="rId35"/>
    <p:sldId id="262" r:id="rId36"/>
    <p:sldId id="263" r:id="rId37"/>
    <p:sldId id="266" r:id="rId38"/>
    <p:sldId id="264" r:id="rId39"/>
    <p:sldId id="261" r:id="rId40"/>
    <p:sldId id="257" r:id="rId41"/>
    <p:sldId id="265"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0A7F"/>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15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E10CA-9349-44C9-87C7-309D5A5D47B3}" type="datetimeFigureOut">
              <a:rPr kumimoji="1" lang="ja-JP" altLang="en-US" smtClean="0"/>
              <a:pPr/>
              <a:t>2013/4/18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42656-9DF0-4FAB-B433-B0E28CCFA3F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C638CA2-3A89-4E5D-A938-E11EEB5ACB3F}" type="datetime1">
              <a:rPr kumimoji="1" lang="ja-JP" altLang="en-US" smtClean="0"/>
              <a:pPr/>
              <a:t>2013/4/18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5C606DA-7920-4CCC-81C0-73E5DC9EE218}" type="datetime1">
              <a:rPr kumimoji="1" lang="ja-JP" altLang="en-US" smtClean="0"/>
              <a:pPr/>
              <a:t>2013/4/18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7EE53C-D3C1-4CED-95DD-48307C817BEC}" type="datetime1">
              <a:rPr kumimoji="1" lang="ja-JP" altLang="en-US" smtClean="0"/>
              <a:pPr/>
              <a:t>2013/4/18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DB59ECF0-CF88-4A35-BAF6-827AC460D608}" type="datetime1">
              <a:rPr kumimoji="1" lang="ja-JP" altLang="en-US" smtClean="0"/>
              <a:pPr/>
              <a:t>2013/4/18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714A432-65CE-472A-BDFA-8AA247197AC8}" type="datetime1">
              <a:rPr kumimoji="1" lang="ja-JP" altLang="en-US" smtClean="0"/>
              <a:pPr/>
              <a:t>2013/4/18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C8EAFF3-BDD9-4182-8C6B-809172589F9C}" type="datetime1">
              <a:rPr kumimoji="1" lang="ja-JP" altLang="en-US" smtClean="0"/>
              <a:pPr/>
              <a:t>2013/4/18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2DF0130-6240-4467-8AC8-915100F6618A}" type="datetime1">
              <a:rPr kumimoji="1" lang="ja-JP" altLang="en-US" smtClean="0"/>
              <a:pPr/>
              <a:t>2013/4/18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9EC1ED1-4EEB-448B-AE7C-01583B6A2D73}" type="datetime1">
              <a:rPr kumimoji="1" lang="ja-JP" altLang="en-US" smtClean="0"/>
              <a:pPr/>
              <a:t>2013/4/18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5DD7B5-5335-4E5F-B643-0E466C4020CE}" type="datetime1">
              <a:rPr kumimoji="1" lang="ja-JP" altLang="en-US" smtClean="0"/>
              <a:pPr/>
              <a:t>2013/4/18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27848C-7914-4ED0-951A-85869E6160CE}" type="datetime1">
              <a:rPr kumimoji="1" lang="ja-JP" altLang="en-US" smtClean="0"/>
              <a:pPr/>
              <a:t>2013/4/18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411B9CE-AAEE-43CC-B403-93FD624CEB2A}" type="datetime1">
              <a:rPr kumimoji="1" lang="ja-JP" altLang="en-US" smtClean="0"/>
              <a:pPr/>
              <a:t>2013/4/18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923C-1F79-4F1A-9C4A-C24A607D8F2A}" type="datetime1">
              <a:rPr kumimoji="1" lang="ja-JP" altLang="en-US" smtClean="0"/>
              <a:pPr/>
              <a:t>2013/4/18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2DC2A-D06D-4EFC-BF6A-D2AB3EC15EC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masao.jpn.org/lecture/2013/digital-docum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igdd.sakura.ne.j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ディジタルドキュメント</a:t>
            </a:r>
            <a:r>
              <a:rPr lang="ja-JP" altLang="en-US" sz="5400" dirty="0" smtClean="0"/>
              <a:t>（１）</a:t>
            </a:r>
            <a:endParaRPr kumimoji="1" lang="ja-JP" altLang="en-US" sz="5400" dirty="0"/>
          </a:p>
        </p:txBody>
      </p:sp>
      <p:sp>
        <p:nvSpPr>
          <p:cNvPr id="3" name="サブタイトル 2"/>
          <p:cNvSpPr>
            <a:spLocks noGrp="1"/>
          </p:cNvSpPr>
          <p:nvPr>
            <p:ph type="subTitle" idx="1"/>
          </p:nvPr>
        </p:nvSpPr>
        <p:spPr/>
        <p:txBody>
          <a:bodyPr/>
          <a:lstStyle/>
          <a:p>
            <a:r>
              <a:rPr kumimoji="1" lang="ja-JP" altLang="en-US" dirty="0" smtClean="0">
                <a:solidFill>
                  <a:srgbClr val="070A7F"/>
                </a:solidFill>
              </a:rPr>
              <a:t>高久雅生</a:t>
            </a:r>
            <a:endParaRPr kumimoji="1" lang="en-US" altLang="ja-JP" dirty="0" smtClean="0">
              <a:solidFill>
                <a:srgbClr val="070A7F"/>
              </a:solidFill>
            </a:endParaRPr>
          </a:p>
          <a:p>
            <a:r>
              <a:rPr lang="en-US" altLang="ja-JP" dirty="0">
                <a:solidFill>
                  <a:srgbClr val="070A7F"/>
                </a:solidFill>
              </a:rPr>
              <a:t>2013</a:t>
            </a:r>
            <a:r>
              <a:rPr lang="ja-JP" altLang="en-US" dirty="0" smtClean="0">
                <a:solidFill>
                  <a:srgbClr val="070A7F"/>
                </a:solidFill>
              </a:rPr>
              <a:t>年</a:t>
            </a:r>
            <a:r>
              <a:rPr lang="en-US" altLang="ja-JP" dirty="0" smtClean="0">
                <a:solidFill>
                  <a:srgbClr val="070A7F"/>
                </a:solidFill>
              </a:rPr>
              <a:t>4</a:t>
            </a:r>
            <a:r>
              <a:rPr lang="ja-JP" altLang="en-US" dirty="0" smtClean="0">
                <a:solidFill>
                  <a:srgbClr val="070A7F"/>
                </a:solidFill>
              </a:rPr>
              <a:t>月</a:t>
            </a:r>
            <a:r>
              <a:rPr lang="en-US" altLang="ja-JP" dirty="0" smtClean="0">
                <a:solidFill>
                  <a:srgbClr val="070A7F"/>
                </a:solidFill>
              </a:rPr>
              <a:t>18</a:t>
            </a:r>
            <a:r>
              <a:rPr lang="ja-JP" altLang="en-US" dirty="0" smtClean="0">
                <a:solidFill>
                  <a:srgbClr val="070A7F"/>
                </a:solidFill>
              </a:rPr>
              <a:t>日（木）</a:t>
            </a:r>
            <a:r>
              <a:rPr lang="en-US" altLang="ja-JP" dirty="0" smtClean="0">
                <a:solidFill>
                  <a:srgbClr val="070A7F"/>
                </a:solidFill>
              </a:rPr>
              <a:t>3</a:t>
            </a:r>
            <a:r>
              <a:rPr lang="ja-JP" altLang="en-US" dirty="0" smtClean="0">
                <a:solidFill>
                  <a:srgbClr val="070A7F"/>
                </a:solidFill>
              </a:rPr>
              <a:t>・</a:t>
            </a:r>
            <a:r>
              <a:rPr lang="en-US" altLang="ja-JP" dirty="0" smtClean="0">
                <a:solidFill>
                  <a:srgbClr val="070A7F"/>
                </a:solidFill>
              </a:rPr>
              <a:t>4</a:t>
            </a:r>
            <a:r>
              <a:rPr lang="ja-JP" altLang="en-US" dirty="0" smtClean="0">
                <a:solidFill>
                  <a:srgbClr val="070A7F"/>
                </a:solidFill>
              </a:rPr>
              <a:t>時限</a:t>
            </a:r>
            <a:endParaRPr kumimoji="1" lang="ja-JP" altLang="en-US" dirty="0">
              <a:solidFill>
                <a:srgbClr val="070A7F"/>
              </a:solidFill>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教育目標（３）</a:t>
            </a:r>
            <a:endParaRPr kumimoji="1" lang="ja-JP" altLang="en-US" dirty="0"/>
          </a:p>
        </p:txBody>
      </p:sp>
      <p:sp>
        <p:nvSpPr>
          <p:cNvPr id="3" name="コンテンツ プレースホルダ 2"/>
          <p:cNvSpPr>
            <a:spLocks noGrp="1"/>
          </p:cNvSpPr>
          <p:nvPr>
            <p:ph idx="1"/>
          </p:nvPr>
        </p:nvSpPr>
        <p:spPr/>
        <p:txBody>
          <a:bodyPr/>
          <a:lstStyle/>
          <a:p>
            <a:r>
              <a:rPr lang="ja-JP" altLang="en-US" u="sng" dirty="0" smtClean="0"/>
              <a:t>電子書籍及び電子出版に関わるディジタルドキュメントの動向と技術を理解する。</a:t>
            </a:r>
          </a:p>
          <a:p>
            <a:r>
              <a:rPr kumimoji="1" lang="ja-JP" altLang="en-US" dirty="0" smtClean="0"/>
              <a:t>電子書籍の事例、種類、動向について、</a:t>
            </a:r>
            <a:r>
              <a:rPr lang="ja-JP" altLang="en-US" dirty="0" smtClean="0"/>
              <a:t>及び電子出版と関連付けて</a:t>
            </a:r>
            <a:r>
              <a:rPr kumimoji="1" lang="ja-JP" altLang="en-US" dirty="0" smtClean="0"/>
              <a:t>説明でき、使われている技術や標準といった内容を説明できる。</a:t>
            </a:r>
            <a:endParaRPr kumimoji="1" lang="en-US" altLang="ja-JP" dirty="0" smtClean="0"/>
          </a:p>
          <a:p>
            <a:pPr lvl="1"/>
            <a:r>
              <a:rPr lang="ja-JP" altLang="en-US" dirty="0" smtClean="0"/>
              <a:t>電子辞書</a:t>
            </a:r>
            <a:endParaRPr lang="en-US" altLang="ja-JP" dirty="0" smtClean="0"/>
          </a:p>
          <a:p>
            <a:pPr lvl="1"/>
            <a:r>
              <a:rPr lang="en-US" altLang="ja-JP" dirty="0" smtClean="0"/>
              <a:t>EPUB, XMDF, </a:t>
            </a:r>
            <a:r>
              <a:rPr lang="ja-JP" altLang="en-US" dirty="0" smtClean="0"/>
              <a:t>国際標準</a:t>
            </a:r>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10</a:t>
            </a:fld>
            <a:endParaRPr kumimoji="1" lang="ja-JP"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教育目標（４）</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u="sng" dirty="0" smtClean="0"/>
              <a:t>ウェブにおけるディジタルドキュメントの位置づけを理解する。</a:t>
            </a:r>
          </a:p>
          <a:p>
            <a:r>
              <a:rPr lang="ja-JP" altLang="en-US" dirty="0" smtClean="0"/>
              <a:t>ハイパーテキストとしてのウェブ</a:t>
            </a:r>
            <a:r>
              <a:rPr kumimoji="1" lang="ja-JP" altLang="en-US" dirty="0" smtClean="0"/>
              <a:t>文書、ウェブページの概念と、その技術、利用のあり方について理解する。</a:t>
            </a:r>
            <a:endParaRPr kumimoji="1" lang="en-US" altLang="ja-JP" dirty="0" smtClean="0"/>
          </a:p>
          <a:p>
            <a:pPr lvl="1"/>
            <a:r>
              <a:rPr lang="ja-JP" altLang="en-US" dirty="0" smtClean="0"/>
              <a:t>ウェブで利用される文書の例</a:t>
            </a:r>
            <a:endParaRPr lang="en-US" altLang="ja-JP" dirty="0" smtClean="0"/>
          </a:p>
          <a:p>
            <a:pPr lvl="1"/>
            <a:r>
              <a:rPr kumimoji="1" lang="en-US" altLang="ja-JP" dirty="0" smtClean="0"/>
              <a:t>HTML</a:t>
            </a:r>
            <a:r>
              <a:rPr kumimoji="1" lang="ja-JP" altLang="en-US" dirty="0" smtClean="0"/>
              <a:t>文書とその構造</a:t>
            </a:r>
            <a:endParaRPr kumimoji="1" lang="en-US" altLang="ja-JP" dirty="0" smtClean="0"/>
          </a:p>
          <a:p>
            <a:pPr lvl="1"/>
            <a:r>
              <a:rPr kumimoji="1" lang="ja-JP" altLang="en-US" dirty="0" smtClean="0"/>
              <a:t>ウェブページの構築</a:t>
            </a:r>
            <a:endParaRPr kumimoji="1" lang="en-US" altLang="ja-JP" dirty="0" smtClean="0"/>
          </a:p>
          <a:p>
            <a:pPr lvl="1"/>
            <a:r>
              <a:rPr lang="ja-JP" altLang="en-US" dirty="0" smtClean="0"/>
              <a:t>ウェブページの利用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11</a:t>
            </a:fld>
            <a:endParaRPr kumimoji="1"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1143000"/>
          </a:xfrm>
        </p:spPr>
        <p:txBody>
          <a:bodyPr/>
          <a:lstStyle/>
          <a:p>
            <a:r>
              <a:rPr kumimoji="1" lang="ja-JP" altLang="en-US" dirty="0" smtClean="0"/>
              <a:t>授業予定</a:t>
            </a:r>
            <a:endParaRPr kumimoji="1" lang="ja-JP" altLang="en-US" dirty="0"/>
          </a:p>
        </p:txBody>
      </p:sp>
      <p:sp>
        <p:nvSpPr>
          <p:cNvPr id="3" name="コンテンツ プレースホルダ 2"/>
          <p:cNvSpPr>
            <a:spLocks noGrp="1"/>
          </p:cNvSpPr>
          <p:nvPr>
            <p:ph idx="1"/>
          </p:nvPr>
        </p:nvSpPr>
        <p:spPr>
          <a:xfrm>
            <a:off x="457200" y="1196752"/>
            <a:ext cx="8229600" cy="4929411"/>
          </a:xfrm>
        </p:spPr>
        <p:txBody>
          <a:bodyPr>
            <a:normAutofit fontScale="92500" lnSpcReduction="10000"/>
          </a:bodyPr>
          <a:lstStyle/>
          <a:p>
            <a:r>
              <a:rPr lang="en-US" altLang="ja-JP" dirty="0" smtClean="0"/>
              <a:t>4/18</a:t>
            </a:r>
          </a:p>
          <a:p>
            <a:pPr lvl="1"/>
            <a:r>
              <a:rPr lang="ja-JP" altLang="en-US" dirty="0" smtClean="0"/>
              <a:t>ディジタルドキュメントの範囲と位置づけを理解する。</a:t>
            </a:r>
            <a:endParaRPr lang="en-US" altLang="ja-JP" dirty="0" smtClean="0"/>
          </a:p>
          <a:p>
            <a:r>
              <a:rPr lang="en-US" altLang="ja-JP" dirty="0" smtClean="0"/>
              <a:t>4/25, 5/2</a:t>
            </a:r>
          </a:p>
          <a:p>
            <a:pPr lvl="1"/>
            <a:r>
              <a:rPr lang="ja-JP" altLang="en-US" dirty="0" smtClean="0"/>
              <a:t>学術研究分野におけるディジタルドキュメントの発信と利用動向を理解する。</a:t>
            </a:r>
            <a:endParaRPr lang="en-US" altLang="ja-JP" dirty="0" smtClean="0"/>
          </a:p>
          <a:p>
            <a:r>
              <a:rPr lang="en-US" altLang="ja-JP" dirty="0" smtClean="0"/>
              <a:t>5/9, 5/16, 5/23</a:t>
            </a:r>
          </a:p>
          <a:p>
            <a:pPr lvl="1"/>
            <a:r>
              <a:rPr lang="ja-JP" altLang="en-US" dirty="0" smtClean="0"/>
              <a:t>電子書籍及び電子出版に関わるディジタルドキュメントの動向と技術を理解する。</a:t>
            </a:r>
            <a:endParaRPr lang="en-US" altLang="ja-JP" dirty="0" smtClean="0"/>
          </a:p>
          <a:p>
            <a:r>
              <a:rPr lang="en-US" altLang="ja-JP" dirty="0" smtClean="0"/>
              <a:t>5/30, 6/6, 6/13, 6/20</a:t>
            </a:r>
          </a:p>
          <a:p>
            <a:pPr lvl="1"/>
            <a:r>
              <a:rPr lang="ja-JP" altLang="en-US" dirty="0" smtClean="0"/>
              <a:t>ウェブにおけるディジタルドキュメントの位置づけを理解する。</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12</a:t>
            </a:fld>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授業評価</a:t>
            </a:r>
            <a:endParaRPr kumimoji="1" lang="ja-JP" altLang="en-US" dirty="0"/>
          </a:p>
        </p:txBody>
      </p:sp>
      <p:sp>
        <p:nvSpPr>
          <p:cNvPr id="3" name="コンテンツ プレースホルダ 2"/>
          <p:cNvSpPr>
            <a:spLocks noGrp="1"/>
          </p:cNvSpPr>
          <p:nvPr>
            <p:ph idx="1"/>
          </p:nvPr>
        </p:nvSpPr>
        <p:spPr>
          <a:xfrm>
            <a:off x="251520" y="1484784"/>
            <a:ext cx="8686800" cy="4525963"/>
          </a:xfrm>
        </p:spPr>
        <p:txBody>
          <a:bodyPr/>
          <a:lstStyle/>
          <a:p>
            <a:r>
              <a:rPr lang="ja-JP" altLang="en-US" dirty="0" smtClean="0"/>
              <a:t>数回のレポート課題とその採点により評価する</a:t>
            </a:r>
            <a:endParaRPr lang="en-US" altLang="ja-JP" dirty="0" smtClean="0"/>
          </a:p>
          <a:p>
            <a:pPr lvl="1"/>
            <a:r>
              <a:rPr lang="ja-JP" altLang="en-US" dirty="0" smtClean="0"/>
              <a:t>進捗度合いを見ながら、課題を出す予定です。</a:t>
            </a:r>
            <a:endParaRPr lang="en-US" altLang="ja-JP" dirty="0" smtClean="0"/>
          </a:p>
          <a:p>
            <a:pPr lvl="1"/>
            <a:r>
              <a:rPr lang="ja-JP" altLang="en-US" dirty="0" smtClean="0"/>
              <a:t>（というか、今日も出します）</a:t>
            </a:r>
            <a:endParaRPr lang="en-US" altLang="ja-JP" dirty="0" smtClean="0"/>
          </a:p>
          <a:p>
            <a:pPr lvl="1"/>
            <a:r>
              <a:rPr lang="ja-JP" altLang="en-US" dirty="0" smtClean="0"/>
              <a:t>レポート課題は必ず提出すること。</a:t>
            </a:r>
            <a:endParaRPr lang="en-US" altLang="ja-JP" dirty="0" smtClean="0"/>
          </a:p>
          <a:p>
            <a:r>
              <a:rPr lang="ja-JP" altLang="en-US" dirty="0" smtClean="0"/>
              <a:t>試験は行わない。</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13</a:t>
            </a:fld>
            <a:endParaRPr kumimoji="1"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関連する授業科目</a:t>
            </a:r>
            <a:endParaRPr kumimoji="1" lang="ja-JP" altLang="en-US" dirty="0"/>
          </a:p>
        </p:txBody>
      </p:sp>
      <p:sp>
        <p:nvSpPr>
          <p:cNvPr id="3" name="コンテンツ プレースホルダ 2"/>
          <p:cNvSpPr>
            <a:spLocks noGrp="1"/>
          </p:cNvSpPr>
          <p:nvPr>
            <p:ph idx="1"/>
          </p:nvPr>
        </p:nvSpPr>
        <p:spPr>
          <a:xfrm>
            <a:off x="251520" y="1600200"/>
            <a:ext cx="8435280" cy="4525963"/>
          </a:xfrm>
        </p:spPr>
        <p:txBody>
          <a:bodyPr>
            <a:normAutofit/>
          </a:bodyPr>
          <a:lstStyle/>
          <a:p>
            <a:r>
              <a:rPr lang="en-US" altLang="ja-JP" dirty="0" smtClean="0"/>
              <a:t>GE10301</a:t>
            </a:r>
            <a:r>
              <a:rPr lang="ja-JP" altLang="en-US" dirty="0" smtClean="0"/>
              <a:t>「情報基礎」（鈴木先生）</a:t>
            </a:r>
            <a:endParaRPr kumimoji="1" lang="en-US" altLang="ja-JP" dirty="0" smtClean="0"/>
          </a:p>
          <a:p>
            <a:r>
              <a:rPr kumimoji="1" lang="en-US" altLang="ja-JP" dirty="0" smtClean="0"/>
              <a:t>GE60201</a:t>
            </a:r>
            <a:r>
              <a:rPr kumimoji="1" lang="ja-JP" altLang="en-US" dirty="0" smtClean="0"/>
              <a:t>「テクニカルコミュニケーション」（</a:t>
            </a:r>
            <a:r>
              <a:rPr lang="ja-JP" altLang="en-US" dirty="0" smtClean="0"/>
              <a:t>三波先生）</a:t>
            </a:r>
            <a:endParaRPr lang="en-US" altLang="ja-JP" dirty="0" smtClean="0"/>
          </a:p>
          <a:p>
            <a:r>
              <a:rPr kumimoji="1" lang="en-US" altLang="ja-JP" dirty="0" smtClean="0"/>
              <a:t>GE60801</a:t>
            </a:r>
            <a:r>
              <a:rPr kumimoji="1" lang="ja-JP" altLang="en-US" dirty="0" smtClean="0"/>
              <a:t>「学術メディア論」（松林先生）</a:t>
            </a:r>
            <a:endParaRPr kumimoji="1" lang="en-US" altLang="ja-JP" dirty="0" smtClean="0"/>
          </a:p>
          <a:p>
            <a:r>
              <a:rPr kumimoji="1" lang="en-US" altLang="ja-JP" dirty="0" smtClean="0"/>
              <a:t>GE70401</a:t>
            </a:r>
            <a:r>
              <a:rPr kumimoji="1" lang="ja-JP" altLang="en-US" dirty="0" smtClean="0"/>
              <a:t>「ディジタルライブラリ」（宇陀先生）</a:t>
            </a:r>
            <a:endParaRPr kumimoji="1" lang="en-US" altLang="ja-JP" dirty="0" smtClean="0"/>
          </a:p>
          <a:p>
            <a:r>
              <a:rPr kumimoji="1" lang="en-US" altLang="ja-JP" dirty="0" smtClean="0"/>
              <a:t>GE80301</a:t>
            </a:r>
            <a:r>
              <a:rPr kumimoji="1" lang="ja-JP" altLang="en-US" dirty="0" smtClean="0"/>
              <a:t>「学術情報基盤論」（逸村先生）</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14</a:t>
            </a:fld>
            <a:endParaRPr kumimoji="1"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1143000"/>
          </a:xfrm>
        </p:spPr>
        <p:txBody>
          <a:bodyPr/>
          <a:lstStyle/>
          <a:p>
            <a:r>
              <a:rPr lang="ja-JP" altLang="en-US" dirty="0" smtClean="0"/>
              <a:t>連絡先（コンタクト）</a:t>
            </a:r>
            <a:endParaRPr kumimoji="1" lang="ja-JP" altLang="en-US" dirty="0"/>
          </a:p>
        </p:txBody>
      </p:sp>
      <p:sp>
        <p:nvSpPr>
          <p:cNvPr id="3" name="コンテンツ プレースホルダ 2"/>
          <p:cNvSpPr>
            <a:spLocks noGrp="1"/>
          </p:cNvSpPr>
          <p:nvPr>
            <p:ph idx="1"/>
          </p:nvPr>
        </p:nvSpPr>
        <p:spPr>
          <a:xfrm>
            <a:off x="0" y="1196752"/>
            <a:ext cx="9144000" cy="5661248"/>
          </a:xfrm>
        </p:spPr>
        <p:txBody>
          <a:bodyPr>
            <a:noAutofit/>
          </a:bodyPr>
          <a:lstStyle/>
          <a:p>
            <a:r>
              <a:rPr kumimoji="1" lang="ja-JP" altLang="en-US" sz="3600" dirty="0" smtClean="0"/>
              <a:t>この授業科目について疑問・質問・意見などあるときは、オフィスアワーに研究室に来てください。</a:t>
            </a:r>
            <a:endParaRPr kumimoji="1" lang="en-US" altLang="ja-JP" sz="3600" dirty="0" smtClean="0"/>
          </a:p>
          <a:p>
            <a:pPr lvl="1"/>
            <a:r>
              <a:rPr lang="ja-JP" altLang="en-US" sz="3200" dirty="0" smtClean="0"/>
              <a:t>オフィスアワー：木曜日</a:t>
            </a:r>
            <a:r>
              <a:rPr lang="en-US" altLang="ja-JP" sz="3200" dirty="0" smtClean="0"/>
              <a:t>5</a:t>
            </a:r>
            <a:r>
              <a:rPr lang="ja-JP" altLang="en-US" sz="3200" dirty="0" smtClean="0"/>
              <a:t>時限</a:t>
            </a:r>
            <a:r>
              <a:rPr lang="ja-JP" altLang="en-US" sz="2400" dirty="0" smtClean="0"/>
              <a:t>（この授業時間の直後）</a:t>
            </a:r>
            <a:endParaRPr kumimoji="1" lang="en-US" altLang="ja-JP" sz="3200" dirty="0" smtClean="0"/>
          </a:p>
          <a:p>
            <a:pPr lvl="1"/>
            <a:r>
              <a:rPr lang="en-US" altLang="ja-JP" sz="3200" b="1" dirty="0" smtClean="0"/>
              <a:t>7D</a:t>
            </a:r>
            <a:r>
              <a:rPr lang="ja-JP" altLang="en-US" sz="3200" b="1" dirty="0" smtClean="0"/>
              <a:t> </a:t>
            </a:r>
            <a:r>
              <a:rPr lang="en-US" altLang="ja-JP" sz="3200" b="1" dirty="0" smtClean="0"/>
              <a:t>208</a:t>
            </a:r>
            <a:r>
              <a:rPr lang="ja-JP" altLang="en-US" sz="3200" b="1" dirty="0" smtClean="0"/>
              <a:t>研究室</a:t>
            </a:r>
            <a:endParaRPr lang="en-US" altLang="ja-JP" sz="3200" b="1" dirty="0" smtClean="0"/>
          </a:p>
          <a:p>
            <a:r>
              <a:rPr kumimoji="1" lang="ja-JP" altLang="en-US" sz="3600" dirty="0" smtClean="0"/>
              <a:t>または、メールにてアポイントメントを取ること</a:t>
            </a:r>
            <a:endParaRPr kumimoji="1" lang="en-US" altLang="ja-JP" sz="3600" dirty="0" smtClean="0"/>
          </a:p>
          <a:p>
            <a:pPr lvl="1"/>
            <a:r>
              <a:rPr lang="en-US" altLang="ja-JP" sz="3200" b="1" dirty="0" smtClean="0"/>
              <a:t>masao@slis.tsukuba.ac.jp</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15</a:t>
            </a:fld>
            <a:endParaRPr kumimoji="1"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授業資料・お知らせ</a:t>
            </a:r>
            <a:endParaRPr kumimoji="1" lang="ja-JP" altLang="en-US" dirty="0"/>
          </a:p>
        </p:txBody>
      </p:sp>
      <p:sp>
        <p:nvSpPr>
          <p:cNvPr id="3" name="コンテンツ プレースホルダ 2"/>
          <p:cNvSpPr>
            <a:spLocks noGrp="1"/>
          </p:cNvSpPr>
          <p:nvPr>
            <p:ph idx="1"/>
          </p:nvPr>
        </p:nvSpPr>
        <p:spPr>
          <a:xfrm>
            <a:off x="395536" y="1600200"/>
            <a:ext cx="8363272" cy="4781128"/>
          </a:xfrm>
        </p:spPr>
        <p:txBody>
          <a:bodyPr/>
          <a:lstStyle/>
          <a:p>
            <a:r>
              <a:rPr lang="en-US" altLang="ja-JP" dirty="0" smtClean="0">
                <a:hlinkClick r:id="rId2"/>
              </a:rPr>
              <a:t>http://masao.jpn.org/lecture/2013/digital-document/</a:t>
            </a:r>
            <a:endParaRPr lang="en-US" altLang="ja-JP" dirty="0" smtClean="0"/>
          </a:p>
          <a:p>
            <a:r>
              <a:rPr kumimoji="1" lang="ja-JP" altLang="en-US" dirty="0" smtClean="0"/>
              <a:t>上記サイトにおいて、授業資料は随時公開、提供します。</a:t>
            </a:r>
            <a:r>
              <a:rPr kumimoji="1" lang="ja-JP" altLang="en-US" sz="2000" dirty="0" smtClean="0"/>
              <a:t>（</a:t>
            </a:r>
            <a:r>
              <a:rPr kumimoji="1" lang="en-US" altLang="ja-JP" sz="2000" dirty="0" smtClean="0"/>
              <a:t>URL</a:t>
            </a:r>
            <a:r>
              <a:rPr kumimoji="1" lang="ja-JP" altLang="en-US" sz="2000" dirty="0" smtClean="0"/>
              <a:t>は変更</a:t>
            </a:r>
            <a:r>
              <a:rPr kumimoji="1" lang="ja-JP" altLang="en-US" sz="2000" smtClean="0"/>
              <a:t>する可能性もあり</a:t>
            </a:r>
            <a:r>
              <a:rPr kumimoji="1" lang="ja-JP" altLang="en-US" sz="2000" dirty="0" smtClean="0"/>
              <a:t>）</a:t>
            </a:r>
            <a:endParaRPr kumimoji="1" lang="en-US" altLang="ja-JP" dirty="0" smtClean="0"/>
          </a:p>
          <a:p>
            <a:r>
              <a:rPr kumimoji="1" lang="ja-JP" altLang="en-US" dirty="0" smtClean="0"/>
              <a:t>授業の課題提出等に伴うお知らせもこちらに掲載します。</a:t>
            </a:r>
            <a:endParaRPr kumimoji="1" lang="en-US" altLang="ja-JP" dirty="0" smtClean="0"/>
          </a:p>
          <a:p>
            <a:pPr lvl="1"/>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16</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0" y="2130425"/>
            <a:ext cx="9144000" cy="1470025"/>
          </a:xfrm>
        </p:spPr>
        <p:txBody>
          <a:bodyPr>
            <a:noAutofit/>
          </a:bodyPr>
          <a:lstStyle/>
          <a:p>
            <a:r>
              <a:rPr kumimoji="1" lang="ja-JP" altLang="en-US" sz="6000" dirty="0" smtClean="0"/>
              <a:t>デジタルドキュメントとは？</a:t>
            </a:r>
            <a:endParaRPr kumimoji="1" lang="ja-JP" altLang="en-US" sz="6000"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17</a:t>
            </a:fld>
            <a:endParaRPr kumimoji="1"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（最初にお断り）</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t>この授業科目の名称は</a:t>
            </a:r>
            <a:endParaRPr kumimoji="1" lang="en-US" altLang="ja-JP" dirty="0" smtClean="0"/>
          </a:p>
          <a:p>
            <a:pPr>
              <a:buNone/>
            </a:pPr>
            <a:r>
              <a:rPr lang="ja-JP" altLang="en-US" dirty="0" smtClean="0"/>
              <a:t>　　　</a:t>
            </a:r>
            <a:r>
              <a:rPr kumimoji="1" lang="ja-JP" altLang="en-US" dirty="0" smtClean="0"/>
              <a:t>「ディジタルドキュメント」</a:t>
            </a:r>
            <a:endParaRPr kumimoji="1" lang="en-US" altLang="ja-JP" dirty="0" smtClean="0"/>
          </a:p>
          <a:p>
            <a:pPr>
              <a:buNone/>
            </a:pPr>
            <a:r>
              <a:rPr kumimoji="1" lang="ja-JP" altLang="en-US" dirty="0" smtClean="0"/>
              <a:t>ですが、私は、</a:t>
            </a:r>
            <a:endParaRPr kumimoji="1" lang="en-US" altLang="ja-JP" dirty="0" smtClean="0"/>
          </a:p>
          <a:p>
            <a:pPr>
              <a:buNone/>
            </a:pPr>
            <a:r>
              <a:rPr lang="ja-JP" altLang="en-US" dirty="0" smtClean="0"/>
              <a:t>　　　</a:t>
            </a:r>
            <a:r>
              <a:rPr kumimoji="1" lang="ja-JP" altLang="en-US" dirty="0" smtClean="0"/>
              <a:t>「デジタルドキュメント」</a:t>
            </a:r>
            <a:endParaRPr kumimoji="1" lang="en-US" altLang="ja-JP" dirty="0" smtClean="0"/>
          </a:p>
          <a:p>
            <a:pPr>
              <a:buNone/>
            </a:pPr>
            <a:r>
              <a:rPr lang="ja-JP" altLang="en-US" dirty="0" smtClean="0"/>
              <a:t>　　　</a:t>
            </a:r>
            <a:r>
              <a:rPr kumimoji="1" lang="ja-JP" altLang="en-US" dirty="0" smtClean="0"/>
              <a:t>または「</a:t>
            </a:r>
            <a:r>
              <a:rPr kumimoji="1" lang="en-US" altLang="ja-JP" dirty="0" smtClean="0"/>
              <a:t>Digital document (DD</a:t>
            </a:r>
            <a:r>
              <a:rPr lang="en-US" altLang="ja-JP" dirty="0" smtClean="0"/>
              <a:t>)</a:t>
            </a:r>
            <a:r>
              <a:rPr kumimoji="1" lang="ja-JP" altLang="en-US" dirty="0" smtClean="0"/>
              <a:t>」</a:t>
            </a:r>
            <a:endParaRPr kumimoji="1" lang="en-US" altLang="ja-JP" dirty="0" smtClean="0"/>
          </a:p>
          <a:p>
            <a:pPr>
              <a:buNone/>
            </a:pPr>
            <a:r>
              <a:rPr kumimoji="1" lang="ja-JP" altLang="en-US" dirty="0" smtClean="0"/>
              <a:t>という表記を使って話すことが多いです。</a:t>
            </a:r>
            <a:endParaRPr kumimoji="1" lang="en-US" altLang="ja-JP" dirty="0" smtClean="0"/>
          </a:p>
          <a:p>
            <a:pPr>
              <a:buNone/>
            </a:pPr>
            <a:r>
              <a:rPr lang="ja-JP" altLang="en-US" dirty="0" smtClean="0"/>
              <a:t>＃</a:t>
            </a:r>
            <a:r>
              <a:rPr kumimoji="1" lang="ja-JP" altLang="en-US" dirty="0" smtClean="0"/>
              <a:t>いずれも同じ概念を指しています。</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18</a:t>
            </a:fld>
            <a:endParaRPr kumimoji="1" lang="ja-JP"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1143000"/>
          </a:xfrm>
        </p:spPr>
        <p:txBody>
          <a:bodyPr/>
          <a:lstStyle/>
          <a:p>
            <a:r>
              <a:rPr kumimoji="1" lang="ja-JP" altLang="en-US" dirty="0" smtClean="0"/>
              <a:t>デジタルドキュメントとは？</a:t>
            </a:r>
            <a:endParaRPr kumimoji="1" lang="ja-JP" altLang="en-US" dirty="0"/>
          </a:p>
        </p:txBody>
      </p:sp>
      <p:sp>
        <p:nvSpPr>
          <p:cNvPr id="3" name="コンテンツ プレースホルダ 2"/>
          <p:cNvSpPr>
            <a:spLocks noGrp="1"/>
          </p:cNvSpPr>
          <p:nvPr>
            <p:ph idx="1"/>
          </p:nvPr>
        </p:nvSpPr>
        <p:spPr>
          <a:xfrm>
            <a:off x="457200" y="1052736"/>
            <a:ext cx="8229600" cy="5733256"/>
          </a:xfrm>
        </p:spPr>
        <p:txBody>
          <a:bodyPr>
            <a:normAutofit fontScale="92500" lnSpcReduction="10000"/>
          </a:bodyPr>
          <a:lstStyle/>
          <a:p>
            <a:r>
              <a:rPr kumimoji="1" lang="ja-JP" altLang="en-US" dirty="0" smtClean="0"/>
              <a:t>広義には、デジタルメディア上で配信・流通・利用される</a:t>
            </a:r>
            <a:r>
              <a:rPr lang="ja-JP" altLang="en-US" dirty="0" smtClean="0"/>
              <a:t>ドキュメントを指す。</a:t>
            </a:r>
            <a:endParaRPr lang="en-US" altLang="ja-JP" dirty="0" smtClean="0"/>
          </a:p>
          <a:p>
            <a:pPr lvl="1"/>
            <a:r>
              <a:rPr lang="ja-JP" altLang="en-US" dirty="0" smtClean="0"/>
              <a:t>（この授業では、おおむねこの定義に従います）</a:t>
            </a:r>
            <a:endParaRPr lang="en-US" altLang="ja-JP" dirty="0" smtClean="0"/>
          </a:p>
          <a:p>
            <a:pPr lvl="1"/>
            <a:r>
              <a:rPr lang="en-US" altLang="ja-JP" dirty="0" smtClean="0"/>
              <a:t>※</a:t>
            </a:r>
            <a:r>
              <a:rPr lang="ja-JP" altLang="en-US" dirty="0" smtClean="0"/>
              <a:t>概念そのものが新しく、何か定説があるわけでない</a:t>
            </a:r>
            <a:endParaRPr lang="en-US" altLang="ja-JP" dirty="0" smtClean="0"/>
          </a:p>
          <a:p>
            <a:r>
              <a:rPr lang="ja-JP" altLang="en-US" dirty="0" smtClean="0"/>
              <a:t>つまり、「ドキュメント（文書）」がデジタルメディア上に展開されたモノを指す。</a:t>
            </a:r>
            <a:endParaRPr lang="en-US" altLang="ja-JP" dirty="0" smtClean="0"/>
          </a:p>
          <a:p>
            <a:pPr lvl="1"/>
            <a:r>
              <a:rPr lang="en-US" altLang="ja-JP" dirty="0" smtClean="0"/>
              <a:t>1) </a:t>
            </a:r>
            <a:r>
              <a:rPr lang="ja-JP" altLang="en-US" dirty="0" smtClean="0"/>
              <a:t>「ドキュメント（文書）」の特性</a:t>
            </a:r>
            <a:endParaRPr lang="en-US" altLang="ja-JP" dirty="0" smtClean="0"/>
          </a:p>
          <a:p>
            <a:pPr lvl="1"/>
            <a:r>
              <a:rPr lang="en-US" altLang="ja-JP" dirty="0" smtClean="0"/>
              <a:t>2) </a:t>
            </a:r>
            <a:r>
              <a:rPr lang="ja-JP" altLang="en-US" dirty="0" smtClean="0"/>
              <a:t>「デジタルメディア」の特性</a:t>
            </a:r>
            <a:endParaRPr lang="en-US" altLang="ja-JP" dirty="0" smtClean="0"/>
          </a:p>
          <a:p>
            <a:pPr lvl="1"/>
            <a:r>
              <a:rPr lang="ja-JP" altLang="en-US" dirty="0" smtClean="0"/>
              <a:t>両方を満たすもの。</a:t>
            </a:r>
            <a:endParaRPr lang="en-US" altLang="ja-JP" sz="2200" dirty="0" smtClean="0"/>
          </a:p>
          <a:p>
            <a:r>
              <a:rPr lang="ja-JP" altLang="en-US" dirty="0" smtClean="0"/>
              <a:t>狭義には、産業用のデジタルメディアにおいて作成、提供される製品説明書、仕様書などを指す。</a:t>
            </a:r>
            <a:endParaRPr lang="en-US" altLang="ja-JP" dirty="0" smtClean="0"/>
          </a:p>
          <a:p>
            <a:pPr lvl="1"/>
            <a:r>
              <a:rPr lang="ja-JP" altLang="en-US" dirty="0" smtClean="0"/>
              <a:t>説明書、マニュアル</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19</a:t>
            </a:fld>
            <a:endParaRPr kumimoji="1" lang="ja-JP"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本日のお品書き</a:t>
            </a:r>
            <a:endParaRPr kumimoji="1" lang="ja-JP" altLang="en-US" dirty="0"/>
          </a:p>
        </p:txBody>
      </p:sp>
      <p:sp>
        <p:nvSpPr>
          <p:cNvPr id="3" name="コンテンツ プレースホルダ 2"/>
          <p:cNvSpPr>
            <a:spLocks noGrp="1"/>
          </p:cNvSpPr>
          <p:nvPr>
            <p:ph idx="1"/>
          </p:nvPr>
        </p:nvSpPr>
        <p:spPr>
          <a:xfrm>
            <a:off x="457200" y="1412776"/>
            <a:ext cx="8229600" cy="4713387"/>
          </a:xfrm>
        </p:spPr>
        <p:txBody>
          <a:bodyPr/>
          <a:lstStyle/>
          <a:p>
            <a:r>
              <a:rPr lang="ja-JP" altLang="en-US" dirty="0" smtClean="0"/>
              <a:t>授業内容の解説</a:t>
            </a:r>
            <a:endParaRPr lang="en-US" altLang="ja-JP" dirty="0" smtClean="0"/>
          </a:p>
          <a:p>
            <a:pPr lvl="1"/>
            <a:r>
              <a:rPr lang="ja-JP" altLang="en-US" dirty="0" smtClean="0"/>
              <a:t>概要：　何をやるか？</a:t>
            </a:r>
            <a:endParaRPr lang="en-US" altLang="ja-JP" dirty="0" smtClean="0"/>
          </a:p>
          <a:p>
            <a:pPr lvl="1"/>
            <a:r>
              <a:rPr lang="ja-JP" altLang="en-US" dirty="0" smtClean="0"/>
              <a:t>予定：　いつやるか？</a:t>
            </a:r>
            <a:endParaRPr lang="en-US" altLang="ja-JP" dirty="0" smtClean="0"/>
          </a:p>
          <a:p>
            <a:pPr lvl="1"/>
            <a:r>
              <a:rPr lang="ja-JP" altLang="en-US" dirty="0" smtClean="0"/>
              <a:t>目標：　何を目指すか？　何を目指さないか？</a:t>
            </a:r>
            <a:endParaRPr lang="en-US" altLang="ja-JP" dirty="0" smtClean="0"/>
          </a:p>
          <a:p>
            <a:pPr lvl="1"/>
            <a:r>
              <a:rPr lang="ja-JP" altLang="en-US" smtClean="0"/>
              <a:t>評価</a:t>
            </a:r>
            <a:endParaRPr lang="en-US" altLang="ja-JP" dirty="0" smtClean="0"/>
          </a:p>
          <a:p>
            <a:r>
              <a:rPr kumimoji="1" lang="ja-JP" altLang="en-US" dirty="0" smtClean="0"/>
              <a:t>ディジタルドキュメントとは？</a:t>
            </a:r>
            <a:endParaRPr kumimoji="1" lang="en-US" altLang="ja-JP" dirty="0" smtClean="0"/>
          </a:p>
          <a:p>
            <a:pPr lvl="1"/>
            <a:r>
              <a:rPr lang="ja-JP" altLang="en-US" dirty="0" smtClean="0"/>
              <a:t>ジャンル、種類、用途</a:t>
            </a:r>
            <a:endParaRPr lang="en-US" altLang="ja-JP" dirty="0" smtClean="0"/>
          </a:p>
          <a:p>
            <a:pPr lvl="1"/>
            <a:r>
              <a:rPr kumimoji="1" lang="ja-JP" altLang="en-US" dirty="0" smtClean="0"/>
              <a:t>流通、形態</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a:t>
            </a:fld>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デジタルドキュメントとは？</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20</a:t>
            </a:fld>
            <a:endParaRPr kumimoji="1" lang="ja-JP" altLang="en-US"/>
          </a:p>
        </p:txBody>
      </p:sp>
      <p:sp>
        <p:nvSpPr>
          <p:cNvPr id="5" name="角丸四角形 4"/>
          <p:cNvSpPr/>
          <p:nvPr/>
        </p:nvSpPr>
        <p:spPr>
          <a:xfrm>
            <a:off x="539552" y="1556792"/>
            <a:ext cx="7848872" cy="4680520"/>
          </a:xfrm>
          <a:prstGeom prst="round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kumimoji="1" lang="ja-JP" altLang="en-US" sz="6600" dirty="0" smtClean="0"/>
              <a:t>ドキュメント</a:t>
            </a:r>
            <a:endParaRPr kumimoji="1" lang="ja-JP" altLang="en-US" sz="6600" dirty="0"/>
          </a:p>
        </p:txBody>
      </p:sp>
      <p:sp>
        <p:nvSpPr>
          <p:cNvPr id="6" name="円/楕円 5"/>
          <p:cNvSpPr/>
          <p:nvPr/>
        </p:nvSpPr>
        <p:spPr>
          <a:xfrm>
            <a:off x="3995936" y="3645024"/>
            <a:ext cx="4032448" cy="2304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t>デジタル</a:t>
            </a:r>
            <a:endParaRPr kumimoji="1" lang="en-US" altLang="ja-JP" sz="4400" dirty="0" smtClean="0"/>
          </a:p>
          <a:p>
            <a:pPr algn="ctr"/>
            <a:r>
              <a:rPr kumimoji="1" lang="ja-JP" altLang="en-US" sz="4400" dirty="0" smtClean="0"/>
              <a:t>ドキュメント</a:t>
            </a:r>
            <a:endParaRPr kumimoji="1" lang="ja-JP" altLang="en-US" sz="4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21</a:t>
            </a:fld>
            <a:endParaRPr kumimoji="1" lang="ja-JP" altLang="en-US"/>
          </a:p>
        </p:txBody>
      </p:sp>
      <p:sp>
        <p:nvSpPr>
          <p:cNvPr id="5" name="円/楕円 4"/>
          <p:cNvSpPr/>
          <p:nvPr/>
        </p:nvSpPr>
        <p:spPr>
          <a:xfrm>
            <a:off x="251520" y="116632"/>
            <a:ext cx="4968552" cy="4752528"/>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kumimoji="1" lang="en-US" altLang="ja-JP" sz="4000" dirty="0" smtClean="0"/>
          </a:p>
          <a:p>
            <a:pPr algn="ctr"/>
            <a:r>
              <a:rPr kumimoji="1" lang="ja-JP" altLang="en-US" sz="4000" dirty="0" smtClean="0"/>
              <a:t>ドキュメント</a:t>
            </a:r>
            <a:endParaRPr kumimoji="1" lang="ja-JP" altLang="en-US" sz="4000" dirty="0"/>
          </a:p>
        </p:txBody>
      </p:sp>
      <p:sp>
        <p:nvSpPr>
          <p:cNvPr id="6" name="角丸四角形 5"/>
          <p:cNvSpPr/>
          <p:nvPr/>
        </p:nvSpPr>
        <p:spPr>
          <a:xfrm>
            <a:off x="251520" y="2924944"/>
            <a:ext cx="8568952" cy="374441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4000" dirty="0" smtClean="0"/>
          </a:p>
          <a:p>
            <a:pPr algn="ctr"/>
            <a:endParaRPr lang="en-US" altLang="ja-JP" sz="4000" dirty="0" smtClean="0"/>
          </a:p>
          <a:p>
            <a:pPr algn="ctr"/>
            <a:r>
              <a:rPr kumimoji="1" lang="ja-JP" altLang="en-US" sz="4000" dirty="0" smtClean="0"/>
              <a:t>デジタルメディア</a:t>
            </a:r>
            <a:endParaRPr kumimoji="1" lang="ja-JP" altLang="en-US" sz="4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ドキュメントとデジタルドキュメント</a:t>
            </a: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t>ドキュメント </a:t>
            </a:r>
            <a:r>
              <a:rPr kumimoji="1" lang="en-US" altLang="ja-JP" dirty="0" smtClean="0"/>
              <a:t>【</a:t>
            </a:r>
            <a:r>
              <a:rPr lang="en-US" altLang="ja-JP" dirty="0" smtClean="0"/>
              <a:t>document】</a:t>
            </a:r>
          </a:p>
          <a:p>
            <a:r>
              <a:rPr kumimoji="1" lang="ja-JP" altLang="en-US" dirty="0" smtClean="0"/>
              <a:t>１）資料的な文書。記録。</a:t>
            </a:r>
            <a:endParaRPr kumimoji="1" lang="en-US" altLang="ja-JP" dirty="0" smtClean="0"/>
          </a:p>
          <a:p>
            <a:r>
              <a:rPr lang="ja-JP" altLang="en-US" dirty="0" smtClean="0"/>
              <a:t>２）記録映画。記録文学。</a:t>
            </a:r>
            <a:endParaRPr lang="en-US" altLang="ja-JP" dirty="0" smtClean="0"/>
          </a:p>
          <a:p>
            <a:r>
              <a:rPr kumimoji="1" lang="ja-JP" altLang="en-US" dirty="0" smtClean="0"/>
              <a:t>３）コンピューターで、プログラム開発</a:t>
            </a:r>
            <a:r>
              <a:rPr lang="ja-JP" altLang="en-US" dirty="0" smtClean="0"/>
              <a:t>の際に作る仕様書や使用説明書。</a:t>
            </a:r>
            <a:endParaRPr lang="en-US" altLang="ja-JP" dirty="0" smtClean="0"/>
          </a:p>
          <a:p>
            <a:pPr>
              <a:buNone/>
            </a:pPr>
            <a:r>
              <a:rPr lang="ja-JP" altLang="en-US" dirty="0" smtClean="0"/>
              <a:t>（小学館・大辞泉より）</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22</a:t>
            </a:fld>
            <a:endParaRPr kumimoji="1" lang="ja-JP"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ドキュメントとデジタルドキュメント</a:t>
            </a:r>
            <a:endParaRPr kumimoji="1" lang="ja-JP" altLang="en-US" dirty="0"/>
          </a:p>
        </p:txBody>
      </p:sp>
      <p:sp>
        <p:nvSpPr>
          <p:cNvPr id="3" name="コンテンツ プレースホルダ 2"/>
          <p:cNvSpPr>
            <a:spLocks noGrp="1"/>
          </p:cNvSpPr>
          <p:nvPr>
            <p:ph idx="1"/>
          </p:nvPr>
        </p:nvSpPr>
        <p:spPr>
          <a:xfrm>
            <a:off x="323528" y="1600200"/>
            <a:ext cx="8640960" cy="4525963"/>
          </a:xfrm>
        </p:spPr>
        <p:txBody>
          <a:bodyPr>
            <a:normAutofit/>
          </a:bodyPr>
          <a:lstStyle/>
          <a:p>
            <a:r>
              <a:rPr kumimoji="1" lang="en-US" altLang="ja-JP" sz="3600" dirty="0" smtClean="0"/>
              <a:t>document</a:t>
            </a:r>
          </a:p>
          <a:p>
            <a:pPr lvl="1">
              <a:buNone/>
            </a:pPr>
            <a:r>
              <a:rPr lang="ja-JP" altLang="en-US" sz="3200" u="sng" dirty="0" smtClean="0"/>
              <a:t>▶</a:t>
            </a:r>
            <a:r>
              <a:rPr lang="en-US" altLang="ja-JP" sz="3200" u="sng" dirty="0" smtClean="0"/>
              <a:t>noun</a:t>
            </a:r>
            <a:r>
              <a:rPr lang="en-US" altLang="ja-JP" sz="3200" dirty="0" smtClean="0"/>
              <a:t>  a piece of written, printed, or electronic matter that provides information or evidence or that serves as an official record.</a:t>
            </a:r>
          </a:p>
          <a:p>
            <a:pPr lvl="1">
              <a:buNone/>
            </a:pPr>
            <a:r>
              <a:rPr kumimoji="1" lang="ja-JP" altLang="en-US" sz="3200" u="sng" dirty="0" smtClean="0"/>
              <a:t>▶</a:t>
            </a:r>
            <a:r>
              <a:rPr kumimoji="1" lang="en-US" altLang="ja-JP" sz="3200" u="sng" dirty="0" smtClean="0"/>
              <a:t>verb</a:t>
            </a:r>
            <a:r>
              <a:rPr kumimoji="1" lang="en-US" altLang="ja-JP" sz="3200" dirty="0" smtClean="0"/>
              <a:t> [with obj.] record (something) in writte</a:t>
            </a:r>
            <a:r>
              <a:rPr lang="en-US" altLang="ja-JP" sz="3200" dirty="0" smtClean="0"/>
              <a:t>n, photographic, or other form.</a:t>
            </a:r>
          </a:p>
          <a:p>
            <a:pPr lvl="1">
              <a:buNone/>
            </a:pPr>
            <a:r>
              <a:rPr lang="ja-JP" altLang="en-US" sz="3200" dirty="0" smtClean="0"/>
              <a:t>（</a:t>
            </a:r>
            <a:r>
              <a:rPr lang="en-US" altLang="ja-JP" sz="3200" dirty="0" smtClean="0"/>
              <a:t>Oxford English Dictionary</a:t>
            </a:r>
            <a:r>
              <a:rPr lang="ja-JP" altLang="en-US" sz="3200" dirty="0" smtClean="0"/>
              <a:t>）</a:t>
            </a:r>
            <a:endParaRPr lang="en-US" altLang="ja-JP" sz="3200"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23</a:t>
            </a:fld>
            <a:endParaRPr kumimoji="1" lang="ja-JP"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ドキュメントとデジタルドキュメント</a:t>
            </a:r>
            <a:endParaRPr kumimoji="1" lang="ja-JP" altLang="en-US" dirty="0"/>
          </a:p>
        </p:txBody>
      </p:sp>
      <p:sp>
        <p:nvSpPr>
          <p:cNvPr id="3" name="コンテンツ プレースホルダ 2"/>
          <p:cNvSpPr>
            <a:spLocks noGrp="1"/>
          </p:cNvSpPr>
          <p:nvPr>
            <p:ph idx="1"/>
          </p:nvPr>
        </p:nvSpPr>
        <p:spPr>
          <a:xfrm>
            <a:off x="323528" y="1600200"/>
            <a:ext cx="8820472" cy="4525963"/>
          </a:xfrm>
        </p:spPr>
        <p:txBody>
          <a:bodyPr>
            <a:normAutofit/>
          </a:bodyPr>
          <a:lstStyle/>
          <a:p>
            <a:r>
              <a:rPr kumimoji="1" lang="en-US" altLang="ja-JP" sz="3600" dirty="0" smtClean="0"/>
              <a:t>document</a:t>
            </a:r>
            <a:r>
              <a:rPr lang="ja-JP" altLang="en-US" sz="3600" dirty="0" smtClean="0"/>
              <a:t> ← </a:t>
            </a:r>
            <a:r>
              <a:rPr lang="en-US" altLang="ja-JP" sz="3600" dirty="0" err="1" smtClean="0"/>
              <a:t>documentum</a:t>
            </a:r>
            <a:r>
              <a:rPr lang="en-US" altLang="ja-JP" sz="3600" dirty="0" smtClean="0"/>
              <a:t> </a:t>
            </a:r>
            <a:r>
              <a:rPr lang="ja-JP" altLang="en-US" sz="3600" dirty="0" smtClean="0"/>
              <a:t>（ラテン語）</a:t>
            </a:r>
            <a:endParaRPr lang="en-US" altLang="ja-JP" sz="3600" dirty="0" smtClean="0"/>
          </a:p>
          <a:p>
            <a:pPr lvl="1"/>
            <a:r>
              <a:rPr lang="en-US" altLang="ja-JP" dirty="0" smtClean="0"/>
              <a:t>doc- </a:t>
            </a:r>
            <a:r>
              <a:rPr lang="ja-JP" altLang="en-US" dirty="0" smtClean="0"/>
              <a:t>（教える） </a:t>
            </a:r>
            <a:r>
              <a:rPr lang="en-US" altLang="ja-JP" dirty="0" smtClean="0"/>
              <a:t>+ -</a:t>
            </a:r>
            <a:r>
              <a:rPr lang="en-US" altLang="ja-JP" dirty="0" err="1" smtClean="0"/>
              <a:t>mentum</a:t>
            </a:r>
            <a:r>
              <a:rPr lang="en-US" altLang="ja-JP" dirty="0" smtClean="0"/>
              <a:t> </a:t>
            </a:r>
            <a:r>
              <a:rPr lang="ja-JP" altLang="en-US" dirty="0" smtClean="0"/>
              <a:t>（方法</a:t>
            </a:r>
            <a:r>
              <a:rPr lang="en-US" altLang="ja-JP" dirty="0" smtClean="0"/>
              <a:t>; </a:t>
            </a:r>
            <a:r>
              <a:rPr lang="ja-JP" altLang="en-US" dirty="0" smtClean="0"/>
              <a:t>結果）</a:t>
            </a:r>
            <a:endParaRPr lang="en-US" altLang="ja-JP" dirty="0" smtClean="0"/>
          </a:p>
          <a:p>
            <a:pPr lvl="1"/>
            <a:r>
              <a:rPr lang="ja-JP" altLang="en-US" dirty="0" smtClean="0"/>
              <a:t>メディアや技術を問わず、教授する</a:t>
            </a:r>
            <a:r>
              <a:rPr lang="en-US" altLang="ja-JP" dirty="0" smtClean="0"/>
              <a:t>/</a:t>
            </a:r>
            <a:r>
              <a:rPr lang="ja-JP" altLang="en-US" dirty="0" smtClean="0"/>
              <a:t>伝える手段</a:t>
            </a:r>
            <a:endParaRPr lang="en-US" altLang="ja-JP" dirty="0" smtClean="0"/>
          </a:p>
          <a:p>
            <a:r>
              <a:rPr lang="en-US" altLang="ja-JP" dirty="0" smtClean="0"/>
              <a:t>document </a:t>
            </a:r>
            <a:r>
              <a:rPr lang="ja-JP" altLang="en-US" dirty="0" smtClean="0"/>
              <a:t>→（派生語） </a:t>
            </a:r>
            <a:r>
              <a:rPr lang="en-US" altLang="ja-JP" dirty="0" smtClean="0"/>
              <a:t>documentary</a:t>
            </a:r>
          </a:p>
          <a:p>
            <a:pPr lvl="1"/>
            <a:r>
              <a:rPr lang="ja-JP" altLang="en-US" dirty="0" smtClean="0"/>
              <a:t>記録、記録映画、ドキュメンタリー番組</a:t>
            </a:r>
            <a:endParaRPr lang="en-US" altLang="ja-JP" dirty="0" smtClean="0"/>
          </a:p>
          <a:p>
            <a:pPr lvl="1"/>
            <a:endParaRPr lang="ja-JP" altLang="en-US"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24</a:t>
            </a:fld>
            <a:endParaRPr kumimoji="1" lang="ja-JP"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（脱線）</a:t>
            </a:r>
            <a:r>
              <a:rPr lang="en-US" altLang="ja-JP" dirty="0" smtClean="0"/>
              <a:t>document</a:t>
            </a:r>
            <a:r>
              <a:rPr lang="ja-JP" altLang="en-US" dirty="0" smtClean="0"/>
              <a:t>の語源</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doc-, </a:t>
            </a:r>
            <a:r>
              <a:rPr kumimoji="1" lang="en-US" altLang="ja-JP" dirty="0" err="1" smtClean="0"/>
              <a:t>doct</a:t>
            </a:r>
            <a:r>
              <a:rPr kumimoji="1" lang="en-US" altLang="ja-JP" dirty="0" smtClean="0"/>
              <a:t>- </a:t>
            </a:r>
            <a:r>
              <a:rPr kumimoji="1" lang="ja-JP" altLang="en-US" dirty="0" smtClean="0"/>
              <a:t>（教える）</a:t>
            </a:r>
            <a:endParaRPr kumimoji="1" lang="en-US" altLang="ja-JP" dirty="0" smtClean="0"/>
          </a:p>
          <a:p>
            <a:pPr lvl="1"/>
            <a:r>
              <a:rPr lang="en-US" altLang="ja-JP" dirty="0" smtClean="0"/>
              <a:t>discipline </a:t>
            </a:r>
            <a:r>
              <a:rPr lang="ja-JP" altLang="en-US" dirty="0" smtClean="0"/>
              <a:t>（規律</a:t>
            </a:r>
            <a:r>
              <a:rPr lang="en-US" altLang="ja-JP" dirty="0" smtClean="0"/>
              <a:t>, </a:t>
            </a:r>
            <a:r>
              <a:rPr lang="ja-JP" altLang="en-US" dirty="0" smtClean="0"/>
              <a:t>訓練法</a:t>
            </a:r>
            <a:r>
              <a:rPr lang="en-US" altLang="ja-JP" dirty="0" smtClean="0"/>
              <a:t>, </a:t>
            </a:r>
            <a:r>
              <a:rPr lang="ja-JP" altLang="en-US" dirty="0" smtClean="0"/>
              <a:t>分野領域）</a:t>
            </a:r>
            <a:endParaRPr lang="en-US" altLang="ja-JP" dirty="0" smtClean="0"/>
          </a:p>
          <a:p>
            <a:pPr lvl="1"/>
            <a:r>
              <a:rPr lang="en-US" altLang="ja-JP" dirty="0" smtClean="0"/>
              <a:t>doctor  </a:t>
            </a:r>
            <a:r>
              <a:rPr lang="ja-JP" altLang="en-US" dirty="0" smtClean="0"/>
              <a:t>（博士）</a:t>
            </a:r>
            <a:endParaRPr lang="en-US" altLang="ja-JP" dirty="0" smtClean="0"/>
          </a:p>
          <a:p>
            <a:pPr lvl="1"/>
            <a:r>
              <a:rPr lang="en-US" altLang="ja-JP" dirty="0" smtClean="0"/>
              <a:t>doctrine </a:t>
            </a:r>
            <a:r>
              <a:rPr lang="ja-JP" altLang="en-US" dirty="0" smtClean="0"/>
              <a:t>（教義）</a:t>
            </a:r>
            <a:endParaRPr lang="en-US" altLang="ja-JP" dirty="0" smtClean="0"/>
          </a:p>
          <a:p>
            <a:pPr lvl="1"/>
            <a:r>
              <a:rPr lang="en-US" altLang="ja-JP" dirty="0" smtClean="0"/>
              <a:t>documentary </a:t>
            </a:r>
            <a:r>
              <a:rPr lang="ja-JP" altLang="en-US" dirty="0" smtClean="0"/>
              <a:t>（記録映画）</a:t>
            </a:r>
            <a:endParaRPr lang="en-US" altLang="ja-JP" dirty="0" smtClean="0"/>
          </a:p>
          <a:p>
            <a:pPr lvl="1"/>
            <a:r>
              <a:rPr lang="en-US" altLang="ja-JP" dirty="0" smtClean="0"/>
              <a:t>education </a:t>
            </a:r>
            <a:r>
              <a:rPr lang="ja-JP" altLang="en-US" dirty="0" smtClean="0"/>
              <a:t>教育</a:t>
            </a:r>
            <a:r>
              <a:rPr lang="en-US" altLang="ja-JP" dirty="0" smtClean="0"/>
              <a:t>; </a:t>
            </a:r>
            <a:r>
              <a:rPr lang="ja-JP" altLang="en-US" dirty="0" smtClean="0"/>
              <a:t>← </a:t>
            </a:r>
            <a:r>
              <a:rPr lang="en-US" altLang="ja-JP" dirty="0" smtClean="0"/>
              <a:t>ex- + </a:t>
            </a:r>
            <a:r>
              <a:rPr lang="en-US" altLang="ja-JP" dirty="0" err="1" smtClean="0"/>
              <a:t>doctus</a:t>
            </a:r>
            <a:endParaRPr lang="en-US" altLang="ja-JP" dirty="0" smtClean="0"/>
          </a:p>
          <a:p>
            <a:pPr lvl="2"/>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25</a:t>
            </a:fld>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デジタルドキュメントとは？</a:t>
            </a:r>
            <a:endParaRPr kumimoji="1" lang="ja-JP" altLang="en-US" dirty="0"/>
          </a:p>
        </p:txBody>
      </p:sp>
      <p:sp>
        <p:nvSpPr>
          <p:cNvPr id="3" name="コンテンツ プレースホルダ 2"/>
          <p:cNvSpPr>
            <a:spLocks noGrp="1"/>
          </p:cNvSpPr>
          <p:nvPr>
            <p:ph idx="1"/>
          </p:nvPr>
        </p:nvSpPr>
        <p:spPr>
          <a:xfrm>
            <a:off x="457200" y="1600200"/>
            <a:ext cx="8686800" cy="4525963"/>
          </a:xfrm>
        </p:spPr>
        <p:txBody>
          <a:bodyPr/>
          <a:lstStyle/>
          <a:p>
            <a:r>
              <a:rPr kumimoji="1" lang="ja-JP" altLang="en-US" dirty="0" smtClean="0"/>
              <a:t>デジタルメディア上でドキュメントを提供している。</a:t>
            </a:r>
            <a:endParaRPr kumimoji="1" lang="en-US" altLang="ja-JP" dirty="0" smtClean="0"/>
          </a:p>
          <a:p>
            <a:r>
              <a:rPr kumimoji="1" lang="ja-JP" altLang="en-US" dirty="0" smtClean="0"/>
              <a:t>コンピュータ上で；ネットワークを通じて</a:t>
            </a:r>
            <a:endParaRPr kumimoji="1" lang="en-US" altLang="ja-JP" dirty="0" smtClean="0"/>
          </a:p>
          <a:p>
            <a:r>
              <a:rPr lang="ja-JP" altLang="en-US" smtClean="0"/>
              <a:t>パッケージ型，ネットワーク型</a:t>
            </a:r>
            <a:endParaRPr kumimoji="1" lang="en-US" altLang="ja-JP" dirty="0" smtClean="0"/>
          </a:p>
          <a:p>
            <a:r>
              <a:rPr kumimoji="1" lang="ja-JP" altLang="en-US" dirty="0" smtClean="0"/>
              <a:t>（電子文書</a:t>
            </a:r>
            <a:r>
              <a:rPr lang="en-US" altLang="ja-JP" dirty="0" smtClean="0"/>
              <a:t>; E-document</a:t>
            </a:r>
            <a:r>
              <a:rPr lang="ja-JP" altLang="en-US" dirty="0" smtClean="0"/>
              <a:t>）</a:t>
            </a:r>
            <a:endParaRPr kumimoji="1" lang="en-US" altLang="ja-JP" dirty="0" smtClean="0"/>
          </a:p>
          <a:p>
            <a:r>
              <a:rPr kumimoji="1" lang="ja-JP" altLang="en-US" dirty="0" smtClean="0"/>
              <a:t>ウェブ</a:t>
            </a:r>
            <a:endParaRPr kumimoji="1" lang="en-US" altLang="ja-JP" dirty="0" smtClean="0"/>
          </a:p>
          <a:p>
            <a:pPr lvl="1"/>
            <a:r>
              <a:rPr lang="en-US" altLang="ja-JP" dirty="0" smtClean="0"/>
              <a:t>Twitter;  YouTube; …</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26</a:t>
            </a:fld>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デジタルドキュメントの周縁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ドキュメントとデータの違い？</a:t>
            </a:r>
            <a:endParaRPr kumimoji="1" lang="en-US" altLang="ja-JP" dirty="0" smtClean="0"/>
          </a:p>
          <a:p>
            <a:pPr lvl="1"/>
            <a:r>
              <a:rPr kumimoji="1" lang="ja-JP" altLang="en-US" dirty="0" smtClean="0"/>
              <a:t>データ：構造化された</a:t>
            </a:r>
            <a:r>
              <a:rPr lang="ja-JP" altLang="en-US" dirty="0" smtClean="0"/>
              <a:t>レコード。</a:t>
            </a:r>
            <a:endParaRPr kumimoji="1" lang="en-US" altLang="ja-JP" dirty="0" smtClean="0"/>
          </a:p>
          <a:p>
            <a:pPr lvl="2"/>
            <a:r>
              <a:rPr lang="ja-JP" altLang="en-US" dirty="0" smtClean="0"/>
              <a:t>例：電話番号帳、人事記録。</a:t>
            </a:r>
            <a:endParaRPr lang="en-US" altLang="ja-JP" dirty="0" smtClean="0"/>
          </a:p>
          <a:p>
            <a:pPr lvl="1"/>
            <a:r>
              <a:rPr kumimoji="1" lang="ja-JP" altLang="en-US" dirty="0" smtClean="0"/>
              <a:t>ドキュメント：記録されたコンテンツ。人が読んで理解できるもの。</a:t>
            </a:r>
            <a:endParaRPr kumimoji="1" lang="en-US" altLang="ja-JP" dirty="0" smtClean="0"/>
          </a:p>
          <a:p>
            <a:pPr lvl="2"/>
            <a:r>
              <a:rPr lang="ja-JP" altLang="en-US" dirty="0" smtClean="0"/>
              <a:t>例：説明書、マニュアル、図面、楽譜。</a:t>
            </a:r>
            <a:endParaRPr lang="en-US" altLang="ja-JP" dirty="0" smtClean="0"/>
          </a:p>
          <a:p>
            <a:pPr lvl="1"/>
            <a:r>
              <a:rPr lang="en-US" altLang="ja-JP" dirty="0" smtClean="0"/>
              <a:t>cf</a:t>
            </a:r>
            <a:r>
              <a:rPr kumimoji="1" lang="en-US" altLang="ja-JP" dirty="0" smtClean="0"/>
              <a:t>. Wikipedia </a:t>
            </a:r>
            <a:r>
              <a:rPr kumimoji="1" lang="en-US" altLang="ja-JP" dirty="0" err="1" smtClean="0"/>
              <a:t>vs</a:t>
            </a:r>
            <a:r>
              <a:rPr kumimoji="1" lang="en-US" altLang="ja-JP" dirty="0" smtClean="0"/>
              <a:t> </a:t>
            </a:r>
            <a:r>
              <a:rPr kumimoji="1" lang="en-US" altLang="ja-JP" dirty="0" err="1" smtClean="0"/>
              <a:t>Dbpedia</a:t>
            </a:r>
            <a:endParaRPr kumimoji="1" lang="en-US" altLang="ja-JP" dirty="0" smtClean="0"/>
          </a:p>
          <a:p>
            <a:pPr lvl="1"/>
            <a:r>
              <a:rPr lang="en-US" altLang="ja-JP" dirty="0" smtClean="0"/>
              <a:t>cf. </a:t>
            </a:r>
            <a:r>
              <a:rPr lang="ja-JP" altLang="en-US" dirty="0" smtClean="0"/>
              <a:t>データ指向</a:t>
            </a:r>
            <a:r>
              <a:rPr lang="en-US" altLang="ja-JP" dirty="0" smtClean="0"/>
              <a:t>XML </a:t>
            </a:r>
            <a:r>
              <a:rPr lang="en-US" altLang="ja-JP" dirty="0" err="1" smtClean="0"/>
              <a:t>vs</a:t>
            </a:r>
            <a:r>
              <a:rPr lang="en-US" altLang="ja-JP" dirty="0" smtClean="0"/>
              <a:t> </a:t>
            </a:r>
            <a:r>
              <a:rPr lang="ja-JP" altLang="en-US" dirty="0" smtClean="0"/>
              <a:t>ドキュメント指向</a:t>
            </a:r>
            <a:r>
              <a:rPr lang="en-US" altLang="ja-JP" dirty="0" smtClean="0"/>
              <a:t>XML</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27</a:t>
            </a:fld>
            <a:endParaRPr kumimoji="1" lang="ja-JP"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デジタルドキュメントに対する視点</a:t>
            </a:r>
            <a:endParaRPr kumimoji="1" lang="ja-JP" altLang="en-US" dirty="0"/>
          </a:p>
        </p:txBody>
      </p:sp>
      <p:sp>
        <p:nvSpPr>
          <p:cNvPr id="3" name="コンテンツ プレースホルダ 2"/>
          <p:cNvSpPr>
            <a:spLocks noGrp="1"/>
          </p:cNvSpPr>
          <p:nvPr>
            <p:ph idx="1"/>
          </p:nvPr>
        </p:nvSpPr>
        <p:spPr>
          <a:xfrm>
            <a:off x="457200" y="1600200"/>
            <a:ext cx="8229600" cy="4853136"/>
          </a:xfrm>
        </p:spPr>
        <p:txBody>
          <a:bodyPr>
            <a:normAutofit/>
          </a:bodyPr>
          <a:lstStyle/>
          <a:p>
            <a:r>
              <a:rPr kumimoji="1" lang="ja-JP" altLang="en-US" dirty="0" smtClean="0"/>
              <a:t>ドキュメントのジャンル</a:t>
            </a:r>
            <a:endParaRPr kumimoji="1" lang="en-US" altLang="ja-JP" dirty="0" smtClean="0"/>
          </a:p>
          <a:p>
            <a:pPr lvl="1"/>
            <a:r>
              <a:rPr lang="ja-JP" altLang="en-US" dirty="0" smtClean="0"/>
              <a:t>ビジネス・用務：業務文書、行政文書</a:t>
            </a:r>
            <a:endParaRPr lang="en-US" altLang="ja-JP" dirty="0" smtClean="0"/>
          </a:p>
          <a:p>
            <a:pPr lvl="1"/>
            <a:r>
              <a:rPr lang="ja-JP" altLang="en-US" dirty="0" smtClean="0"/>
              <a:t>調査研究：書籍、論文、特許</a:t>
            </a:r>
            <a:endParaRPr lang="en-US" altLang="ja-JP" dirty="0" smtClean="0"/>
          </a:p>
          <a:p>
            <a:pPr lvl="1"/>
            <a:r>
              <a:rPr lang="ja-JP" altLang="en-US" dirty="0" smtClean="0"/>
              <a:t>教育：教材</a:t>
            </a:r>
            <a:endParaRPr lang="en-US" altLang="ja-JP" dirty="0" smtClean="0"/>
          </a:p>
          <a:p>
            <a:pPr lvl="1"/>
            <a:r>
              <a:rPr lang="ja-JP" altLang="en-US" dirty="0" smtClean="0"/>
              <a:t>趣味：文芸その他</a:t>
            </a:r>
            <a:endParaRPr lang="en-US" altLang="ja-JP" dirty="0" smtClean="0"/>
          </a:p>
          <a:p>
            <a:r>
              <a:rPr kumimoji="1" lang="ja-JP" altLang="en-US" dirty="0" smtClean="0"/>
              <a:t>ドキュメントの流通</a:t>
            </a:r>
            <a:endParaRPr kumimoji="1" lang="en-US" altLang="ja-JP" dirty="0" smtClean="0"/>
          </a:p>
          <a:p>
            <a:pPr lvl="1"/>
            <a:r>
              <a:rPr lang="ja-JP" altLang="en-US" dirty="0" smtClean="0"/>
              <a:t>出版・刊行</a:t>
            </a:r>
            <a:endParaRPr lang="en-US" altLang="ja-JP" dirty="0" smtClean="0"/>
          </a:p>
          <a:p>
            <a:pPr lvl="1"/>
            <a:r>
              <a:rPr kumimoji="1" lang="en-US" altLang="ja-JP" dirty="0" smtClean="0"/>
              <a:t>Web</a:t>
            </a:r>
          </a:p>
          <a:p>
            <a:pPr lvl="1"/>
            <a:r>
              <a:rPr kumimoji="1" lang="ja-JP" altLang="en-US" dirty="0" smtClean="0"/>
              <a:t>インハウス（</a:t>
            </a:r>
            <a:r>
              <a:rPr kumimoji="1" lang="en-US" altLang="ja-JP" dirty="0" smtClean="0"/>
              <a:t>in-house; </a:t>
            </a:r>
            <a:r>
              <a:rPr kumimoji="1" lang="ja-JP" altLang="en-US" dirty="0" smtClean="0"/>
              <a:t>組織内流通）</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28</a:t>
            </a:fld>
            <a:endParaRPr kumimoji="1" lang="ja-JP"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1143000"/>
          </a:xfrm>
        </p:spPr>
        <p:txBody>
          <a:bodyPr/>
          <a:lstStyle/>
          <a:p>
            <a:r>
              <a:rPr kumimoji="1" lang="ja-JP" altLang="en-US" dirty="0" smtClean="0"/>
              <a:t>第</a:t>
            </a:r>
            <a:r>
              <a:rPr kumimoji="1" lang="en-US" altLang="ja-JP" dirty="0" smtClean="0"/>
              <a:t>1</a:t>
            </a:r>
            <a:r>
              <a:rPr kumimoji="1" lang="ja-JP" altLang="en-US" dirty="0" smtClean="0"/>
              <a:t>回レポート課題</a:t>
            </a:r>
            <a:endParaRPr kumimoji="1" lang="ja-JP" altLang="en-US" dirty="0"/>
          </a:p>
        </p:txBody>
      </p:sp>
      <p:sp>
        <p:nvSpPr>
          <p:cNvPr id="3" name="コンテンツ プレースホルダ 2"/>
          <p:cNvSpPr>
            <a:spLocks noGrp="1"/>
          </p:cNvSpPr>
          <p:nvPr>
            <p:ph idx="1"/>
          </p:nvPr>
        </p:nvSpPr>
        <p:spPr>
          <a:xfrm>
            <a:off x="251520" y="1340768"/>
            <a:ext cx="8640960" cy="5328592"/>
          </a:xfrm>
        </p:spPr>
        <p:txBody>
          <a:bodyPr>
            <a:normAutofit/>
          </a:bodyPr>
          <a:lstStyle/>
          <a:p>
            <a:r>
              <a:rPr kumimoji="1" lang="ja-JP" altLang="en-US" dirty="0" smtClean="0"/>
              <a:t>デジタルドキュメントとはどのようなものか、</a:t>
            </a:r>
            <a:r>
              <a:rPr kumimoji="1" lang="ja-JP" altLang="en-US" u="sng" dirty="0" smtClean="0"/>
              <a:t>具体例</a:t>
            </a:r>
            <a:r>
              <a:rPr kumimoji="1" lang="ja-JP" altLang="en-US" dirty="0" smtClean="0"/>
              <a:t>を挙げて説明してください。</a:t>
            </a:r>
            <a:endParaRPr kumimoji="1" lang="en-US" altLang="ja-JP" dirty="0" smtClean="0"/>
          </a:p>
          <a:p>
            <a:r>
              <a:rPr lang="ja-JP" altLang="en-US" dirty="0" smtClean="0"/>
              <a:t>その際、文献（書籍または論文等）を</a:t>
            </a:r>
            <a:r>
              <a:rPr lang="ja-JP" altLang="en-US" u="sng" dirty="0" smtClean="0"/>
              <a:t>一つ以上</a:t>
            </a:r>
            <a:r>
              <a:rPr lang="ja-JP" altLang="en-US" dirty="0" smtClean="0"/>
              <a:t>参考文献としてあげること。</a:t>
            </a:r>
            <a:endParaRPr kumimoji="1" lang="en-US" altLang="ja-JP" dirty="0" smtClean="0"/>
          </a:p>
          <a:p>
            <a:pPr lvl="1"/>
            <a:r>
              <a:rPr lang="en-US" altLang="ja-JP" dirty="0" smtClean="0"/>
              <a:t>A4</a:t>
            </a:r>
            <a:r>
              <a:rPr lang="ja-JP" altLang="en-US" dirty="0" smtClean="0"/>
              <a:t>用紙</a:t>
            </a:r>
            <a:r>
              <a:rPr lang="en-US" altLang="ja-JP" dirty="0" smtClean="0"/>
              <a:t>1</a:t>
            </a:r>
            <a:r>
              <a:rPr lang="ja-JP" altLang="en-US" dirty="0" smtClean="0"/>
              <a:t>ページにまとめること（書式自由）</a:t>
            </a:r>
            <a:endParaRPr lang="en-US" altLang="ja-JP" dirty="0" smtClean="0"/>
          </a:p>
          <a:p>
            <a:pPr lvl="1"/>
            <a:r>
              <a:rPr kumimoji="1" lang="ja-JP" altLang="en-US" dirty="0" smtClean="0"/>
              <a:t>課題番号（</a:t>
            </a:r>
            <a:r>
              <a:rPr kumimoji="1" lang="ja-JP" altLang="en-US" b="1" dirty="0" smtClean="0"/>
              <a:t>第</a:t>
            </a:r>
            <a:r>
              <a:rPr kumimoji="1" lang="en-US" altLang="ja-JP" b="1" dirty="0" smtClean="0"/>
              <a:t>1</a:t>
            </a:r>
            <a:r>
              <a:rPr kumimoji="1" lang="ja-JP" altLang="en-US" b="1" dirty="0" smtClean="0"/>
              <a:t>回レポート課題</a:t>
            </a:r>
            <a:r>
              <a:rPr kumimoji="1" lang="ja-JP" altLang="en-US" dirty="0" smtClean="0"/>
              <a:t>）</a:t>
            </a:r>
            <a:r>
              <a:rPr kumimoji="1" lang="en-US" altLang="ja-JP" dirty="0" smtClean="0"/>
              <a:t>, </a:t>
            </a:r>
            <a:r>
              <a:rPr kumimoji="1" lang="ja-JP" altLang="en-US" dirty="0" smtClean="0"/>
              <a:t>提出日</a:t>
            </a:r>
            <a:r>
              <a:rPr kumimoji="1" lang="en-US" altLang="ja-JP" dirty="0" smtClean="0"/>
              <a:t>, </a:t>
            </a:r>
            <a:r>
              <a:rPr kumimoji="1" lang="ja-JP" altLang="en-US" dirty="0" smtClean="0"/>
              <a:t>学籍番号</a:t>
            </a:r>
            <a:r>
              <a:rPr kumimoji="1" lang="en-US" altLang="ja-JP" dirty="0" smtClean="0"/>
              <a:t>, </a:t>
            </a:r>
            <a:r>
              <a:rPr kumimoji="1" lang="ja-JP" altLang="en-US" dirty="0" smtClean="0"/>
              <a:t>所属</a:t>
            </a:r>
            <a:r>
              <a:rPr kumimoji="1" lang="en-US" altLang="ja-JP" dirty="0" smtClean="0"/>
              <a:t>, </a:t>
            </a:r>
            <a:r>
              <a:rPr kumimoji="1" lang="ja-JP" altLang="en-US" dirty="0" smtClean="0"/>
              <a:t>氏名を提出用紙の一番上に必ず記入すること</a:t>
            </a:r>
            <a:endParaRPr lang="en-US" altLang="ja-JP" dirty="0" smtClean="0"/>
          </a:p>
          <a:p>
            <a:pPr lvl="1"/>
            <a:r>
              <a:rPr kumimoji="1" lang="ja-JP" altLang="en-US" dirty="0" smtClean="0"/>
              <a:t>次回の授業時間の最初に提出を求めます。</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29</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a:lstStyle/>
          <a:p>
            <a:r>
              <a:rPr kumimoji="1" lang="ja-JP" altLang="en-US" dirty="0" smtClean="0"/>
              <a:t>自己紹介</a:t>
            </a:r>
            <a:endParaRPr kumimoji="1" lang="ja-JP" altLang="en-US" dirty="0"/>
          </a:p>
        </p:txBody>
      </p:sp>
      <p:sp>
        <p:nvSpPr>
          <p:cNvPr id="3" name="コンテンツ プレースホルダ 2"/>
          <p:cNvSpPr>
            <a:spLocks noGrp="1"/>
          </p:cNvSpPr>
          <p:nvPr>
            <p:ph idx="1"/>
          </p:nvPr>
        </p:nvSpPr>
        <p:spPr>
          <a:xfrm>
            <a:off x="457200" y="1124744"/>
            <a:ext cx="8363272" cy="5733256"/>
          </a:xfrm>
        </p:spPr>
        <p:txBody>
          <a:bodyPr>
            <a:normAutofit fontScale="92500" lnSpcReduction="20000"/>
          </a:bodyPr>
          <a:lstStyle/>
          <a:p>
            <a:r>
              <a:rPr kumimoji="1" lang="ja-JP" altLang="en-US" dirty="0" smtClean="0"/>
              <a:t>高久 雅生（たかく まさお）</a:t>
            </a:r>
            <a:endParaRPr kumimoji="1" lang="en-US" altLang="ja-JP" dirty="0" smtClean="0"/>
          </a:p>
          <a:p>
            <a:r>
              <a:rPr lang="ja-JP" altLang="en-US" dirty="0" smtClean="0"/>
              <a:t>職歴：</a:t>
            </a:r>
            <a:endParaRPr lang="en-US" altLang="ja-JP" dirty="0" smtClean="0"/>
          </a:p>
          <a:p>
            <a:pPr lvl="1"/>
            <a:r>
              <a:rPr lang="en-US" altLang="ja-JP" dirty="0" smtClean="0"/>
              <a:t>2004-2008: </a:t>
            </a:r>
            <a:r>
              <a:rPr lang="ja-JP" altLang="en-US" dirty="0" smtClean="0"/>
              <a:t>国立情報学研究所</a:t>
            </a:r>
            <a:endParaRPr lang="en-US" altLang="ja-JP" dirty="0" smtClean="0"/>
          </a:p>
          <a:p>
            <a:pPr lvl="1"/>
            <a:r>
              <a:rPr lang="en-US" altLang="ja-JP" dirty="0" smtClean="0"/>
              <a:t>2008-2013: </a:t>
            </a:r>
            <a:r>
              <a:rPr lang="ja-JP" altLang="en-US" dirty="0" smtClean="0"/>
              <a:t>物質・材料研究機構</a:t>
            </a:r>
            <a:endParaRPr lang="en-US" altLang="ja-JP" dirty="0" smtClean="0"/>
          </a:p>
          <a:p>
            <a:pPr lvl="1"/>
            <a:r>
              <a:rPr lang="en-US" altLang="ja-JP" dirty="0" smtClean="0"/>
              <a:t>2013-:          </a:t>
            </a:r>
            <a:r>
              <a:rPr lang="ja-JP" altLang="en-US" dirty="0" smtClean="0"/>
              <a:t>筑波大学図書館情報メディア研究系</a:t>
            </a:r>
            <a:endParaRPr lang="en-US" altLang="ja-JP" dirty="0" smtClean="0"/>
          </a:p>
          <a:p>
            <a:r>
              <a:rPr kumimoji="1" lang="ja-JP" altLang="en-US" dirty="0" smtClean="0"/>
              <a:t>専門・関心：</a:t>
            </a:r>
            <a:endParaRPr kumimoji="1" lang="en-US" altLang="ja-JP" dirty="0" smtClean="0"/>
          </a:p>
          <a:p>
            <a:pPr lvl="1"/>
            <a:r>
              <a:rPr kumimoji="1" lang="ja-JP" altLang="en-US" dirty="0" smtClean="0"/>
              <a:t>情報検索</a:t>
            </a:r>
            <a:endParaRPr kumimoji="1" lang="en-US" altLang="ja-JP" dirty="0" smtClean="0"/>
          </a:p>
          <a:p>
            <a:pPr lvl="1"/>
            <a:r>
              <a:rPr kumimoji="1" lang="ja-JP" altLang="en-US" dirty="0" smtClean="0"/>
              <a:t>電子図書館</a:t>
            </a:r>
            <a:endParaRPr kumimoji="1" lang="en-US" altLang="ja-JP" dirty="0" smtClean="0"/>
          </a:p>
          <a:p>
            <a:pPr lvl="1"/>
            <a:r>
              <a:rPr kumimoji="1" lang="ja-JP" altLang="en-US" dirty="0" smtClean="0"/>
              <a:t>学術コミュニケーション</a:t>
            </a:r>
            <a:endParaRPr lang="en-US" altLang="ja-JP" dirty="0" smtClean="0"/>
          </a:p>
          <a:p>
            <a:r>
              <a:rPr kumimoji="1" lang="ja-JP" altLang="en-US" dirty="0" smtClean="0"/>
              <a:t>連絡先：</a:t>
            </a:r>
            <a:endParaRPr kumimoji="1" lang="en-US" altLang="ja-JP" dirty="0" smtClean="0"/>
          </a:p>
          <a:p>
            <a:pPr lvl="1"/>
            <a:r>
              <a:rPr kumimoji="1" lang="ja-JP" altLang="en-US" dirty="0" smtClean="0"/>
              <a:t>研究室： </a:t>
            </a:r>
            <a:r>
              <a:rPr kumimoji="1" lang="en-US" altLang="ja-JP" dirty="0" smtClean="0"/>
              <a:t>7D208</a:t>
            </a:r>
          </a:p>
          <a:p>
            <a:pPr lvl="1"/>
            <a:r>
              <a:rPr lang="ja-JP" altLang="en-US" dirty="0" smtClean="0"/>
              <a:t>メール：</a:t>
            </a:r>
            <a:r>
              <a:rPr lang="en-US" altLang="ja-JP" dirty="0" smtClean="0"/>
              <a:t>masao@slis.tsukuba.ac.jp</a:t>
            </a:r>
          </a:p>
          <a:p>
            <a:pPr lvl="1"/>
            <a:r>
              <a:rPr kumimoji="1" lang="en-US" altLang="ja-JP" dirty="0" smtClean="0"/>
              <a:t>Twitter: @tmasao</a:t>
            </a:r>
            <a:endParaRPr kumimoji="1" lang="ja-JP" altLang="en-US" dirty="0"/>
          </a:p>
        </p:txBody>
      </p:sp>
      <p:sp>
        <p:nvSpPr>
          <p:cNvPr id="4" name="スライド番号プレースホルダ 3"/>
          <p:cNvSpPr>
            <a:spLocks noGrp="1"/>
          </p:cNvSpPr>
          <p:nvPr>
            <p:ph type="sldNum" sz="quarter" idx="12"/>
          </p:nvPr>
        </p:nvSpPr>
        <p:spPr/>
        <p:txBody>
          <a:bodyPr/>
          <a:lstStyle/>
          <a:p>
            <a:fld id="{E0754327-7A6D-47E7-83B4-98D015F4C896}" type="slidenum">
              <a:rPr kumimoji="1" lang="ja-JP" altLang="en-US" smtClean="0"/>
              <a:pPr/>
              <a:t>3</a:t>
            </a:fld>
            <a:endParaRPr kumimoji="1"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1143000"/>
          </a:xfrm>
        </p:spPr>
        <p:txBody>
          <a:bodyPr/>
          <a:lstStyle/>
          <a:p>
            <a:r>
              <a:rPr kumimoji="1" lang="ja-JP" altLang="en-US" dirty="0" smtClean="0"/>
              <a:t>本日のまとめ</a:t>
            </a:r>
            <a:endParaRPr kumimoji="1" lang="ja-JP" altLang="en-US" dirty="0"/>
          </a:p>
        </p:txBody>
      </p:sp>
      <p:sp>
        <p:nvSpPr>
          <p:cNvPr id="3" name="コンテンツ プレースホルダ 2"/>
          <p:cNvSpPr>
            <a:spLocks noGrp="1"/>
          </p:cNvSpPr>
          <p:nvPr>
            <p:ph idx="1"/>
          </p:nvPr>
        </p:nvSpPr>
        <p:spPr>
          <a:xfrm>
            <a:off x="323528" y="1268760"/>
            <a:ext cx="8686800" cy="5589240"/>
          </a:xfrm>
        </p:spPr>
        <p:txBody>
          <a:bodyPr>
            <a:normAutofit/>
          </a:bodyPr>
          <a:lstStyle/>
          <a:p>
            <a:r>
              <a:rPr kumimoji="1" lang="ja-JP" altLang="en-US" dirty="0" smtClean="0"/>
              <a:t>ドキュメント（文書）とは？</a:t>
            </a:r>
            <a:endParaRPr kumimoji="1" lang="en-US" altLang="ja-JP" dirty="0" smtClean="0"/>
          </a:p>
          <a:p>
            <a:r>
              <a:rPr lang="ja-JP" altLang="en-US" dirty="0" smtClean="0"/>
              <a:t>デジタルドキュメントとは？</a:t>
            </a:r>
            <a:endParaRPr lang="en-US" altLang="ja-JP" dirty="0" smtClean="0"/>
          </a:p>
          <a:p>
            <a:endParaRPr lang="en-US" altLang="ja-JP" dirty="0" smtClean="0"/>
          </a:p>
          <a:p>
            <a:r>
              <a:rPr kumimoji="1" lang="ja-JP" altLang="en-US" dirty="0" smtClean="0"/>
              <a:t>次回の予定</a:t>
            </a:r>
            <a:endParaRPr kumimoji="1" lang="en-US" altLang="ja-JP" dirty="0" smtClean="0"/>
          </a:p>
          <a:p>
            <a:pPr lvl="1"/>
            <a:r>
              <a:rPr lang="ja-JP" altLang="en-US" dirty="0" smtClean="0"/>
              <a:t>今日の続き</a:t>
            </a:r>
            <a:endParaRPr kumimoji="1" lang="en-US" altLang="ja-JP" dirty="0" smtClean="0"/>
          </a:p>
          <a:p>
            <a:pPr lvl="1"/>
            <a:r>
              <a:rPr lang="ja-JP" altLang="en-US" dirty="0" smtClean="0"/>
              <a:t>学術分野を対象としたデジタルドキュメントの事例について解説</a:t>
            </a:r>
            <a:endParaRPr lang="en-US" altLang="ja-JP" dirty="0" smtClean="0"/>
          </a:p>
          <a:p>
            <a:pPr lvl="2"/>
            <a:r>
              <a:rPr lang="en-US" altLang="ja-JP" dirty="0" smtClean="0"/>
              <a:t>E</a:t>
            </a:r>
            <a:r>
              <a:rPr lang="ja-JP" altLang="en-US" dirty="0" smtClean="0"/>
              <a:t>ジャーナル </a:t>
            </a:r>
            <a:r>
              <a:rPr lang="en-US" altLang="ja-JP" dirty="0" smtClean="0"/>
              <a:t>(E-journal)</a:t>
            </a:r>
          </a:p>
          <a:p>
            <a:pPr lvl="2"/>
            <a:r>
              <a:rPr lang="en-US" altLang="ja-JP" dirty="0" smtClean="0"/>
              <a:t>E</a:t>
            </a:r>
            <a:r>
              <a:rPr lang="ja-JP" altLang="en-US" dirty="0" smtClean="0"/>
              <a:t>ブック </a:t>
            </a:r>
            <a:r>
              <a:rPr lang="en-US" altLang="ja-JP" dirty="0" smtClean="0"/>
              <a:t>(E-book)</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30</a:t>
            </a:fld>
            <a:endParaRPr kumimoji="1" lang="ja-JP"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デジタルドキュメントの研究</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情報処理学会デジタルドキュメント研究会</a:t>
            </a:r>
            <a:endParaRPr kumimoji="1" lang="en-US" altLang="ja-JP" dirty="0" smtClean="0"/>
          </a:p>
          <a:p>
            <a:pPr lvl="1"/>
            <a:r>
              <a:rPr lang="en-US" altLang="ja-JP" dirty="0" smtClean="0">
                <a:hlinkClick r:id="rId2"/>
              </a:rPr>
              <a:t>http://sigdd.sakura.ne.jp/</a:t>
            </a:r>
            <a:endParaRPr lang="en-US" altLang="ja-JP" dirty="0" smtClean="0"/>
          </a:p>
          <a:p>
            <a:r>
              <a:rPr kumimoji="1" lang="ja-JP" altLang="en-US" dirty="0" smtClean="0"/>
              <a:t>デジタルライブラリー、文書管理、デジタル出版の分野に分かれている</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31</a:t>
            </a:fld>
            <a:endParaRPr kumimoji="1" lang="ja-JP"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今後の予定（講義の流れ）</a:t>
            </a:r>
            <a:endParaRPr kumimoji="1" lang="ja-JP" altLang="en-US" dirty="0"/>
          </a:p>
        </p:txBody>
      </p:sp>
      <p:sp>
        <p:nvSpPr>
          <p:cNvPr id="3" name="コンテンツ プレースホルダ 2"/>
          <p:cNvSpPr>
            <a:spLocks noGrp="1"/>
          </p:cNvSpPr>
          <p:nvPr>
            <p:ph idx="1"/>
          </p:nvPr>
        </p:nvSpPr>
        <p:spPr>
          <a:xfrm>
            <a:off x="251520" y="1600200"/>
            <a:ext cx="8892480" cy="4525963"/>
          </a:xfrm>
        </p:spPr>
        <p:txBody>
          <a:bodyPr/>
          <a:lstStyle/>
          <a:p>
            <a:r>
              <a:rPr lang="ja-JP" altLang="en-US" dirty="0" smtClean="0"/>
              <a:t>ドキュメントとは？</a:t>
            </a:r>
            <a:r>
              <a:rPr kumimoji="1" lang="ja-JP" altLang="en-US" dirty="0" smtClean="0"/>
              <a:t>（本日）</a:t>
            </a:r>
            <a:endParaRPr kumimoji="1" lang="en-US" altLang="ja-JP" dirty="0" smtClean="0"/>
          </a:p>
          <a:p>
            <a:r>
              <a:rPr lang="ja-JP" altLang="en-US" dirty="0" smtClean="0"/>
              <a:t>学術情報流通分野のディジタルドキュメント</a:t>
            </a:r>
            <a:endParaRPr lang="en-US" altLang="ja-JP" dirty="0" smtClean="0"/>
          </a:p>
          <a:p>
            <a:pPr lvl="1"/>
            <a:r>
              <a:rPr lang="en-US" altLang="ja-JP" dirty="0" smtClean="0"/>
              <a:t>4/25, 5/2, </a:t>
            </a:r>
          </a:p>
          <a:p>
            <a:r>
              <a:rPr kumimoji="1" lang="ja-JP" altLang="en-US" dirty="0" smtClean="0"/>
              <a:t>ディジタルドキュメントの処理全般</a:t>
            </a:r>
            <a:endParaRPr kumimoji="1" lang="en-US" altLang="ja-JP" dirty="0" smtClean="0"/>
          </a:p>
          <a:p>
            <a:r>
              <a:rPr kumimoji="1" lang="ja-JP" altLang="en-US" dirty="0" smtClean="0"/>
              <a:t>電子書籍と電子出版</a:t>
            </a:r>
            <a:endParaRPr kumimoji="1" lang="en-US" altLang="ja-JP" dirty="0" smtClean="0"/>
          </a:p>
          <a:p>
            <a:r>
              <a:rPr kumimoji="1" lang="en-US" altLang="ja-JP" dirty="0" smtClean="0"/>
              <a:t>Web</a:t>
            </a:r>
            <a:r>
              <a:rPr kumimoji="1" lang="ja-JP" altLang="en-US" dirty="0" smtClean="0"/>
              <a:t>とディジタルドキュメント</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32</a:t>
            </a:fld>
            <a:endParaRPr kumimoji="1" lang="ja-JP"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シラバス解説</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ディジタルドキュメントは、ハイパーテキスト、ウェブを介した発信、多人数による共同編集等の概念を含む、新しい情報メディアである。本講義では、学術研究分野や電子出版、電子書籍におけるディジタルドキュメントの作成と管理、発信の実例を取り上げ、その機能がどのように実現されるかを解説する。</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33</a:t>
            </a:fld>
            <a:endParaRPr kumimoji="1" lang="ja-JP"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79512" y="188640"/>
            <a:ext cx="8784976" cy="6669360"/>
          </a:xfrm>
        </p:spPr>
        <p:txBody>
          <a:bodyPr>
            <a:normAutofit fontScale="92500" lnSpcReduction="20000"/>
          </a:bodyPr>
          <a:lstStyle/>
          <a:p>
            <a:pPr marL="514350" indent="-514350">
              <a:buFont typeface="+mj-lt"/>
              <a:buAutoNum type="arabicPeriod"/>
            </a:pPr>
            <a:r>
              <a:rPr lang="ja-JP" altLang="en-US" dirty="0" smtClean="0"/>
              <a:t>はじめに</a:t>
            </a:r>
            <a:r>
              <a:rPr lang="en-US" altLang="ja-JP" dirty="0" smtClean="0"/>
              <a:t>:</a:t>
            </a:r>
            <a:r>
              <a:rPr lang="ja-JP" altLang="en-US" dirty="0" smtClean="0"/>
              <a:t>ディジタルドキュメントとは</a:t>
            </a:r>
            <a:r>
              <a:rPr lang="en-US" altLang="ja-JP" dirty="0" smtClean="0"/>
              <a:t>?</a:t>
            </a:r>
          </a:p>
          <a:p>
            <a:pPr marL="514350" indent="-514350">
              <a:buFont typeface="+mj-lt"/>
              <a:buAutoNum type="arabicPeriod"/>
            </a:pPr>
            <a:r>
              <a:rPr lang="ja-JP" altLang="en-US" dirty="0" smtClean="0"/>
              <a:t>学術研究分野におけるディジタルドキュメント</a:t>
            </a:r>
            <a:r>
              <a:rPr lang="en-US" altLang="ja-JP" dirty="0" smtClean="0"/>
              <a:t>:</a:t>
            </a:r>
            <a:r>
              <a:rPr lang="ja-JP" altLang="en-US" dirty="0" smtClean="0"/>
              <a:t>研究者</a:t>
            </a:r>
            <a:r>
              <a:rPr lang="en-US" altLang="ja-JP" dirty="0" smtClean="0"/>
              <a:t>, </a:t>
            </a:r>
            <a:r>
              <a:rPr lang="ja-JP" altLang="en-US" dirty="0" smtClean="0"/>
              <a:t>論文情報 </a:t>
            </a:r>
            <a:endParaRPr lang="en-US" altLang="ja-JP" dirty="0" smtClean="0"/>
          </a:p>
          <a:p>
            <a:pPr marL="514350" indent="-514350">
              <a:buFont typeface="+mj-lt"/>
              <a:buAutoNum type="arabicPeriod"/>
            </a:pPr>
            <a:r>
              <a:rPr lang="ja-JP" altLang="en-US" dirty="0" smtClean="0"/>
              <a:t>学術研究分野におけるドキュメントフローと管理</a:t>
            </a:r>
            <a:r>
              <a:rPr lang="en-US" altLang="ja-JP" dirty="0" smtClean="0"/>
              <a:t>:</a:t>
            </a:r>
            <a:r>
              <a:rPr lang="ja-JP" altLang="en-US" dirty="0" smtClean="0"/>
              <a:t>リンケージ</a:t>
            </a:r>
            <a:r>
              <a:rPr lang="en-US" altLang="ja-JP" dirty="0" smtClean="0"/>
              <a:t>, </a:t>
            </a:r>
            <a:r>
              <a:rPr lang="ja-JP" altLang="en-US" dirty="0" smtClean="0"/>
              <a:t>情報抽出 </a:t>
            </a:r>
            <a:endParaRPr lang="en-US" altLang="ja-JP" dirty="0" smtClean="0"/>
          </a:p>
          <a:p>
            <a:pPr marL="514350" indent="-514350">
              <a:buFont typeface="+mj-lt"/>
              <a:buAutoNum type="arabicPeriod"/>
            </a:pPr>
            <a:r>
              <a:rPr lang="ja-JP" altLang="en-US" dirty="0" smtClean="0"/>
              <a:t>ディジタルドキュメントの処理</a:t>
            </a:r>
            <a:r>
              <a:rPr lang="en-US" altLang="ja-JP" dirty="0" smtClean="0"/>
              <a:t>:</a:t>
            </a:r>
            <a:r>
              <a:rPr lang="ja-JP" altLang="en-US" dirty="0" smtClean="0"/>
              <a:t>テキスト抽出</a:t>
            </a:r>
            <a:r>
              <a:rPr lang="en-US" altLang="ja-JP" dirty="0" smtClean="0"/>
              <a:t>, </a:t>
            </a:r>
            <a:r>
              <a:rPr lang="ja-JP" altLang="en-US" dirty="0" smtClean="0"/>
              <a:t>マルチメディア処理 </a:t>
            </a:r>
            <a:endParaRPr lang="en-US" altLang="ja-JP" dirty="0" smtClean="0"/>
          </a:p>
          <a:p>
            <a:pPr marL="514350" indent="-514350">
              <a:buFont typeface="+mj-lt"/>
              <a:buAutoNum type="arabicPeriod"/>
            </a:pPr>
            <a:r>
              <a:rPr lang="ja-JP" altLang="en-US" dirty="0" smtClean="0"/>
              <a:t>電子書籍フォーマットと利用環境 </a:t>
            </a:r>
            <a:endParaRPr lang="en-US" altLang="ja-JP" dirty="0" smtClean="0"/>
          </a:p>
          <a:p>
            <a:pPr marL="514350" indent="-514350">
              <a:buFont typeface="+mj-lt"/>
              <a:buAutoNum type="arabicPeriod"/>
            </a:pPr>
            <a:r>
              <a:rPr lang="ja-JP" altLang="en-US" dirty="0" smtClean="0"/>
              <a:t>電子出版の理想と現実</a:t>
            </a:r>
            <a:r>
              <a:rPr lang="en-US" altLang="ja-JP" dirty="0" smtClean="0"/>
              <a:t>:</a:t>
            </a:r>
            <a:r>
              <a:rPr lang="ja-JP" altLang="en-US" dirty="0" smtClean="0"/>
              <a:t>電子書籍</a:t>
            </a:r>
            <a:r>
              <a:rPr lang="en-US" altLang="ja-JP" dirty="0" smtClean="0"/>
              <a:t>, </a:t>
            </a:r>
            <a:r>
              <a:rPr lang="ja-JP" altLang="en-US" dirty="0" smtClean="0"/>
              <a:t>電子教科書 </a:t>
            </a:r>
            <a:endParaRPr lang="en-US" altLang="ja-JP" dirty="0" smtClean="0"/>
          </a:p>
          <a:p>
            <a:pPr marL="514350" indent="-514350">
              <a:buFont typeface="+mj-lt"/>
              <a:buAutoNum type="arabicPeriod"/>
            </a:pPr>
            <a:r>
              <a:rPr lang="ja-JP" altLang="en-US" dirty="0" smtClean="0"/>
              <a:t>クラウド環境下のディジタルドキュメントの利用と評価 </a:t>
            </a:r>
            <a:endParaRPr lang="en-US" altLang="ja-JP" dirty="0" smtClean="0"/>
          </a:p>
          <a:p>
            <a:pPr marL="514350" indent="-514350">
              <a:buFont typeface="+mj-lt"/>
              <a:buAutoNum type="arabicPeriod"/>
            </a:pPr>
            <a:r>
              <a:rPr lang="ja-JP" altLang="en-US" dirty="0" smtClean="0"/>
              <a:t>ディジタルドキュメントと集合知</a:t>
            </a:r>
            <a:r>
              <a:rPr lang="en-US" altLang="ja-JP" dirty="0" smtClean="0"/>
              <a:t>:</a:t>
            </a:r>
            <a:r>
              <a:rPr lang="en-US" altLang="ja-JP" dirty="0" err="1" smtClean="0"/>
              <a:t>Wiki,Wikipedia</a:t>
            </a:r>
            <a:r>
              <a:rPr lang="en-US" altLang="ja-JP" dirty="0" smtClean="0"/>
              <a:t> </a:t>
            </a:r>
          </a:p>
          <a:p>
            <a:pPr marL="514350" indent="-514350">
              <a:buFont typeface="+mj-lt"/>
              <a:buAutoNum type="arabicPeriod"/>
            </a:pPr>
            <a:r>
              <a:rPr lang="ja-JP" altLang="en-US" dirty="0" smtClean="0"/>
              <a:t>ディジタルドキュメントの総合芸術</a:t>
            </a:r>
            <a:r>
              <a:rPr lang="en-US" altLang="ja-JP" dirty="0" smtClean="0"/>
              <a:t>:</a:t>
            </a:r>
            <a:r>
              <a:rPr lang="ja-JP" altLang="en-US" dirty="0" smtClean="0"/>
              <a:t>つながるコンテンツとメタデータ </a:t>
            </a:r>
            <a:endParaRPr lang="en-US" altLang="ja-JP" dirty="0" smtClean="0"/>
          </a:p>
          <a:p>
            <a:pPr marL="514350" indent="-514350">
              <a:buFont typeface="+mj-lt"/>
              <a:buAutoNum type="arabicPeriod"/>
            </a:pPr>
            <a:r>
              <a:rPr lang="ja-JP" altLang="en-US" dirty="0" smtClean="0"/>
              <a:t>ディジタルドキュメントの将来像</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34</a:t>
            </a:fld>
            <a:endParaRPr kumimoji="1" lang="ja-JP"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normAutofit/>
          </a:bodyPr>
          <a:lstStyle/>
          <a:p>
            <a:r>
              <a:rPr kumimoji="1" lang="ja-JP" altLang="en-US" dirty="0" smtClean="0"/>
              <a:t>第</a:t>
            </a:r>
            <a:r>
              <a:rPr kumimoji="1" lang="en-US" altLang="ja-JP" dirty="0" smtClean="0"/>
              <a:t>1</a:t>
            </a:r>
            <a:r>
              <a:rPr kumimoji="1" lang="ja-JP" altLang="en-US" dirty="0" smtClean="0"/>
              <a:t>回（</a:t>
            </a:r>
            <a:r>
              <a:rPr lang="en-US" altLang="ja-JP" dirty="0" smtClean="0"/>
              <a:t>4/18</a:t>
            </a:r>
            <a:r>
              <a:rPr lang="ja-JP" altLang="en-US" dirty="0" smtClean="0"/>
              <a:t>）</a:t>
            </a:r>
            <a:endParaRPr lang="en-US" altLang="ja-JP" dirty="0" smtClean="0"/>
          </a:p>
          <a:p>
            <a:pPr lvl="1"/>
            <a:r>
              <a:rPr lang="ja-JP" altLang="en-US" dirty="0" smtClean="0"/>
              <a:t>科目解説</a:t>
            </a:r>
            <a:endParaRPr lang="en-US" altLang="ja-JP" dirty="0" smtClean="0"/>
          </a:p>
          <a:p>
            <a:pPr lvl="1"/>
            <a:r>
              <a:rPr kumimoji="1" lang="ja-JP" altLang="en-US" dirty="0" smtClean="0"/>
              <a:t>ディジタルドキュメントとは？</a:t>
            </a:r>
            <a:endParaRPr kumimoji="1" lang="en-US" altLang="ja-JP" dirty="0" smtClean="0"/>
          </a:p>
          <a:p>
            <a:pPr lvl="1"/>
            <a:r>
              <a:rPr lang="ja-JP" altLang="en-US" dirty="0" smtClean="0"/>
              <a:t>ディジタルドキュメントの例</a:t>
            </a:r>
            <a:endParaRPr kumimoji="1" lang="en-US" altLang="ja-JP" dirty="0" smtClean="0"/>
          </a:p>
          <a:p>
            <a:r>
              <a:rPr lang="ja-JP" altLang="en-US" dirty="0" smtClean="0"/>
              <a:t>第</a:t>
            </a:r>
            <a:r>
              <a:rPr lang="en-US" altLang="ja-JP" dirty="0" smtClean="0"/>
              <a:t>2</a:t>
            </a:r>
            <a:r>
              <a:rPr lang="ja-JP" altLang="en-US" dirty="0" smtClean="0"/>
              <a:t>回（</a:t>
            </a:r>
            <a:r>
              <a:rPr lang="en-US" altLang="ja-JP" dirty="0" smtClean="0"/>
              <a:t>4/25</a:t>
            </a:r>
            <a:r>
              <a:rPr lang="ja-JP" altLang="en-US" dirty="0" smtClean="0"/>
              <a:t>）</a:t>
            </a:r>
            <a:endParaRPr lang="en-US" altLang="ja-JP" dirty="0" smtClean="0"/>
          </a:p>
          <a:p>
            <a:r>
              <a:rPr lang="ja-JP" altLang="en-US" dirty="0" smtClean="0"/>
              <a:t>第</a:t>
            </a:r>
            <a:r>
              <a:rPr lang="en-US" altLang="ja-JP" dirty="0" smtClean="0"/>
              <a:t>3</a:t>
            </a:r>
            <a:r>
              <a:rPr lang="ja-JP" altLang="en-US" dirty="0" smtClean="0"/>
              <a:t>回（</a:t>
            </a:r>
            <a:r>
              <a:rPr lang="en-US" altLang="ja-JP" dirty="0" smtClean="0"/>
              <a:t>5/2</a:t>
            </a:r>
            <a:r>
              <a:rPr lang="ja-JP" altLang="en-US" dirty="0" smtClean="0"/>
              <a:t>）</a:t>
            </a:r>
            <a:endParaRPr lang="en-US" altLang="ja-JP" dirty="0" smtClean="0"/>
          </a:p>
          <a:p>
            <a:r>
              <a:rPr lang="ja-JP" altLang="en-US" dirty="0" smtClean="0"/>
              <a:t>第</a:t>
            </a:r>
            <a:r>
              <a:rPr lang="en-US" altLang="ja-JP" dirty="0" smtClean="0"/>
              <a:t>4</a:t>
            </a:r>
            <a:r>
              <a:rPr lang="ja-JP" altLang="en-US" dirty="0" smtClean="0"/>
              <a:t>回（</a:t>
            </a:r>
            <a:r>
              <a:rPr lang="en-US" altLang="ja-JP" dirty="0" smtClean="0"/>
              <a:t>5/9</a:t>
            </a:r>
            <a:r>
              <a:rPr lang="ja-JP" altLang="en-US" dirty="0" smtClean="0"/>
              <a:t>）</a:t>
            </a:r>
            <a:endParaRPr lang="en-US" altLang="ja-JP" dirty="0" smtClean="0"/>
          </a:p>
          <a:p>
            <a:r>
              <a:rPr lang="ja-JP" altLang="en-US" dirty="0" smtClean="0"/>
              <a:t>第</a:t>
            </a:r>
            <a:r>
              <a:rPr lang="en-US" altLang="ja-JP" dirty="0" smtClean="0"/>
              <a:t>5</a:t>
            </a:r>
            <a:r>
              <a:rPr lang="ja-JP" altLang="en-US" dirty="0" smtClean="0"/>
              <a:t>回（</a:t>
            </a:r>
            <a:r>
              <a:rPr lang="en-US" altLang="ja-JP" dirty="0" smtClean="0"/>
              <a:t>5/16</a:t>
            </a:r>
            <a:r>
              <a:rPr lang="ja-JP" altLang="en-US" dirty="0" smtClean="0"/>
              <a:t>）</a:t>
            </a:r>
            <a:endParaRPr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35</a:t>
            </a:fld>
            <a:endParaRPr kumimoji="1" lang="ja-JP"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第</a:t>
            </a:r>
            <a:r>
              <a:rPr kumimoji="1" lang="en-US" altLang="ja-JP" dirty="0" smtClean="0"/>
              <a:t>6</a:t>
            </a:r>
            <a:r>
              <a:rPr kumimoji="1" lang="ja-JP" altLang="en-US" dirty="0" smtClean="0"/>
              <a:t>回（</a:t>
            </a:r>
            <a:r>
              <a:rPr kumimoji="1" lang="en-US" altLang="ja-JP" dirty="0" smtClean="0"/>
              <a:t>5/23</a:t>
            </a:r>
            <a:r>
              <a:rPr kumimoji="1" lang="ja-JP" altLang="en-US" dirty="0" smtClean="0"/>
              <a:t>）</a:t>
            </a:r>
            <a:endParaRPr kumimoji="1" lang="en-US" altLang="ja-JP" dirty="0" smtClean="0"/>
          </a:p>
          <a:p>
            <a:r>
              <a:rPr lang="ja-JP" altLang="en-US" dirty="0" smtClean="0"/>
              <a:t>第</a:t>
            </a:r>
            <a:r>
              <a:rPr lang="en-US" altLang="ja-JP" dirty="0" smtClean="0"/>
              <a:t>7</a:t>
            </a:r>
            <a:r>
              <a:rPr lang="ja-JP" altLang="en-US" dirty="0" smtClean="0"/>
              <a:t>回（</a:t>
            </a:r>
            <a:r>
              <a:rPr lang="en-US" altLang="ja-JP" dirty="0" smtClean="0"/>
              <a:t>5/30</a:t>
            </a:r>
            <a:r>
              <a:rPr lang="ja-JP" altLang="en-US" dirty="0" smtClean="0"/>
              <a:t>）</a:t>
            </a:r>
            <a:endParaRPr lang="en-US" altLang="ja-JP" dirty="0" smtClean="0"/>
          </a:p>
          <a:p>
            <a:r>
              <a:rPr kumimoji="1" lang="ja-JP" altLang="en-US" dirty="0" smtClean="0"/>
              <a:t>第</a:t>
            </a:r>
            <a:r>
              <a:rPr kumimoji="1" lang="en-US" altLang="ja-JP" dirty="0" smtClean="0"/>
              <a:t>8</a:t>
            </a:r>
            <a:r>
              <a:rPr kumimoji="1" lang="ja-JP" altLang="en-US" dirty="0" smtClean="0"/>
              <a:t>回（</a:t>
            </a:r>
            <a:r>
              <a:rPr lang="en-US" altLang="ja-JP" dirty="0" smtClean="0"/>
              <a:t>6/6</a:t>
            </a:r>
            <a:r>
              <a:rPr kumimoji="1" lang="ja-JP" altLang="en-US" dirty="0" smtClean="0"/>
              <a:t>）</a:t>
            </a:r>
            <a:endParaRPr kumimoji="1" lang="en-US" altLang="ja-JP" dirty="0" smtClean="0"/>
          </a:p>
          <a:p>
            <a:r>
              <a:rPr lang="ja-JP" altLang="en-US" dirty="0" smtClean="0"/>
              <a:t>第</a:t>
            </a:r>
            <a:r>
              <a:rPr lang="en-US" altLang="ja-JP" dirty="0" smtClean="0"/>
              <a:t>9</a:t>
            </a:r>
            <a:r>
              <a:rPr lang="ja-JP" altLang="en-US" dirty="0" smtClean="0"/>
              <a:t>回（</a:t>
            </a:r>
            <a:r>
              <a:rPr lang="en-US" altLang="ja-JP" dirty="0" smtClean="0"/>
              <a:t>6/13</a:t>
            </a:r>
            <a:r>
              <a:rPr lang="ja-JP" altLang="en-US" dirty="0" smtClean="0"/>
              <a:t>）</a:t>
            </a:r>
            <a:endParaRPr lang="en-US" altLang="ja-JP" dirty="0" smtClean="0"/>
          </a:p>
          <a:p>
            <a:r>
              <a:rPr kumimoji="1" lang="ja-JP" altLang="en-US" dirty="0" smtClean="0"/>
              <a:t>第</a:t>
            </a:r>
            <a:r>
              <a:rPr kumimoji="1" lang="en-US" altLang="ja-JP" dirty="0" smtClean="0"/>
              <a:t>10</a:t>
            </a:r>
            <a:r>
              <a:rPr kumimoji="1" lang="ja-JP" altLang="en-US" dirty="0" smtClean="0"/>
              <a:t>回（</a:t>
            </a:r>
            <a:r>
              <a:rPr kumimoji="1" lang="en-US" altLang="ja-JP" dirty="0" smtClean="0"/>
              <a:t>6/20</a:t>
            </a:r>
            <a:r>
              <a:rPr kumimoji="1" lang="ja-JP" altLang="en-US" dirty="0" smtClean="0"/>
              <a:t>）</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36</a:t>
            </a:fld>
            <a:endParaRPr kumimoji="1" lang="ja-JP"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ディジタルデータの総量</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40</a:t>
            </a:r>
            <a:r>
              <a:rPr kumimoji="1" lang="ja-JP" altLang="en-US" dirty="0" smtClean="0"/>
              <a:t>ゼタバイト</a:t>
            </a:r>
            <a:endParaRPr kumimoji="1" lang="en-US" altLang="ja-JP" dirty="0" smtClean="0"/>
          </a:p>
          <a:p>
            <a:pPr lvl="1"/>
            <a:r>
              <a:rPr kumimoji="1" lang="en-US" altLang="ja-JP" dirty="0" smtClean="0"/>
              <a:t>『</a:t>
            </a:r>
            <a:r>
              <a:rPr kumimoji="1" lang="ja-JP" altLang="en-US" dirty="0" smtClean="0"/>
              <a:t>科学技術政策動向</a:t>
            </a:r>
            <a:r>
              <a:rPr kumimoji="1" lang="en-US" altLang="ja-JP" smtClean="0"/>
              <a:t>』</a:t>
            </a:r>
          </a:p>
          <a:p>
            <a:endParaRPr kumimoji="1" lang="en-US" altLang="ja-JP" dirty="0" smtClean="0"/>
          </a:p>
          <a:p>
            <a:pPr lvl="1"/>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37</a:t>
            </a:fld>
            <a:endParaRPr kumimoji="1" lang="ja-JP"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内容目次</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38</a:t>
            </a:fld>
            <a:endParaRPr kumimoji="1" lang="ja-JP"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日程</a:t>
            </a:r>
            <a:endParaRPr kumimoji="1" lang="ja-JP" altLang="en-US" dirty="0"/>
          </a:p>
        </p:txBody>
      </p:sp>
      <p:graphicFrame>
        <p:nvGraphicFramePr>
          <p:cNvPr id="4" name="コンテンツ プレースホルダ 3"/>
          <p:cNvGraphicFramePr>
            <a:graphicFrameLocks noGrp="1"/>
          </p:cNvGraphicFramePr>
          <p:nvPr>
            <p:ph idx="1"/>
          </p:nvPr>
        </p:nvGraphicFramePr>
        <p:xfrm>
          <a:off x="457200" y="1600200"/>
          <a:ext cx="8291264" cy="3708400"/>
        </p:xfrm>
        <a:graphic>
          <a:graphicData uri="http://schemas.openxmlformats.org/drawingml/2006/table">
            <a:tbl>
              <a:tblPr firstRow="1" bandRow="1">
                <a:tableStyleId>{5C22544A-7EE6-4342-B048-85BDC9FD1C3A}</a:tableStyleId>
              </a:tblPr>
              <a:tblGrid>
                <a:gridCol w="2743200"/>
                <a:gridCol w="1040130"/>
                <a:gridCol w="4507934"/>
              </a:tblGrid>
              <a:tr h="370840">
                <a:tc>
                  <a:txBody>
                    <a:bodyPr/>
                    <a:lstStyle/>
                    <a:p>
                      <a:r>
                        <a:rPr kumimoji="1" lang="ja-JP" altLang="en-US" dirty="0" smtClean="0"/>
                        <a:t>週次</a:t>
                      </a:r>
                      <a:endParaRPr kumimoji="1" lang="ja-JP" altLang="en-US" dirty="0"/>
                    </a:p>
                  </a:txBody>
                  <a:tcPr/>
                </a:tc>
                <a:tc>
                  <a:txBody>
                    <a:bodyPr/>
                    <a:lstStyle/>
                    <a:p>
                      <a:r>
                        <a:rPr kumimoji="1" lang="ja-JP" altLang="en-US" dirty="0" smtClean="0"/>
                        <a:t>日時</a:t>
                      </a:r>
                      <a:endParaRPr kumimoji="1" lang="ja-JP" altLang="en-US" dirty="0"/>
                    </a:p>
                  </a:txBody>
                  <a:tcPr/>
                </a:tc>
                <a:tc>
                  <a:txBody>
                    <a:bodyPr/>
                    <a:lstStyle/>
                    <a:p>
                      <a:endParaRPr kumimoji="1" lang="ja-JP" altLang="en-US" dirty="0"/>
                    </a:p>
                  </a:txBody>
                  <a:tcPr/>
                </a:tc>
              </a:tr>
              <a:tr h="370840">
                <a:tc>
                  <a:txBody>
                    <a:bodyPr/>
                    <a:lstStyle/>
                    <a:p>
                      <a:r>
                        <a:rPr kumimoji="1" lang="ja-JP" altLang="en-US" dirty="0" smtClean="0"/>
                        <a:t>第</a:t>
                      </a:r>
                      <a:r>
                        <a:rPr kumimoji="1" lang="en-US" altLang="ja-JP" dirty="0" smtClean="0"/>
                        <a:t>1</a:t>
                      </a:r>
                      <a:r>
                        <a:rPr kumimoji="1" lang="ja-JP" altLang="en-US" dirty="0" smtClean="0"/>
                        <a:t>週</a:t>
                      </a:r>
                      <a:r>
                        <a:rPr kumimoji="1" lang="ja-JP" altLang="en-US" b="1" dirty="0" smtClean="0"/>
                        <a:t>（今日）</a:t>
                      </a:r>
                      <a:endParaRPr kumimoji="1" lang="ja-JP" altLang="en-US" b="1" dirty="0"/>
                    </a:p>
                  </a:txBody>
                  <a:tcPr/>
                </a:tc>
                <a:tc>
                  <a:txBody>
                    <a:bodyPr/>
                    <a:lstStyle/>
                    <a:p>
                      <a:r>
                        <a:rPr kumimoji="1" lang="en-US" altLang="ja-JP" dirty="0" smtClean="0"/>
                        <a:t>4</a:t>
                      </a:r>
                      <a:r>
                        <a:rPr kumimoji="1" lang="ja-JP" altLang="en-US" dirty="0" smtClean="0"/>
                        <a:t>月</a:t>
                      </a:r>
                      <a:r>
                        <a:rPr kumimoji="1" lang="en-US" altLang="ja-JP" dirty="0" smtClean="0"/>
                        <a:t>18</a:t>
                      </a:r>
                      <a:r>
                        <a:rPr kumimoji="1" lang="ja-JP" altLang="en-US" dirty="0" smtClean="0"/>
                        <a:t>日</a:t>
                      </a:r>
                      <a:endParaRPr kumimoji="1" lang="ja-JP" altLang="en-US" dirty="0"/>
                    </a:p>
                  </a:txBody>
                  <a:tcPr/>
                </a:tc>
                <a:tc>
                  <a:txBody>
                    <a:bodyPr/>
                    <a:lstStyle/>
                    <a:p>
                      <a:r>
                        <a:rPr kumimoji="1" lang="ja-JP" altLang="en-US" dirty="0" smtClean="0"/>
                        <a:t>ディジタルドキュメントとは</a:t>
                      </a:r>
                      <a:endParaRPr kumimoji="1" lang="ja-JP" altLang="en-US" dirty="0"/>
                    </a:p>
                  </a:txBody>
                  <a:tcPr/>
                </a:tc>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
        <p:nvSpPr>
          <p:cNvPr id="5" name="スライド番号プレースホルダ 4"/>
          <p:cNvSpPr>
            <a:spLocks noGrp="1"/>
          </p:cNvSpPr>
          <p:nvPr>
            <p:ph type="sldNum" sz="quarter" idx="12"/>
          </p:nvPr>
        </p:nvSpPr>
        <p:spPr/>
        <p:txBody>
          <a:bodyPr/>
          <a:lstStyle/>
          <a:p>
            <a:fld id="{8682DC2A-D06D-4EFC-BF6A-D2AB3EC15ECD}" type="slidenum">
              <a:rPr kumimoji="1" lang="ja-JP" altLang="en-US" smtClean="0"/>
              <a:pPr/>
              <a:t>39</a:t>
            </a:fld>
            <a:endParaRPr kumimoji="1" lang="ja-JP"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3408"/>
            <a:ext cx="8229600" cy="1143000"/>
          </a:xfrm>
        </p:spPr>
        <p:txBody>
          <a:bodyPr>
            <a:normAutofit/>
          </a:bodyPr>
          <a:lstStyle/>
          <a:p>
            <a:r>
              <a:rPr kumimoji="1" lang="ja-JP" altLang="en-US" sz="2800" dirty="0" smtClean="0"/>
              <a:t>（授業概要をシラバスから）</a:t>
            </a:r>
            <a:endParaRPr kumimoji="1" lang="ja-JP" altLang="en-US" sz="2800" dirty="0"/>
          </a:p>
        </p:txBody>
      </p:sp>
      <p:sp>
        <p:nvSpPr>
          <p:cNvPr id="3" name="コンテンツ プレースホルダ 2"/>
          <p:cNvSpPr>
            <a:spLocks noGrp="1"/>
          </p:cNvSpPr>
          <p:nvPr>
            <p:ph idx="1"/>
          </p:nvPr>
        </p:nvSpPr>
        <p:spPr>
          <a:xfrm>
            <a:off x="323528" y="620688"/>
            <a:ext cx="8496944" cy="5832648"/>
          </a:xfrm>
        </p:spPr>
        <p:txBody>
          <a:bodyPr>
            <a:normAutofit lnSpcReduction="10000"/>
          </a:bodyPr>
          <a:lstStyle/>
          <a:p>
            <a:pPr marL="0" indent="0">
              <a:buNone/>
            </a:pPr>
            <a:r>
              <a:rPr lang="ja-JP" altLang="en-US" sz="4400" dirty="0" smtClean="0"/>
              <a:t>ディジタルドキュメントは、ハイパーテキスト、ウェブを介した発信、多人数による共同編集等の概念を含む、新しい情報メディアである。本講義では、学術研究分野や電子出版、電子書籍におけるディジタルドキュメントの作成と管理、発信の実例を取り上げ、その機能がどのように実現されるかを解説する。</a:t>
            </a:r>
            <a:endParaRPr kumimoji="1" lang="en-US" altLang="ja-JP" sz="4400"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a:t>
            </a:fld>
            <a:endParaRPr kumimoji="1"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高久雅生（たかく　まさお）</a:t>
            </a:r>
            <a:endParaRPr kumimoji="1" lang="en-US" altLang="ja-JP" dirty="0" smtClean="0"/>
          </a:p>
          <a:p>
            <a:pPr lvl="1"/>
            <a:r>
              <a:rPr lang="ja-JP" altLang="en-US" dirty="0" smtClean="0"/>
              <a:t>今年春から筑波大学に移ってきました。</a:t>
            </a:r>
            <a:endParaRPr lang="en-US" altLang="ja-JP" dirty="0" smtClean="0"/>
          </a:p>
          <a:p>
            <a:pPr lvl="1"/>
            <a:r>
              <a:rPr kumimoji="1" lang="en-US" altLang="ja-JP" dirty="0"/>
              <a:t>3</a:t>
            </a:r>
            <a:r>
              <a:rPr kumimoji="1" lang="ja-JP" altLang="en-US" dirty="0"/>
              <a:t>月末</a:t>
            </a:r>
            <a:r>
              <a:rPr kumimoji="1" lang="ja-JP" altLang="en-US" dirty="0" smtClean="0"/>
              <a:t>まで</a:t>
            </a:r>
            <a:r>
              <a:rPr kumimoji="1" lang="ja-JP" altLang="en-US" dirty="0"/>
              <a:t>物質・材料研究</a:t>
            </a:r>
            <a:r>
              <a:rPr kumimoji="1" lang="ja-JP" altLang="en-US" dirty="0" smtClean="0"/>
              <a:t>機構（つくば市）の専門図書館においてエンジニア。</a:t>
            </a:r>
            <a:endParaRPr kumimoji="1" lang="en-US" altLang="ja-JP" dirty="0" smtClean="0"/>
          </a:p>
          <a:p>
            <a:pPr lvl="1"/>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40</a:t>
            </a:fld>
            <a:endParaRPr kumimoji="1" lang="ja-JP"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次回は</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学術情報流通</a:t>
            </a:r>
            <a:endParaRPr kumimoji="1" lang="en-US" altLang="ja-JP" dirty="0" smtClean="0"/>
          </a:p>
          <a:p>
            <a:pPr lvl="1"/>
            <a:r>
              <a:rPr lang="en-US" altLang="ja-JP" dirty="0" smtClean="0"/>
              <a:t>E-journals</a:t>
            </a:r>
          </a:p>
          <a:p>
            <a:pPr lvl="1"/>
            <a:r>
              <a:rPr kumimoji="1" lang="en-US" altLang="ja-JP" dirty="0" smtClean="0"/>
              <a:t>E-books</a:t>
            </a:r>
          </a:p>
          <a:p>
            <a:r>
              <a:rPr kumimoji="1" lang="ja-JP" altLang="en-US" dirty="0" smtClean="0"/>
              <a:t>学術情報発信ツールにおけるデジタルドキュメント</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41</a:t>
            </a:fld>
            <a:endParaRPr kumimoji="1" lang="ja-JP"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1143000"/>
          </a:xfrm>
        </p:spPr>
        <p:txBody>
          <a:bodyPr/>
          <a:lstStyle/>
          <a:p>
            <a:r>
              <a:rPr kumimoji="1" lang="ja-JP" altLang="en-US" dirty="0" smtClean="0"/>
              <a:t>つまり？　（要約）</a:t>
            </a:r>
            <a:endParaRPr kumimoji="1" lang="ja-JP" altLang="en-US" dirty="0"/>
          </a:p>
        </p:txBody>
      </p:sp>
      <p:sp>
        <p:nvSpPr>
          <p:cNvPr id="3" name="コンテンツ プレースホルダ 2"/>
          <p:cNvSpPr>
            <a:spLocks noGrp="1"/>
          </p:cNvSpPr>
          <p:nvPr>
            <p:ph idx="1"/>
          </p:nvPr>
        </p:nvSpPr>
        <p:spPr>
          <a:xfrm>
            <a:off x="323528" y="1052736"/>
            <a:ext cx="8640960" cy="5328592"/>
          </a:xfrm>
        </p:spPr>
        <p:txBody>
          <a:bodyPr>
            <a:normAutofit fontScale="92500"/>
          </a:bodyPr>
          <a:lstStyle/>
          <a:p>
            <a:r>
              <a:rPr lang="ja-JP" altLang="en-US" sz="3600" dirty="0" smtClean="0"/>
              <a:t>ドキュメント（文書）のうち、デジタルの特性を持つモノを生成、管理、利用することの諸々の側面を扱います。</a:t>
            </a:r>
            <a:endParaRPr lang="en-US" altLang="ja-JP" sz="3600" dirty="0" smtClean="0"/>
          </a:p>
          <a:p>
            <a:pPr lvl="1"/>
            <a:r>
              <a:rPr lang="ja-JP" altLang="en-US" sz="3200" dirty="0" smtClean="0"/>
              <a:t>例：</a:t>
            </a:r>
            <a:endParaRPr lang="en-US" altLang="ja-JP" sz="3200" dirty="0" smtClean="0"/>
          </a:p>
          <a:p>
            <a:pPr lvl="2"/>
            <a:r>
              <a:rPr lang="ja-JP" altLang="en-US" sz="2800" dirty="0" smtClean="0"/>
              <a:t>電子書籍</a:t>
            </a:r>
            <a:endParaRPr lang="en-US" altLang="ja-JP" sz="2800" dirty="0" smtClean="0"/>
          </a:p>
          <a:p>
            <a:pPr lvl="2"/>
            <a:r>
              <a:rPr lang="ja-JP" altLang="en-US" sz="2800" dirty="0" smtClean="0"/>
              <a:t>ウェブ</a:t>
            </a:r>
            <a:endParaRPr lang="en-US" altLang="ja-JP" sz="2800" dirty="0" smtClean="0"/>
          </a:p>
          <a:p>
            <a:pPr lvl="2"/>
            <a:r>
              <a:rPr lang="ja-JP" altLang="en-US" sz="2800" dirty="0" smtClean="0"/>
              <a:t>メール</a:t>
            </a:r>
            <a:endParaRPr lang="en-US" altLang="ja-JP" sz="2800" dirty="0" smtClean="0"/>
          </a:p>
          <a:p>
            <a:pPr lvl="2"/>
            <a:r>
              <a:rPr lang="en-US" altLang="ja-JP" sz="2800" dirty="0" smtClean="0"/>
              <a:t>etc.</a:t>
            </a:r>
          </a:p>
          <a:p>
            <a:r>
              <a:rPr lang="ja-JP" altLang="en-US" sz="3600" dirty="0" smtClean="0"/>
              <a:t>デジタルでない紙の文書の特性は扱いません。</a:t>
            </a:r>
            <a:endParaRPr lang="en-US" altLang="ja-JP" sz="3600" dirty="0" smtClean="0"/>
          </a:p>
          <a:p>
            <a:r>
              <a:rPr lang="ja-JP" altLang="en-US" sz="3600" dirty="0" smtClean="0"/>
              <a:t>ドキュメントでないモノは扱いません。</a:t>
            </a:r>
            <a:endParaRPr lang="en-US" altLang="ja-JP" sz="3600"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a:t>
            </a:fld>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3408"/>
            <a:ext cx="8229600" cy="1143000"/>
          </a:xfrm>
        </p:spPr>
        <p:txBody>
          <a:bodyPr>
            <a:normAutofit/>
          </a:bodyPr>
          <a:lstStyle/>
          <a:p>
            <a:r>
              <a:rPr kumimoji="1" lang="ja-JP" altLang="en-US" sz="2800" dirty="0" smtClean="0"/>
              <a:t>（授業の概要をもう一度</a:t>
            </a:r>
            <a:r>
              <a:rPr kumimoji="1" lang="en-US" altLang="ja-JP" sz="2800" dirty="0" smtClean="0"/>
              <a:t>…</a:t>
            </a:r>
            <a:r>
              <a:rPr kumimoji="1" lang="ja-JP" altLang="en-US" sz="2800" dirty="0" smtClean="0"/>
              <a:t>）</a:t>
            </a:r>
            <a:endParaRPr kumimoji="1" lang="ja-JP" altLang="en-US" sz="2800" dirty="0"/>
          </a:p>
        </p:txBody>
      </p:sp>
      <p:sp>
        <p:nvSpPr>
          <p:cNvPr id="3" name="コンテンツ プレースホルダ 2"/>
          <p:cNvSpPr>
            <a:spLocks noGrp="1"/>
          </p:cNvSpPr>
          <p:nvPr>
            <p:ph idx="1"/>
          </p:nvPr>
        </p:nvSpPr>
        <p:spPr>
          <a:xfrm>
            <a:off x="251520" y="620688"/>
            <a:ext cx="8640960" cy="5760640"/>
          </a:xfrm>
        </p:spPr>
        <p:txBody>
          <a:bodyPr>
            <a:normAutofit lnSpcReduction="10000"/>
          </a:bodyPr>
          <a:lstStyle/>
          <a:p>
            <a:pPr marL="0" indent="0">
              <a:buNone/>
            </a:pPr>
            <a:r>
              <a:rPr lang="ja-JP" altLang="en-US" sz="4400" dirty="0" smtClean="0"/>
              <a:t>ディジタルドキュメントは、</a:t>
            </a:r>
            <a:r>
              <a:rPr lang="ja-JP" altLang="en-US" sz="4400" dirty="0" smtClean="0">
                <a:solidFill>
                  <a:srgbClr val="0070C0"/>
                </a:solidFill>
              </a:rPr>
              <a:t>ハイパーテキスト</a:t>
            </a:r>
            <a:r>
              <a:rPr lang="ja-JP" altLang="en-US" sz="4400" dirty="0" smtClean="0"/>
              <a:t>、</a:t>
            </a:r>
            <a:r>
              <a:rPr lang="ja-JP" altLang="en-US" sz="4400" dirty="0" smtClean="0">
                <a:solidFill>
                  <a:srgbClr val="0070C0"/>
                </a:solidFill>
              </a:rPr>
              <a:t>ウェブを介した発信</a:t>
            </a:r>
            <a:r>
              <a:rPr lang="ja-JP" altLang="en-US" sz="4400" dirty="0" smtClean="0"/>
              <a:t>、</a:t>
            </a:r>
            <a:r>
              <a:rPr lang="ja-JP" altLang="en-US" sz="4400" dirty="0" smtClean="0">
                <a:solidFill>
                  <a:srgbClr val="0070C0"/>
                </a:solidFill>
              </a:rPr>
              <a:t>多人数による共同編集</a:t>
            </a:r>
            <a:r>
              <a:rPr lang="ja-JP" altLang="en-US" sz="4400" dirty="0" smtClean="0"/>
              <a:t>等の概念を含む、</a:t>
            </a:r>
            <a:r>
              <a:rPr lang="ja-JP" altLang="en-US" sz="4400" u="sng" dirty="0" smtClean="0">
                <a:solidFill>
                  <a:srgbClr val="FF0000"/>
                </a:solidFill>
              </a:rPr>
              <a:t>新しい情報メディア</a:t>
            </a:r>
            <a:r>
              <a:rPr lang="ja-JP" altLang="en-US" sz="4400" dirty="0" smtClean="0"/>
              <a:t>である。本講義では、</a:t>
            </a:r>
            <a:r>
              <a:rPr lang="ja-JP" altLang="en-US" sz="4400" u="sng" dirty="0" smtClean="0"/>
              <a:t>学術研究分野</a:t>
            </a:r>
            <a:r>
              <a:rPr lang="ja-JP" altLang="en-US" sz="4400" dirty="0" smtClean="0"/>
              <a:t>や</a:t>
            </a:r>
            <a:r>
              <a:rPr lang="ja-JP" altLang="en-US" sz="4400" u="sng" dirty="0" smtClean="0"/>
              <a:t>電子出版</a:t>
            </a:r>
            <a:r>
              <a:rPr lang="ja-JP" altLang="en-US" sz="4400" dirty="0" smtClean="0"/>
              <a:t>、</a:t>
            </a:r>
            <a:r>
              <a:rPr lang="ja-JP" altLang="en-US" sz="4400" u="sng" dirty="0" smtClean="0"/>
              <a:t>電子書籍</a:t>
            </a:r>
            <a:r>
              <a:rPr lang="ja-JP" altLang="en-US" sz="4400" dirty="0" smtClean="0"/>
              <a:t>におけるディジタルドキュメントの</a:t>
            </a:r>
            <a:r>
              <a:rPr lang="ja-JP" altLang="en-US" sz="4400" dirty="0" smtClean="0">
                <a:solidFill>
                  <a:schemeClr val="accent3"/>
                </a:solidFill>
                <a:effectLst>
                  <a:outerShdw blurRad="38100" dist="38100" dir="2700000" algn="tl">
                    <a:srgbClr val="000000">
                      <a:alpha val="43137"/>
                    </a:srgbClr>
                  </a:outerShdw>
                </a:effectLst>
              </a:rPr>
              <a:t>作成と管理、発信</a:t>
            </a:r>
            <a:r>
              <a:rPr lang="ja-JP" altLang="en-US" sz="4400" dirty="0" smtClean="0"/>
              <a:t>の実例を取り上げ、その機能がどのように実現されるかを解説する。</a:t>
            </a:r>
            <a:endParaRPr kumimoji="1" lang="en-US" altLang="ja-JP" sz="4400"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6</a:t>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1143000"/>
          </a:xfrm>
        </p:spPr>
        <p:txBody>
          <a:bodyPr/>
          <a:lstStyle/>
          <a:p>
            <a:r>
              <a:rPr kumimoji="1" lang="ja-JP" altLang="en-US" dirty="0" smtClean="0"/>
              <a:t>教育目標</a:t>
            </a:r>
            <a:endParaRPr kumimoji="1" lang="ja-JP" altLang="en-US" dirty="0"/>
          </a:p>
        </p:txBody>
      </p:sp>
      <p:sp>
        <p:nvSpPr>
          <p:cNvPr id="3" name="コンテンツ プレースホルダ 2"/>
          <p:cNvSpPr>
            <a:spLocks noGrp="1"/>
          </p:cNvSpPr>
          <p:nvPr>
            <p:ph idx="1"/>
          </p:nvPr>
        </p:nvSpPr>
        <p:spPr>
          <a:xfrm>
            <a:off x="323528" y="1196752"/>
            <a:ext cx="8568952" cy="5328592"/>
          </a:xfrm>
        </p:spPr>
        <p:txBody>
          <a:bodyPr/>
          <a:lstStyle/>
          <a:p>
            <a:r>
              <a:rPr lang="ja-JP" altLang="en-US" dirty="0" smtClean="0"/>
              <a:t>ディジタルドキュメントの範囲と位置づけを理解する。</a:t>
            </a:r>
          </a:p>
          <a:p>
            <a:r>
              <a:rPr lang="ja-JP" altLang="en-US" dirty="0" smtClean="0"/>
              <a:t>学術研究分野におけるディジタルドキュメントの発信と利用動向を理解する。</a:t>
            </a:r>
          </a:p>
          <a:p>
            <a:r>
              <a:rPr lang="ja-JP" altLang="en-US" dirty="0" smtClean="0"/>
              <a:t>電子書籍及び電子出版に関わるディジタルドキュメントの動向と技術を理解する。</a:t>
            </a:r>
          </a:p>
          <a:p>
            <a:r>
              <a:rPr lang="ja-JP" altLang="en-US" dirty="0" smtClean="0"/>
              <a:t>ウェブにおけるディジタルドキュメントの位置づけを理解する。</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7</a:t>
            </a:fld>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教育目標（１）</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u="sng" dirty="0" smtClean="0"/>
              <a:t>ディジタルドキュメントの範囲と位置づけを理解する。</a:t>
            </a:r>
          </a:p>
          <a:p>
            <a:r>
              <a:rPr kumimoji="1" lang="ja-JP" altLang="en-US" dirty="0" smtClean="0"/>
              <a:t>デジタルドキュメントの</a:t>
            </a:r>
            <a:endParaRPr kumimoji="1" lang="en-US" altLang="ja-JP" dirty="0" smtClean="0"/>
          </a:p>
          <a:p>
            <a:pPr lvl="1"/>
            <a:r>
              <a:rPr kumimoji="1" lang="ja-JP" altLang="en-US" dirty="0" smtClean="0"/>
              <a:t>定義</a:t>
            </a:r>
            <a:endParaRPr kumimoji="1" lang="en-US" altLang="ja-JP" dirty="0" smtClean="0"/>
          </a:p>
          <a:p>
            <a:pPr lvl="1"/>
            <a:r>
              <a:rPr kumimoji="1" lang="ja-JP" altLang="en-US" dirty="0" smtClean="0"/>
              <a:t>どういった種類があるか</a:t>
            </a:r>
            <a:endParaRPr kumimoji="1" lang="en-US" altLang="ja-JP" dirty="0" smtClean="0"/>
          </a:p>
          <a:p>
            <a:pPr lvl="1"/>
            <a:r>
              <a:rPr kumimoji="1" lang="ja-JP" altLang="en-US" dirty="0" smtClean="0"/>
              <a:t>事例</a:t>
            </a:r>
            <a:endParaRPr kumimoji="1" lang="en-US" altLang="ja-JP" dirty="0" smtClean="0"/>
          </a:p>
          <a:p>
            <a:pPr lvl="1"/>
            <a:r>
              <a:rPr lang="ja-JP" altLang="en-US" dirty="0" smtClean="0"/>
              <a:t>評価軸</a:t>
            </a:r>
            <a:endParaRPr kumimoji="1" lang="en-US" altLang="ja-JP" dirty="0" smtClean="0"/>
          </a:p>
          <a:p>
            <a:pPr lvl="1"/>
            <a:r>
              <a:rPr kumimoji="1" lang="ja-JP" altLang="en-US" dirty="0" smtClean="0"/>
              <a:t>処理方法</a:t>
            </a:r>
            <a:endParaRPr kumimoji="1" lang="en-US" altLang="ja-JP" dirty="0" smtClean="0"/>
          </a:p>
          <a:p>
            <a:pPr>
              <a:buNone/>
            </a:pPr>
            <a:r>
              <a:rPr kumimoji="1" lang="ja-JP" altLang="en-US" dirty="0" smtClean="0"/>
              <a:t>について、述べることができる。</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8</a:t>
            </a:fld>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教育目標（２）</a:t>
            </a:r>
            <a:endParaRPr kumimoji="1" lang="ja-JP" altLang="en-US" dirty="0"/>
          </a:p>
        </p:txBody>
      </p:sp>
      <p:sp>
        <p:nvSpPr>
          <p:cNvPr id="3" name="コンテンツ プレースホルダ 2"/>
          <p:cNvSpPr>
            <a:spLocks noGrp="1"/>
          </p:cNvSpPr>
          <p:nvPr>
            <p:ph idx="1"/>
          </p:nvPr>
        </p:nvSpPr>
        <p:spPr>
          <a:xfrm>
            <a:off x="457200" y="1600200"/>
            <a:ext cx="8229600" cy="4637112"/>
          </a:xfrm>
        </p:spPr>
        <p:txBody>
          <a:bodyPr>
            <a:normAutofit lnSpcReduction="10000"/>
          </a:bodyPr>
          <a:lstStyle/>
          <a:p>
            <a:r>
              <a:rPr lang="ja-JP" altLang="en-US" u="sng" dirty="0" smtClean="0"/>
              <a:t>学術研究分野におけるディジタルドキュメントの発信と利用動向を理解する。</a:t>
            </a:r>
          </a:p>
          <a:p>
            <a:r>
              <a:rPr kumimoji="1" lang="ja-JP" altLang="en-US" dirty="0" smtClean="0"/>
              <a:t>学術分野で使われているデジタルドキュメントの事例や、その種類を挙げて、それぞれの動向について説明できる。</a:t>
            </a:r>
            <a:endParaRPr kumimoji="1" lang="en-US" altLang="ja-JP" dirty="0" smtClean="0"/>
          </a:p>
          <a:p>
            <a:pPr lvl="1"/>
            <a:r>
              <a:rPr lang="en-US" altLang="ja-JP" dirty="0" smtClean="0"/>
              <a:t>E</a:t>
            </a:r>
            <a:r>
              <a:rPr lang="ja-JP" altLang="en-US" dirty="0" smtClean="0"/>
              <a:t>ジャーナル</a:t>
            </a:r>
            <a:endParaRPr lang="en-US" altLang="ja-JP" dirty="0" smtClean="0"/>
          </a:p>
          <a:p>
            <a:pPr lvl="1"/>
            <a:r>
              <a:rPr kumimoji="1" lang="en-US" altLang="ja-JP" dirty="0" smtClean="0"/>
              <a:t>E</a:t>
            </a:r>
            <a:r>
              <a:rPr kumimoji="1" lang="ja-JP" altLang="en-US" dirty="0" smtClean="0"/>
              <a:t>ブック</a:t>
            </a:r>
            <a:endParaRPr kumimoji="1" lang="en-US" altLang="ja-JP" dirty="0" smtClean="0"/>
          </a:p>
          <a:p>
            <a:pPr lvl="1"/>
            <a:r>
              <a:rPr kumimoji="1" lang="ja-JP" altLang="en-US" dirty="0" smtClean="0"/>
              <a:t>学術論文や専門書</a:t>
            </a:r>
            <a:r>
              <a:rPr lang="ja-JP" altLang="en-US" dirty="0" smtClean="0"/>
              <a:t>の表現と構造</a:t>
            </a:r>
            <a:endParaRPr kumimoji="1" lang="en-US" altLang="ja-JP" dirty="0" smtClean="0"/>
          </a:p>
          <a:p>
            <a:pPr lvl="1"/>
            <a:r>
              <a:rPr lang="ja-JP" altLang="en-US" dirty="0" smtClean="0"/>
              <a:t>学術情報の粒度</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9</a:t>
            </a:fld>
            <a:endParaRPr kumimoji="1"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1755</Words>
  <Application>Microsoft Office PowerPoint</Application>
  <PresentationFormat>画面に合わせる (4:3)</PresentationFormat>
  <Paragraphs>291</Paragraphs>
  <Slides>41</Slides>
  <Notes>0</Notes>
  <HiddenSlides>12</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Office テーマ</vt:lpstr>
      <vt:lpstr>ディジタルドキュメント（１）</vt:lpstr>
      <vt:lpstr>本日のお品書き</vt:lpstr>
      <vt:lpstr>自己紹介</vt:lpstr>
      <vt:lpstr>（授業概要をシラバスから）</vt:lpstr>
      <vt:lpstr>つまり？　（要約）</vt:lpstr>
      <vt:lpstr>（授業の概要をもう一度…）</vt:lpstr>
      <vt:lpstr>教育目標</vt:lpstr>
      <vt:lpstr>教育目標（１）</vt:lpstr>
      <vt:lpstr>教育目標（２）</vt:lpstr>
      <vt:lpstr>教育目標（３）</vt:lpstr>
      <vt:lpstr>教育目標（４）</vt:lpstr>
      <vt:lpstr>授業予定</vt:lpstr>
      <vt:lpstr>授業評価</vt:lpstr>
      <vt:lpstr>関連する授業科目</vt:lpstr>
      <vt:lpstr>連絡先（コンタクト）</vt:lpstr>
      <vt:lpstr>授業資料・お知らせ</vt:lpstr>
      <vt:lpstr>デジタルドキュメントとは？</vt:lpstr>
      <vt:lpstr>（最初にお断り）</vt:lpstr>
      <vt:lpstr>デジタルドキュメントとは？</vt:lpstr>
      <vt:lpstr>デジタルドキュメントとは？</vt:lpstr>
      <vt:lpstr>スライド 21</vt:lpstr>
      <vt:lpstr>ドキュメントとデジタルドキュメント</vt:lpstr>
      <vt:lpstr>ドキュメントとデジタルドキュメント</vt:lpstr>
      <vt:lpstr>ドキュメントとデジタルドキュメント</vt:lpstr>
      <vt:lpstr>（脱線）documentの語源</vt:lpstr>
      <vt:lpstr>デジタルドキュメントとは？</vt:lpstr>
      <vt:lpstr>デジタルドキュメントの周縁</vt:lpstr>
      <vt:lpstr>デジタルドキュメントに対する視点</vt:lpstr>
      <vt:lpstr>第1回レポート課題</vt:lpstr>
      <vt:lpstr>本日のまとめ</vt:lpstr>
      <vt:lpstr>デジタルドキュメントの研究</vt:lpstr>
      <vt:lpstr>今後の予定（講義の流れ）</vt:lpstr>
      <vt:lpstr>シラバス解説</vt:lpstr>
      <vt:lpstr>スライド 34</vt:lpstr>
      <vt:lpstr>スライド 35</vt:lpstr>
      <vt:lpstr>スライド 36</vt:lpstr>
      <vt:lpstr>ディジタルデータの総量</vt:lpstr>
      <vt:lpstr>内容目次</vt:lpstr>
      <vt:lpstr>日程</vt:lpstr>
      <vt:lpstr>自己紹介</vt:lpstr>
      <vt:lpstr>次回は</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ディジタルドキュメント</dc:title>
  <dc:creator>Masao Takaku</dc:creator>
  <cp:lastModifiedBy>Masao Takaku</cp:lastModifiedBy>
  <cp:revision>387</cp:revision>
  <dcterms:created xsi:type="dcterms:W3CDTF">2013-04-11T04:26:18Z</dcterms:created>
  <dcterms:modified xsi:type="dcterms:W3CDTF">2013-04-18T02:27:32Z</dcterms:modified>
</cp:coreProperties>
</file>