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466" r:id="rId3"/>
    <p:sldId id="462" r:id="rId4"/>
    <p:sldId id="467" r:id="rId5"/>
    <p:sldId id="289" r:id="rId6"/>
    <p:sldId id="445" r:id="rId7"/>
    <p:sldId id="464" r:id="rId8"/>
    <p:sldId id="446" r:id="rId9"/>
    <p:sldId id="277" r:id="rId10"/>
    <p:sldId id="458" r:id="rId11"/>
    <p:sldId id="461" r:id="rId12"/>
    <p:sldId id="459" r:id="rId13"/>
    <p:sldId id="278" r:id="rId14"/>
    <p:sldId id="447" r:id="rId15"/>
    <p:sldId id="448" r:id="rId16"/>
    <p:sldId id="449" r:id="rId17"/>
    <p:sldId id="450" r:id="rId18"/>
    <p:sldId id="451" r:id="rId19"/>
    <p:sldId id="452" r:id="rId20"/>
    <p:sldId id="453" r:id="rId21"/>
    <p:sldId id="454" r:id="rId22"/>
    <p:sldId id="455" r:id="rId23"/>
    <p:sldId id="456" r:id="rId24"/>
    <p:sldId id="457" r:id="rId25"/>
    <p:sldId id="469" r:id="rId26"/>
    <p:sldId id="470" r:id="rId27"/>
    <p:sldId id="399" r:id="rId28"/>
    <p:sldId id="400" r:id="rId29"/>
    <p:sldId id="264" r:id="rId30"/>
    <p:sldId id="463" r:id="rId31"/>
    <p:sldId id="318" r:id="rId32"/>
    <p:sldId id="468" r:id="rId33"/>
    <p:sldId id="460" r:id="rId34"/>
    <p:sldId id="319" r:id="rId35"/>
    <p:sldId id="371" r:id="rId36"/>
    <p:sldId id="316" r:id="rId3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18C74A34-4981-4CD1-863B-39939C159340}">
          <p14:sldIdLst>
            <p14:sldId id="256"/>
            <p14:sldId id="466"/>
            <p14:sldId id="462"/>
            <p14:sldId id="467"/>
            <p14:sldId id="289"/>
            <p14:sldId id="445"/>
            <p14:sldId id="464"/>
            <p14:sldId id="446"/>
            <p14:sldId id="277"/>
            <p14:sldId id="458"/>
            <p14:sldId id="461"/>
            <p14:sldId id="459"/>
            <p14:sldId id="278"/>
            <p14:sldId id="447"/>
            <p14:sldId id="448"/>
            <p14:sldId id="449"/>
            <p14:sldId id="450"/>
            <p14:sldId id="451"/>
            <p14:sldId id="452"/>
            <p14:sldId id="453"/>
            <p14:sldId id="454"/>
            <p14:sldId id="455"/>
            <p14:sldId id="456"/>
            <p14:sldId id="457"/>
            <p14:sldId id="469"/>
            <p14:sldId id="470"/>
            <p14:sldId id="399"/>
            <p14:sldId id="400"/>
            <p14:sldId id="264"/>
            <p14:sldId id="463"/>
            <p14:sldId id="318"/>
            <p14:sldId id="468"/>
            <p14:sldId id="460"/>
            <p14:sldId id="319"/>
            <p14:sldId id="371"/>
            <p14:sldId id="31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0504D"/>
    <a:srgbClr val="4F81BD"/>
    <a:srgbClr val="F79646"/>
    <a:srgbClr val="070A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784" autoAdjust="0"/>
    <p:restoredTop sz="94622" autoAdjust="0"/>
  </p:normalViewPr>
  <p:slideViewPr>
    <p:cSldViewPr>
      <p:cViewPr varScale="1">
        <p:scale>
          <a:sx n="122" d="100"/>
          <a:sy n="122" d="100"/>
        </p:scale>
        <p:origin x="822" y="90"/>
      </p:cViewPr>
      <p:guideLst>
        <p:guide orient="horz" pos="2160"/>
        <p:guide pos="2880"/>
      </p:guideLst>
    </p:cSldViewPr>
  </p:slideViewPr>
  <p:outlineViewPr>
    <p:cViewPr>
      <p:scale>
        <a:sx n="33" d="100"/>
        <a:sy n="33" d="100"/>
      </p:scale>
      <p:origin x="0" y="-4314"/>
    </p:cViewPr>
  </p:outlineViewPr>
  <p:notesTextViewPr>
    <p:cViewPr>
      <p:scale>
        <a:sx n="100" d="100"/>
        <a:sy n="100" d="100"/>
      </p:scale>
      <p:origin x="0" y="0"/>
    </p:cViewPr>
  </p:notesTextViewPr>
  <p:sorterViewPr>
    <p:cViewPr varScale="1">
      <p:scale>
        <a:sx n="100" d="100"/>
        <a:sy n="100" d="100"/>
      </p:scale>
      <p:origin x="0" y="-133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cat>
            <c:strRef>
              <c:f>Sheet1!$A$1:$A$5</c:f>
              <c:strCache>
                <c:ptCount val="5"/>
                <c:pt idx="0">
                  <c:v>A+</c:v>
                </c:pt>
                <c:pt idx="1">
                  <c:v>A</c:v>
                </c:pt>
                <c:pt idx="2">
                  <c:v>A-</c:v>
                </c:pt>
                <c:pt idx="3">
                  <c:v>B</c:v>
                </c:pt>
                <c:pt idx="4">
                  <c:v>C</c:v>
                </c:pt>
              </c:strCache>
            </c:strRef>
          </c:cat>
          <c:val>
            <c:numRef>
              <c:f>Sheet1!$B$1:$B$5</c:f>
              <c:numCache>
                <c:formatCode>General</c:formatCode>
                <c:ptCount val="5"/>
                <c:pt idx="0">
                  <c:v>9</c:v>
                </c:pt>
                <c:pt idx="1">
                  <c:v>78</c:v>
                </c:pt>
                <c:pt idx="2">
                  <c:v>19</c:v>
                </c:pt>
                <c:pt idx="3">
                  <c:v>12</c:v>
                </c:pt>
                <c:pt idx="4">
                  <c:v>1</c:v>
                </c:pt>
              </c:numCache>
            </c:numRef>
          </c:val>
        </c:ser>
        <c:dLbls>
          <c:showLegendKey val="0"/>
          <c:showVal val="0"/>
          <c:showCatName val="0"/>
          <c:showSerName val="0"/>
          <c:showPercent val="0"/>
          <c:showBubbleSize val="0"/>
        </c:dLbls>
        <c:gapWidth val="62"/>
        <c:overlap val="-27"/>
        <c:axId val="300117392"/>
        <c:axId val="300122432"/>
      </c:barChart>
      <c:catAx>
        <c:axId val="300117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sng" strike="noStrike" kern="1200" baseline="0">
                <a:solidFill>
                  <a:schemeClr val="tx1">
                    <a:lumMod val="65000"/>
                    <a:lumOff val="35000"/>
                  </a:schemeClr>
                </a:solidFill>
                <a:latin typeface="+mn-lt"/>
                <a:ea typeface="+mn-ea"/>
                <a:cs typeface="+mn-cs"/>
              </a:defRPr>
            </a:pPr>
            <a:endParaRPr lang="ja-JP"/>
          </a:p>
        </c:txPr>
        <c:crossAx val="300122432"/>
        <c:crosses val="autoZero"/>
        <c:auto val="1"/>
        <c:lblAlgn val="ctr"/>
        <c:lblOffset val="100"/>
        <c:noMultiLvlLbl val="0"/>
      </c:catAx>
      <c:valAx>
        <c:axId val="3001224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ja-JP"/>
          </a:p>
        </c:txPr>
        <c:crossAx val="300117392"/>
        <c:crosses val="autoZero"/>
        <c:crossBetween val="between"/>
      </c:valAx>
      <c:spPr>
        <a:noFill/>
        <a:ln>
          <a:noFill/>
        </a:ln>
        <a:effectLst/>
      </c:spPr>
    </c:plotArea>
    <c:plotVisOnly val="1"/>
    <c:dispBlanksAs val="gap"/>
    <c:showDLblsOverMax val="0"/>
  </c:chart>
  <c:spPr>
    <a:noFill/>
    <a:ln>
      <a:noFill/>
    </a:ln>
    <a:effectLst/>
  </c:spPr>
  <c:txPr>
    <a:bodyPr/>
    <a:lstStyle/>
    <a:p>
      <a:pPr>
        <a:defRPr sz="2800"/>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6E10CA-9349-44C9-87C7-309D5A5D47B3}" type="datetimeFigureOut">
              <a:rPr kumimoji="1" lang="ja-JP" altLang="en-US" smtClean="0"/>
              <a:pPr/>
              <a:t>2013/6/13</a:t>
            </a:fld>
            <a:endParaRPr kumimoji="1" lang="ja-JP" altLang="en-US" dirty="0"/>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A42656-9DF0-4FAB-B433-B0E28CCFA3FB}" type="slidenum">
              <a:rPr kumimoji="1" lang="ja-JP" altLang="en-US" smtClean="0"/>
              <a:pPr/>
              <a:t>‹#›</a:t>
            </a:fld>
            <a:endParaRPr kumimoji="1" lang="ja-JP" altLang="en-US" dirty="0"/>
          </a:p>
        </p:txBody>
      </p:sp>
    </p:spTree>
    <p:extLst>
      <p:ext uri="{BB962C8B-B14F-4D97-AF65-F5344CB8AC3E}">
        <p14:creationId xmlns:p14="http://schemas.microsoft.com/office/powerpoint/2010/main" val="1632225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DC638CA2-3A89-4E5D-A938-E11EEB5ACB3F}" type="datetime1">
              <a:rPr kumimoji="1" lang="ja-JP" altLang="en-US" smtClean="0"/>
              <a:pPr/>
              <a:t>2013/6/13</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25C606DA-7920-4CCC-81C0-73E5DC9EE218}" type="datetime1">
              <a:rPr kumimoji="1" lang="ja-JP" altLang="en-US" smtClean="0"/>
              <a:pPr/>
              <a:t>2013/6/13</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3F7EE53C-D3C1-4CED-95DD-48307C817BEC}" type="datetime1">
              <a:rPr kumimoji="1" lang="ja-JP" altLang="en-US" smtClean="0"/>
              <a:pPr/>
              <a:t>2013/6/13</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0"/>
            <a:ext cx="8496944" cy="1143000"/>
          </a:xfrm>
        </p:spPr>
        <p:txBody>
          <a:bodyPr/>
          <a:lstStyle/>
          <a:p>
            <a:r>
              <a:rPr kumimoji="1" lang="ja-JP" altLang="en-US" dirty="0" smtClean="0"/>
              <a:t>マスタ タイトルの書式設定</a:t>
            </a:r>
            <a:endParaRPr kumimoji="1" lang="ja-JP" altLang="en-US" dirty="0"/>
          </a:p>
        </p:txBody>
      </p:sp>
      <p:sp>
        <p:nvSpPr>
          <p:cNvPr id="3" name="コンテンツ プレースホルダ 2"/>
          <p:cNvSpPr>
            <a:spLocks noGrp="1"/>
          </p:cNvSpPr>
          <p:nvPr>
            <p:ph idx="1"/>
          </p:nvPr>
        </p:nvSpPr>
        <p:spPr>
          <a:xfrm>
            <a:off x="323528" y="1153544"/>
            <a:ext cx="8496944" cy="5202806"/>
          </a:xfrm>
        </p:spPr>
        <p:txBody>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10"/>
          </p:nvPr>
        </p:nvSpPr>
        <p:spPr/>
        <p:txBody>
          <a:bodyPr/>
          <a:lstStyle/>
          <a:p>
            <a:fld id="{DB59ECF0-CF88-4A35-BAF6-827AC460D608}" type="datetime1">
              <a:rPr kumimoji="1" lang="ja-JP" altLang="en-US" smtClean="0"/>
              <a:pPr/>
              <a:t>2013/6/13</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9714A432-65CE-472A-BDFA-8AA247197AC8}" type="datetime1">
              <a:rPr kumimoji="1" lang="ja-JP" altLang="en-US" smtClean="0"/>
              <a:pPr/>
              <a:t>2013/6/13</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29600" cy="1143000"/>
          </a:xfrm>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143000"/>
            <a:ext cx="4038600" cy="53103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143000"/>
            <a:ext cx="4038600" cy="53103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5C8EAFF3-BDD9-4182-8C6B-809172589F9C}" type="datetime1">
              <a:rPr kumimoji="1" lang="ja-JP" altLang="en-US" smtClean="0"/>
              <a:pPr/>
              <a:t>2013/6/13</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B2DF0130-6240-4467-8AC8-915100F6618A}" type="datetime1">
              <a:rPr kumimoji="1" lang="ja-JP" altLang="en-US" smtClean="0"/>
              <a:pPr/>
              <a:t>2013/6/13</a:t>
            </a:fld>
            <a:endParaRPr kumimoji="1" lang="ja-JP" altLang="en-US" dirty="0"/>
          </a:p>
        </p:txBody>
      </p:sp>
      <p:sp>
        <p:nvSpPr>
          <p:cNvPr id="8" name="フッター プレースホルダ 7"/>
          <p:cNvSpPr>
            <a:spLocks noGrp="1"/>
          </p:cNvSpPr>
          <p:nvPr>
            <p:ph type="ftr" sz="quarter" idx="11"/>
          </p:nvPr>
        </p:nvSpPr>
        <p:spPr/>
        <p:txBody>
          <a:bodyPr/>
          <a:lstStyle/>
          <a:p>
            <a:endParaRPr kumimoji="1" lang="ja-JP" altLang="en-US" dirty="0"/>
          </a:p>
        </p:txBody>
      </p:sp>
      <p:sp>
        <p:nvSpPr>
          <p:cNvPr id="9" name="スライド番号プレースホルダ 8"/>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B9EC1ED1-4EEB-448B-AE7C-01583B6A2D73}" type="datetime1">
              <a:rPr kumimoji="1" lang="ja-JP" altLang="en-US" smtClean="0"/>
              <a:pPr/>
              <a:t>2013/6/13</a:t>
            </a:fld>
            <a:endParaRPr kumimoji="1" lang="ja-JP" altLang="en-US" dirty="0"/>
          </a:p>
        </p:txBody>
      </p:sp>
      <p:sp>
        <p:nvSpPr>
          <p:cNvPr id="4" name="フッター プレースホルダ 3"/>
          <p:cNvSpPr>
            <a:spLocks noGrp="1"/>
          </p:cNvSpPr>
          <p:nvPr>
            <p:ph type="ftr" sz="quarter" idx="11"/>
          </p:nvPr>
        </p:nvSpPr>
        <p:spPr/>
        <p:txBody>
          <a:bodyPr/>
          <a:lstStyle/>
          <a:p>
            <a:endParaRPr kumimoji="1" lang="ja-JP" altLang="en-US" dirty="0"/>
          </a:p>
        </p:txBody>
      </p:sp>
      <p:sp>
        <p:nvSpPr>
          <p:cNvPr id="5" name="スライド番号プレースホルダ 4"/>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585DD7B5-5335-4E5F-B643-0E466C4020CE}" type="datetime1">
              <a:rPr kumimoji="1" lang="ja-JP" altLang="en-US" smtClean="0"/>
              <a:pPr/>
              <a:t>2013/6/13</a:t>
            </a:fld>
            <a:endParaRPr kumimoji="1" lang="ja-JP" altLang="en-US" dirty="0"/>
          </a:p>
        </p:txBody>
      </p:sp>
      <p:sp>
        <p:nvSpPr>
          <p:cNvPr id="3" name="フッター プレースホルダ 2"/>
          <p:cNvSpPr>
            <a:spLocks noGrp="1"/>
          </p:cNvSpPr>
          <p:nvPr>
            <p:ph type="ftr" sz="quarter" idx="11"/>
          </p:nvPr>
        </p:nvSpPr>
        <p:spPr/>
        <p:txBody>
          <a:bodyPr/>
          <a:lstStyle/>
          <a:p>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5127848C-7914-4ED0-951A-85869E6160CE}" type="datetime1">
              <a:rPr kumimoji="1" lang="ja-JP" altLang="en-US" smtClean="0"/>
              <a:pPr/>
              <a:t>2013/6/13</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4411B9CE-AAEE-43CC-B403-93FD624CEB2A}" type="datetime1">
              <a:rPr kumimoji="1" lang="ja-JP" altLang="en-US" smtClean="0"/>
              <a:pPr/>
              <a:t>2013/6/13</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18923C-1F79-4F1A-9C4A-C24A607D8F2A}" type="datetime1">
              <a:rPr kumimoji="1" lang="ja-JP" altLang="en-US" smtClean="0"/>
              <a:pPr/>
              <a:t>2013/6/13</a:t>
            </a:fld>
            <a:endParaRPr kumimoji="1" lang="ja-JP" altLang="en-US" dirty="0"/>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82DC2A-D06D-4EFC-BF6A-D2AB3EC15ECD}" type="slidenum">
              <a:rPr kumimoji="1" lang="ja-JP" altLang="en-US" smtClean="0"/>
              <a:pPr/>
              <a: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masao.jpn.org/lecture/2013/digital-documen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adobe.com/jp/devnet/pdf/pdf_reference.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adobe.com/jp/devnet/pdf/pdf_reference.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5400" dirty="0" smtClean="0"/>
              <a:t>ディジタルドキュメント</a:t>
            </a:r>
            <a:r>
              <a:rPr lang="ja-JP" altLang="en-US" sz="5400" dirty="0" smtClean="0"/>
              <a:t>（</a:t>
            </a:r>
            <a:r>
              <a:rPr lang="en-US" altLang="ja-JP" sz="5400" dirty="0"/>
              <a:t>9</a:t>
            </a:r>
            <a:r>
              <a:rPr lang="ja-JP" altLang="en-US" sz="5400" dirty="0" smtClean="0"/>
              <a:t>）</a:t>
            </a:r>
            <a:endParaRPr kumimoji="1" lang="ja-JP" altLang="en-US" sz="5400" dirty="0"/>
          </a:p>
        </p:txBody>
      </p:sp>
      <p:sp>
        <p:nvSpPr>
          <p:cNvPr id="3" name="サブタイトル 2"/>
          <p:cNvSpPr>
            <a:spLocks noGrp="1"/>
          </p:cNvSpPr>
          <p:nvPr>
            <p:ph type="subTitle" idx="1"/>
          </p:nvPr>
        </p:nvSpPr>
        <p:spPr/>
        <p:txBody>
          <a:bodyPr/>
          <a:lstStyle/>
          <a:p>
            <a:r>
              <a:rPr kumimoji="1" lang="ja-JP" altLang="en-US" dirty="0" smtClean="0">
                <a:solidFill>
                  <a:srgbClr val="070A7F"/>
                </a:solidFill>
              </a:rPr>
              <a:t>高久雅生</a:t>
            </a:r>
            <a:endParaRPr kumimoji="1" lang="en-US" altLang="ja-JP" dirty="0" smtClean="0">
              <a:solidFill>
                <a:srgbClr val="070A7F"/>
              </a:solidFill>
            </a:endParaRPr>
          </a:p>
          <a:p>
            <a:r>
              <a:rPr lang="en-US" altLang="ja-JP" dirty="0">
                <a:solidFill>
                  <a:srgbClr val="070A7F"/>
                </a:solidFill>
              </a:rPr>
              <a:t>2013</a:t>
            </a:r>
            <a:r>
              <a:rPr lang="ja-JP" altLang="en-US" dirty="0" smtClean="0">
                <a:solidFill>
                  <a:srgbClr val="070A7F"/>
                </a:solidFill>
              </a:rPr>
              <a:t>年</a:t>
            </a:r>
            <a:r>
              <a:rPr lang="en-US" altLang="ja-JP" dirty="0">
                <a:solidFill>
                  <a:srgbClr val="070A7F"/>
                </a:solidFill>
              </a:rPr>
              <a:t>6</a:t>
            </a:r>
            <a:r>
              <a:rPr lang="ja-JP" altLang="en-US" dirty="0" smtClean="0">
                <a:solidFill>
                  <a:srgbClr val="070A7F"/>
                </a:solidFill>
              </a:rPr>
              <a:t>月</a:t>
            </a:r>
            <a:r>
              <a:rPr lang="en-US" altLang="ja-JP" dirty="0" smtClean="0">
                <a:solidFill>
                  <a:srgbClr val="070A7F"/>
                </a:solidFill>
              </a:rPr>
              <a:t>13</a:t>
            </a:r>
            <a:r>
              <a:rPr lang="ja-JP" altLang="en-US" dirty="0" smtClean="0">
                <a:solidFill>
                  <a:srgbClr val="070A7F"/>
                </a:solidFill>
              </a:rPr>
              <a:t>日（木）</a:t>
            </a:r>
            <a:r>
              <a:rPr lang="en-US" altLang="ja-JP" dirty="0" smtClean="0">
                <a:solidFill>
                  <a:srgbClr val="070A7F"/>
                </a:solidFill>
              </a:rPr>
              <a:t>3</a:t>
            </a:r>
            <a:r>
              <a:rPr lang="ja-JP" altLang="en-US" dirty="0" smtClean="0">
                <a:solidFill>
                  <a:srgbClr val="070A7F"/>
                </a:solidFill>
              </a:rPr>
              <a:t>・</a:t>
            </a:r>
            <a:r>
              <a:rPr lang="en-US" altLang="ja-JP" dirty="0" smtClean="0">
                <a:solidFill>
                  <a:srgbClr val="070A7F"/>
                </a:solidFill>
              </a:rPr>
              <a:t>4</a:t>
            </a:r>
            <a:r>
              <a:rPr lang="ja-JP" altLang="en-US" dirty="0" smtClean="0">
                <a:solidFill>
                  <a:srgbClr val="070A7F"/>
                </a:solidFill>
              </a:rPr>
              <a:t>時限</a:t>
            </a:r>
            <a:endParaRPr kumimoji="1" lang="ja-JP" altLang="en-US" dirty="0">
              <a:solidFill>
                <a:srgbClr val="070A7F"/>
              </a:solidFill>
            </a:endParaRPr>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1</a:t>
            </a:fld>
            <a:endParaRPr kumimoji="1" lang="ja-JP" altLang="en-US" dirty="0"/>
          </a:p>
        </p:txBody>
      </p:sp>
      <p:sp>
        <p:nvSpPr>
          <p:cNvPr id="5" name="テキスト ボックス 4"/>
          <p:cNvSpPr txBox="1"/>
          <p:nvPr/>
        </p:nvSpPr>
        <p:spPr>
          <a:xfrm>
            <a:off x="36944" y="6300028"/>
            <a:ext cx="9070112"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400" dirty="0" smtClean="0"/>
              <a:t>授業資料サイト</a:t>
            </a:r>
            <a:r>
              <a:rPr kumimoji="1" lang="en-US" altLang="ja-JP" sz="2400" dirty="0" smtClean="0"/>
              <a:t>: </a:t>
            </a:r>
            <a:r>
              <a:rPr lang="en-US" altLang="ja-JP" sz="2400" dirty="0" smtClean="0">
                <a:hlinkClick r:id="rId2"/>
              </a:rPr>
              <a:t>http://masao.jpn.org/lecture/2013/digital-document/</a:t>
            </a:r>
            <a:endParaRPr kumimoji="1" lang="ja-JP" alt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LaTeX</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テキストベースの文書記述言語</a:t>
            </a:r>
            <a:endParaRPr kumimoji="1" lang="en-US" altLang="ja-JP" dirty="0" smtClean="0"/>
          </a:p>
          <a:p>
            <a:r>
              <a:rPr lang="ja-JP" altLang="en-US" dirty="0" smtClean="0"/>
              <a:t>組版ツール</a:t>
            </a:r>
            <a:endParaRPr lang="en-US" altLang="ja-JP" dirty="0" smtClean="0"/>
          </a:p>
          <a:p>
            <a:r>
              <a:rPr lang="ja-JP" altLang="en-US" dirty="0" smtClean="0"/>
              <a:t>（発音：ラテフ</a:t>
            </a:r>
            <a:r>
              <a:rPr lang="en-US" altLang="ja-JP" dirty="0" smtClean="0"/>
              <a:t>, </a:t>
            </a:r>
            <a:r>
              <a:rPr lang="ja-JP" altLang="en-US" dirty="0" smtClean="0"/>
              <a:t>ラテック</a:t>
            </a:r>
            <a:r>
              <a:rPr lang="en-US" altLang="ja-JP" dirty="0" smtClean="0"/>
              <a:t>, </a:t>
            </a:r>
            <a:r>
              <a:rPr lang="ja-JP" altLang="en-US" dirty="0" smtClean="0"/>
              <a:t>レイテック）</a:t>
            </a:r>
            <a:endParaRPr lang="en-US" altLang="ja-JP" dirty="0" smtClean="0"/>
          </a:p>
          <a:p>
            <a:r>
              <a:rPr kumimoji="1" lang="ja-JP" altLang="en-US" dirty="0" smtClean="0"/>
              <a:t>組版ツール</a:t>
            </a:r>
            <a:r>
              <a:rPr kumimoji="1" lang="en-US" altLang="ja-JP" dirty="0" err="1" smtClean="0"/>
              <a:t>TeX</a:t>
            </a:r>
            <a:r>
              <a:rPr kumimoji="1" lang="en-US" altLang="ja-JP" dirty="0" smtClean="0"/>
              <a:t> by Donald Knuth</a:t>
            </a:r>
          </a:p>
          <a:p>
            <a:pPr lvl="1"/>
            <a:r>
              <a:rPr lang="en-US" altLang="ja-JP" dirty="0" smtClean="0"/>
              <a:t>1978</a:t>
            </a:r>
            <a:r>
              <a:rPr lang="ja-JP" altLang="en-US" dirty="0" smtClean="0"/>
              <a:t>年から</a:t>
            </a:r>
            <a:r>
              <a:rPr lang="ja-JP" altLang="en-US" dirty="0"/>
              <a:t>開発</a:t>
            </a:r>
            <a:r>
              <a:rPr lang="ja-JP" altLang="en-US" sz="2400" dirty="0" smtClean="0"/>
              <a:t> ← </a:t>
            </a:r>
            <a:r>
              <a:rPr lang="en-US" altLang="ja-JP" sz="2400" dirty="0" smtClean="0"/>
              <a:t>『The Art </a:t>
            </a:r>
            <a:r>
              <a:rPr lang="en-US" altLang="ja-JP" sz="2400" dirty="0"/>
              <a:t>of Computer Programming』</a:t>
            </a:r>
            <a:endParaRPr lang="en-US" altLang="ja-JP" dirty="0" smtClean="0"/>
          </a:p>
          <a:p>
            <a:pPr lvl="1"/>
            <a:r>
              <a:rPr lang="ja-JP" altLang="en-US" dirty="0" smtClean="0"/>
              <a:t>数式対応に優れている</a:t>
            </a:r>
            <a:endParaRPr lang="en-US" altLang="ja-JP" dirty="0" smtClean="0"/>
          </a:p>
          <a:p>
            <a:pPr lvl="1"/>
            <a:r>
              <a:rPr lang="ja-JP" altLang="en-US" dirty="0" smtClean="0"/>
              <a:t>豊富な拡張機能（マクロ</a:t>
            </a:r>
            <a:r>
              <a:rPr lang="en-US" altLang="ja-JP" dirty="0" smtClean="0"/>
              <a:t>, </a:t>
            </a:r>
            <a:r>
              <a:rPr lang="ja-JP" altLang="en-US" dirty="0" smtClean="0"/>
              <a:t>フォント）</a:t>
            </a:r>
            <a:endParaRPr lang="en-US" altLang="ja-JP" dirty="0" smtClean="0"/>
          </a:p>
          <a:p>
            <a:pPr marL="1200150" lvl="3" indent="-342900"/>
            <a:r>
              <a:rPr lang="ja-JP" altLang="en-US" dirty="0"/>
              <a:t>一種のプログラミング</a:t>
            </a:r>
            <a:r>
              <a:rPr lang="ja-JP" altLang="en-US" dirty="0" smtClean="0"/>
              <a:t>言語</a:t>
            </a:r>
            <a:endParaRPr lang="en-US" altLang="ja-JP" dirty="0"/>
          </a:p>
          <a:p>
            <a:r>
              <a:rPr lang="en-US" altLang="ja-JP" dirty="0" err="1" smtClean="0"/>
              <a:t>LaTeX</a:t>
            </a:r>
            <a:r>
              <a:rPr lang="ja-JP" altLang="en-US" dirty="0" smtClean="0"/>
              <a:t>は、</a:t>
            </a:r>
            <a:r>
              <a:rPr lang="en-US" altLang="ja-JP" dirty="0" err="1" smtClean="0"/>
              <a:t>TeX</a:t>
            </a:r>
            <a:r>
              <a:rPr lang="ja-JP" altLang="en-US" dirty="0" smtClean="0"/>
              <a:t>を文書構造記述に</a:t>
            </a:r>
            <a:r>
              <a:rPr kumimoji="1" lang="ja-JP" altLang="en-US" dirty="0" smtClean="0"/>
              <a:t>拡張したもの</a:t>
            </a:r>
            <a:endParaRPr kumimoji="1" lang="en-US" altLang="ja-JP" dirty="0" smtClean="0"/>
          </a:p>
          <a:p>
            <a:pPr lvl="1"/>
            <a:r>
              <a:rPr lang="ja-JP" altLang="en-US" dirty="0" smtClean="0"/>
              <a:t>日本語対応版：</a:t>
            </a:r>
            <a:r>
              <a:rPr lang="en-US" altLang="ja-JP" dirty="0" err="1" smtClean="0"/>
              <a:t>pLaTeX</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10</a:t>
            </a:fld>
            <a:endParaRPr kumimoji="1" lang="ja-JP" altLang="en-US" dirty="0"/>
          </a:p>
        </p:txBody>
      </p:sp>
    </p:spTree>
    <p:extLst>
      <p:ext uri="{BB962C8B-B14F-4D97-AF65-F5344CB8AC3E}">
        <p14:creationId xmlns:p14="http://schemas.microsoft.com/office/powerpoint/2010/main" val="2003962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LaTeX</a:t>
            </a:r>
            <a:r>
              <a:rPr lang="ja-JP" altLang="en-US" dirty="0" smtClean="0"/>
              <a:t>文書の構成要素</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メタデータ、文書本文</a:t>
            </a:r>
            <a:endParaRPr lang="en-US" altLang="ja-JP" dirty="0" smtClean="0"/>
          </a:p>
          <a:p>
            <a:pPr lvl="1"/>
            <a:r>
              <a:rPr kumimoji="1" lang="en-US" altLang="ja-JP" dirty="0" smtClean="0"/>
              <a:t>\title{}, </a:t>
            </a:r>
            <a:r>
              <a:rPr lang="en-US" altLang="ja-JP" dirty="0" smtClean="0"/>
              <a:t>\author{}, \</a:t>
            </a:r>
            <a:r>
              <a:rPr lang="en-US" altLang="ja-JP" dirty="0" err="1" smtClean="0"/>
              <a:t>maketitle</a:t>
            </a:r>
            <a:endParaRPr lang="en-US" altLang="ja-JP" dirty="0" smtClean="0"/>
          </a:p>
          <a:p>
            <a:pPr lvl="1"/>
            <a:r>
              <a:rPr lang="en-US" altLang="ja-JP" dirty="0" smtClean="0"/>
              <a:t>\</a:t>
            </a:r>
            <a:r>
              <a:rPr lang="en-US" altLang="ja-JP" dirty="0"/>
              <a:t>begin{document} … \end{document}</a:t>
            </a:r>
          </a:p>
          <a:p>
            <a:r>
              <a:rPr kumimoji="1" lang="ja-JP" altLang="en-US" dirty="0" smtClean="0"/>
              <a:t>章節構造</a:t>
            </a:r>
            <a:endParaRPr kumimoji="1" lang="en-US" altLang="ja-JP" dirty="0" smtClean="0"/>
          </a:p>
          <a:p>
            <a:pPr lvl="1"/>
            <a:r>
              <a:rPr lang="en-US" altLang="ja-JP" dirty="0" smtClean="0"/>
              <a:t>\section{}, \subsection{}, \</a:t>
            </a:r>
            <a:r>
              <a:rPr lang="en-US" altLang="ja-JP" dirty="0" err="1" smtClean="0"/>
              <a:t>subsubsection</a:t>
            </a:r>
            <a:r>
              <a:rPr lang="en-US" altLang="ja-JP" dirty="0" smtClean="0"/>
              <a:t>{}</a:t>
            </a:r>
            <a:endParaRPr lang="en-US" altLang="ja-JP" dirty="0"/>
          </a:p>
          <a:p>
            <a:r>
              <a:rPr kumimoji="1" lang="ja-JP" altLang="en-US" dirty="0" smtClean="0"/>
              <a:t>参照構造</a:t>
            </a:r>
            <a:endParaRPr kumimoji="1" lang="en-US" altLang="ja-JP" dirty="0" smtClean="0"/>
          </a:p>
          <a:p>
            <a:pPr lvl="1"/>
            <a:r>
              <a:rPr lang="en-US" altLang="ja-JP" dirty="0" smtClean="0"/>
              <a:t>\label{}  </a:t>
            </a:r>
            <a:r>
              <a:rPr lang="en-US" altLang="ja-JP" dirty="0" smtClean="0">
                <a:sym typeface="Wingdings" panose="05000000000000000000" pitchFamily="2" charset="2"/>
              </a:rPr>
              <a:t> \ref{}</a:t>
            </a:r>
          </a:p>
          <a:p>
            <a:r>
              <a:rPr kumimoji="1" lang="ja-JP" altLang="en-US" dirty="0" smtClean="0">
                <a:sym typeface="Wingdings" panose="05000000000000000000" pitchFamily="2" charset="2"/>
              </a:rPr>
              <a:t>文献参照</a:t>
            </a:r>
            <a:endParaRPr kumimoji="1" lang="en-US" altLang="ja-JP" dirty="0" smtClean="0">
              <a:sym typeface="Wingdings" panose="05000000000000000000" pitchFamily="2" charset="2"/>
            </a:endParaRPr>
          </a:p>
          <a:p>
            <a:pPr lvl="1"/>
            <a:r>
              <a:rPr lang="en-US" altLang="ja-JP" dirty="0" smtClean="0">
                <a:sym typeface="Wingdings" panose="05000000000000000000" pitchFamily="2" charset="2"/>
              </a:rPr>
              <a:t>\cite{}  \</a:t>
            </a:r>
            <a:r>
              <a:rPr lang="en-US" altLang="ja-JP" dirty="0" err="1" smtClean="0">
                <a:sym typeface="Wingdings" panose="05000000000000000000" pitchFamily="2" charset="2"/>
              </a:rPr>
              <a:t>bibitem</a:t>
            </a:r>
            <a:r>
              <a:rPr lang="en-US" altLang="ja-JP" dirty="0" smtClean="0">
                <a:sym typeface="Wingdings" panose="05000000000000000000" pitchFamily="2" charset="2"/>
              </a:rPr>
              <a:t>{}</a:t>
            </a:r>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11</a:t>
            </a:fld>
            <a:endParaRPr kumimoji="1" lang="ja-JP" altLang="en-US" dirty="0"/>
          </a:p>
        </p:txBody>
      </p:sp>
    </p:spTree>
    <p:extLst>
      <p:ext uri="{BB962C8B-B14F-4D97-AF65-F5344CB8AC3E}">
        <p14:creationId xmlns:p14="http://schemas.microsoft.com/office/powerpoint/2010/main" val="3368539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err="1" smtClean="0"/>
              <a:t>LaTeX</a:t>
            </a:r>
            <a:r>
              <a:rPr kumimoji="1" lang="ja-JP" altLang="en-US" dirty="0" smtClean="0"/>
              <a:t>文書の</a:t>
            </a:r>
            <a:r>
              <a:rPr lang="ja-JP" altLang="en-US" dirty="0" smtClean="0"/>
              <a:t>組版（フォーマット変換）</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LaTeX</a:t>
            </a:r>
            <a:r>
              <a:rPr kumimoji="1" lang="en-US" altLang="ja-JP" dirty="0" smtClean="0"/>
              <a:t> </a:t>
            </a:r>
            <a:r>
              <a:rPr lang="ja-JP" altLang="en-US" dirty="0" smtClean="0"/>
              <a:t>→ </a:t>
            </a:r>
            <a:r>
              <a:rPr lang="en-US" altLang="ja-JP" dirty="0" smtClean="0"/>
              <a:t>DVI </a:t>
            </a:r>
            <a:r>
              <a:rPr lang="ja-JP" altLang="en-US" dirty="0" smtClean="0"/>
              <a:t>→ </a:t>
            </a:r>
            <a:r>
              <a:rPr lang="en-US" altLang="ja-JP" dirty="0" smtClean="0"/>
              <a:t>PostScript, PDF</a:t>
            </a:r>
          </a:p>
          <a:p>
            <a:pPr lvl="1"/>
            <a:r>
              <a:rPr kumimoji="1" lang="en-US" altLang="ja-JP" dirty="0" smtClean="0"/>
              <a:t>DVI (Device Independent) </a:t>
            </a:r>
          </a:p>
          <a:p>
            <a:pPr lvl="1"/>
            <a:r>
              <a:rPr lang="en-US" altLang="ja-JP" dirty="0" err="1" smtClean="0"/>
              <a:t>DVIware</a:t>
            </a:r>
            <a:endParaRPr lang="en-US" altLang="ja-JP" dirty="0"/>
          </a:p>
          <a:p>
            <a:pPr lvl="1"/>
            <a:endParaRPr lang="en-US" altLang="ja-JP" dirty="0" smtClean="0"/>
          </a:p>
        </p:txBody>
      </p:sp>
      <p:sp>
        <p:nvSpPr>
          <p:cNvPr id="5" name="メモ 4"/>
          <p:cNvSpPr/>
          <p:nvPr/>
        </p:nvSpPr>
        <p:spPr>
          <a:xfrm>
            <a:off x="323528" y="3501008"/>
            <a:ext cx="1368000" cy="158417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err="1" smtClean="0"/>
              <a:t>doc.tex</a:t>
            </a:r>
            <a:endParaRPr kumimoji="1" lang="ja-JP" altLang="en-US" sz="2800" dirty="0"/>
          </a:p>
        </p:txBody>
      </p:sp>
      <p:sp>
        <p:nvSpPr>
          <p:cNvPr id="7" name="メモ 6"/>
          <p:cNvSpPr/>
          <p:nvPr/>
        </p:nvSpPr>
        <p:spPr>
          <a:xfrm>
            <a:off x="3059984" y="3501008"/>
            <a:ext cx="1368000" cy="1584176"/>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ja-JP" sz="2800" dirty="0" err="1" smtClean="0"/>
              <a:t>doc</a:t>
            </a:r>
            <a:r>
              <a:rPr kumimoji="1" lang="en-US" altLang="ja-JP" sz="2800" dirty="0" err="1" smtClean="0"/>
              <a:t>.dvi</a:t>
            </a:r>
            <a:endParaRPr kumimoji="1" lang="ja-JP" altLang="en-US" sz="2800" dirty="0"/>
          </a:p>
        </p:txBody>
      </p:sp>
      <p:sp>
        <p:nvSpPr>
          <p:cNvPr id="8" name="メモ 7"/>
          <p:cNvSpPr/>
          <p:nvPr/>
        </p:nvSpPr>
        <p:spPr>
          <a:xfrm>
            <a:off x="6008403" y="2756543"/>
            <a:ext cx="1368000" cy="1584176"/>
          </a:xfrm>
          <a:prstGeom prst="foldedCorne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2800" dirty="0" smtClean="0"/>
              <a:t>doc.pdf</a:t>
            </a:r>
            <a:endParaRPr kumimoji="1" lang="ja-JP" altLang="en-US" sz="2800" dirty="0"/>
          </a:p>
        </p:txBody>
      </p:sp>
      <p:sp>
        <p:nvSpPr>
          <p:cNvPr id="9" name="メモ 8"/>
          <p:cNvSpPr/>
          <p:nvPr/>
        </p:nvSpPr>
        <p:spPr>
          <a:xfrm>
            <a:off x="6008403" y="4653136"/>
            <a:ext cx="1368000" cy="1584176"/>
          </a:xfrm>
          <a:prstGeom prst="foldedCorne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2800" dirty="0" smtClean="0"/>
              <a:t>doc.ps</a:t>
            </a:r>
            <a:endParaRPr kumimoji="1" lang="ja-JP" altLang="en-US" sz="2800" dirty="0"/>
          </a:p>
        </p:txBody>
      </p:sp>
      <p:sp>
        <p:nvSpPr>
          <p:cNvPr id="10" name="テキスト ボックス 9"/>
          <p:cNvSpPr txBox="1"/>
          <p:nvPr/>
        </p:nvSpPr>
        <p:spPr>
          <a:xfrm>
            <a:off x="107504" y="5157192"/>
            <a:ext cx="1956369" cy="584775"/>
          </a:xfrm>
          <a:prstGeom prst="rect">
            <a:avLst/>
          </a:prstGeom>
          <a:noFill/>
        </p:spPr>
        <p:txBody>
          <a:bodyPr wrap="none" rtlCol="0">
            <a:spAutoFit/>
          </a:bodyPr>
          <a:lstStyle/>
          <a:p>
            <a:r>
              <a:rPr kumimoji="1" lang="en-US" altLang="ja-JP" sz="3200" dirty="0" err="1" smtClean="0"/>
              <a:t>LaTeX</a:t>
            </a:r>
            <a:r>
              <a:rPr kumimoji="1" lang="ja-JP" altLang="en-US" sz="3200" dirty="0" smtClean="0"/>
              <a:t>文書</a:t>
            </a:r>
            <a:endParaRPr kumimoji="1" lang="ja-JP" altLang="en-US" sz="3200" dirty="0"/>
          </a:p>
        </p:txBody>
      </p:sp>
      <p:sp>
        <p:nvSpPr>
          <p:cNvPr id="11" name="テキスト ボックス 10"/>
          <p:cNvSpPr txBox="1"/>
          <p:nvPr/>
        </p:nvSpPr>
        <p:spPr>
          <a:xfrm>
            <a:off x="3059984" y="5085184"/>
            <a:ext cx="1590500" cy="584775"/>
          </a:xfrm>
          <a:prstGeom prst="rect">
            <a:avLst/>
          </a:prstGeom>
          <a:noFill/>
        </p:spPr>
        <p:txBody>
          <a:bodyPr wrap="none" rtlCol="0">
            <a:spAutoFit/>
          </a:bodyPr>
          <a:lstStyle/>
          <a:p>
            <a:r>
              <a:rPr kumimoji="1" lang="en-US" altLang="ja-JP" sz="3200" dirty="0" smtClean="0"/>
              <a:t>DVI</a:t>
            </a:r>
            <a:r>
              <a:rPr kumimoji="1" lang="ja-JP" altLang="en-US" sz="3200" dirty="0" smtClean="0"/>
              <a:t>形式</a:t>
            </a:r>
            <a:endParaRPr kumimoji="1" lang="ja-JP" altLang="en-US" sz="3200" dirty="0"/>
          </a:p>
        </p:txBody>
      </p:sp>
      <p:sp>
        <p:nvSpPr>
          <p:cNvPr id="12" name="テキスト ボックス 11"/>
          <p:cNvSpPr txBox="1"/>
          <p:nvPr/>
        </p:nvSpPr>
        <p:spPr>
          <a:xfrm>
            <a:off x="5936395" y="2196153"/>
            <a:ext cx="1659429" cy="584775"/>
          </a:xfrm>
          <a:prstGeom prst="rect">
            <a:avLst/>
          </a:prstGeom>
          <a:noFill/>
        </p:spPr>
        <p:txBody>
          <a:bodyPr wrap="none" rtlCol="0">
            <a:spAutoFit/>
          </a:bodyPr>
          <a:lstStyle/>
          <a:p>
            <a:r>
              <a:rPr kumimoji="1" lang="en-US" altLang="ja-JP" sz="3200" dirty="0" smtClean="0"/>
              <a:t>PDF</a:t>
            </a:r>
            <a:r>
              <a:rPr kumimoji="1" lang="ja-JP" altLang="en-US" sz="3200" dirty="0" smtClean="0"/>
              <a:t>文書</a:t>
            </a:r>
            <a:endParaRPr kumimoji="1" lang="ja-JP" altLang="en-US" sz="3200" dirty="0"/>
          </a:p>
        </p:txBody>
      </p:sp>
      <p:sp>
        <p:nvSpPr>
          <p:cNvPr id="13" name="テキスト ボックス 12"/>
          <p:cNvSpPr txBox="1"/>
          <p:nvPr/>
        </p:nvSpPr>
        <p:spPr>
          <a:xfrm>
            <a:off x="5508256" y="6237312"/>
            <a:ext cx="2670731" cy="584775"/>
          </a:xfrm>
          <a:prstGeom prst="rect">
            <a:avLst/>
          </a:prstGeom>
          <a:noFill/>
        </p:spPr>
        <p:txBody>
          <a:bodyPr wrap="none" rtlCol="0">
            <a:spAutoFit/>
          </a:bodyPr>
          <a:lstStyle/>
          <a:p>
            <a:r>
              <a:rPr kumimoji="1" lang="en-US" altLang="ja-JP" sz="3200" dirty="0" smtClean="0"/>
              <a:t>PostScript</a:t>
            </a:r>
            <a:r>
              <a:rPr kumimoji="1" lang="ja-JP" altLang="en-US" sz="3200" dirty="0" smtClean="0"/>
              <a:t>文書</a:t>
            </a:r>
            <a:endParaRPr kumimoji="1" lang="ja-JP" altLang="en-US" sz="3200" dirty="0"/>
          </a:p>
        </p:txBody>
      </p:sp>
      <p:cxnSp>
        <p:nvCxnSpPr>
          <p:cNvPr id="15" name="直線矢印コネクタ 14"/>
          <p:cNvCxnSpPr>
            <a:endCxn id="7" idx="1"/>
          </p:cNvCxnSpPr>
          <p:nvPr/>
        </p:nvCxnSpPr>
        <p:spPr>
          <a:xfrm>
            <a:off x="1403648" y="4293096"/>
            <a:ext cx="165633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a:stCxn id="7" idx="3"/>
            <a:endCxn id="8" idx="1"/>
          </p:cNvCxnSpPr>
          <p:nvPr/>
        </p:nvCxnSpPr>
        <p:spPr>
          <a:xfrm flipV="1">
            <a:off x="4427984" y="3548631"/>
            <a:ext cx="1580419" cy="74446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7" idx="3"/>
            <a:endCxn id="9" idx="1"/>
          </p:cNvCxnSpPr>
          <p:nvPr/>
        </p:nvCxnSpPr>
        <p:spPr>
          <a:xfrm>
            <a:off x="4427984" y="4293096"/>
            <a:ext cx="1580419" cy="11521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1498039" y="3086966"/>
            <a:ext cx="1755737" cy="461665"/>
          </a:xfrm>
          <a:prstGeom prst="rect">
            <a:avLst/>
          </a:prstGeom>
          <a:noFill/>
        </p:spPr>
        <p:txBody>
          <a:bodyPr wrap="none" rtlCol="0">
            <a:spAutoFit/>
          </a:bodyPr>
          <a:lstStyle/>
          <a:p>
            <a:r>
              <a:rPr kumimoji="1" lang="en-US" altLang="ja-JP" sz="2400" u="sng" dirty="0" smtClean="0">
                <a:cs typeface="Courier New" panose="02070309020205020404" pitchFamily="49" charset="0"/>
              </a:rPr>
              <a:t>latex </a:t>
            </a:r>
            <a:r>
              <a:rPr kumimoji="1" lang="en-US" altLang="ja-JP" sz="2400" u="sng" dirty="0" err="1" smtClean="0">
                <a:cs typeface="Courier New" panose="02070309020205020404" pitchFamily="49" charset="0"/>
              </a:rPr>
              <a:t>doc.tex</a:t>
            </a:r>
            <a:endParaRPr kumimoji="1" lang="ja-JP" altLang="en-US" sz="2400" u="sng" dirty="0">
              <a:cs typeface="Courier New" panose="02070309020205020404" pitchFamily="49" charset="0"/>
            </a:endParaRPr>
          </a:p>
        </p:txBody>
      </p:sp>
      <p:sp>
        <p:nvSpPr>
          <p:cNvPr id="24" name="テキスト ボックス 23"/>
          <p:cNvSpPr txBox="1"/>
          <p:nvPr/>
        </p:nvSpPr>
        <p:spPr>
          <a:xfrm>
            <a:off x="3699289" y="2895327"/>
            <a:ext cx="2321789" cy="461665"/>
          </a:xfrm>
          <a:prstGeom prst="rect">
            <a:avLst/>
          </a:prstGeom>
          <a:noFill/>
        </p:spPr>
        <p:txBody>
          <a:bodyPr wrap="none" rtlCol="0">
            <a:spAutoFit/>
          </a:bodyPr>
          <a:lstStyle/>
          <a:p>
            <a:r>
              <a:rPr kumimoji="1" lang="en-US" altLang="ja-JP" sz="2400" u="sng" dirty="0" err="1" smtClean="0"/>
              <a:t>dvipdfmx</a:t>
            </a:r>
            <a:r>
              <a:rPr kumimoji="1" lang="en-US" altLang="ja-JP" sz="2400" u="sng" dirty="0" smtClean="0"/>
              <a:t> </a:t>
            </a:r>
            <a:r>
              <a:rPr kumimoji="1" lang="en-US" altLang="ja-JP" sz="2400" u="sng" dirty="0" err="1" smtClean="0"/>
              <a:t>doc.dvi</a:t>
            </a:r>
            <a:endParaRPr kumimoji="1" lang="ja-JP" altLang="en-US" sz="2400" u="sng" dirty="0"/>
          </a:p>
        </p:txBody>
      </p:sp>
      <p:sp>
        <p:nvSpPr>
          <p:cNvPr id="25" name="テキスト ボックス 24"/>
          <p:cNvSpPr txBox="1"/>
          <p:nvPr/>
        </p:nvSpPr>
        <p:spPr>
          <a:xfrm>
            <a:off x="4127758" y="5661247"/>
            <a:ext cx="1808637" cy="461665"/>
          </a:xfrm>
          <a:prstGeom prst="rect">
            <a:avLst/>
          </a:prstGeom>
          <a:noFill/>
        </p:spPr>
        <p:txBody>
          <a:bodyPr wrap="none" rtlCol="0">
            <a:spAutoFit/>
          </a:bodyPr>
          <a:lstStyle/>
          <a:p>
            <a:r>
              <a:rPr kumimoji="1" lang="en-US" altLang="ja-JP" sz="2400" u="sng" dirty="0" err="1" smtClean="0"/>
              <a:t>dvips</a:t>
            </a:r>
            <a:r>
              <a:rPr kumimoji="1" lang="en-US" altLang="ja-JP" sz="2400" u="sng" dirty="0" smtClean="0"/>
              <a:t> </a:t>
            </a:r>
            <a:r>
              <a:rPr kumimoji="1" lang="en-US" altLang="ja-JP" sz="2400" u="sng" dirty="0" err="1" smtClean="0"/>
              <a:t>doc.dvi</a:t>
            </a:r>
            <a:endParaRPr kumimoji="1" lang="ja-JP" altLang="en-US" sz="2400" u="sng" dirty="0"/>
          </a:p>
        </p:txBody>
      </p:sp>
      <p:pic>
        <p:nvPicPr>
          <p:cNvPr id="1026" name="Picture 2" descr="File:Computer-blu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025" y="2769095"/>
            <a:ext cx="1440000" cy="14400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le:Document-print.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025" y="4812080"/>
            <a:ext cx="1080000" cy="1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464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PDF (Portable Document Format)</a:t>
            </a:r>
            <a:endParaRPr kumimoji="1" lang="ja-JP" altLang="en-US" dirty="0"/>
          </a:p>
        </p:txBody>
      </p:sp>
      <p:sp>
        <p:nvSpPr>
          <p:cNvPr id="3" name="コンテンツ プレースホルダ 2"/>
          <p:cNvSpPr>
            <a:spLocks noGrp="1"/>
          </p:cNvSpPr>
          <p:nvPr>
            <p:ph idx="1"/>
          </p:nvPr>
        </p:nvSpPr>
        <p:spPr>
          <a:xfrm>
            <a:off x="323528" y="1153544"/>
            <a:ext cx="8496944" cy="5202806"/>
          </a:xfrm>
        </p:spPr>
        <p:txBody>
          <a:bodyPr>
            <a:normAutofit fontScale="92500" lnSpcReduction="10000"/>
          </a:bodyPr>
          <a:lstStyle/>
          <a:p>
            <a:r>
              <a:rPr kumimoji="1" lang="en-US" altLang="ja-JP" dirty="0" smtClean="0"/>
              <a:t>Portable: </a:t>
            </a:r>
            <a:r>
              <a:rPr kumimoji="1" lang="ja-JP" altLang="en-US" dirty="0" smtClean="0"/>
              <a:t>持ち運び可能な</a:t>
            </a:r>
            <a:r>
              <a:rPr kumimoji="1" lang="en-US" altLang="ja-JP" dirty="0" smtClean="0"/>
              <a:t>…</a:t>
            </a:r>
          </a:p>
          <a:p>
            <a:r>
              <a:rPr lang="en-US" altLang="ja-JP" dirty="0" smtClean="0"/>
              <a:t>Document Format: </a:t>
            </a:r>
            <a:r>
              <a:rPr lang="ja-JP" altLang="en-US" dirty="0" smtClean="0"/>
              <a:t>文書形式</a:t>
            </a:r>
            <a:endParaRPr lang="en-US" altLang="ja-JP" dirty="0" smtClean="0"/>
          </a:p>
          <a:p>
            <a:r>
              <a:rPr kumimoji="1" lang="ja-JP" altLang="en-US" dirty="0" smtClean="0"/>
              <a:t>コンピュータの機種や環境によらず、オリジナルのイメージをかなりの程度正確に再生できる。</a:t>
            </a:r>
            <a:endParaRPr kumimoji="1" lang="en-US" altLang="ja-JP" dirty="0" smtClean="0"/>
          </a:p>
          <a:p>
            <a:r>
              <a:rPr lang="ja-JP" altLang="en-US" dirty="0"/>
              <a:t>歴史的</a:t>
            </a:r>
            <a:r>
              <a:rPr lang="ja-JP" altLang="en-US" dirty="0" smtClean="0"/>
              <a:t>には</a:t>
            </a:r>
            <a:r>
              <a:rPr lang="ja-JP" altLang="en-US" dirty="0"/>
              <a:t>、</a:t>
            </a:r>
            <a:r>
              <a:rPr kumimoji="1" lang="en-US" altLang="ja-JP" dirty="0" smtClean="0"/>
              <a:t>PostScript</a:t>
            </a:r>
            <a:r>
              <a:rPr kumimoji="1" lang="ja-JP" altLang="en-US" dirty="0" smtClean="0"/>
              <a:t>（プリンタ用ベクタ描画言語）</a:t>
            </a:r>
            <a:r>
              <a:rPr lang="ja-JP" altLang="en-US" dirty="0" smtClean="0"/>
              <a:t>が源流として存在</a:t>
            </a:r>
            <a:endParaRPr kumimoji="1" lang="en-US" altLang="ja-JP" dirty="0" smtClean="0"/>
          </a:p>
          <a:p>
            <a:r>
              <a:rPr kumimoji="1" lang="ja-JP" altLang="en-US" dirty="0" smtClean="0"/>
              <a:t>印刷媒体＋コンピュータ上でのデータ交換</a:t>
            </a:r>
            <a:endParaRPr lang="en-US" altLang="ja-JP" dirty="0" smtClean="0"/>
          </a:p>
          <a:p>
            <a:pPr lvl="1"/>
            <a:r>
              <a:rPr kumimoji="1" lang="ja-JP" altLang="en-US" dirty="0" smtClean="0"/>
              <a:t>ディスプレイモニタ上での表示</a:t>
            </a:r>
            <a:endParaRPr kumimoji="1" lang="en-US" altLang="ja-JP" dirty="0" smtClean="0"/>
          </a:p>
          <a:p>
            <a:pPr lvl="1"/>
            <a:r>
              <a:rPr lang="ja-JP" altLang="en-US" dirty="0" smtClean="0"/>
              <a:t>文書情報（メタデータ）</a:t>
            </a:r>
            <a:endParaRPr lang="en-US" altLang="ja-JP" dirty="0" smtClean="0"/>
          </a:p>
          <a:p>
            <a:pPr lvl="1"/>
            <a:r>
              <a:rPr kumimoji="1" lang="ja-JP" altLang="en-US" dirty="0" smtClean="0"/>
              <a:t>ページ送り；ランダムアクセス</a:t>
            </a:r>
            <a:endParaRPr lang="en-US" altLang="ja-JP" dirty="0" smtClean="0"/>
          </a:p>
          <a:p>
            <a:r>
              <a:rPr kumimoji="1" lang="ja-JP" altLang="en-US" dirty="0" smtClean="0"/>
              <a:t>異なる環境でもレイアウトがほぼ一定</a:t>
            </a:r>
            <a:endParaRPr kumimoji="1"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13</a:t>
            </a:fld>
            <a:endParaRPr kumimoji="1" lang="ja-JP" alt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PDF</a:t>
            </a:r>
            <a:r>
              <a:rPr kumimoji="1" lang="ja-JP" altLang="en-US" dirty="0" smtClean="0"/>
              <a:t>の歴史</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1993</a:t>
            </a:r>
            <a:r>
              <a:rPr kumimoji="1" lang="ja-JP" altLang="en-US" dirty="0" smtClean="0"/>
              <a:t>年 </a:t>
            </a:r>
            <a:r>
              <a:rPr kumimoji="1" lang="en-US" altLang="ja-JP" dirty="0" smtClean="0"/>
              <a:t>Adobe Systems</a:t>
            </a:r>
            <a:r>
              <a:rPr kumimoji="1" lang="ja-JP" altLang="en-US" dirty="0" smtClean="0"/>
              <a:t>社により</a:t>
            </a:r>
            <a:r>
              <a:rPr lang="ja-JP" altLang="en-US" dirty="0" smtClean="0"/>
              <a:t>開発</a:t>
            </a:r>
            <a:endParaRPr lang="en-US" altLang="ja-JP" dirty="0" smtClean="0"/>
          </a:p>
          <a:p>
            <a:pPr lvl="1"/>
            <a:r>
              <a:rPr kumimoji="1" lang="en-US" altLang="ja-JP" dirty="0" smtClean="0"/>
              <a:t>PDF version 1.0</a:t>
            </a:r>
          </a:p>
          <a:p>
            <a:pPr lvl="1"/>
            <a:r>
              <a:rPr kumimoji="1" lang="en-US" altLang="ja-JP" dirty="0" smtClean="0"/>
              <a:t>Acrobat 1.0</a:t>
            </a:r>
            <a:r>
              <a:rPr kumimoji="1" lang="ja-JP" altLang="en-US" dirty="0" smtClean="0"/>
              <a:t>同時発売</a:t>
            </a:r>
            <a:endParaRPr kumimoji="1" lang="en-US" altLang="ja-JP" dirty="0" smtClean="0"/>
          </a:p>
          <a:p>
            <a:r>
              <a:rPr lang="en-US" altLang="ja-JP" dirty="0" smtClean="0"/>
              <a:t>1994</a:t>
            </a:r>
            <a:r>
              <a:rPr lang="ja-JP" altLang="en-US" dirty="0" smtClean="0"/>
              <a:t>年 </a:t>
            </a:r>
            <a:r>
              <a:rPr lang="en-US" altLang="ja-JP" dirty="0" smtClean="0"/>
              <a:t>Acrobat Reader</a:t>
            </a:r>
            <a:r>
              <a:rPr lang="ja-JP" altLang="en-US" dirty="0" smtClean="0"/>
              <a:t>無償配布</a:t>
            </a:r>
            <a:endParaRPr lang="en-US" altLang="ja-JP" dirty="0" smtClean="0"/>
          </a:p>
          <a:p>
            <a:r>
              <a:rPr kumimoji="1" lang="en-US" altLang="ja-JP" dirty="0" smtClean="0"/>
              <a:t>1995</a:t>
            </a:r>
            <a:r>
              <a:rPr kumimoji="1" lang="ja-JP" altLang="en-US" dirty="0" smtClean="0"/>
              <a:t>年 </a:t>
            </a:r>
            <a:r>
              <a:rPr kumimoji="1" lang="en-US" altLang="ja-JP" dirty="0" smtClean="0"/>
              <a:t>Netscape</a:t>
            </a:r>
            <a:r>
              <a:rPr lang="ja-JP" altLang="en-US" dirty="0"/>
              <a:t> </a:t>
            </a:r>
            <a:r>
              <a:rPr lang="en-US" altLang="ja-JP" dirty="0" smtClean="0"/>
              <a:t>Navigator</a:t>
            </a:r>
            <a:r>
              <a:rPr lang="ja-JP" altLang="en-US" dirty="0" smtClean="0"/>
              <a:t>用プラグイン配布</a:t>
            </a:r>
            <a:endParaRPr lang="en-US" altLang="ja-JP" dirty="0" smtClean="0"/>
          </a:p>
          <a:p>
            <a:pPr lvl="1"/>
            <a:r>
              <a:rPr kumimoji="1" lang="en-US" altLang="ja-JP" dirty="0" smtClean="0"/>
              <a:t>Web</a:t>
            </a:r>
            <a:r>
              <a:rPr kumimoji="1" lang="ja-JP" altLang="en-US" dirty="0" smtClean="0"/>
              <a:t>普及への戦略</a:t>
            </a:r>
            <a:endParaRPr kumimoji="1" lang="en-US" altLang="ja-JP" dirty="0" smtClean="0"/>
          </a:p>
          <a:p>
            <a:r>
              <a:rPr kumimoji="1" lang="en-US" altLang="ja-JP" dirty="0" smtClean="0"/>
              <a:t>2008</a:t>
            </a:r>
            <a:r>
              <a:rPr kumimoji="1" lang="ja-JP" altLang="en-US" dirty="0" smtClean="0"/>
              <a:t>年 </a:t>
            </a:r>
            <a:r>
              <a:rPr kumimoji="1" lang="en-US" altLang="ja-JP" dirty="0" smtClean="0"/>
              <a:t>ISO</a:t>
            </a:r>
            <a:r>
              <a:rPr kumimoji="1" lang="ja-JP" altLang="en-US" dirty="0" smtClean="0"/>
              <a:t>による標準化</a:t>
            </a:r>
            <a:endParaRPr lang="en-US" altLang="ja-JP" dirty="0"/>
          </a:p>
          <a:p>
            <a:r>
              <a:rPr lang="en-US" altLang="ja-JP" dirty="0" smtClean="0"/>
              <a:t>※</a:t>
            </a:r>
            <a:r>
              <a:rPr lang="ja-JP" altLang="en-US" dirty="0" smtClean="0"/>
              <a:t>ただし</a:t>
            </a:r>
            <a:r>
              <a:rPr kumimoji="1" lang="ja-JP" altLang="en-US" dirty="0" smtClean="0"/>
              <a:t>、</a:t>
            </a:r>
            <a:r>
              <a:rPr kumimoji="1" lang="en-US" altLang="ja-JP" dirty="0" smtClean="0"/>
              <a:t>PDF</a:t>
            </a:r>
            <a:r>
              <a:rPr kumimoji="1" lang="ja-JP" altLang="en-US" dirty="0" smtClean="0"/>
              <a:t>以前の歴史が重要</a:t>
            </a:r>
            <a:endParaRPr kumimoji="1" lang="en-US" altLang="ja-JP" dirty="0" smtClean="0"/>
          </a:p>
          <a:p>
            <a:pPr lvl="1"/>
            <a:r>
              <a:rPr kumimoji="1" lang="en-US" altLang="ja-JP" dirty="0" smtClean="0"/>
              <a:t>PostScript</a:t>
            </a:r>
            <a:r>
              <a:rPr kumimoji="1" lang="ja-JP" altLang="en-US" dirty="0" smtClean="0"/>
              <a:t>と</a:t>
            </a:r>
            <a:r>
              <a:rPr kumimoji="1" lang="en-US" altLang="ja-JP" dirty="0" smtClean="0"/>
              <a:t>DTP</a:t>
            </a:r>
            <a:r>
              <a:rPr kumimoji="1" lang="ja-JP" altLang="en-US" dirty="0" smtClean="0"/>
              <a:t>技術</a:t>
            </a:r>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14</a:t>
            </a:fld>
            <a:endParaRPr kumimoji="1" lang="ja-JP" altLang="en-US" dirty="0"/>
          </a:p>
        </p:txBody>
      </p:sp>
    </p:spTree>
    <p:extLst>
      <p:ext uri="{BB962C8B-B14F-4D97-AF65-F5344CB8AC3E}">
        <p14:creationId xmlns:p14="http://schemas.microsoft.com/office/powerpoint/2010/main" val="3820011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PostScript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PostScript</a:t>
            </a:r>
          </a:p>
          <a:p>
            <a:pPr lvl="1"/>
            <a:r>
              <a:rPr lang="en-US" altLang="ja-JP" dirty="0" smtClean="0"/>
              <a:t>Adobe Systems</a:t>
            </a:r>
            <a:r>
              <a:rPr lang="ja-JP" altLang="en-US" dirty="0" smtClean="0"/>
              <a:t>（アドビ・システムズ）社が開発した</a:t>
            </a:r>
            <a:r>
              <a:rPr lang="ja-JP" altLang="en-US" dirty="0"/>
              <a:t>ページ記述</a:t>
            </a:r>
            <a:r>
              <a:rPr lang="ja-JP" altLang="en-US" dirty="0" smtClean="0"/>
              <a:t>言語</a:t>
            </a:r>
            <a:endParaRPr lang="en-US" altLang="ja-JP" dirty="0" smtClean="0"/>
          </a:p>
          <a:p>
            <a:pPr lvl="1"/>
            <a:r>
              <a:rPr kumimoji="1" lang="ja-JP" altLang="en-US" dirty="0"/>
              <a:t>描画</a:t>
            </a:r>
            <a:r>
              <a:rPr kumimoji="1" lang="ja-JP" altLang="en-US" dirty="0" smtClean="0"/>
              <a:t>をベクトル化することにより高い表現力と品質の向上を実現</a:t>
            </a:r>
            <a:endParaRPr kumimoji="1" lang="en-US" altLang="ja-JP" dirty="0" smtClean="0"/>
          </a:p>
          <a:p>
            <a:r>
              <a:rPr lang="en-US" altLang="ja-JP" dirty="0" smtClean="0"/>
              <a:t>1985</a:t>
            </a:r>
            <a:r>
              <a:rPr lang="ja-JP" altLang="en-US" dirty="0" smtClean="0"/>
              <a:t>年 </a:t>
            </a:r>
            <a:r>
              <a:rPr lang="en-US" altLang="ja-JP" dirty="0" smtClean="0"/>
              <a:t>PostScript</a:t>
            </a:r>
            <a:r>
              <a:rPr lang="ja-JP" altLang="en-US" dirty="0" smtClean="0"/>
              <a:t>プリンター</a:t>
            </a:r>
            <a:r>
              <a:rPr lang="en-US" altLang="ja-JP" dirty="0" smtClean="0"/>
              <a:t>(</a:t>
            </a:r>
            <a:r>
              <a:rPr lang="en-US" altLang="ja-JP" dirty="0"/>
              <a:t>Apple LaserWriter</a:t>
            </a:r>
            <a:r>
              <a:rPr lang="en-US" altLang="ja-JP" dirty="0" smtClean="0"/>
              <a:t>)</a:t>
            </a:r>
            <a:r>
              <a:rPr lang="ja-JP" altLang="en-US" dirty="0" smtClean="0"/>
              <a:t>およびイメージセッタ</a:t>
            </a:r>
            <a:r>
              <a:rPr lang="en-US" altLang="ja-JP" dirty="0" smtClean="0"/>
              <a:t>(Linotype</a:t>
            </a:r>
            <a:r>
              <a:rPr lang="ja-JP" altLang="en-US" dirty="0" smtClean="0"/>
              <a:t>社</a:t>
            </a:r>
            <a:r>
              <a:rPr lang="en-US" altLang="ja-JP" dirty="0" smtClean="0"/>
              <a:t>)</a:t>
            </a:r>
            <a:r>
              <a:rPr lang="ja-JP" altLang="en-US" dirty="0" smtClean="0"/>
              <a:t>の開発</a:t>
            </a:r>
            <a:endParaRPr lang="en-US" altLang="ja-JP" dirty="0" smtClean="0"/>
          </a:p>
          <a:p>
            <a:r>
              <a:rPr kumimoji="1" lang="en-US" altLang="ja-JP" dirty="0" smtClean="0"/>
              <a:t>1989</a:t>
            </a:r>
            <a:r>
              <a:rPr kumimoji="1" lang="ja-JP" altLang="en-US" dirty="0" smtClean="0"/>
              <a:t>年 日本語</a:t>
            </a:r>
            <a:r>
              <a:rPr kumimoji="1" lang="en-US" altLang="ja-JP" dirty="0" smtClean="0"/>
              <a:t>PostScript</a:t>
            </a:r>
            <a:r>
              <a:rPr lang="ja-JP" altLang="en-US" dirty="0" smtClean="0"/>
              <a:t>プリンタの登場</a:t>
            </a:r>
            <a:endParaRPr lang="en-US" altLang="ja-JP" dirty="0" smtClean="0"/>
          </a:p>
          <a:p>
            <a:r>
              <a:rPr kumimoji="1" lang="en-US" altLang="ja-JP" dirty="0" smtClean="0"/>
              <a:t>DTP(Desktop Publishing)</a:t>
            </a:r>
            <a:r>
              <a:rPr kumimoji="1" lang="ja-JP" altLang="en-US" dirty="0" smtClean="0"/>
              <a:t>の爆発的普及に貢献</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15</a:t>
            </a:fld>
            <a:endParaRPr kumimoji="1" lang="ja-JP" altLang="en-US" dirty="0"/>
          </a:p>
        </p:txBody>
      </p:sp>
    </p:spTree>
    <p:extLst>
      <p:ext uri="{BB962C8B-B14F-4D97-AF65-F5344CB8AC3E}">
        <p14:creationId xmlns:p14="http://schemas.microsoft.com/office/powerpoint/2010/main" val="2148108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PostScript</a:t>
            </a:r>
            <a:r>
              <a:rPr kumimoji="1" lang="ja-JP" altLang="en-US" dirty="0" smtClean="0"/>
              <a:t>から</a:t>
            </a:r>
            <a:r>
              <a:rPr kumimoji="1" lang="en-US" altLang="ja-JP" dirty="0" smtClean="0"/>
              <a:t>PDF</a:t>
            </a:r>
            <a:r>
              <a:rPr kumimoji="1" lang="ja-JP" altLang="en-US" dirty="0" smtClean="0"/>
              <a:t>へ</a:t>
            </a:r>
            <a:endParaRPr kumimoji="1" lang="ja-JP" altLang="en-US" dirty="0"/>
          </a:p>
        </p:txBody>
      </p:sp>
      <p:sp>
        <p:nvSpPr>
          <p:cNvPr id="3" name="コンテンツ プレースホルダー 2"/>
          <p:cNvSpPr>
            <a:spLocks noGrp="1"/>
          </p:cNvSpPr>
          <p:nvPr>
            <p:ph idx="1"/>
          </p:nvPr>
        </p:nvSpPr>
        <p:spPr/>
        <p:txBody>
          <a:bodyPr/>
          <a:lstStyle/>
          <a:p>
            <a:r>
              <a:rPr lang="en-US" altLang="ja-JP" dirty="0"/>
              <a:t>PDF</a:t>
            </a:r>
            <a:r>
              <a:rPr lang="ja-JP" altLang="en-US" dirty="0"/>
              <a:t>は</a:t>
            </a:r>
            <a:r>
              <a:rPr lang="en-US" altLang="ja-JP" dirty="0"/>
              <a:t>PostScript</a:t>
            </a:r>
            <a:r>
              <a:rPr lang="ja-JP" altLang="en-US" dirty="0"/>
              <a:t>を元に</a:t>
            </a:r>
            <a:r>
              <a:rPr lang="ja-JP" altLang="en-US" dirty="0" smtClean="0"/>
              <a:t>策定</a:t>
            </a:r>
            <a:endParaRPr lang="en-US" altLang="ja-JP" dirty="0" smtClean="0"/>
          </a:p>
          <a:p>
            <a:r>
              <a:rPr lang="en-US" altLang="ja-JP" dirty="0" smtClean="0"/>
              <a:t>PostScript</a:t>
            </a:r>
            <a:r>
              <a:rPr lang="ja-JP" altLang="en-US" dirty="0"/>
              <a:t>のターゲットは印刷（紙</a:t>
            </a:r>
            <a:r>
              <a:rPr lang="ja-JP" altLang="en-US" dirty="0" smtClean="0"/>
              <a:t>）</a:t>
            </a:r>
            <a:endParaRPr lang="en-US" altLang="ja-JP" dirty="0" smtClean="0"/>
          </a:p>
          <a:p>
            <a:r>
              <a:rPr lang="en-US" altLang="ja-JP" dirty="0" smtClean="0"/>
              <a:t>PDF</a:t>
            </a:r>
            <a:r>
              <a:rPr lang="ja-JP" altLang="en-US" dirty="0"/>
              <a:t>はコンピュータ上でのデータ</a:t>
            </a:r>
            <a:r>
              <a:rPr lang="ja-JP" altLang="en-US" dirty="0" smtClean="0"/>
              <a:t>交換</a:t>
            </a:r>
            <a:endParaRPr lang="en-US" altLang="ja-JP" dirty="0" smtClean="0"/>
          </a:p>
          <a:p>
            <a:pPr lvl="1"/>
            <a:r>
              <a:rPr lang="ja-JP" altLang="en-US" dirty="0" smtClean="0"/>
              <a:t>ディスプレイ</a:t>
            </a:r>
            <a:r>
              <a:rPr lang="ja-JP" altLang="en-US" dirty="0"/>
              <a:t>での</a:t>
            </a:r>
            <a:r>
              <a:rPr lang="ja-JP" altLang="en-US" dirty="0" smtClean="0"/>
              <a:t>表示</a:t>
            </a:r>
            <a:endParaRPr lang="en-US" altLang="ja-JP" dirty="0" smtClean="0"/>
          </a:p>
          <a:p>
            <a:pPr lvl="1"/>
            <a:r>
              <a:rPr lang="ja-JP" altLang="en-US" dirty="0" smtClean="0"/>
              <a:t>文書</a:t>
            </a:r>
            <a:r>
              <a:rPr lang="ja-JP" altLang="en-US" dirty="0"/>
              <a:t>情報（</a:t>
            </a:r>
            <a:r>
              <a:rPr lang="ja-JP" altLang="en-US" dirty="0" smtClean="0"/>
              <a:t>メタデータ）</a:t>
            </a:r>
            <a:r>
              <a:rPr lang="ja-JP" altLang="en-US" dirty="0"/>
              <a:t>の</a:t>
            </a:r>
            <a:r>
              <a:rPr lang="ja-JP" altLang="en-US" dirty="0" smtClean="0"/>
              <a:t>扱い</a:t>
            </a:r>
            <a:endParaRPr lang="en-US" altLang="ja-JP" dirty="0" smtClean="0"/>
          </a:p>
          <a:p>
            <a:pPr lvl="1"/>
            <a:r>
              <a:rPr lang="ja-JP" altLang="en-US" dirty="0" smtClean="0"/>
              <a:t>ページ</a:t>
            </a:r>
            <a:endParaRPr lang="en-US" altLang="ja-JP" dirty="0" smtClean="0"/>
          </a:p>
          <a:p>
            <a:pPr lvl="1"/>
            <a:r>
              <a:rPr lang="ja-JP" altLang="en-US" dirty="0" smtClean="0"/>
              <a:t>ランダムアクセス</a:t>
            </a:r>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16</a:t>
            </a:fld>
            <a:endParaRPr kumimoji="1" lang="ja-JP" altLang="en-US" dirty="0"/>
          </a:p>
        </p:txBody>
      </p:sp>
    </p:spTree>
    <p:extLst>
      <p:ext uri="{BB962C8B-B14F-4D97-AF65-F5344CB8AC3E}">
        <p14:creationId xmlns:p14="http://schemas.microsoft.com/office/powerpoint/2010/main" val="1422428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PDF</a:t>
            </a:r>
            <a:r>
              <a:rPr kumimoji="1" lang="ja-JP" altLang="en-US" dirty="0" smtClean="0"/>
              <a:t>の特徴</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ja-JP" altLang="en-US" dirty="0" smtClean="0"/>
              <a:t>表示・印刷：異なる</a:t>
            </a:r>
            <a:r>
              <a:rPr lang="ja-JP" altLang="en-US" dirty="0"/>
              <a:t>環境でもレイアウトがほぼ</a:t>
            </a:r>
            <a:r>
              <a:rPr lang="ja-JP" altLang="en-US" dirty="0" smtClean="0"/>
              <a:t>一定</a:t>
            </a:r>
            <a:endParaRPr lang="en-US" altLang="ja-JP" dirty="0" smtClean="0"/>
          </a:p>
          <a:p>
            <a:r>
              <a:rPr lang="ja-JP" altLang="en-US" dirty="0" smtClean="0"/>
              <a:t>セキュリティ：設定可能</a:t>
            </a:r>
            <a:endParaRPr lang="en-US" altLang="ja-JP" dirty="0" smtClean="0"/>
          </a:p>
          <a:p>
            <a:r>
              <a:rPr lang="ja-JP" altLang="en-US" dirty="0" smtClean="0"/>
              <a:t>ファイルサイズ</a:t>
            </a:r>
            <a:r>
              <a:rPr lang="ja-JP" altLang="en-US" dirty="0"/>
              <a:t>：</a:t>
            </a:r>
            <a:r>
              <a:rPr lang="ja-JP" altLang="en-US" dirty="0" smtClean="0"/>
              <a:t>小</a:t>
            </a:r>
            <a:endParaRPr lang="en-US" altLang="ja-JP" dirty="0" smtClean="0"/>
          </a:p>
          <a:p>
            <a:pPr lvl="1"/>
            <a:r>
              <a:rPr lang="ja-JP" altLang="en-US" dirty="0" smtClean="0"/>
              <a:t>データ圧縮：テキスト、図画像</a:t>
            </a:r>
            <a:endParaRPr lang="en-US" altLang="ja-JP" dirty="0" smtClean="0"/>
          </a:p>
          <a:p>
            <a:r>
              <a:rPr lang="ja-JP" altLang="en-US" dirty="0" smtClean="0"/>
              <a:t>閲覧</a:t>
            </a:r>
            <a:r>
              <a:rPr lang="ja-JP" altLang="en-US" dirty="0"/>
              <a:t>支援：しおり，リンク，コメント，</a:t>
            </a:r>
            <a:r>
              <a:rPr lang="ja-JP" altLang="en-US" dirty="0" smtClean="0"/>
              <a:t>注釈</a:t>
            </a:r>
            <a:endParaRPr lang="en-US" altLang="ja-JP" dirty="0" smtClean="0"/>
          </a:p>
          <a:p>
            <a:r>
              <a:rPr lang="ja-JP" altLang="en-US" dirty="0" smtClean="0"/>
              <a:t>検索：透明テキスト</a:t>
            </a:r>
            <a:endParaRPr lang="en-US" altLang="ja-JP" dirty="0" smtClean="0"/>
          </a:p>
          <a:p>
            <a:r>
              <a:rPr lang="ja-JP" altLang="en-US" dirty="0" smtClean="0"/>
              <a:t>インタラクティブ</a:t>
            </a:r>
            <a:r>
              <a:rPr lang="ja-JP" altLang="en-US" dirty="0"/>
              <a:t>：フォーム</a:t>
            </a:r>
            <a:r>
              <a:rPr lang="ja-JP" altLang="en-US" dirty="0" smtClean="0"/>
              <a:t>機能により入力欄を設定可能</a:t>
            </a:r>
            <a:endParaRPr lang="en-US" altLang="ja-JP" dirty="0" smtClean="0"/>
          </a:p>
          <a:p>
            <a:r>
              <a:rPr lang="ja-JP" altLang="en-US" dirty="0" smtClean="0"/>
              <a:t>アクセシビリティ</a:t>
            </a:r>
            <a:r>
              <a:rPr lang="ja-JP" altLang="en-US" dirty="0"/>
              <a:t>：</a:t>
            </a:r>
            <a:r>
              <a:rPr lang="ja-JP" altLang="en-US" dirty="0" smtClean="0"/>
              <a:t>音声化</a:t>
            </a:r>
            <a:endParaRPr lang="en-US" altLang="ja-JP" dirty="0" smtClean="0"/>
          </a:p>
          <a:p>
            <a:r>
              <a:rPr lang="ja-JP" altLang="en-US" dirty="0" smtClean="0"/>
              <a:t>マルチメディア</a:t>
            </a:r>
            <a:r>
              <a:rPr lang="ja-JP" altLang="en-US" dirty="0"/>
              <a:t>：対応</a:t>
            </a:r>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17</a:t>
            </a:fld>
            <a:endParaRPr kumimoji="1" lang="ja-JP" altLang="en-US" dirty="0"/>
          </a:p>
        </p:txBody>
      </p:sp>
    </p:spTree>
    <p:extLst>
      <p:ext uri="{BB962C8B-B14F-4D97-AF65-F5344CB8AC3E}">
        <p14:creationId xmlns:p14="http://schemas.microsoft.com/office/powerpoint/2010/main" val="3049900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PDF</a:t>
            </a:r>
            <a:r>
              <a:rPr lang="ja-JP" altLang="en-US" dirty="0" smtClean="0"/>
              <a:t>の印刷と表示</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a:t>表示用</a:t>
            </a:r>
            <a:r>
              <a:rPr lang="ja-JP" altLang="en-US" dirty="0" smtClean="0"/>
              <a:t>アプリケーション</a:t>
            </a:r>
            <a:endParaRPr lang="en-US" altLang="ja-JP" dirty="0" smtClean="0"/>
          </a:p>
          <a:p>
            <a:pPr lvl="1"/>
            <a:r>
              <a:rPr lang="ja-JP" altLang="en-US" dirty="0" smtClean="0"/>
              <a:t>無償</a:t>
            </a:r>
            <a:r>
              <a:rPr lang="ja-JP" altLang="en-US" dirty="0"/>
              <a:t>配布⇒</a:t>
            </a:r>
            <a:r>
              <a:rPr lang="en-US" altLang="ja-JP" dirty="0"/>
              <a:t>OS</a:t>
            </a:r>
            <a:r>
              <a:rPr lang="ja-JP" altLang="en-US" dirty="0" err="1"/>
              <a:t>に依</a:t>
            </a:r>
            <a:r>
              <a:rPr lang="ja-JP" altLang="en-US" dirty="0"/>
              <a:t>存しない</a:t>
            </a:r>
            <a:r>
              <a:rPr lang="ja-JP" altLang="en-US" dirty="0" smtClean="0"/>
              <a:t>表示</a:t>
            </a:r>
            <a:endParaRPr lang="en-US" altLang="ja-JP" dirty="0" smtClean="0"/>
          </a:p>
          <a:p>
            <a:pPr lvl="2"/>
            <a:r>
              <a:rPr lang="en-US" altLang="ja-JP" dirty="0" smtClean="0"/>
              <a:t>MS </a:t>
            </a:r>
            <a:r>
              <a:rPr lang="en-US" altLang="ja-JP" dirty="0"/>
              <a:t>Word, Excel</a:t>
            </a:r>
            <a:r>
              <a:rPr lang="ja-JP" altLang="en-US" dirty="0"/>
              <a:t>等は</a:t>
            </a:r>
            <a:r>
              <a:rPr lang="en-US" altLang="ja-JP" dirty="0"/>
              <a:t>OS</a:t>
            </a:r>
            <a:r>
              <a:rPr lang="ja-JP" altLang="en-US" dirty="0"/>
              <a:t>が変わるとレイアウトも変わる </a:t>
            </a:r>
            <a:endParaRPr lang="en-US" altLang="ja-JP" dirty="0" smtClean="0"/>
          </a:p>
          <a:p>
            <a:pPr lvl="2"/>
            <a:r>
              <a:rPr lang="en-US" altLang="ja-JP" dirty="0" smtClean="0"/>
              <a:t>HTML</a:t>
            </a:r>
            <a:r>
              <a:rPr lang="ja-JP" altLang="en-US" dirty="0"/>
              <a:t>は</a:t>
            </a:r>
            <a:r>
              <a:rPr lang="ja-JP" altLang="en-US" dirty="0" smtClean="0"/>
              <a:t>ウィンドウサイズにより左右される</a:t>
            </a:r>
            <a:endParaRPr lang="en-US" altLang="ja-JP" dirty="0" smtClean="0"/>
          </a:p>
          <a:p>
            <a:r>
              <a:rPr lang="en-US" altLang="ja-JP" dirty="0" smtClean="0"/>
              <a:t>PDF</a:t>
            </a:r>
            <a:r>
              <a:rPr lang="ja-JP" altLang="en-US" dirty="0"/>
              <a:t>の</a:t>
            </a:r>
            <a:r>
              <a:rPr lang="ja-JP" altLang="en-US" dirty="0" smtClean="0"/>
              <a:t>罠</a:t>
            </a:r>
            <a:endParaRPr lang="en-US" altLang="ja-JP" dirty="0" smtClean="0"/>
          </a:p>
          <a:p>
            <a:pPr lvl="1"/>
            <a:r>
              <a:rPr lang="en-US" altLang="ja-JP" dirty="0" smtClean="0"/>
              <a:t>Adobe </a:t>
            </a:r>
            <a:r>
              <a:rPr lang="en-US" altLang="ja-JP" dirty="0"/>
              <a:t>Reader</a:t>
            </a:r>
            <a:r>
              <a:rPr lang="ja-JP" altLang="en-US" dirty="0"/>
              <a:t>のバージョンが異なると正しく表示</a:t>
            </a:r>
            <a:r>
              <a:rPr lang="ja-JP" altLang="en-US" dirty="0" smtClean="0"/>
              <a:t>できない</a:t>
            </a:r>
            <a:endParaRPr lang="en-US" altLang="ja-JP" dirty="0" smtClean="0"/>
          </a:p>
          <a:p>
            <a:pPr lvl="1"/>
            <a:r>
              <a:rPr lang="ja-JP" altLang="en-US" dirty="0" smtClean="0"/>
              <a:t>同一フォント</a:t>
            </a:r>
            <a:r>
              <a:rPr lang="ja-JP" altLang="en-US" dirty="0"/>
              <a:t>を持っていないと文字化けや</a:t>
            </a:r>
            <a:r>
              <a:rPr lang="ja-JP" altLang="en-US" dirty="0" smtClean="0"/>
              <a:t>レイアウトが崩れる場合も</a:t>
            </a:r>
            <a:endParaRPr lang="en-US" altLang="ja-JP" dirty="0" smtClean="0"/>
          </a:p>
          <a:p>
            <a:pPr lvl="2"/>
            <a:r>
              <a:rPr lang="ja-JP" altLang="en-US" dirty="0" smtClean="0"/>
              <a:t>解決</a:t>
            </a:r>
            <a:r>
              <a:rPr lang="ja-JP" altLang="en-US" dirty="0"/>
              <a:t>方法：フォントの</a:t>
            </a:r>
            <a:r>
              <a:rPr lang="ja-JP" altLang="en-US" dirty="0" smtClean="0"/>
              <a:t>埋め込み</a:t>
            </a:r>
            <a:endParaRPr lang="en-US" altLang="ja-JP" dirty="0" smtClean="0"/>
          </a:p>
          <a:p>
            <a:pPr lvl="2"/>
            <a:r>
              <a:rPr lang="ja-JP" altLang="en-US" dirty="0" smtClean="0"/>
              <a:t>（課題）</a:t>
            </a:r>
            <a:r>
              <a:rPr lang="ja-JP" altLang="en-US" dirty="0"/>
              <a:t>全体のファイルサイズが大きくなる。</a:t>
            </a:r>
            <a:r>
              <a:rPr lang="ja-JP" altLang="en-US" dirty="0" smtClean="0"/>
              <a:t>フォント</a:t>
            </a:r>
            <a:r>
              <a:rPr lang="ja-JP" altLang="en-US" dirty="0"/>
              <a:t>の</a:t>
            </a:r>
            <a:r>
              <a:rPr lang="ja-JP" altLang="en-US" dirty="0" smtClean="0"/>
              <a:t>ライセンス問題。</a:t>
            </a:r>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18</a:t>
            </a:fld>
            <a:endParaRPr kumimoji="1" lang="ja-JP" altLang="en-US" dirty="0"/>
          </a:p>
        </p:txBody>
      </p:sp>
    </p:spTree>
    <p:extLst>
      <p:ext uri="{BB962C8B-B14F-4D97-AF65-F5344CB8AC3E}">
        <p14:creationId xmlns:p14="http://schemas.microsoft.com/office/powerpoint/2010/main" val="236673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PDF</a:t>
            </a:r>
            <a:r>
              <a:rPr kumimoji="1" lang="ja-JP" altLang="en-US" dirty="0" smtClean="0"/>
              <a:t>のセキュリティ機能</a:t>
            </a:r>
            <a:endParaRPr kumimoji="1" lang="ja-JP" altLang="en-US" dirty="0"/>
          </a:p>
        </p:txBody>
      </p:sp>
      <p:sp>
        <p:nvSpPr>
          <p:cNvPr id="3" name="コンテンツ プレースホルダー 2"/>
          <p:cNvSpPr>
            <a:spLocks noGrp="1"/>
          </p:cNvSpPr>
          <p:nvPr>
            <p:ph idx="1"/>
          </p:nvPr>
        </p:nvSpPr>
        <p:spPr/>
        <p:txBody>
          <a:bodyPr/>
          <a:lstStyle/>
          <a:p>
            <a:r>
              <a:rPr lang="ja-JP" altLang="en-US" dirty="0"/>
              <a:t>閲覧</a:t>
            </a:r>
            <a:r>
              <a:rPr lang="ja-JP" altLang="en-US" dirty="0" smtClean="0"/>
              <a:t>パスワード</a:t>
            </a:r>
            <a:endParaRPr lang="en-US" altLang="ja-JP" dirty="0" smtClean="0"/>
          </a:p>
          <a:p>
            <a:r>
              <a:rPr lang="ja-JP" altLang="en-US" dirty="0" smtClean="0"/>
              <a:t>編集パスワード</a:t>
            </a:r>
            <a:endParaRPr lang="en-US" altLang="ja-JP" dirty="0" smtClean="0"/>
          </a:p>
          <a:p>
            <a:pPr lvl="1"/>
            <a:r>
              <a:rPr lang="ja-JP" altLang="en-US" dirty="0" smtClean="0"/>
              <a:t>編集</a:t>
            </a:r>
            <a:endParaRPr lang="en-US" altLang="ja-JP" dirty="0" smtClean="0"/>
          </a:p>
          <a:p>
            <a:pPr lvl="1"/>
            <a:r>
              <a:rPr lang="ja-JP" altLang="en-US" dirty="0" smtClean="0"/>
              <a:t>印刷</a:t>
            </a:r>
            <a:endParaRPr lang="en-US" altLang="ja-JP" dirty="0" smtClean="0"/>
          </a:p>
          <a:p>
            <a:pPr lvl="1"/>
            <a:r>
              <a:rPr lang="ja-JP" altLang="en-US" dirty="0" smtClean="0"/>
              <a:t>テキスト</a:t>
            </a:r>
            <a:r>
              <a:rPr lang="ja-JP" altLang="en-US" dirty="0"/>
              <a:t>と画像の</a:t>
            </a:r>
            <a:r>
              <a:rPr lang="ja-JP" altLang="en-US" dirty="0" smtClean="0"/>
              <a:t>コピーを制限</a:t>
            </a:r>
            <a:endParaRPr lang="en-US" altLang="ja-JP" dirty="0" smtClean="0"/>
          </a:p>
          <a:p>
            <a:pPr lvl="1"/>
            <a:r>
              <a:rPr lang="en-US" altLang="ja-JP" dirty="0" smtClean="0"/>
              <a:t>※PDF</a:t>
            </a:r>
            <a:r>
              <a:rPr lang="ja-JP" altLang="en-US" dirty="0" smtClean="0"/>
              <a:t>言語仕様上は、</a:t>
            </a:r>
            <a:r>
              <a:rPr lang="ja-JP" altLang="en-US" dirty="0"/>
              <a:t>単</a:t>
            </a:r>
            <a:r>
              <a:rPr lang="ja-JP" altLang="en-US" dirty="0" smtClean="0"/>
              <a:t>なる</a:t>
            </a:r>
            <a:r>
              <a:rPr lang="en-US" altLang="ja-JP" dirty="0" smtClean="0"/>
              <a:t>“</a:t>
            </a:r>
            <a:r>
              <a:rPr lang="ja-JP" altLang="en-US" dirty="0" smtClean="0"/>
              <a:t>紳士協定</a:t>
            </a:r>
            <a:r>
              <a:rPr lang="en-US" altLang="ja-JP" dirty="0"/>
              <a:t>”</a:t>
            </a:r>
            <a:r>
              <a:rPr lang="ja-JP" altLang="en-US" dirty="0" smtClean="0"/>
              <a:t>であることに注意</a:t>
            </a:r>
            <a:r>
              <a:rPr lang="en-US" altLang="ja-JP" dirty="0" smtClean="0"/>
              <a:t>…</a:t>
            </a:r>
          </a:p>
          <a:p>
            <a:r>
              <a:rPr lang="ja-JP" altLang="en-US" dirty="0" smtClean="0"/>
              <a:t>電子署名による作成・配布者の認証も可能</a:t>
            </a:r>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19</a:t>
            </a:fld>
            <a:endParaRPr kumimoji="1" lang="ja-JP" altLang="en-US" dirty="0"/>
          </a:p>
        </p:txBody>
      </p:sp>
    </p:spTree>
    <p:extLst>
      <p:ext uri="{BB962C8B-B14F-4D97-AF65-F5344CB8AC3E}">
        <p14:creationId xmlns:p14="http://schemas.microsoft.com/office/powerpoint/2010/main" val="1914152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53752"/>
            <a:ext cx="8496944" cy="1143000"/>
          </a:xfrm>
        </p:spPr>
        <p:txBody>
          <a:bodyPr>
            <a:normAutofit/>
          </a:bodyPr>
          <a:lstStyle/>
          <a:p>
            <a:r>
              <a:rPr lang="ja-JP" altLang="en-US" dirty="0" smtClean="0"/>
              <a:t>（再掲）</a:t>
            </a:r>
            <a:r>
              <a:rPr kumimoji="1" lang="ja-JP" altLang="en-US" dirty="0" smtClean="0"/>
              <a:t>第</a:t>
            </a:r>
            <a:r>
              <a:rPr lang="en-US" altLang="ja-JP" dirty="0" smtClean="0"/>
              <a:t>3</a:t>
            </a:r>
            <a:r>
              <a:rPr kumimoji="1" lang="ja-JP" altLang="en-US" dirty="0" smtClean="0"/>
              <a:t>回レポート課題</a:t>
            </a:r>
            <a:endParaRPr kumimoji="1" lang="ja-JP" altLang="en-US" dirty="0"/>
          </a:p>
        </p:txBody>
      </p:sp>
      <p:sp>
        <p:nvSpPr>
          <p:cNvPr id="3" name="コンテンツ プレースホルダ 2"/>
          <p:cNvSpPr>
            <a:spLocks noGrp="1"/>
          </p:cNvSpPr>
          <p:nvPr>
            <p:ph idx="1"/>
          </p:nvPr>
        </p:nvSpPr>
        <p:spPr>
          <a:xfrm>
            <a:off x="251520" y="1196752"/>
            <a:ext cx="8712968" cy="5159598"/>
          </a:xfrm>
        </p:spPr>
        <p:txBody>
          <a:bodyPr>
            <a:normAutofit fontScale="92500" lnSpcReduction="20000"/>
          </a:bodyPr>
          <a:lstStyle/>
          <a:p>
            <a:r>
              <a:rPr kumimoji="1" lang="ja-JP" altLang="en-US" dirty="0" smtClean="0"/>
              <a:t>電子書籍</a:t>
            </a:r>
            <a:r>
              <a:rPr lang="ja-JP" altLang="en-US" dirty="0" smtClean="0"/>
              <a:t>を一点選び、読んでみること。</a:t>
            </a:r>
            <a:endParaRPr lang="en-US" altLang="ja-JP" dirty="0" smtClean="0"/>
          </a:p>
          <a:p>
            <a:r>
              <a:rPr lang="ja-JP" altLang="en-US" dirty="0" smtClean="0"/>
              <a:t>読んだ電子書籍を具体例</a:t>
            </a:r>
            <a:r>
              <a:rPr lang="ja-JP" altLang="en-US" dirty="0"/>
              <a:t>に</a:t>
            </a:r>
            <a:r>
              <a:rPr lang="ja-JP" altLang="en-US" dirty="0" smtClean="0"/>
              <a:t>即して文章で説明すること。その際、以下の各項目に関する説明を加えること。</a:t>
            </a:r>
            <a:endParaRPr lang="en-US" altLang="ja-JP" dirty="0" smtClean="0"/>
          </a:p>
          <a:p>
            <a:pPr lvl="1"/>
            <a:r>
              <a:rPr lang="ja-JP" altLang="en-US" dirty="0" smtClean="0"/>
              <a:t>閲覧のための前提条件およ</a:t>
            </a:r>
            <a:r>
              <a:rPr lang="ja-JP" altLang="en-US" dirty="0"/>
              <a:t>び</a:t>
            </a:r>
            <a:r>
              <a:rPr lang="ja-JP" altLang="en-US" dirty="0" smtClean="0"/>
              <a:t>閲覧環境</a:t>
            </a:r>
            <a:endParaRPr lang="en-US" altLang="ja-JP" dirty="0" smtClean="0"/>
          </a:p>
          <a:p>
            <a:pPr lvl="1"/>
            <a:r>
              <a:rPr lang="ja-JP" altLang="en-US" dirty="0" smtClean="0"/>
              <a:t>読んでみて気づいた点</a:t>
            </a:r>
            <a:endParaRPr lang="en-US" altLang="ja-JP" dirty="0" smtClean="0"/>
          </a:p>
          <a:p>
            <a:pPr lvl="1"/>
            <a:r>
              <a:rPr lang="ja-JP" altLang="en-US" dirty="0" smtClean="0"/>
              <a:t>コンテンツの配信元、配信形態</a:t>
            </a:r>
            <a:endParaRPr lang="en-US" altLang="ja-JP" dirty="0" smtClean="0"/>
          </a:p>
          <a:p>
            <a:pPr lvl="1"/>
            <a:r>
              <a:rPr lang="ja-JP" altLang="en-US" dirty="0" smtClean="0"/>
              <a:t>ドキュメントのフォーマット（ファイル形式）</a:t>
            </a:r>
            <a:endParaRPr lang="en-US" altLang="ja-JP" dirty="0" smtClean="0"/>
          </a:p>
          <a:p>
            <a:pPr lvl="1"/>
            <a:r>
              <a:rPr lang="ja-JP" altLang="en-US" dirty="0" smtClean="0"/>
              <a:t>電子書籍としてのコンテンツの特徴</a:t>
            </a:r>
            <a:endParaRPr lang="en-US" altLang="ja-JP" dirty="0" smtClean="0"/>
          </a:p>
          <a:p>
            <a:r>
              <a:rPr lang="ja-JP" altLang="en-US" dirty="0" smtClean="0"/>
              <a:t>取り上げた電子書籍の書誌事項を必ず記載すること。</a:t>
            </a:r>
            <a:endParaRPr lang="en-US" altLang="ja-JP" dirty="0" smtClean="0"/>
          </a:p>
          <a:p>
            <a:pPr lvl="1"/>
            <a:r>
              <a:rPr lang="en-US" altLang="ja-JP" u="sng" dirty="0" smtClean="0"/>
              <a:t>SIST-02</a:t>
            </a:r>
            <a:r>
              <a:rPr lang="ja-JP" altLang="en-US" u="sng" dirty="0" smtClean="0"/>
              <a:t>準拠の形式</a:t>
            </a:r>
            <a:r>
              <a:rPr lang="ja-JP" altLang="en-US" dirty="0" smtClean="0"/>
              <a:t>を用いること</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a:t>
            </a:fld>
            <a:endParaRPr kumimoji="1" lang="ja-JP" altLang="en-US" dirty="0"/>
          </a:p>
        </p:txBody>
      </p:sp>
    </p:spTree>
    <p:extLst>
      <p:ext uri="{BB962C8B-B14F-4D97-AF65-F5344CB8AC3E}">
        <p14:creationId xmlns:p14="http://schemas.microsoft.com/office/powerpoint/2010/main" val="188455647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PDF</a:t>
            </a:r>
            <a:r>
              <a:rPr kumimoji="1" lang="ja-JP" altLang="en-US" dirty="0" smtClean="0"/>
              <a:t>ファイルの作成</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dirty="0"/>
              <a:t>PDF</a:t>
            </a:r>
            <a:r>
              <a:rPr lang="ja-JP" altLang="en-US" dirty="0"/>
              <a:t>は</a:t>
            </a:r>
            <a:r>
              <a:rPr lang="en-US" altLang="ja-JP" dirty="0"/>
              <a:t>PostScript</a:t>
            </a:r>
            <a:r>
              <a:rPr lang="ja-JP" altLang="en-US" dirty="0"/>
              <a:t>を元に策定</a:t>
            </a:r>
            <a:r>
              <a:rPr lang="ja-JP" altLang="en-US" dirty="0" smtClean="0"/>
              <a:t>された</a:t>
            </a:r>
            <a:endParaRPr lang="en-US" altLang="ja-JP" dirty="0" smtClean="0"/>
          </a:p>
          <a:p>
            <a:r>
              <a:rPr lang="ja-JP" altLang="en-US" dirty="0" smtClean="0"/>
              <a:t>アドビシステムズ</a:t>
            </a:r>
            <a:r>
              <a:rPr lang="ja-JP" altLang="en-US" dirty="0"/>
              <a:t>の</a:t>
            </a:r>
            <a:r>
              <a:rPr lang="en-US" altLang="ja-JP" dirty="0" smtClean="0"/>
              <a:t>Acrobat</a:t>
            </a:r>
          </a:p>
          <a:p>
            <a:pPr lvl="1"/>
            <a:r>
              <a:rPr lang="ja-JP" altLang="en-US" dirty="0" smtClean="0"/>
              <a:t>印刷機能に</a:t>
            </a:r>
            <a:r>
              <a:rPr lang="en-US" altLang="ja-JP" dirty="0"/>
              <a:t>Adobe PDF</a:t>
            </a:r>
            <a:r>
              <a:rPr lang="ja-JP" altLang="en-US" dirty="0"/>
              <a:t>プリンタを</a:t>
            </a:r>
            <a:r>
              <a:rPr lang="ja-JP" altLang="en-US" dirty="0" smtClean="0"/>
              <a:t>追加</a:t>
            </a:r>
            <a:endParaRPr lang="en-US" altLang="ja-JP" dirty="0" smtClean="0"/>
          </a:p>
          <a:p>
            <a:pPr lvl="1"/>
            <a:r>
              <a:rPr lang="ja-JP" altLang="en-US" dirty="0" smtClean="0"/>
              <a:t>印刷機能において</a:t>
            </a:r>
            <a:r>
              <a:rPr lang="en-US" altLang="ja-JP" dirty="0" smtClean="0"/>
              <a:t>PDF</a:t>
            </a:r>
            <a:r>
              <a:rPr lang="ja-JP" altLang="en-US" dirty="0" smtClean="0"/>
              <a:t>ファイルを</a:t>
            </a:r>
            <a:r>
              <a:rPr lang="ja-JP" altLang="en-US" dirty="0"/>
              <a:t>作成する </a:t>
            </a:r>
            <a:endParaRPr lang="en-US" altLang="ja-JP" dirty="0" smtClean="0"/>
          </a:p>
          <a:p>
            <a:pPr lvl="1"/>
            <a:r>
              <a:rPr lang="ja-JP" altLang="en-US" dirty="0" smtClean="0"/>
              <a:t>文書の編集は</a:t>
            </a:r>
            <a:r>
              <a:rPr lang="ja-JP" altLang="en-US" dirty="0"/>
              <a:t>一般的に各種アプリケーションに</a:t>
            </a:r>
            <a:r>
              <a:rPr lang="ja-JP" altLang="en-US" dirty="0" smtClean="0"/>
              <a:t>まかせている</a:t>
            </a:r>
            <a:endParaRPr lang="en-US" altLang="ja-JP" dirty="0" smtClean="0"/>
          </a:p>
          <a:p>
            <a:r>
              <a:rPr lang="en-US" altLang="ja-JP" dirty="0" smtClean="0"/>
              <a:t>Mac </a:t>
            </a:r>
            <a:r>
              <a:rPr lang="en-US" altLang="ja-JP" dirty="0"/>
              <a:t>OS </a:t>
            </a:r>
            <a:r>
              <a:rPr lang="en-US" altLang="ja-JP" dirty="0" smtClean="0"/>
              <a:t>X</a:t>
            </a:r>
            <a:r>
              <a:rPr lang="ja-JP" altLang="en-US" dirty="0" smtClean="0"/>
              <a:t>は</a:t>
            </a:r>
            <a:r>
              <a:rPr lang="ja-JP" altLang="en-US" dirty="0"/>
              <a:t>各種アプリケーションから印刷で</a:t>
            </a:r>
            <a:r>
              <a:rPr lang="en-US" altLang="ja-JP" dirty="0" smtClean="0"/>
              <a:t>PDF</a:t>
            </a:r>
            <a:r>
              <a:rPr lang="ja-JP" altLang="en-US" dirty="0" smtClean="0"/>
              <a:t>化可能</a:t>
            </a:r>
            <a:endParaRPr lang="en-US" altLang="ja-JP" dirty="0" smtClean="0"/>
          </a:p>
          <a:p>
            <a:r>
              <a:rPr lang="ja-JP" altLang="en-US" dirty="0" smtClean="0"/>
              <a:t>最近</a:t>
            </a:r>
            <a:r>
              <a:rPr lang="ja-JP" altLang="en-US" dirty="0"/>
              <a:t>は各種アプリケーション</a:t>
            </a:r>
            <a:r>
              <a:rPr lang="ja-JP" altLang="en-US" dirty="0" smtClean="0"/>
              <a:t>が直接</a:t>
            </a:r>
            <a:r>
              <a:rPr lang="en-US" altLang="ja-JP" dirty="0" smtClean="0"/>
              <a:t>PDF</a:t>
            </a:r>
            <a:r>
              <a:rPr lang="ja-JP" altLang="en-US" dirty="0"/>
              <a:t>出力をサポート</a:t>
            </a:r>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20</a:t>
            </a:fld>
            <a:endParaRPr kumimoji="1" lang="ja-JP" altLang="en-US" dirty="0"/>
          </a:p>
        </p:txBody>
      </p:sp>
    </p:spTree>
    <p:extLst>
      <p:ext uri="{BB962C8B-B14F-4D97-AF65-F5344CB8AC3E}">
        <p14:creationId xmlns:p14="http://schemas.microsoft.com/office/powerpoint/2010/main" val="2210826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PDF</a:t>
            </a:r>
            <a:r>
              <a:rPr kumimoji="1" lang="ja-JP" altLang="en-US" smtClean="0"/>
              <a:t>ファイルの実際の作成</a:t>
            </a:r>
            <a:endParaRPr kumimoji="1" lang="ja-JP" altLang="en-US"/>
          </a:p>
        </p:txBody>
      </p:sp>
      <p:sp>
        <p:nvSpPr>
          <p:cNvPr id="3" name="コンテンツ プレースホルダー 2"/>
          <p:cNvSpPr>
            <a:spLocks noGrp="1"/>
          </p:cNvSpPr>
          <p:nvPr>
            <p:ph idx="1"/>
          </p:nvPr>
        </p:nvSpPr>
        <p:spPr/>
        <p:txBody>
          <a:bodyPr>
            <a:normAutofit fontScale="92500" lnSpcReduction="10000"/>
          </a:bodyPr>
          <a:lstStyle/>
          <a:p>
            <a:r>
              <a:rPr lang="en-US" altLang="ja-JP" dirty="0"/>
              <a:t>Adobe</a:t>
            </a:r>
            <a:r>
              <a:rPr lang="ja-JP" altLang="en-US" dirty="0"/>
              <a:t>製品⇒そのまま</a:t>
            </a:r>
            <a:r>
              <a:rPr lang="en-US" altLang="ja-JP" dirty="0"/>
              <a:t>PDF</a:t>
            </a:r>
            <a:r>
              <a:rPr lang="ja-JP" altLang="en-US" dirty="0"/>
              <a:t>化</a:t>
            </a:r>
            <a:r>
              <a:rPr lang="ja-JP" altLang="en-US" dirty="0" smtClean="0"/>
              <a:t>可能</a:t>
            </a:r>
            <a:endParaRPr lang="en-US" altLang="ja-JP" dirty="0" smtClean="0"/>
          </a:p>
          <a:p>
            <a:r>
              <a:rPr lang="en-US" altLang="ja-JP" dirty="0" smtClean="0"/>
              <a:t>Microsoft Office</a:t>
            </a:r>
          </a:p>
          <a:p>
            <a:pPr lvl="1"/>
            <a:r>
              <a:rPr lang="ja-JP" altLang="en-US" dirty="0" smtClean="0"/>
              <a:t>プリンタ</a:t>
            </a:r>
            <a:r>
              <a:rPr lang="ja-JP" altLang="en-US" dirty="0"/>
              <a:t>として</a:t>
            </a:r>
            <a:r>
              <a:rPr lang="ja-JP" altLang="en-US" dirty="0" smtClean="0"/>
              <a:t>出力</a:t>
            </a:r>
            <a:endParaRPr lang="en-US" altLang="ja-JP" dirty="0" smtClean="0"/>
          </a:p>
          <a:p>
            <a:pPr lvl="1"/>
            <a:r>
              <a:rPr lang="ja-JP" altLang="en-US" dirty="0" smtClean="0"/>
              <a:t>その</a:t>
            </a:r>
            <a:r>
              <a:rPr lang="ja-JP" altLang="en-US" dirty="0"/>
              <a:t>まま</a:t>
            </a:r>
            <a:r>
              <a:rPr lang="en-US" altLang="ja-JP" dirty="0"/>
              <a:t>PDF</a:t>
            </a:r>
            <a:r>
              <a:rPr lang="ja-JP" altLang="en-US" dirty="0"/>
              <a:t>化可能（</a:t>
            </a:r>
            <a:r>
              <a:rPr lang="en-US" altLang="ja-JP" dirty="0"/>
              <a:t>MS Office 2007</a:t>
            </a:r>
            <a:r>
              <a:rPr lang="ja-JP" altLang="en-US" dirty="0"/>
              <a:t>から</a:t>
            </a:r>
            <a:r>
              <a:rPr lang="ja-JP" altLang="en-US" dirty="0" smtClean="0"/>
              <a:t>）</a:t>
            </a:r>
            <a:endParaRPr lang="en-US" altLang="ja-JP" dirty="0" smtClean="0"/>
          </a:p>
          <a:p>
            <a:r>
              <a:rPr lang="en-US" altLang="ja-JP" dirty="0" err="1" smtClean="0"/>
              <a:t>LaTeX</a:t>
            </a:r>
            <a:endParaRPr lang="en-US" altLang="ja-JP" dirty="0" smtClean="0"/>
          </a:p>
          <a:p>
            <a:pPr lvl="1"/>
            <a:r>
              <a:rPr lang="en-US" altLang="ja-JP" dirty="0" err="1" smtClean="0"/>
              <a:t>PDFLaTeX</a:t>
            </a:r>
            <a:r>
              <a:rPr lang="ja-JP" altLang="en-US" dirty="0"/>
              <a:t>：</a:t>
            </a:r>
            <a:r>
              <a:rPr lang="en-US" altLang="ja-JP" dirty="0" err="1"/>
              <a:t>LaTeX</a:t>
            </a:r>
            <a:r>
              <a:rPr lang="ja-JP" altLang="en-US" dirty="0"/>
              <a:t>ソースからそのまま</a:t>
            </a:r>
            <a:r>
              <a:rPr lang="en-US" altLang="ja-JP" dirty="0"/>
              <a:t>PDF</a:t>
            </a:r>
            <a:r>
              <a:rPr lang="ja-JP" altLang="en-US" dirty="0" smtClean="0"/>
              <a:t>へ</a:t>
            </a:r>
            <a:endParaRPr lang="en-US" altLang="ja-JP" dirty="0" smtClean="0"/>
          </a:p>
          <a:p>
            <a:pPr lvl="1"/>
            <a:r>
              <a:rPr lang="ja-JP" altLang="en-US" dirty="0" smtClean="0"/>
              <a:t> </a:t>
            </a:r>
            <a:r>
              <a:rPr lang="en-US" altLang="ja-JP" dirty="0" err="1"/>
              <a:t>dvipdfmx</a:t>
            </a:r>
            <a:r>
              <a:rPr lang="ja-JP" altLang="en-US" dirty="0"/>
              <a:t>：</a:t>
            </a:r>
            <a:r>
              <a:rPr lang="en-US" altLang="ja-JP" dirty="0"/>
              <a:t>dvi</a:t>
            </a:r>
            <a:r>
              <a:rPr lang="ja-JP" altLang="en-US" dirty="0"/>
              <a:t>形式から</a:t>
            </a:r>
            <a:r>
              <a:rPr lang="en-US" altLang="ja-JP" dirty="0"/>
              <a:t>PDF</a:t>
            </a:r>
            <a:r>
              <a:rPr lang="ja-JP" altLang="en-US" dirty="0" smtClean="0"/>
              <a:t>へ</a:t>
            </a:r>
            <a:endParaRPr lang="en-US" altLang="ja-JP" dirty="0" smtClean="0"/>
          </a:p>
          <a:p>
            <a:pPr lvl="1"/>
            <a:r>
              <a:rPr lang="ja-JP" altLang="en-US" dirty="0" smtClean="0"/>
              <a:t>それ</a:t>
            </a:r>
            <a:r>
              <a:rPr lang="ja-JP" altLang="en-US" dirty="0"/>
              <a:t>以外：</a:t>
            </a:r>
            <a:r>
              <a:rPr lang="en-US" altLang="ja-JP" dirty="0"/>
              <a:t>dvi</a:t>
            </a:r>
            <a:r>
              <a:rPr lang="ja-JP" altLang="en-US" dirty="0"/>
              <a:t>形式から</a:t>
            </a:r>
            <a:r>
              <a:rPr lang="en-US" altLang="ja-JP" dirty="0"/>
              <a:t>PostScript</a:t>
            </a:r>
            <a:r>
              <a:rPr lang="ja-JP" altLang="en-US" dirty="0"/>
              <a:t>形式にして</a:t>
            </a:r>
            <a:r>
              <a:rPr lang="ja-JP" altLang="en-US" dirty="0" smtClean="0"/>
              <a:t>から</a:t>
            </a:r>
            <a:r>
              <a:rPr lang="ja-JP" altLang="en-US" dirty="0"/>
              <a:t>、</a:t>
            </a:r>
            <a:r>
              <a:rPr lang="ja-JP" altLang="en-US" dirty="0" smtClean="0"/>
              <a:t>別途</a:t>
            </a:r>
            <a:r>
              <a:rPr lang="en-US" altLang="ja-JP" dirty="0" smtClean="0"/>
              <a:t>PDF</a:t>
            </a:r>
            <a:r>
              <a:rPr lang="ja-JP" altLang="en-US" dirty="0"/>
              <a:t>に変換</a:t>
            </a:r>
            <a:r>
              <a:rPr lang="ja-JP" altLang="en-US" dirty="0" smtClean="0"/>
              <a:t>する</a:t>
            </a:r>
            <a:endParaRPr lang="en-US" altLang="ja-JP" dirty="0" smtClean="0"/>
          </a:p>
          <a:p>
            <a:r>
              <a:rPr lang="ja-JP" altLang="en-US" dirty="0" smtClean="0"/>
              <a:t>紙 </a:t>
            </a:r>
            <a:r>
              <a:rPr lang="ja-JP" altLang="en-US" dirty="0"/>
              <a:t>⇒ </a:t>
            </a:r>
            <a:r>
              <a:rPr lang="ja-JP" altLang="en-US" dirty="0" smtClean="0"/>
              <a:t>スキャン（ </a:t>
            </a:r>
            <a:r>
              <a:rPr lang="en-US" altLang="ja-JP" dirty="0" smtClean="0"/>
              <a:t>+ OCR </a:t>
            </a:r>
            <a:r>
              <a:rPr lang="ja-JP" altLang="en-US" dirty="0" smtClean="0"/>
              <a:t>） </a:t>
            </a:r>
            <a:endParaRPr lang="en-US" altLang="ja-JP" dirty="0" smtClean="0"/>
          </a:p>
          <a:p>
            <a:pPr lvl="1"/>
            <a:r>
              <a:rPr lang="ja-JP" altLang="en-US" dirty="0" smtClean="0"/>
              <a:t>有名</a:t>
            </a:r>
            <a:r>
              <a:rPr lang="ja-JP" altLang="en-US" dirty="0"/>
              <a:t>な製品</a:t>
            </a:r>
            <a:r>
              <a:rPr lang="en-US" altLang="ja-JP" dirty="0" err="1" smtClean="0"/>
              <a:t>ScanSnap</a:t>
            </a:r>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21</a:t>
            </a:fld>
            <a:endParaRPr kumimoji="1" lang="ja-JP" altLang="en-US" dirty="0"/>
          </a:p>
        </p:txBody>
      </p:sp>
    </p:spTree>
    <p:extLst>
      <p:ext uri="{BB962C8B-B14F-4D97-AF65-F5344CB8AC3E}">
        <p14:creationId xmlns:p14="http://schemas.microsoft.com/office/powerpoint/2010/main" val="2130161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PDF</a:t>
            </a:r>
            <a:r>
              <a:rPr kumimoji="1" lang="ja-JP" altLang="en-US" dirty="0" smtClean="0"/>
              <a:t>の課題</a:t>
            </a:r>
            <a:endParaRPr kumimoji="1" lang="ja-JP" altLang="en-US" dirty="0"/>
          </a:p>
        </p:txBody>
      </p:sp>
      <p:sp>
        <p:nvSpPr>
          <p:cNvPr id="3" name="コンテンツ プレースホルダー 2"/>
          <p:cNvSpPr>
            <a:spLocks noGrp="1"/>
          </p:cNvSpPr>
          <p:nvPr>
            <p:ph idx="1"/>
          </p:nvPr>
        </p:nvSpPr>
        <p:spPr/>
        <p:txBody>
          <a:bodyPr>
            <a:normAutofit fontScale="92500"/>
          </a:bodyPr>
          <a:lstStyle/>
          <a:p>
            <a:r>
              <a:rPr lang="ja-JP" altLang="en-US" dirty="0"/>
              <a:t>複雑な仕様</a:t>
            </a:r>
          </a:p>
          <a:p>
            <a:pPr lvl="1"/>
            <a:r>
              <a:rPr lang="en-US" altLang="ja-JP" dirty="0"/>
              <a:t>PDF </a:t>
            </a:r>
            <a:r>
              <a:rPr lang="en-US" altLang="ja-JP" dirty="0" smtClean="0"/>
              <a:t>1.7 (ISO 32000-1, 2008) </a:t>
            </a:r>
            <a:r>
              <a:rPr lang="ja-JP" altLang="en-US" dirty="0" smtClean="0"/>
              <a:t>は</a:t>
            </a:r>
            <a:r>
              <a:rPr lang="en-US" altLang="ja-JP" dirty="0" smtClean="0"/>
              <a:t>750</a:t>
            </a:r>
            <a:r>
              <a:rPr lang="ja-JP" altLang="en-US" dirty="0" smtClean="0"/>
              <a:t>ページ以上</a:t>
            </a:r>
            <a:r>
              <a:rPr lang="ja-JP" altLang="en-US" dirty="0"/>
              <a:t>（</a:t>
            </a:r>
            <a:r>
              <a:rPr lang="ja-JP" altLang="en-US" dirty="0" smtClean="0"/>
              <a:t>付録含む）</a:t>
            </a:r>
            <a:endParaRPr lang="en-US" altLang="ja-JP" dirty="0" smtClean="0"/>
          </a:p>
          <a:p>
            <a:pPr lvl="2"/>
            <a:r>
              <a:rPr lang="en-US" altLang="ja-JP" dirty="0">
                <a:hlinkClick r:id="rId2"/>
              </a:rPr>
              <a:t>http://</a:t>
            </a:r>
            <a:r>
              <a:rPr lang="en-US" altLang="ja-JP" dirty="0" smtClean="0">
                <a:hlinkClick r:id="rId2"/>
              </a:rPr>
              <a:t>www.adobe.com/jp/devnet/pdf/pdf_reference.html</a:t>
            </a:r>
            <a:endParaRPr lang="en-US" altLang="ja-JP" dirty="0" smtClean="0"/>
          </a:p>
          <a:p>
            <a:pPr lvl="1"/>
            <a:r>
              <a:rPr lang="en-US" altLang="ja-JP" dirty="0" smtClean="0"/>
              <a:t>ISO</a:t>
            </a:r>
            <a:r>
              <a:rPr lang="ja-JP" altLang="en-US" dirty="0" smtClean="0"/>
              <a:t>標準化以前は</a:t>
            </a:r>
            <a:r>
              <a:rPr lang="en-US" altLang="ja-JP" dirty="0" smtClean="0"/>
              <a:t>Adobe</a:t>
            </a:r>
            <a:r>
              <a:rPr lang="ja-JP" altLang="en-US" dirty="0" smtClean="0"/>
              <a:t>一社による管理→デファクト標準の部分も一部残る</a:t>
            </a:r>
            <a:endParaRPr lang="ja-JP" altLang="en-US" dirty="0"/>
          </a:p>
          <a:p>
            <a:r>
              <a:rPr lang="ja-JP" altLang="en-US" dirty="0"/>
              <a:t>ディスプレイでの閲覧支援とは言うものの</a:t>
            </a:r>
            <a:r>
              <a:rPr lang="en-US" altLang="ja-JP" dirty="0"/>
              <a:t>…</a:t>
            </a:r>
          </a:p>
          <a:p>
            <a:r>
              <a:rPr lang="ja-JP" altLang="en-US" dirty="0"/>
              <a:t>しおり，リンク，コメント，</a:t>
            </a:r>
            <a:r>
              <a:rPr lang="ja-JP" altLang="en-US" dirty="0" smtClean="0"/>
              <a:t>注釈に関しては、作成</a:t>
            </a:r>
            <a:r>
              <a:rPr lang="ja-JP" altLang="en-US" dirty="0"/>
              <a:t>時に</a:t>
            </a:r>
            <a:r>
              <a:rPr lang="ja-JP" altLang="en-US" dirty="0" smtClean="0"/>
              <a:t>つける</a:t>
            </a:r>
            <a:endParaRPr lang="en-US" altLang="ja-JP" dirty="0" smtClean="0"/>
          </a:p>
          <a:p>
            <a:pPr lvl="1"/>
            <a:r>
              <a:rPr lang="en-US" altLang="ja-JP" dirty="0"/>
              <a:t>Adobe Reader</a:t>
            </a:r>
            <a:r>
              <a:rPr lang="ja-JP" altLang="en-US" dirty="0"/>
              <a:t>で閲覧しながら付けることはできない</a:t>
            </a:r>
          </a:p>
          <a:p>
            <a:pPr lvl="1"/>
            <a:r>
              <a:rPr lang="ja-JP" altLang="en-US" dirty="0" smtClean="0"/>
              <a:t>専用アプリケーションソフトウェアが必要</a:t>
            </a:r>
            <a:endParaRPr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22</a:t>
            </a:fld>
            <a:endParaRPr kumimoji="1" lang="ja-JP" altLang="en-US" dirty="0"/>
          </a:p>
        </p:txBody>
      </p:sp>
    </p:spTree>
    <p:extLst>
      <p:ext uri="{BB962C8B-B14F-4D97-AF65-F5344CB8AC3E}">
        <p14:creationId xmlns:p14="http://schemas.microsoft.com/office/powerpoint/2010/main" val="4213240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PDF</a:t>
            </a:r>
            <a:r>
              <a:rPr kumimoji="1" lang="ja-JP" altLang="en-US" dirty="0" smtClean="0"/>
              <a:t>の構造</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smtClean="0"/>
              <a:t>一言で言えば、とても複雑</a:t>
            </a:r>
            <a:endParaRPr kumimoji="1" lang="en-US" altLang="ja-JP" dirty="0" smtClean="0"/>
          </a:p>
          <a:p>
            <a:pPr lvl="1"/>
            <a:r>
              <a:rPr lang="en-US" altLang="ja-JP" dirty="0" smtClean="0">
                <a:hlinkClick r:id="rId2"/>
              </a:rPr>
              <a:t>http</a:t>
            </a:r>
            <a:r>
              <a:rPr lang="en-US" altLang="ja-JP" dirty="0">
                <a:hlinkClick r:id="rId2"/>
              </a:rPr>
              <a:t>://</a:t>
            </a:r>
            <a:r>
              <a:rPr lang="en-US" altLang="ja-JP" dirty="0" smtClean="0">
                <a:hlinkClick r:id="rId2"/>
              </a:rPr>
              <a:t>www.adobe.com/jp/devnet/pdf/pdf_reference.html</a:t>
            </a:r>
            <a:r>
              <a:rPr lang="en-US" altLang="ja-JP" dirty="0" smtClean="0"/>
              <a:t> </a:t>
            </a:r>
            <a:r>
              <a:rPr lang="ja-JP" altLang="en-US" dirty="0" smtClean="0"/>
              <a:t>か</a:t>
            </a:r>
            <a:r>
              <a:rPr lang="ja-JP" altLang="en-US" dirty="0"/>
              <a:t>ら</a:t>
            </a:r>
            <a:r>
              <a:rPr lang="ja-JP" altLang="en-US" dirty="0" smtClean="0"/>
              <a:t>参照できる。</a:t>
            </a:r>
            <a:endParaRPr lang="en-US" altLang="ja-JP" dirty="0"/>
          </a:p>
          <a:p>
            <a:r>
              <a:rPr kumimoji="1" lang="ja-JP" altLang="en-US" dirty="0" smtClean="0"/>
              <a:t>ランダムアクセスを許すために、文書</a:t>
            </a:r>
            <a:r>
              <a:rPr kumimoji="1" lang="ja-JP" altLang="en-US" dirty="0" smtClean="0"/>
              <a:t>要素（オブジェクト）を</a:t>
            </a:r>
            <a:r>
              <a:rPr kumimoji="1" lang="ja-JP" altLang="en-US" dirty="0" smtClean="0"/>
              <a:t>分割して記述して</a:t>
            </a:r>
            <a:r>
              <a:rPr kumimoji="1" lang="ja-JP" altLang="en-US" dirty="0" smtClean="0"/>
              <a:t>いる</a:t>
            </a:r>
            <a:endParaRPr kumimoji="1" lang="en-US" altLang="ja-JP" dirty="0" smtClean="0"/>
          </a:p>
          <a:p>
            <a:pPr lvl="1"/>
            <a:r>
              <a:rPr lang="ja-JP" altLang="en-US" dirty="0"/>
              <a:t>逆</a:t>
            </a:r>
            <a:r>
              <a:rPr lang="ja-JP" altLang="en-US" dirty="0" smtClean="0"/>
              <a:t>に言えば、常に数百・数千ページあっても、簡単にページジャンプを実現できる。</a:t>
            </a:r>
            <a:r>
              <a:rPr lang="en-US" altLang="ja-JP" dirty="0" smtClean="0"/>
              <a:t> </a:t>
            </a:r>
            <a:endParaRPr kumimoji="1" lang="en-US" altLang="ja-JP" dirty="0" smtClean="0"/>
          </a:p>
          <a:p>
            <a:pPr lvl="1"/>
            <a:r>
              <a:rPr kumimoji="1" lang="ja-JP" altLang="en-US" dirty="0" smtClean="0"/>
              <a:t>相互参照により、閲覧・編集ソフトウェアが文書構造を再構成しなおして表示する</a:t>
            </a:r>
            <a:r>
              <a:rPr kumimoji="1" lang="ja-JP" altLang="en-US" dirty="0" smtClean="0"/>
              <a:t>。</a:t>
            </a:r>
            <a:endParaRPr kumimoji="1" lang="en-US" altLang="ja-JP" dirty="0" smtClean="0"/>
          </a:p>
          <a:p>
            <a:r>
              <a:rPr lang="ja-JP" altLang="en-US" dirty="0"/>
              <a:t>オブジェクト（</a:t>
            </a:r>
            <a:r>
              <a:rPr lang="en-US" altLang="ja-JP" dirty="0"/>
              <a:t>Object</a:t>
            </a:r>
            <a:r>
              <a:rPr lang="ja-JP" altLang="en-US" dirty="0"/>
              <a:t>）</a:t>
            </a:r>
            <a:endParaRPr lang="en-US" altLang="ja-JP" dirty="0"/>
          </a:p>
          <a:p>
            <a:pPr lvl="1"/>
            <a:r>
              <a:rPr lang="ja-JP" altLang="en-US" dirty="0"/>
              <a:t>記述のための要素。</a:t>
            </a:r>
            <a:r>
              <a:rPr lang="en-US" altLang="ja-JP" dirty="0"/>
              <a:t>PDF</a:t>
            </a:r>
            <a:r>
              <a:rPr lang="ja-JP" altLang="en-US" dirty="0"/>
              <a:t>文書の最も基本的な構成要素</a:t>
            </a:r>
            <a:endParaRPr lang="en-US" altLang="ja-JP" dirty="0"/>
          </a:p>
          <a:p>
            <a:pPr lvl="1"/>
            <a:r>
              <a:rPr lang="ja-JP" altLang="en-US" dirty="0"/>
              <a:t>文字列、数値、配列、画像データ、フォント等</a:t>
            </a:r>
            <a:r>
              <a:rPr lang="ja-JP" altLang="en-US" dirty="0" smtClean="0"/>
              <a:t>。</a:t>
            </a:r>
            <a:endParaRPr lang="en-US" altLang="ja-JP"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23</a:t>
            </a:fld>
            <a:endParaRPr kumimoji="1" lang="ja-JP" altLang="en-US" dirty="0"/>
          </a:p>
        </p:txBody>
      </p:sp>
    </p:spTree>
    <p:extLst>
      <p:ext uri="{BB962C8B-B14F-4D97-AF65-F5344CB8AC3E}">
        <p14:creationId xmlns:p14="http://schemas.microsoft.com/office/powerpoint/2010/main" val="34359451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PDF</a:t>
            </a:r>
            <a:r>
              <a:rPr kumimoji="1" lang="ja-JP" altLang="en-US" dirty="0" smtClean="0"/>
              <a:t>の構造 </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normAutofit fontScale="62500" lnSpcReduction="20000"/>
          </a:bodyPr>
          <a:lstStyle/>
          <a:p>
            <a:r>
              <a:rPr lang="ja-JP" altLang="en-US" dirty="0"/>
              <a:t>ファイル構成 </a:t>
            </a:r>
            <a:r>
              <a:rPr lang="en-US" altLang="ja-JP" dirty="0"/>
              <a:t>(</a:t>
            </a:r>
            <a:r>
              <a:rPr lang="en-US" altLang="ja-JP" dirty="0" smtClean="0"/>
              <a:t>PDF: </a:t>
            </a:r>
            <a:r>
              <a:rPr lang="en-US" altLang="ja-JP" dirty="0"/>
              <a:t>7.5 File Structure, p.38)</a:t>
            </a:r>
            <a:r>
              <a:rPr lang="ja-JP" altLang="en-US" dirty="0"/>
              <a:t>：</a:t>
            </a:r>
            <a:endParaRPr lang="en-US" altLang="ja-JP" dirty="0"/>
          </a:p>
          <a:p>
            <a:r>
              <a:rPr lang="ja-JP" altLang="en-US" dirty="0" smtClean="0"/>
              <a:t>ヘッダ </a:t>
            </a:r>
            <a:r>
              <a:rPr lang="en-US" altLang="ja-JP" dirty="0" smtClean="0"/>
              <a:t>(header)</a:t>
            </a:r>
          </a:p>
          <a:p>
            <a:pPr marL="514350" lvl="1" indent="0">
              <a:buNone/>
            </a:pPr>
            <a:r>
              <a:rPr lang="en-US" altLang="ja-JP" dirty="0"/>
              <a:t>%</a:t>
            </a:r>
            <a:r>
              <a:rPr lang="en-US" altLang="ja-JP" dirty="0" smtClean="0"/>
              <a:t>PDF-1.4</a:t>
            </a:r>
            <a:endParaRPr lang="en-US" altLang="ja-JP" dirty="0"/>
          </a:p>
          <a:p>
            <a:r>
              <a:rPr lang="ja-JP" altLang="en-US" dirty="0" smtClean="0"/>
              <a:t>ボディ </a:t>
            </a:r>
            <a:r>
              <a:rPr lang="en-US" altLang="ja-JP" dirty="0" smtClean="0"/>
              <a:t>(body)</a:t>
            </a:r>
          </a:p>
          <a:p>
            <a:pPr marL="457200" lvl="1" indent="0">
              <a:buNone/>
            </a:pPr>
            <a:r>
              <a:rPr lang="en-US" altLang="ja-JP" dirty="0" smtClean="0"/>
              <a:t>…</a:t>
            </a:r>
            <a:endParaRPr lang="en-US" altLang="ja-JP" dirty="0"/>
          </a:p>
          <a:p>
            <a:r>
              <a:rPr lang="ja-JP" altLang="en-US" dirty="0"/>
              <a:t>相互参照</a:t>
            </a:r>
            <a:r>
              <a:rPr lang="ja-JP" altLang="en-US" dirty="0" smtClean="0"/>
              <a:t>テーブル </a:t>
            </a:r>
            <a:r>
              <a:rPr lang="en-US" altLang="ja-JP" dirty="0" smtClean="0"/>
              <a:t>(cross-reference table)</a:t>
            </a:r>
          </a:p>
          <a:p>
            <a:pPr marL="514350" lvl="1" indent="0">
              <a:buNone/>
            </a:pPr>
            <a:r>
              <a:rPr lang="en-US" altLang="ja-JP" dirty="0" err="1"/>
              <a:t>xref</a:t>
            </a:r>
            <a:endParaRPr lang="en-US" altLang="ja-JP" dirty="0"/>
          </a:p>
          <a:p>
            <a:pPr marL="514350" lvl="1" indent="0">
              <a:buNone/>
            </a:pPr>
            <a:r>
              <a:rPr lang="en-US" altLang="ja-JP" dirty="0"/>
              <a:t>0 45</a:t>
            </a:r>
          </a:p>
          <a:p>
            <a:pPr marL="514350" lvl="1" indent="0">
              <a:buNone/>
            </a:pPr>
            <a:r>
              <a:rPr lang="pt-BR" altLang="ja-JP" dirty="0"/>
              <a:t>0000000000 65535 f</a:t>
            </a:r>
          </a:p>
          <a:p>
            <a:pPr marL="514350" lvl="1" indent="0">
              <a:buNone/>
            </a:pPr>
            <a:r>
              <a:rPr lang="pt-BR" altLang="ja-JP" dirty="0"/>
              <a:t>0000003343 00000 n</a:t>
            </a:r>
          </a:p>
          <a:p>
            <a:pPr marL="514350" lvl="1" indent="0">
              <a:buNone/>
            </a:pPr>
            <a:r>
              <a:rPr lang="pt-BR" altLang="ja-JP" dirty="0"/>
              <a:t>0000003216 00000 </a:t>
            </a:r>
            <a:r>
              <a:rPr lang="pt-BR" altLang="ja-JP" dirty="0" smtClean="0"/>
              <a:t>n</a:t>
            </a:r>
          </a:p>
          <a:p>
            <a:pPr marL="514350" lvl="1" indent="0">
              <a:buNone/>
            </a:pPr>
            <a:r>
              <a:rPr lang="pt-BR" altLang="ja-JP" dirty="0" smtClean="0"/>
              <a:t>...</a:t>
            </a:r>
            <a:endParaRPr lang="pt-BR" altLang="ja-JP" dirty="0"/>
          </a:p>
          <a:p>
            <a:r>
              <a:rPr lang="ja-JP" altLang="en-US" dirty="0" smtClean="0"/>
              <a:t>トレイラー </a:t>
            </a:r>
            <a:r>
              <a:rPr lang="en-US" altLang="ja-JP" dirty="0" smtClean="0"/>
              <a:t>(trailer)</a:t>
            </a:r>
          </a:p>
          <a:p>
            <a:pPr marL="514350" lvl="1" indent="0">
              <a:buNone/>
            </a:pPr>
            <a:r>
              <a:rPr lang="en-US" altLang="ja-JP" dirty="0"/>
              <a:t>trailer</a:t>
            </a:r>
          </a:p>
          <a:p>
            <a:pPr marL="514350" lvl="1" indent="0">
              <a:buNone/>
            </a:pPr>
            <a:r>
              <a:rPr lang="en-US" altLang="ja-JP" dirty="0"/>
              <a:t>&lt;&lt;/Root 1 0 R/Info 2 0 R/Size 45&gt;&gt;</a:t>
            </a:r>
          </a:p>
          <a:p>
            <a:pPr marL="514350" lvl="1" indent="0">
              <a:buNone/>
            </a:pPr>
            <a:r>
              <a:rPr lang="en-US" altLang="ja-JP" dirty="0" err="1"/>
              <a:t>startxref</a:t>
            </a:r>
            <a:endParaRPr lang="en-US" altLang="ja-JP" dirty="0"/>
          </a:p>
          <a:p>
            <a:pPr marL="514350" lvl="1" indent="0">
              <a:buNone/>
            </a:pPr>
            <a:r>
              <a:rPr lang="en-US" altLang="ja-JP" dirty="0"/>
              <a:t>17538</a:t>
            </a:r>
          </a:p>
          <a:p>
            <a:pPr marL="514350" lvl="1" indent="0">
              <a:buNone/>
            </a:pPr>
            <a:r>
              <a:rPr lang="en-US" altLang="ja-JP" dirty="0"/>
              <a:t>%%</a:t>
            </a:r>
            <a:r>
              <a:rPr lang="en-US" altLang="ja-JP" dirty="0" smtClean="0"/>
              <a:t>EOF</a:t>
            </a:r>
            <a:endParaRPr lang="en-US" altLang="ja-JP"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24</a:t>
            </a:fld>
            <a:endParaRPr kumimoji="1" lang="ja-JP" altLang="en-US" dirty="0"/>
          </a:p>
        </p:txBody>
      </p:sp>
      <p:sp>
        <p:nvSpPr>
          <p:cNvPr id="5" name="正方形/長方形 4"/>
          <p:cNvSpPr/>
          <p:nvPr/>
        </p:nvSpPr>
        <p:spPr>
          <a:xfrm>
            <a:off x="5365068" y="3573016"/>
            <a:ext cx="2376264" cy="22322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6" name="テキスト ボックス 5"/>
          <p:cNvSpPr txBox="1"/>
          <p:nvPr/>
        </p:nvSpPr>
        <p:spPr>
          <a:xfrm>
            <a:off x="6126641" y="3573016"/>
            <a:ext cx="853119" cy="400110"/>
          </a:xfrm>
          <a:prstGeom prst="rect">
            <a:avLst/>
          </a:prstGeom>
          <a:noFill/>
        </p:spPr>
        <p:txBody>
          <a:bodyPr wrap="none" rtlCol="0">
            <a:spAutoFit/>
          </a:bodyPr>
          <a:lstStyle/>
          <a:p>
            <a:r>
              <a:rPr kumimoji="1" lang="ja-JP" altLang="en-US" sz="2000" dirty="0" smtClean="0"/>
              <a:t>ヘッダ</a:t>
            </a:r>
            <a:endParaRPr kumimoji="1" lang="ja-JP" altLang="en-US" sz="2000" dirty="0"/>
          </a:p>
        </p:txBody>
      </p:sp>
      <p:cxnSp>
        <p:nvCxnSpPr>
          <p:cNvPr id="8" name="直線コネクタ 7"/>
          <p:cNvCxnSpPr/>
          <p:nvPr/>
        </p:nvCxnSpPr>
        <p:spPr>
          <a:xfrm>
            <a:off x="5365200" y="3933056"/>
            <a:ext cx="2376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6131450" y="4283804"/>
            <a:ext cx="843501" cy="400110"/>
          </a:xfrm>
          <a:prstGeom prst="rect">
            <a:avLst/>
          </a:prstGeom>
          <a:noFill/>
        </p:spPr>
        <p:txBody>
          <a:bodyPr wrap="none" rtlCol="0">
            <a:spAutoFit/>
          </a:bodyPr>
          <a:lstStyle/>
          <a:p>
            <a:r>
              <a:rPr lang="ja-JP" altLang="en-US" sz="2000" dirty="0" smtClean="0"/>
              <a:t>ボディ</a:t>
            </a:r>
            <a:endParaRPr lang="ja-JP" altLang="en-US" sz="2000" dirty="0"/>
          </a:p>
        </p:txBody>
      </p:sp>
      <p:sp>
        <p:nvSpPr>
          <p:cNvPr id="10" name="テキスト ボックス 9"/>
          <p:cNvSpPr txBox="1"/>
          <p:nvPr/>
        </p:nvSpPr>
        <p:spPr>
          <a:xfrm>
            <a:off x="5469410" y="5050774"/>
            <a:ext cx="2167581" cy="400110"/>
          </a:xfrm>
          <a:prstGeom prst="rect">
            <a:avLst/>
          </a:prstGeom>
          <a:noFill/>
        </p:spPr>
        <p:txBody>
          <a:bodyPr wrap="none" rtlCol="0">
            <a:spAutoFit/>
          </a:bodyPr>
          <a:lstStyle/>
          <a:p>
            <a:r>
              <a:rPr lang="ja-JP" altLang="en-US" sz="2000" dirty="0" smtClean="0"/>
              <a:t>相互参照テーブル</a:t>
            </a:r>
            <a:endParaRPr lang="ja-JP" altLang="en-US" sz="2000" dirty="0"/>
          </a:p>
        </p:txBody>
      </p:sp>
      <p:sp>
        <p:nvSpPr>
          <p:cNvPr id="11" name="テキスト ボックス 10"/>
          <p:cNvSpPr txBox="1"/>
          <p:nvPr/>
        </p:nvSpPr>
        <p:spPr>
          <a:xfrm>
            <a:off x="5941494" y="5435932"/>
            <a:ext cx="1223412" cy="400110"/>
          </a:xfrm>
          <a:prstGeom prst="rect">
            <a:avLst/>
          </a:prstGeom>
          <a:noFill/>
        </p:spPr>
        <p:txBody>
          <a:bodyPr wrap="none" rtlCol="0">
            <a:spAutoFit/>
          </a:bodyPr>
          <a:lstStyle/>
          <a:p>
            <a:r>
              <a:rPr lang="ja-JP" altLang="en-US" sz="2000" dirty="0" smtClean="0"/>
              <a:t>トライラー</a:t>
            </a:r>
            <a:endParaRPr lang="ja-JP" altLang="en-US" sz="2000" dirty="0"/>
          </a:p>
        </p:txBody>
      </p:sp>
      <p:cxnSp>
        <p:nvCxnSpPr>
          <p:cNvPr id="12" name="直線コネクタ 11"/>
          <p:cNvCxnSpPr/>
          <p:nvPr/>
        </p:nvCxnSpPr>
        <p:spPr>
          <a:xfrm>
            <a:off x="5365200" y="5013176"/>
            <a:ext cx="237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5365200" y="5445224"/>
            <a:ext cx="23760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107504" y="6381328"/>
            <a:ext cx="9243941" cy="369332"/>
          </a:xfrm>
          <a:prstGeom prst="rect">
            <a:avLst/>
          </a:prstGeom>
          <a:solidFill>
            <a:schemeClr val="bg1"/>
          </a:solidFill>
        </p:spPr>
        <p:txBody>
          <a:bodyPr wrap="none" rtlCol="0">
            <a:spAutoFit/>
          </a:bodyPr>
          <a:lstStyle/>
          <a:p>
            <a:r>
              <a:rPr kumimoji="1" lang="en-US" altLang="ja-JP" dirty="0" smtClean="0"/>
              <a:t>※</a:t>
            </a:r>
            <a:r>
              <a:rPr kumimoji="1" lang="ja-JP" altLang="en-US" dirty="0" smtClean="0"/>
              <a:t>参考文献：　</a:t>
            </a:r>
            <a:r>
              <a:rPr kumimoji="1" lang="en-US" altLang="ja-JP" dirty="0" smtClean="0"/>
              <a:t>John </a:t>
            </a:r>
            <a:r>
              <a:rPr kumimoji="1" lang="en-US" altLang="ja-JP" dirty="0" err="1" smtClean="0"/>
              <a:t>Whitington</a:t>
            </a:r>
            <a:r>
              <a:rPr lang="en-US" altLang="ja-JP" dirty="0" smtClean="0"/>
              <a:t>. PDF</a:t>
            </a:r>
            <a:r>
              <a:rPr lang="ja-JP" altLang="en-US" dirty="0" smtClean="0"/>
              <a:t>構造解説</a:t>
            </a:r>
            <a:r>
              <a:rPr lang="en-US" altLang="ja-JP" dirty="0" smtClean="0"/>
              <a:t>. </a:t>
            </a:r>
            <a:r>
              <a:rPr lang="ja-JP" altLang="en-US" dirty="0" smtClean="0"/>
              <a:t>村上雅章訳</a:t>
            </a:r>
            <a:r>
              <a:rPr lang="en-US" altLang="ja-JP" dirty="0" smtClean="0"/>
              <a:t>. </a:t>
            </a:r>
            <a:r>
              <a:rPr lang="ja-JP" altLang="en-US" dirty="0" smtClean="0"/>
              <a:t>オライリー・ジャパン</a:t>
            </a:r>
            <a:r>
              <a:rPr lang="en-US" altLang="ja-JP" dirty="0" smtClean="0"/>
              <a:t>, 2012, 225p.</a:t>
            </a:r>
            <a:endParaRPr kumimoji="1" lang="ja-JP" altLang="en-US" dirty="0"/>
          </a:p>
        </p:txBody>
      </p:sp>
    </p:spTree>
    <p:extLst>
      <p:ext uri="{BB962C8B-B14F-4D97-AF65-F5344CB8AC3E}">
        <p14:creationId xmlns:p14="http://schemas.microsoft.com/office/powerpoint/2010/main" val="13252221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PDF</a:t>
            </a:r>
            <a:r>
              <a:rPr kumimoji="1" lang="ja-JP" altLang="en-US" dirty="0" smtClean="0"/>
              <a:t>の構造 </a:t>
            </a:r>
            <a:r>
              <a:rPr kumimoji="1" lang="en-US" altLang="ja-JP" dirty="0" smtClean="0"/>
              <a:t>(3)</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文書構造 </a:t>
            </a:r>
            <a:r>
              <a:rPr lang="en-US" altLang="ja-JP" dirty="0"/>
              <a:t>(PDF: 7.7 Document Structure, p.70)</a:t>
            </a:r>
          </a:p>
          <a:p>
            <a:pPr lvl="1"/>
            <a:r>
              <a:rPr lang="en-US" altLang="ja-JP" dirty="0"/>
              <a:t>Objects</a:t>
            </a:r>
            <a:r>
              <a:rPr lang="ja-JP" altLang="en-US" dirty="0"/>
              <a:t>の階層関係</a:t>
            </a:r>
            <a:endParaRPr lang="en-US" altLang="ja-JP" dirty="0"/>
          </a:p>
          <a:p>
            <a:pPr lvl="1"/>
            <a:r>
              <a:rPr lang="ja-JP" altLang="en-US" dirty="0"/>
              <a:t>参照関係で</a:t>
            </a:r>
            <a:r>
              <a:rPr lang="ja-JP" altLang="en-US" dirty="0" smtClean="0"/>
              <a:t>表現</a:t>
            </a:r>
            <a:endParaRPr lang="en-US" altLang="ja-JP" dirty="0" smtClean="0"/>
          </a:p>
          <a:p>
            <a:pPr lvl="1"/>
            <a:r>
              <a:rPr lang="ja-JP" altLang="en-US" dirty="0" smtClean="0"/>
              <a:t>トレイラー → ドキュメントカタログ → ページリスト → 各ページ　（次スライド）</a:t>
            </a:r>
            <a:endParaRPr lang="en-US" altLang="ja-JP" dirty="0"/>
          </a:p>
          <a:p>
            <a:pPr lvl="1"/>
            <a:endParaRPr lang="en-US" altLang="ja-JP" dirty="0"/>
          </a:p>
          <a:p>
            <a:r>
              <a:rPr lang="ja-JP" altLang="en-US" dirty="0"/>
              <a:t>コンテントストリーム </a:t>
            </a:r>
            <a:r>
              <a:rPr lang="en-US" altLang="ja-JP" dirty="0"/>
              <a:t>(PDF: 7.9 Content Streams and Resources, p.81)</a:t>
            </a:r>
          </a:p>
          <a:p>
            <a:pPr lvl="1"/>
            <a:r>
              <a:rPr lang="ja-JP" altLang="en-US" dirty="0"/>
              <a:t>ページの見た目やグラフィカルな要素を記述する命令．文書構造とは独立</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25</a:t>
            </a:fld>
            <a:endParaRPr kumimoji="1" lang="ja-JP" altLang="en-US" dirty="0"/>
          </a:p>
        </p:txBody>
      </p:sp>
    </p:spTree>
    <p:extLst>
      <p:ext uri="{BB962C8B-B14F-4D97-AF65-F5344CB8AC3E}">
        <p14:creationId xmlns:p14="http://schemas.microsoft.com/office/powerpoint/2010/main" val="38083275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a:xfrm>
            <a:off x="323528" y="0"/>
            <a:ext cx="8496944" cy="6356350"/>
          </a:xfrm>
        </p:spPr>
        <p:txBody>
          <a:bodyPr>
            <a:normAutofit fontScale="92500" lnSpcReduction="10000"/>
          </a:bodyPr>
          <a:lstStyle/>
          <a:p>
            <a:pPr marL="57150" indent="0">
              <a:buNone/>
            </a:pPr>
            <a:r>
              <a:rPr lang="fr-FR" altLang="ja-JP" dirty="0"/>
              <a:t>1 0 obj</a:t>
            </a:r>
          </a:p>
          <a:p>
            <a:pPr marL="57150" indent="0">
              <a:buNone/>
            </a:pPr>
            <a:r>
              <a:rPr lang="fr-FR" altLang="ja-JP" dirty="0"/>
              <a:t>&lt;&lt;/Pages 18 0 R/Type/Catalog&gt;&gt;</a:t>
            </a:r>
          </a:p>
          <a:p>
            <a:pPr marL="57150" indent="0">
              <a:buNone/>
            </a:pPr>
            <a:r>
              <a:rPr lang="fr-FR" altLang="ja-JP" dirty="0"/>
              <a:t>endobj</a:t>
            </a:r>
          </a:p>
          <a:p>
            <a:pPr marL="57150" indent="0">
              <a:buNone/>
            </a:pPr>
            <a:endParaRPr lang="en-US" altLang="ja-JP" dirty="0"/>
          </a:p>
          <a:p>
            <a:pPr marL="57150" indent="0">
              <a:buNone/>
            </a:pPr>
            <a:r>
              <a:rPr lang="en-US" altLang="ja-JP" dirty="0"/>
              <a:t>18 0 </a:t>
            </a:r>
            <a:r>
              <a:rPr lang="en-US" altLang="ja-JP" dirty="0" err="1"/>
              <a:t>obj</a:t>
            </a:r>
            <a:endParaRPr lang="en-US" altLang="ja-JP" dirty="0"/>
          </a:p>
          <a:p>
            <a:pPr marL="57150" indent="0">
              <a:buNone/>
            </a:pPr>
            <a:r>
              <a:rPr lang="en-US" altLang="ja-JP" dirty="0"/>
              <a:t>&lt;&lt;/Type/Pages/Count 1/Kids[3 0 R]/</a:t>
            </a:r>
            <a:r>
              <a:rPr lang="en-US" altLang="ja-JP" dirty="0" err="1"/>
              <a:t>MediaBox</a:t>
            </a:r>
            <a:r>
              <a:rPr lang="en-US" altLang="ja-JP" dirty="0"/>
              <a:t>[0 0 595.28 841.89</a:t>
            </a:r>
            <a:r>
              <a:rPr lang="en-US" altLang="ja-JP" dirty="0" smtClean="0"/>
              <a:t>]&gt;&gt;</a:t>
            </a:r>
          </a:p>
          <a:p>
            <a:pPr marL="57150" indent="0">
              <a:buNone/>
            </a:pPr>
            <a:r>
              <a:rPr lang="en-US" altLang="ja-JP" dirty="0" err="1" smtClean="0"/>
              <a:t>endobj</a:t>
            </a:r>
            <a:endParaRPr lang="en-US" altLang="ja-JP" dirty="0"/>
          </a:p>
          <a:p>
            <a:pPr marL="0" indent="0">
              <a:buNone/>
            </a:pPr>
            <a:endParaRPr lang="en-US" altLang="ja-JP" dirty="0" smtClean="0"/>
          </a:p>
          <a:p>
            <a:pPr marL="0" indent="0">
              <a:buNone/>
            </a:pPr>
            <a:r>
              <a:rPr lang="en-US" altLang="ja-JP" dirty="0" smtClean="0"/>
              <a:t>3 </a:t>
            </a:r>
            <a:r>
              <a:rPr lang="en-US" altLang="ja-JP" dirty="0"/>
              <a:t>0 </a:t>
            </a:r>
            <a:r>
              <a:rPr lang="en-US" altLang="ja-JP" dirty="0" err="1"/>
              <a:t>obj</a:t>
            </a:r>
            <a:endParaRPr lang="en-US" altLang="ja-JP" dirty="0"/>
          </a:p>
          <a:p>
            <a:pPr marL="0" indent="0">
              <a:buNone/>
            </a:pPr>
            <a:r>
              <a:rPr lang="en-US" altLang="ja-JP" dirty="0"/>
              <a:t>&lt;&lt;/Resources 17 0 R/Type/Page/Parent 18 0 R/Contents[16 0 R]&gt;&gt;</a:t>
            </a:r>
          </a:p>
          <a:p>
            <a:pPr marL="0" indent="0">
              <a:buNone/>
            </a:pPr>
            <a:r>
              <a:rPr lang="en-US" altLang="ja-JP" dirty="0" err="1" smtClean="0"/>
              <a:t>endobj</a:t>
            </a:r>
            <a:endParaRPr lang="en-US" altLang="ja-JP" dirty="0" smtClean="0"/>
          </a:p>
          <a:p>
            <a:pPr marL="0" indent="0">
              <a:buNone/>
            </a:pPr>
            <a:endParaRPr lang="en-US" altLang="ja-JP" dirty="0" smtClean="0"/>
          </a:p>
          <a:p>
            <a:pPr marL="0" indent="0">
              <a:buNone/>
            </a:pP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26</a:t>
            </a:fld>
            <a:endParaRPr kumimoji="1" lang="ja-JP" altLang="en-US" dirty="0"/>
          </a:p>
        </p:txBody>
      </p:sp>
    </p:spTree>
    <p:extLst>
      <p:ext uri="{BB962C8B-B14F-4D97-AF65-F5344CB8AC3E}">
        <p14:creationId xmlns:p14="http://schemas.microsoft.com/office/powerpoint/2010/main" val="4204205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1143000"/>
          </a:xfrm>
        </p:spPr>
        <p:txBody>
          <a:bodyPr>
            <a:normAutofit/>
          </a:bodyPr>
          <a:lstStyle/>
          <a:p>
            <a:r>
              <a:rPr lang="ja-JP" altLang="en-US" sz="3600" dirty="0" smtClean="0"/>
              <a:t>（再掲）ドキュメントフォーマットの切り口 </a:t>
            </a:r>
            <a:r>
              <a:rPr lang="en-US" altLang="ja-JP" sz="3600" dirty="0" smtClean="0"/>
              <a:t>(1)</a:t>
            </a:r>
            <a:endParaRPr kumimoji="1" lang="ja-JP" altLang="en-US" sz="3600" dirty="0"/>
          </a:p>
        </p:txBody>
      </p:sp>
      <p:sp>
        <p:nvSpPr>
          <p:cNvPr id="3" name="コンテンツ プレースホルダー 2"/>
          <p:cNvSpPr>
            <a:spLocks noGrp="1"/>
          </p:cNvSpPr>
          <p:nvPr>
            <p:ph sz="half" idx="1"/>
          </p:nvPr>
        </p:nvSpPr>
        <p:spPr>
          <a:xfrm>
            <a:off x="179512" y="1143000"/>
            <a:ext cx="4320000" cy="5213350"/>
          </a:xfrm>
        </p:spPr>
        <p:txBody>
          <a:bodyPr>
            <a:normAutofit/>
          </a:bodyPr>
          <a:lstStyle/>
          <a:p>
            <a:r>
              <a:rPr kumimoji="1" lang="ja-JP" altLang="en-US" dirty="0" smtClean="0"/>
              <a:t>テキスト </a:t>
            </a:r>
            <a:r>
              <a:rPr kumimoji="1" lang="en-US" altLang="ja-JP" dirty="0" smtClean="0"/>
              <a:t>(text) </a:t>
            </a:r>
            <a:r>
              <a:rPr kumimoji="1" lang="en-US" altLang="ja-JP" dirty="0" err="1" smtClean="0"/>
              <a:t>vs</a:t>
            </a:r>
            <a:r>
              <a:rPr kumimoji="1" lang="en-US" altLang="ja-JP" dirty="0" smtClean="0"/>
              <a:t> </a:t>
            </a:r>
            <a:r>
              <a:rPr kumimoji="1" lang="ja-JP" altLang="en-US" dirty="0" smtClean="0"/>
              <a:t>バイナリー </a:t>
            </a:r>
            <a:r>
              <a:rPr kumimoji="1" lang="en-US" altLang="ja-JP" dirty="0" smtClean="0"/>
              <a:t>(binary)</a:t>
            </a:r>
          </a:p>
          <a:p>
            <a:pPr lvl="1"/>
            <a:r>
              <a:rPr lang="ja-JP" altLang="en-US" dirty="0" smtClean="0"/>
              <a:t>ビットデータ</a:t>
            </a:r>
            <a:endParaRPr lang="en-US" altLang="ja-JP" dirty="0" smtClean="0"/>
          </a:p>
          <a:p>
            <a:pPr lvl="1"/>
            <a:r>
              <a:rPr kumimoji="1" lang="ja-JP" altLang="en-US" dirty="0" smtClean="0"/>
              <a:t>文字コードによる解釈</a:t>
            </a:r>
            <a:endParaRPr kumimoji="1" lang="en-US" altLang="ja-JP" dirty="0" smtClean="0"/>
          </a:p>
          <a:p>
            <a:pPr lvl="1"/>
            <a:r>
              <a:rPr lang="ja-JP" altLang="en-US" dirty="0" smtClean="0"/>
              <a:t>外字</a:t>
            </a:r>
            <a:endParaRPr lang="en-US" altLang="ja-JP" dirty="0" smtClean="0"/>
          </a:p>
          <a:p>
            <a:r>
              <a:rPr kumimoji="1" lang="ja-JP" altLang="en-US" dirty="0" smtClean="0"/>
              <a:t>フォーマットの指定</a:t>
            </a:r>
            <a:r>
              <a:rPr lang="ja-JP" altLang="en-US" dirty="0"/>
              <a:t>・</a:t>
            </a:r>
            <a:r>
              <a:rPr kumimoji="1" lang="ja-JP" altLang="en-US" dirty="0" smtClean="0"/>
              <a:t>識別・判別</a:t>
            </a:r>
            <a:endParaRPr kumimoji="1" lang="en-US" altLang="ja-JP" dirty="0" smtClean="0"/>
          </a:p>
          <a:p>
            <a:r>
              <a:rPr lang="ja-JP" altLang="en-US" dirty="0" smtClean="0"/>
              <a:t>シンプルコンテンツ </a:t>
            </a:r>
            <a:r>
              <a:rPr lang="en-US" altLang="ja-JP" dirty="0" err="1" smtClean="0"/>
              <a:t>vs</a:t>
            </a:r>
            <a:r>
              <a:rPr lang="en-US" altLang="ja-JP" dirty="0" smtClean="0"/>
              <a:t> </a:t>
            </a:r>
            <a:r>
              <a:rPr lang="ja-JP" altLang="en-US" dirty="0" smtClean="0"/>
              <a:t>複合メディア</a:t>
            </a:r>
            <a:endParaRPr lang="en-US" altLang="ja-JP" dirty="0" smtClean="0"/>
          </a:p>
          <a:p>
            <a:pPr lvl="1"/>
            <a:r>
              <a:rPr lang="ja-JP" altLang="en-US" dirty="0" smtClean="0"/>
              <a:t>埋め込みコンテンツ</a:t>
            </a:r>
            <a:endParaRPr lang="en-US" altLang="ja-JP" dirty="0" smtClean="0"/>
          </a:p>
          <a:p>
            <a:pPr lvl="1"/>
            <a:r>
              <a:rPr lang="ja-JP" altLang="en-US" dirty="0" smtClean="0"/>
              <a:t>ハイパーリンク</a:t>
            </a:r>
            <a:endParaRPr lang="en-US" altLang="ja-JP" dirty="0" smtClean="0"/>
          </a:p>
        </p:txBody>
      </p:sp>
      <p:sp>
        <p:nvSpPr>
          <p:cNvPr id="5" name="コンテンツ プレースホルダー 4"/>
          <p:cNvSpPr>
            <a:spLocks noGrp="1"/>
          </p:cNvSpPr>
          <p:nvPr>
            <p:ph sz="half" idx="2"/>
          </p:nvPr>
        </p:nvSpPr>
        <p:spPr>
          <a:xfrm>
            <a:off x="4648200" y="1143000"/>
            <a:ext cx="4356000" cy="5213350"/>
          </a:xfrm>
        </p:spPr>
        <p:txBody>
          <a:bodyPr>
            <a:normAutofit/>
          </a:bodyPr>
          <a:lstStyle/>
          <a:p>
            <a:r>
              <a:rPr lang="ja-JP" altLang="en-US" dirty="0"/>
              <a:t>メタデータ</a:t>
            </a:r>
            <a:endParaRPr lang="en-US" altLang="ja-JP" dirty="0"/>
          </a:p>
          <a:p>
            <a:pPr lvl="1"/>
            <a:r>
              <a:rPr lang="ja-JP" altLang="en-US" dirty="0"/>
              <a:t>埋め込みメタデータ</a:t>
            </a:r>
          </a:p>
          <a:p>
            <a:pPr lvl="1"/>
            <a:r>
              <a:rPr lang="ja-JP" altLang="en-US" dirty="0"/>
              <a:t>外部メタデータ記述</a:t>
            </a:r>
            <a:endParaRPr lang="en-US" altLang="ja-JP" dirty="0"/>
          </a:p>
          <a:p>
            <a:r>
              <a:rPr lang="ja-JP" altLang="en-US" dirty="0"/>
              <a:t>文書レイアウト</a:t>
            </a:r>
            <a:endParaRPr lang="en-US" altLang="ja-JP" dirty="0"/>
          </a:p>
          <a:p>
            <a:pPr lvl="1"/>
            <a:r>
              <a:rPr lang="ja-JP" altLang="en-US" dirty="0"/>
              <a:t>ページ概念</a:t>
            </a:r>
            <a:endParaRPr lang="en-US" altLang="ja-JP" dirty="0"/>
          </a:p>
          <a:p>
            <a:r>
              <a:rPr lang="ja-JP" altLang="en-US" dirty="0"/>
              <a:t>文書内の書式要素</a:t>
            </a:r>
            <a:endParaRPr lang="en-US" altLang="ja-JP" dirty="0"/>
          </a:p>
          <a:p>
            <a:pPr lvl="1"/>
            <a:r>
              <a:rPr lang="ja-JP" altLang="en-US" dirty="0"/>
              <a:t>見栄え </a:t>
            </a:r>
            <a:r>
              <a:rPr lang="en-US" altLang="ja-JP" dirty="0"/>
              <a:t>/ </a:t>
            </a:r>
            <a:r>
              <a:rPr lang="ja-JP" altLang="en-US" dirty="0"/>
              <a:t>スタイル</a:t>
            </a:r>
            <a:endParaRPr lang="en-US" altLang="ja-JP" dirty="0"/>
          </a:p>
          <a:p>
            <a:pPr lvl="1"/>
            <a:r>
              <a:rPr lang="ja-JP" altLang="en-US" dirty="0" smtClean="0"/>
              <a:t>フォント</a:t>
            </a:r>
            <a:endParaRPr lang="en-US" altLang="ja-JP" dirty="0" smtClean="0"/>
          </a:p>
          <a:p>
            <a:r>
              <a:rPr lang="ja-JP" altLang="en-US" dirty="0"/>
              <a:t>ファイル </a:t>
            </a:r>
            <a:r>
              <a:rPr lang="en-US" altLang="ja-JP" dirty="0" err="1"/>
              <a:t>vs</a:t>
            </a:r>
            <a:r>
              <a:rPr lang="en-US" altLang="ja-JP" dirty="0"/>
              <a:t> </a:t>
            </a:r>
            <a:r>
              <a:rPr lang="ja-JP" altLang="en-US" dirty="0"/>
              <a:t>ストリーム</a:t>
            </a:r>
            <a:endParaRPr lang="en-US" altLang="ja-JP" dirty="0"/>
          </a:p>
          <a:p>
            <a:pPr lvl="1"/>
            <a:r>
              <a:rPr lang="ja-JP" altLang="en-US" dirty="0"/>
              <a:t>データの保存・蓄積と</a:t>
            </a:r>
            <a:r>
              <a:rPr lang="ja-JP" altLang="en-US" dirty="0" smtClean="0"/>
              <a:t>配信</a:t>
            </a:r>
            <a:endParaRPr lang="en-US" altLang="ja-JP"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27</a:t>
            </a:fld>
            <a:endParaRPr kumimoji="1" lang="ja-JP" altLang="en-US" dirty="0"/>
          </a:p>
        </p:txBody>
      </p:sp>
    </p:spTree>
    <p:extLst>
      <p:ext uri="{BB962C8B-B14F-4D97-AF65-F5344CB8AC3E}">
        <p14:creationId xmlns:p14="http://schemas.microsoft.com/office/powerpoint/2010/main" val="10927632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1143000"/>
          </a:xfrm>
        </p:spPr>
        <p:txBody>
          <a:bodyPr>
            <a:normAutofit/>
          </a:bodyPr>
          <a:lstStyle/>
          <a:p>
            <a:r>
              <a:rPr lang="ja-JP" altLang="en-US" sz="3600" dirty="0" smtClean="0"/>
              <a:t>（再掲）ドキュメントフォーマットの切り口 </a:t>
            </a:r>
            <a:r>
              <a:rPr lang="en-US" altLang="ja-JP" sz="3600" dirty="0" smtClean="0"/>
              <a:t>(2)</a:t>
            </a:r>
            <a:endParaRPr kumimoji="1" lang="ja-JP" altLang="en-US" sz="3600" dirty="0"/>
          </a:p>
        </p:txBody>
      </p:sp>
      <p:sp>
        <p:nvSpPr>
          <p:cNvPr id="3" name="コンテンツ プレースホルダー 2"/>
          <p:cNvSpPr>
            <a:spLocks noGrp="1"/>
          </p:cNvSpPr>
          <p:nvPr>
            <p:ph sz="half" idx="1"/>
          </p:nvPr>
        </p:nvSpPr>
        <p:spPr>
          <a:xfrm>
            <a:off x="179512" y="1143000"/>
            <a:ext cx="4316288" cy="5715000"/>
          </a:xfrm>
        </p:spPr>
        <p:txBody>
          <a:bodyPr>
            <a:normAutofit/>
          </a:bodyPr>
          <a:lstStyle/>
          <a:p>
            <a:r>
              <a:rPr lang="ja-JP" altLang="en-US" dirty="0"/>
              <a:t>オープンフォーマット</a:t>
            </a:r>
            <a:endParaRPr lang="en-US" altLang="ja-JP" dirty="0"/>
          </a:p>
          <a:p>
            <a:pPr lvl="1"/>
            <a:r>
              <a:rPr lang="ja-JP" altLang="en-US" dirty="0"/>
              <a:t>移植可能性 </a:t>
            </a:r>
            <a:r>
              <a:rPr lang="en-US" altLang="ja-JP" dirty="0"/>
              <a:t>/ </a:t>
            </a:r>
            <a:r>
              <a:rPr lang="ja-JP" altLang="en-US" dirty="0"/>
              <a:t>ソフトウェア独立性</a:t>
            </a:r>
            <a:endParaRPr lang="en-US" altLang="ja-JP" dirty="0"/>
          </a:p>
          <a:p>
            <a:pPr lvl="1"/>
            <a:r>
              <a:rPr lang="en-US" altLang="ja-JP" dirty="0"/>
              <a:t>Free / proprietary</a:t>
            </a:r>
          </a:p>
          <a:p>
            <a:r>
              <a:rPr lang="ja-JP" altLang="en-US" dirty="0"/>
              <a:t>標準化</a:t>
            </a:r>
            <a:endParaRPr lang="en-US" altLang="ja-JP" dirty="0"/>
          </a:p>
          <a:p>
            <a:pPr lvl="1"/>
            <a:r>
              <a:rPr lang="ja-JP" altLang="en-US" dirty="0"/>
              <a:t>デファクト標準とデジュール標準 </a:t>
            </a:r>
            <a:r>
              <a:rPr lang="en-US" altLang="ja-JP" dirty="0"/>
              <a:t>(“de facto” </a:t>
            </a:r>
            <a:r>
              <a:rPr lang="en-US" altLang="ja-JP" dirty="0" err="1"/>
              <a:t>vs</a:t>
            </a:r>
            <a:r>
              <a:rPr lang="en-US" altLang="ja-JP" dirty="0"/>
              <a:t> “de jure”)</a:t>
            </a:r>
          </a:p>
          <a:p>
            <a:r>
              <a:rPr lang="ja-JP" altLang="en-US" dirty="0" smtClean="0"/>
              <a:t>文書</a:t>
            </a:r>
            <a:r>
              <a:rPr lang="ja-JP" altLang="en-US" dirty="0"/>
              <a:t>フォーマットの</a:t>
            </a:r>
            <a:r>
              <a:rPr lang="ja-JP" altLang="en-US" dirty="0" smtClean="0"/>
              <a:t>バージョン</a:t>
            </a:r>
            <a:endParaRPr lang="en-US" altLang="ja-JP" dirty="0"/>
          </a:p>
        </p:txBody>
      </p:sp>
      <p:sp>
        <p:nvSpPr>
          <p:cNvPr id="5" name="コンテンツ プレースホルダー 4"/>
          <p:cNvSpPr>
            <a:spLocks noGrp="1"/>
          </p:cNvSpPr>
          <p:nvPr>
            <p:ph sz="half" idx="2"/>
          </p:nvPr>
        </p:nvSpPr>
        <p:spPr>
          <a:xfrm>
            <a:off x="4648200" y="1143000"/>
            <a:ext cx="4172272" cy="5715000"/>
          </a:xfrm>
        </p:spPr>
        <p:txBody>
          <a:bodyPr>
            <a:normAutofit/>
          </a:bodyPr>
          <a:lstStyle/>
          <a:p>
            <a:r>
              <a:rPr lang="ja-JP" altLang="en-US" dirty="0"/>
              <a:t>フォーマット変換</a:t>
            </a:r>
            <a:endParaRPr lang="en-US" altLang="ja-JP" dirty="0"/>
          </a:p>
          <a:p>
            <a:pPr lvl="1"/>
            <a:r>
              <a:rPr lang="ja-JP" altLang="en-US" dirty="0"/>
              <a:t>テキスト → </a:t>
            </a:r>
            <a:r>
              <a:rPr lang="en-US" altLang="ja-JP" dirty="0"/>
              <a:t>HTML</a:t>
            </a:r>
          </a:p>
          <a:p>
            <a:pPr lvl="1"/>
            <a:r>
              <a:rPr lang="en-US" altLang="ja-JP" dirty="0" err="1"/>
              <a:t>LaTeX</a:t>
            </a:r>
            <a:r>
              <a:rPr lang="en-US" altLang="ja-JP" dirty="0"/>
              <a:t> </a:t>
            </a:r>
            <a:r>
              <a:rPr lang="ja-JP" altLang="en-US" dirty="0"/>
              <a:t>→ </a:t>
            </a:r>
            <a:r>
              <a:rPr lang="en-US" altLang="ja-JP" dirty="0"/>
              <a:t>PDF</a:t>
            </a:r>
          </a:p>
          <a:p>
            <a:r>
              <a:rPr kumimoji="1" lang="ja-JP" altLang="en-US" dirty="0" smtClean="0"/>
              <a:t>圧縮</a:t>
            </a:r>
            <a:endParaRPr kumimoji="1" lang="en-US" altLang="ja-JP" dirty="0" smtClean="0"/>
          </a:p>
          <a:p>
            <a:pPr lvl="1"/>
            <a:r>
              <a:rPr lang="ja-JP" altLang="en-US" dirty="0" smtClean="0"/>
              <a:t>可逆 </a:t>
            </a:r>
            <a:r>
              <a:rPr lang="en-US" altLang="ja-JP" dirty="0" err="1" smtClean="0"/>
              <a:t>vs</a:t>
            </a:r>
            <a:r>
              <a:rPr lang="en-US" altLang="ja-JP" dirty="0" smtClean="0"/>
              <a:t> </a:t>
            </a:r>
            <a:r>
              <a:rPr lang="ja-JP" altLang="en-US" dirty="0" smtClean="0"/>
              <a:t>非可逆</a:t>
            </a:r>
            <a:endParaRPr lang="en-US" altLang="ja-JP" dirty="0" smtClean="0"/>
          </a:p>
          <a:p>
            <a:r>
              <a:rPr lang="ja-JP" altLang="en-US" dirty="0" smtClean="0"/>
              <a:t>セキュリティ</a:t>
            </a:r>
            <a:endParaRPr lang="en-US" altLang="ja-JP" dirty="0" smtClean="0"/>
          </a:p>
          <a:p>
            <a:pPr lvl="1"/>
            <a:r>
              <a:rPr lang="ja-JP" altLang="en-US" dirty="0" smtClean="0"/>
              <a:t>パスワード</a:t>
            </a:r>
            <a:endParaRPr lang="en-US" altLang="ja-JP" dirty="0" smtClean="0"/>
          </a:p>
          <a:p>
            <a:pPr lvl="1"/>
            <a:r>
              <a:rPr lang="ja-JP" altLang="en-US" dirty="0" smtClean="0"/>
              <a:t>電子署名</a:t>
            </a:r>
            <a:endParaRPr lang="en-US" altLang="ja-JP" dirty="0" smtClean="0"/>
          </a:p>
          <a:p>
            <a:r>
              <a:rPr kumimoji="1" lang="ja-JP" altLang="en-US" dirty="0" smtClean="0"/>
              <a:t>長期保存</a:t>
            </a:r>
            <a:endParaRPr kumimoji="1" lang="en-US" altLang="ja-JP" dirty="0" smtClean="0"/>
          </a:p>
          <a:p>
            <a:r>
              <a:rPr lang="ja-JP" altLang="en-US" dirty="0" smtClean="0"/>
              <a:t>デジタルフォレンジック</a:t>
            </a:r>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28</a:t>
            </a:fld>
            <a:endParaRPr kumimoji="1" lang="ja-JP" altLang="en-US" dirty="0"/>
          </a:p>
        </p:txBody>
      </p:sp>
    </p:spTree>
    <p:extLst>
      <p:ext uri="{BB962C8B-B14F-4D97-AF65-F5344CB8AC3E}">
        <p14:creationId xmlns:p14="http://schemas.microsoft.com/office/powerpoint/2010/main" val="22329539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3876"/>
            <a:ext cx="8496944" cy="1143000"/>
          </a:xfrm>
        </p:spPr>
        <p:txBody>
          <a:bodyPr/>
          <a:lstStyle/>
          <a:p>
            <a:r>
              <a:rPr kumimoji="1" lang="ja-JP" altLang="en-US" dirty="0" smtClean="0"/>
              <a:t>まとめ</a:t>
            </a:r>
            <a:endParaRPr kumimoji="1" lang="ja-JP" altLang="en-US" dirty="0"/>
          </a:p>
        </p:txBody>
      </p:sp>
      <p:sp>
        <p:nvSpPr>
          <p:cNvPr id="3" name="コンテンツ プレースホルダ 2"/>
          <p:cNvSpPr>
            <a:spLocks noGrp="1"/>
          </p:cNvSpPr>
          <p:nvPr>
            <p:ph idx="1"/>
          </p:nvPr>
        </p:nvSpPr>
        <p:spPr>
          <a:xfrm>
            <a:off x="251520" y="1146876"/>
            <a:ext cx="8640960" cy="5209474"/>
          </a:xfrm>
        </p:spPr>
        <p:txBody>
          <a:bodyPr>
            <a:normAutofit/>
          </a:bodyPr>
          <a:lstStyle/>
          <a:p>
            <a:r>
              <a:rPr lang="ja-JP" altLang="en-US" dirty="0"/>
              <a:t>デジタルドキュメントとドキュメントフォーマット</a:t>
            </a:r>
            <a:endParaRPr lang="en-US" altLang="ja-JP" dirty="0"/>
          </a:p>
          <a:p>
            <a:r>
              <a:rPr lang="en-US" altLang="ja-JP" dirty="0" err="1"/>
              <a:t>LaTeX</a:t>
            </a:r>
            <a:endParaRPr lang="en-US" altLang="ja-JP" dirty="0"/>
          </a:p>
          <a:p>
            <a:pPr lvl="1"/>
            <a:r>
              <a:rPr lang="ja-JP" altLang="en-US" dirty="0"/>
              <a:t>文書例</a:t>
            </a:r>
            <a:endParaRPr lang="en-US" altLang="ja-JP" dirty="0"/>
          </a:p>
          <a:p>
            <a:pPr lvl="1"/>
            <a:r>
              <a:rPr lang="en-US" altLang="ja-JP" dirty="0" err="1"/>
              <a:t>LaTeX</a:t>
            </a:r>
            <a:r>
              <a:rPr lang="ja-JP" altLang="en-US" dirty="0"/>
              <a:t>文書の構成要素</a:t>
            </a:r>
            <a:endParaRPr lang="en-US" altLang="ja-JP" dirty="0"/>
          </a:p>
          <a:p>
            <a:pPr lvl="1"/>
            <a:r>
              <a:rPr lang="ja-JP" altLang="en-US" dirty="0"/>
              <a:t>利用例</a:t>
            </a:r>
            <a:r>
              <a:rPr lang="en-US" altLang="ja-JP" dirty="0"/>
              <a:t> / </a:t>
            </a:r>
            <a:r>
              <a:rPr lang="ja-JP" altLang="en-US" dirty="0"/>
              <a:t>組版</a:t>
            </a:r>
            <a:endParaRPr lang="en-US" altLang="ja-JP" dirty="0"/>
          </a:p>
          <a:p>
            <a:r>
              <a:rPr lang="en-US" altLang="ja-JP" dirty="0"/>
              <a:t>PDF</a:t>
            </a:r>
          </a:p>
          <a:p>
            <a:pPr lvl="1"/>
            <a:r>
              <a:rPr lang="ja-JP" altLang="en-US" dirty="0"/>
              <a:t>歴史</a:t>
            </a:r>
            <a:r>
              <a:rPr lang="en-US" altLang="ja-JP" dirty="0"/>
              <a:t>, PostScript</a:t>
            </a:r>
          </a:p>
          <a:p>
            <a:pPr lvl="1"/>
            <a:r>
              <a:rPr lang="ja-JP" altLang="en-US" dirty="0"/>
              <a:t>構成要素</a:t>
            </a:r>
            <a:endParaRPr lang="en-US" altLang="ja-JP" dirty="0"/>
          </a:p>
          <a:p>
            <a:pPr lvl="1"/>
            <a:r>
              <a:rPr lang="ja-JP" altLang="en-US" dirty="0"/>
              <a:t>文書フォーマットの</a:t>
            </a:r>
            <a:r>
              <a:rPr lang="ja-JP" altLang="en-US" dirty="0" smtClean="0"/>
              <a:t>構造</a:t>
            </a:r>
            <a:endParaRPr lang="en-US" altLang="ja-JP"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29</a:t>
            </a:fld>
            <a:endParaRPr kumimoji="1" lang="ja-JP"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kumimoji="1" lang="en-US" altLang="ja-JP" dirty="0" smtClean="0"/>
              <a:t>3</a:t>
            </a:r>
            <a:r>
              <a:rPr kumimoji="1" lang="ja-JP" altLang="en-US" dirty="0" smtClean="0"/>
              <a:t>回レポート（講評）</a:t>
            </a:r>
            <a:endParaRPr kumimoji="1" lang="ja-JP" altLang="en-US" dirty="0"/>
          </a:p>
        </p:txBody>
      </p:sp>
      <p:sp>
        <p:nvSpPr>
          <p:cNvPr id="3" name="コンテンツ プレースホルダー 2"/>
          <p:cNvSpPr>
            <a:spLocks noGrp="1"/>
          </p:cNvSpPr>
          <p:nvPr>
            <p:ph idx="1"/>
          </p:nvPr>
        </p:nvSpPr>
        <p:spPr/>
        <p:txBody>
          <a:bodyPr/>
          <a:lstStyle/>
          <a:p>
            <a:r>
              <a:rPr lang="ja-JP" altLang="en-US" dirty="0"/>
              <a:t>全体</a:t>
            </a:r>
            <a:r>
              <a:rPr lang="ja-JP" altLang="en-US" dirty="0" smtClean="0"/>
              <a:t>によく書かれていた、という印象。</a:t>
            </a:r>
            <a:endParaRPr lang="en-US" altLang="ja-JP" dirty="0" smtClean="0"/>
          </a:p>
          <a:p>
            <a:r>
              <a:rPr kumimoji="1" lang="ja-JP" altLang="en-US" dirty="0" smtClean="0"/>
              <a:t>選択した電子書籍の種別</a:t>
            </a:r>
            <a:endParaRPr kumimoji="1" lang="en-US" altLang="ja-JP" dirty="0" smtClean="0"/>
          </a:p>
          <a:p>
            <a:pPr lvl="1"/>
            <a:r>
              <a:rPr lang="ja-JP" altLang="en-US" dirty="0"/>
              <a:t>小説 </a:t>
            </a:r>
            <a:r>
              <a:rPr lang="en-US" altLang="ja-JP" dirty="0" smtClean="0"/>
              <a:t>70</a:t>
            </a:r>
          </a:p>
          <a:p>
            <a:pPr lvl="1"/>
            <a:r>
              <a:rPr lang="ja-JP" altLang="en-US" dirty="0" smtClean="0"/>
              <a:t>一般書 </a:t>
            </a:r>
            <a:r>
              <a:rPr lang="en-US" altLang="ja-JP" dirty="0" smtClean="0"/>
              <a:t>23</a:t>
            </a:r>
          </a:p>
          <a:p>
            <a:pPr lvl="1"/>
            <a:r>
              <a:rPr lang="ja-JP" altLang="en-US" dirty="0" smtClean="0"/>
              <a:t>コミック </a:t>
            </a:r>
            <a:r>
              <a:rPr lang="en-US" altLang="ja-JP" dirty="0" smtClean="0"/>
              <a:t>16</a:t>
            </a:r>
          </a:p>
          <a:p>
            <a:pPr lvl="1"/>
            <a:r>
              <a:rPr lang="ja-JP" altLang="en-US" dirty="0" smtClean="0"/>
              <a:t>雑誌</a:t>
            </a:r>
            <a:r>
              <a:rPr lang="en-US" altLang="ja-JP" dirty="0" smtClean="0"/>
              <a:t>/</a:t>
            </a:r>
            <a:r>
              <a:rPr lang="ja-JP" altLang="en-US" dirty="0" smtClean="0"/>
              <a:t>新聞 </a:t>
            </a:r>
            <a:r>
              <a:rPr lang="en-US" altLang="ja-JP" dirty="0" smtClean="0"/>
              <a:t>6</a:t>
            </a:r>
          </a:p>
          <a:p>
            <a:pPr lvl="1"/>
            <a:r>
              <a:rPr lang="ja-JP" altLang="en-US" dirty="0" smtClean="0"/>
              <a:t>論文 </a:t>
            </a:r>
            <a:r>
              <a:rPr lang="en-US" altLang="ja-JP" dirty="0" smtClean="0"/>
              <a:t>3</a:t>
            </a:r>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3</a:t>
            </a:fld>
            <a:endParaRPr kumimoji="1" lang="ja-JP" altLang="en-US" dirty="0"/>
          </a:p>
        </p:txBody>
      </p:sp>
      <p:graphicFrame>
        <p:nvGraphicFramePr>
          <p:cNvPr id="5" name="グラフ 4"/>
          <p:cNvGraphicFramePr>
            <a:graphicFrameLocks/>
          </p:cNvGraphicFramePr>
          <p:nvPr>
            <p:extLst>
              <p:ext uri="{D42A27DB-BD31-4B8C-83A1-F6EECF244321}">
                <p14:modId xmlns:p14="http://schemas.microsoft.com/office/powerpoint/2010/main" val="815937891"/>
              </p:ext>
            </p:extLst>
          </p:nvPr>
        </p:nvGraphicFramePr>
        <p:xfrm>
          <a:off x="5076056" y="2996952"/>
          <a:ext cx="3610744" cy="29523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812840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次回予告</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残テーマ</a:t>
            </a:r>
            <a:endParaRPr kumimoji="1" lang="en-US" altLang="ja-JP" dirty="0" smtClean="0"/>
          </a:p>
          <a:p>
            <a:pPr lvl="1"/>
            <a:r>
              <a:rPr lang="ja-JP" altLang="en-US" dirty="0" smtClean="0"/>
              <a:t>他のドキュメントフォーマット</a:t>
            </a:r>
            <a:endParaRPr lang="en-US" altLang="ja-JP" dirty="0" smtClean="0"/>
          </a:p>
          <a:p>
            <a:pPr lvl="2"/>
            <a:r>
              <a:rPr lang="en-US" altLang="ja-JP" dirty="0" smtClean="0"/>
              <a:t>EPUB</a:t>
            </a:r>
          </a:p>
          <a:p>
            <a:pPr lvl="2"/>
            <a:r>
              <a:rPr lang="en-US" altLang="ja-JP" dirty="0" smtClean="0"/>
              <a:t>Open Office XML, etc</a:t>
            </a:r>
            <a:r>
              <a:rPr lang="en-US" altLang="ja-JP" dirty="0"/>
              <a:t>.</a:t>
            </a:r>
            <a:endParaRPr lang="en-US" altLang="ja-JP" dirty="0" smtClean="0"/>
          </a:p>
          <a:p>
            <a:pPr lvl="1"/>
            <a:r>
              <a:rPr kumimoji="1" lang="ja-JP" altLang="en-US" dirty="0" smtClean="0"/>
              <a:t>オフィス文書</a:t>
            </a:r>
            <a:endParaRPr kumimoji="1" lang="en-US" altLang="ja-JP" dirty="0" smtClean="0"/>
          </a:p>
          <a:p>
            <a:pPr lvl="1"/>
            <a:r>
              <a:rPr lang="ja-JP" altLang="en-US" dirty="0" smtClean="0"/>
              <a:t>長期保存</a:t>
            </a:r>
            <a:r>
              <a:rPr lang="ja-JP" altLang="en-US" dirty="0"/>
              <a:t>や</a:t>
            </a:r>
            <a:r>
              <a:rPr kumimoji="1" lang="ja-JP" altLang="en-US" dirty="0" smtClean="0"/>
              <a:t>デジタルライブラリーサービスとの関連</a:t>
            </a:r>
            <a:endParaRPr kumimoji="1" lang="en-US" altLang="ja-JP" dirty="0" smtClean="0"/>
          </a:p>
          <a:p>
            <a:r>
              <a:rPr lang="ja-JP" altLang="en-US" smtClean="0"/>
              <a:t>全体の振り返り</a:t>
            </a:r>
            <a:endParaRPr kumimoji="1" lang="en-US" altLang="ja-JP" dirty="0" smtClean="0"/>
          </a:p>
          <a:p>
            <a:r>
              <a:rPr kumimoji="1" lang="ja-JP" altLang="en-US" dirty="0" smtClean="0"/>
              <a:t>そのほか</a:t>
            </a:r>
            <a:endParaRPr kumimoji="1" lang="en-US" altLang="ja-JP" dirty="0" smtClean="0"/>
          </a:p>
          <a:p>
            <a:pPr lvl="1"/>
            <a:r>
              <a:rPr lang="ja-JP" altLang="en-US" dirty="0" smtClean="0">
                <a:sym typeface="Wingdings" panose="05000000000000000000" pitchFamily="2" charset="2"/>
              </a:rPr>
              <a:t>授業評価アンケート</a:t>
            </a:r>
            <a:endParaRPr lang="en-US" altLang="ja-JP" dirty="0" smtClean="0">
              <a:sym typeface="Wingdings" panose="05000000000000000000" pitchFamily="2" charset="2"/>
            </a:endParaRPr>
          </a:p>
          <a:p>
            <a:pPr lvl="1"/>
            <a:r>
              <a:rPr lang="ja-JP" altLang="en-US" dirty="0" smtClean="0"/>
              <a:t>第</a:t>
            </a:r>
            <a:r>
              <a:rPr lang="en-US" altLang="ja-JP" dirty="0" smtClean="0"/>
              <a:t>4</a:t>
            </a:r>
            <a:r>
              <a:rPr lang="ja-JP" altLang="en-US" dirty="0" smtClean="0"/>
              <a:t>回レポート課題</a:t>
            </a:r>
            <a:r>
              <a:rPr lang="ja-JP" altLang="en-US" dirty="0" smtClean="0">
                <a:sym typeface="Wingdings" panose="05000000000000000000" pitchFamily="2" charset="2"/>
              </a:rPr>
              <a:t>：〆切は </a:t>
            </a:r>
            <a:r>
              <a:rPr lang="en-US" altLang="ja-JP" dirty="0" smtClean="0">
                <a:sym typeface="Wingdings" panose="05000000000000000000" pitchFamily="2" charset="2"/>
              </a:rPr>
              <a:t>7/9 </a:t>
            </a:r>
            <a:r>
              <a:rPr lang="ja-JP" altLang="en-US" dirty="0" smtClean="0">
                <a:sym typeface="Wingdings" panose="05000000000000000000" pitchFamily="2" charset="2"/>
              </a:rPr>
              <a:t>予定。分量は通常と同様。</a:t>
            </a:r>
            <a:endParaRPr lang="en-US" altLang="ja-JP" dirty="0" smtClean="0">
              <a:sym typeface="Wingdings" panose="05000000000000000000" pitchFamily="2" charset="2"/>
            </a:endParaRPr>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30</a:t>
            </a:fld>
            <a:endParaRPr kumimoji="1" lang="ja-JP" altLang="en-US" dirty="0"/>
          </a:p>
        </p:txBody>
      </p:sp>
    </p:spTree>
    <p:extLst>
      <p:ext uri="{BB962C8B-B14F-4D97-AF65-F5344CB8AC3E}">
        <p14:creationId xmlns:p14="http://schemas.microsoft.com/office/powerpoint/2010/main" val="380899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出席票の提出</a:t>
            </a:r>
            <a:endParaRPr kumimoji="1" lang="ja-JP" altLang="en-US" dirty="0"/>
          </a:p>
        </p:txBody>
      </p:sp>
      <p:sp>
        <p:nvSpPr>
          <p:cNvPr id="3" name="コンテンツ プレースホルダ 2"/>
          <p:cNvSpPr>
            <a:spLocks noGrp="1"/>
          </p:cNvSpPr>
          <p:nvPr>
            <p:ph idx="1"/>
          </p:nvPr>
        </p:nvSpPr>
        <p:spPr>
          <a:xfrm>
            <a:off x="323528" y="1052736"/>
            <a:ext cx="8712968" cy="5299792"/>
          </a:xfrm>
        </p:spPr>
        <p:txBody>
          <a:bodyPr/>
          <a:lstStyle/>
          <a:p>
            <a:pPr marL="0" indent="0">
              <a:buNone/>
            </a:pPr>
            <a:r>
              <a:rPr lang="ja-JP" altLang="en-US" dirty="0" smtClean="0"/>
              <a:t>提出年月日、学籍番号、所属、氏名、感想コメント等（あれば）を記入のうえ、提出してください。</a:t>
            </a:r>
            <a:endParaRPr lang="en-US" altLang="ja-JP" dirty="0" smtClean="0"/>
          </a:p>
          <a:p>
            <a:pPr>
              <a:buNone/>
            </a:pPr>
            <a:endParaRPr lang="en-US" altLang="ja-JP" sz="700" dirty="0" smtClean="0"/>
          </a:p>
          <a:p>
            <a:pPr>
              <a:buNone/>
            </a:pPr>
            <a:r>
              <a:rPr lang="ja-JP" altLang="en-US" dirty="0" smtClean="0"/>
              <a:t>提出位置：</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31</a:t>
            </a:fld>
            <a:endParaRPr kumimoji="1" lang="ja-JP" altLang="en-US" dirty="0"/>
          </a:p>
        </p:txBody>
      </p:sp>
      <p:sp>
        <p:nvSpPr>
          <p:cNvPr id="5" name="角丸四角形 4"/>
          <p:cNvSpPr/>
          <p:nvPr/>
        </p:nvSpPr>
        <p:spPr>
          <a:xfrm>
            <a:off x="1939110" y="2852936"/>
            <a:ext cx="1656184" cy="28803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3200" dirty="0" smtClean="0"/>
              <a:t>3</a:t>
            </a:r>
            <a:r>
              <a:rPr kumimoji="1" lang="ja-JP" altLang="en-US" sz="3200" dirty="0" smtClean="0"/>
              <a:t>編生</a:t>
            </a:r>
            <a:endParaRPr kumimoji="1" lang="en-US" altLang="ja-JP" sz="3200" dirty="0" smtClean="0"/>
          </a:p>
          <a:p>
            <a:pPr algn="ctr"/>
            <a:r>
              <a:rPr kumimoji="1" lang="en-US" altLang="ja-JP" sz="2400" dirty="0" smtClean="0"/>
              <a:t>2012xxxxx</a:t>
            </a:r>
            <a:endParaRPr kumimoji="1" lang="ja-JP" altLang="en-US" sz="2400" dirty="0"/>
          </a:p>
        </p:txBody>
      </p:sp>
      <p:sp>
        <p:nvSpPr>
          <p:cNvPr id="6" name="角丸四角形 5"/>
          <p:cNvSpPr/>
          <p:nvPr/>
        </p:nvSpPr>
        <p:spPr>
          <a:xfrm>
            <a:off x="3712356" y="2852936"/>
            <a:ext cx="1656184" cy="28803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3200" dirty="0" smtClean="0"/>
              <a:t>3</a:t>
            </a:r>
            <a:r>
              <a:rPr lang="ja-JP" altLang="en-US" sz="3200" dirty="0" smtClean="0"/>
              <a:t>年次</a:t>
            </a:r>
            <a:endParaRPr kumimoji="1" lang="en-US" altLang="ja-JP" sz="3200" dirty="0" smtClean="0"/>
          </a:p>
          <a:p>
            <a:pPr algn="ctr"/>
            <a:r>
              <a:rPr kumimoji="1" lang="ja-JP" altLang="en-US" sz="3200" dirty="0" smtClean="0"/>
              <a:t>（知識）</a:t>
            </a:r>
            <a:endParaRPr kumimoji="1" lang="en-US" altLang="ja-JP" sz="3200" dirty="0" smtClean="0"/>
          </a:p>
          <a:p>
            <a:pPr algn="ctr"/>
            <a:r>
              <a:rPr lang="en-US" altLang="ja-JP" sz="2400" dirty="0" smtClean="0"/>
              <a:t>2011xxxxx</a:t>
            </a:r>
          </a:p>
        </p:txBody>
      </p:sp>
      <p:sp>
        <p:nvSpPr>
          <p:cNvPr id="7" name="角丸四角形 6"/>
          <p:cNvSpPr/>
          <p:nvPr/>
        </p:nvSpPr>
        <p:spPr>
          <a:xfrm>
            <a:off x="5485602" y="2852936"/>
            <a:ext cx="1656184" cy="28803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3200" dirty="0" smtClean="0"/>
              <a:t>3</a:t>
            </a:r>
            <a:r>
              <a:rPr lang="ja-JP" altLang="en-US" sz="3200" dirty="0" smtClean="0"/>
              <a:t>年次</a:t>
            </a:r>
            <a:endParaRPr kumimoji="1" lang="en-US" altLang="ja-JP" sz="3200" dirty="0" smtClean="0"/>
          </a:p>
          <a:p>
            <a:pPr algn="ctr"/>
            <a:r>
              <a:rPr kumimoji="1" lang="ja-JP" altLang="en-US" sz="3200" dirty="0" smtClean="0"/>
              <a:t>（</a:t>
            </a:r>
            <a:r>
              <a:rPr lang="ja-JP" altLang="en-US" sz="3200" dirty="0" smtClean="0"/>
              <a:t>創成</a:t>
            </a:r>
            <a:r>
              <a:rPr kumimoji="1" lang="ja-JP" altLang="en-US" sz="3200" dirty="0" smtClean="0"/>
              <a:t>）</a:t>
            </a:r>
            <a:endParaRPr kumimoji="1" lang="en-US" altLang="ja-JP" sz="3200" dirty="0" smtClean="0"/>
          </a:p>
          <a:p>
            <a:pPr algn="ctr"/>
            <a:r>
              <a:rPr lang="en-US" altLang="ja-JP" sz="2400" dirty="0" smtClean="0"/>
              <a:t>2011xxxxx</a:t>
            </a:r>
          </a:p>
        </p:txBody>
      </p:sp>
      <p:sp>
        <p:nvSpPr>
          <p:cNvPr id="9" name="角丸四角形 8"/>
          <p:cNvSpPr/>
          <p:nvPr/>
        </p:nvSpPr>
        <p:spPr>
          <a:xfrm>
            <a:off x="7258848" y="2852936"/>
            <a:ext cx="1728000" cy="28803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3200" dirty="0" smtClean="0"/>
              <a:t>4</a:t>
            </a:r>
            <a:r>
              <a:rPr lang="ja-JP" altLang="en-US" sz="3200" dirty="0" smtClean="0"/>
              <a:t>年次</a:t>
            </a:r>
            <a:r>
              <a:rPr lang="en-US" altLang="ja-JP" sz="2400" dirty="0" smtClean="0"/>
              <a:t>2010xxxxx,</a:t>
            </a:r>
          </a:p>
          <a:p>
            <a:pPr algn="ctr"/>
            <a:r>
              <a:rPr lang="en-US" altLang="ja-JP" sz="2400" dirty="0" smtClean="0"/>
              <a:t>etc.</a:t>
            </a:r>
          </a:p>
        </p:txBody>
      </p:sp>
      <p:sp>
        <p:nvSpPr>
          <p:cNvPr id="10" name="角丸四角形 9"/>
          <p:cNvSpPr/>
          <p:nvPr/>
        </p:nvSpPr>
        <p:spPr>
          <a:xfrm>
            <a:off x="165864" y="2852936"/>
            <a:ext cx="1656184" cy="28803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3200" dirty="0" smtClean="0"/>
              <a:t>3</a:t>
            </a:r>
            <a:r>
              <a:rPr kumimoji="1" lang="ja-JP" altLang="en-US" sz="3200" dirty="0" smtClean="0"/>
              <a:t>編生</a:t>
            </a:r>
            <a:endParaRPr kumimoji="1" lang="en-US" altLang="ja-JP" sz="3200" dirty="0" smtClean="0"/>
          </a:p>
          <a:p>
            <a:pPr algn="ctr"/>
            <a:r>
              <a:rPr lang="en-US" altLang="ja-JP" sz="2400" dirty="0" smtClean="0"/>
              <a:t>2013xxxxx</a:t>
            </a:r>
          </a:p>
        </p:txBody>
      </p:sp>
      <p:sp>
        <p:nvSpPr>
          <p:cNvPr id="8" name="テキスト ボックス 7"/>
          <p:cNvSpPr txBox="1"/>
          <p:nvPr/>
        </p:nvSpPr>
        <p:spPr>
          <a:xfrm>
            <a:off x="193171" y="6021288"/>
            <a:ext cx="8267261" cy="707886"/>
          </a:xfrm>
          <a:prstGeom prst="rect">
            <a:avLst/>
          </a:prstGeom>
          <a:noFill/>
        </p:spPr>
        <p:txBody>
          <a:bodyPr wrap="square" rtlCol="0">
            <a:spAutoFit/>
          </a:bodyPr>
          <a:lstStyle/>
          <a:p>
            <a:r>
              <a:rPr kumimoji="1" lang="en-US" altLang="ja-JP" sz="2000" dirty="0" smtClean="0"/>
              <a:t>※</a:t>
            </a:r>
            <a:r>
              <a:rPr kumimoji="1" lang="ja-JP" altLang="en-US" sz="2000" dirty="0" smtClean="0"/>
              <a:t>前回以前に欠席し、返却を受けて</a:t>
            </a:r>
            <a:r>
              <a:rPr lang="ja-JP" altLang="en-US" sz="2000" dirty="0"/>
              <a:t>いないレポート</a:t>
            </a:r>
            <a:r>
              <a:rPr lang="ja-JP" altLang="en-US" sz="2000" dirty="0" smtClean="0"/>
              <a:t>課題がある者</a:t>
            </a:r>
            <a:r>
              <a:rPr kumimoji="1" lang="ja-JP" altLang="en-US" sz="2000" dirty="0" smtClean="0"/>
              <a:t>は申し出て、返却</a:t>
            </a:r>
            <a:r>
              <a:rPr lang="ja-JP" altLang="en-US" sz="2000" dirty="0"/>
              <a:t>レポート</a:t>
            </a:r>
            <a:r>
              <a:rPr kumimoji="1" lang="ja-JP" altLang="en-US" sz="2000" dirty="0" smtClean="0"/>
              <a:t>を受けとること。</a:t>
            </a:r>
            <a:endParaRPr kumimoji="1" lang="ja-JP" altLang="en-US" sz="2000"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99392"/>
            <a:ext cx="8496944" cy="1143000"/>
          </a:xfrm>
        </p:spPr>
        <p:txBody>
          <a:bodyPr/>
          <a:lstStyle/>
          <a:p>
            <a:r>
              <a:rPr kumimoji="1" lang="ja-JP" altLang="en-US" dirty="0" smtClean="0"/>
              <a:t>第</a:t>
            </a:r>
            <a:r>
              <a:rPr lang="en-US" altLang="ja-JP" dirty="0" smtClean="0"/>
              <a:t>3</a:t>
            </a:r>
            <a:r>
              <a:rPr kumimoji="1" lang="ja-JP" altLang="en-US" dirty="0" smtClean="0"/>
              <a:t>回</a:t>
            </a:r>
            <a:r>
              <a:rPr kumimoji="1" lang="ja-JP" altLang="en-US" dirty="0" smtClean="0"/>
              <a:t>レポート課題返却</a:t>
            </a:r>
            <a:endParaRPr kumimoji="1" lang="ja-JP" altLang="en-US" dirty="0"/>
          </a:p>
        </p:txBody>
      </p:sp>
      <p:sp>
        <p:nvSpPr>
          <p:cNvPr id="3" name="コンテンツ プレースホルダ 2"/>
          <p:cNvSpPr>
            <a:spLocks noGrp="1"/>
          </p:cNvSpPr>
          <p:nvPr>
            <p:ph idx="1"/>
          </p:nvPr>
        </p:nvSpPr>
        <p:spPr>
          <a:xfrm>
            <a:off x="323528" y="908720"/>
            <a:ext cx="8496944" cy="5949280"/>
          </a:xfrm>
        </p:spPr>
        <p:txBody>
          <a:bodyPr>
            <a:normAutofit/>
          </a:bodyPr>
          <a:lstStyle/>
          <a:p>
            <a:r>
              <a:rPr kumimoji="1" lang="ja-JP" altLang="en-US" sz="2000" dirty="0" smtClean="0"/>
              <a:t>下記に示す学籍番号の順番</a:t>
            </a:r>
            <a:r>
              <a:rPr kumimoji="1" lang="ja-JP" altLang="en-US" sz="2000" dirty="0" smtClean="0"/>
              <a:t>で</a:t>
            </a:r>
            <a:r>
              <a:rPr lang="ja-JP" altLang="en-US" sz="2000" dirty="0"/>
              <a:t>９</a:t>
            </a:r>
            <a:r>
              <a:rPr kumimoji="1" lang="ja-JP" altLang="en-US" sz="2000" dirty="0" smtClean="0"/>
              <a:t>分割して置きますの</a:t>
            </a:r>
            <a:r>
              <a:rPr kumimoji="1" lang="ja-JP" altLang="en-US" sz="2000" dirty="0" smtClean="0"/>
              <a:t>で</a:t>
            </a:r>
            <a:r>
              <a:rPr kumimoji="1" lang="ja-JP" altLang="en-US" sz="2000" dirty="0" smtClean="0"/>
              <a:t>、各自、教室</a:t>
            </a:r>
            <a:r>
              <a:rPr kumimoji="1" lang="ja-JP" altLang="en-US" sz="2000" dirty="0" smtClean="0"/>
              <a:t>前方まで受け取りに来てください。</a:t>
            </a:r>
            <a:endParaRPr kumimoji="1" lang="en-US" altLang="ja-JP" sz="2000" dirty="0" smtClean="0"/>
          </a:p>
          <a:p>
            <a:pPr lvl="1"/>
            <a:r>
              <a:rPr lang="ja-JP" altLang="en-US" dirty="0" smtClean="0"/>
              <a:t>～</a:t>
            </a:r>
            <a:r>
              <a:rPr lang="en-US" altLang="ja-JP" dirty="0" smtClean="0"/>
              <a:t>201011489</a:t>
            </a:r>
          </a:p>
          <a:p>
            <a:pPr lvl="1"/>
            <a:r>
              <a:rPr lang="en-US" altLang="ja-JP" dirty="0" smtClean="0"/>
              <a:t> 201011490</a:t>
            </a:r>
            <a:r>
              <a:rPr lang="ja-JP" altLang="en-US" dirty="0" smtClean="0"/>
              <a:t>～</a:t>
            </a:r>
            <a:r>
              <a:rPr lang="en-US" altLang="ja-JP" dirty="0" smtClean="0"/>
              <a:t>201011620</a:t>
            </a:r>
          </a:p>
          <a:p>
            <a:pPr lvl="1"/>
            <a:r>
              <a:rPr lang="en-US" altLang="ja-JP" dirty="0" smtClean="0"/>
              <a:t>201110000</a:t>
            </a:r>
            <a:r>
              <a:rPr lang="ja-JP" altLang="en-US" dirty="0" smtClean="0"/>
              <a:t>～</a:t>
            </a:r>
            <a:r>
              <a:rPr lang="en-US" altLang="ja-JP" dirty="0" smtClean="0"/>
              <a:t>201111429</a:t>
            </a:r>
          </a:p>
          <a:p>
            <a:pPr lvl="1"/>
            <a:r>
              <a:rPr lang="en-US" altLang="ja-JP" dirty="0" smtClean="0"/>
              <a:t>201111430</a:t>
            </a:r>
            <a:r>
              <a:rPr lang="ja-JP" altLang="en-US" dirty="0" smtClean="0"/>
              <a:t>～</a:t>
            </a:r>
            <a:r>
              <a:rPr lang="en-US" altLang="ja-JP" dirty="0" smtClean="0"/>
              <a:t>201111449</a:t>
            </a:r>
          </a:p>
          <a:p>
            <a:pPr lvl="1"/>
            <a:r>
              <a:rPr lang="en-US" altLang="ja-JP" dirty="0" smtClean="0"/>
              <a:t>201111450</a:t>
            </a:r>
            <a:r>
              <a:rPr lang="ja-JP" altLang="en-US" dirty="0" smtClean="0"/>
              <a:t>～</a:t>
            </a:r>
            <a:r>
              <a:rPr lang="en-US" altLang="ja-JP" dirty="0" smtClean="0"/>
              <a:t>201111479</a:t>
            </a:r>
          </a:p>
          <a:p>
            <a:pPr lvl="1"/>
            <a:r>
              <a:rPr lang="en-US" altLang="ja-JP" dirty="0" smtClean="0"/>
              <a:t>201111480</a:t>
            </a:r>
            <a:r>
              <a:rPr lang="ja-JP" altLang="en-US" dirty="0" smtClean="0"/>
              <a:t>～</a:t>
            </a:r>
            <a:r>
              <a:rPr lang="en-US" altLang="ja-JP" dirty="0" smtClean="0"/>
              <a:t>201113500</a:t>
            </a:r>
          </a:p>
          <a:p>
            <a:pPr lvl="1"/>
            <a:r>
              <a:rPr lang="en-US" altLang="ja-JP" dirty="0" smtClean="0"/>
              <a:t>201213100</a:t>
            </a:r>
            <a:r>
              <a:rPr lang="ja-JP" altLang="en-US" dirty="0" smtClean="0"/>
              <a:t>～</a:t>
            </a:r>
            <a:r>
              <a:rPr lang="en-US" altLang="ja-JP" dirty="0" smtClean="0"/>
              <a:t>201213200</a:t>
            </a:r>
          </a:p>
          <a:p>
            <a:pPr lvl="1"/>
            <a:r>
              <a:rPr lang="en-US" altLang="ja-JP" dirty="0" smtClean="0"/>
              <a:t>201313000</a:t>
            </a:r>
            <a:r>
              <a:rPr lang="ja-JP" altLang="en-US" dirty="0" smtClean="0"/>
              <a:t>～</a:t>
            </a:r>
            <a:r>
              <a:rPr lang="en-US" altLang="ja-JP" dirty="0" smtClean="0"/>
              <a:t>201313104</a:t>
            </a:r>
          </a:p>
          <a:p>
            <a:pPr lvl="1"/>
            <a:r>
              <a:rPr lang="en-US" altLang="ja-JP" dirty="0" smtClean="0"/>
              <a:t>201313105</a:t>
            </a:r>
            <a:r>
              <a:rPr lang="ja-JP" altLang="en-US" dirty="0" smtClean="0"/>
              <a:t>～</a:t>
            </a:r>
            <a:r>
              <a:rPr lang="en-US" altLang="ja-JP" dirty="0" smtClean="0"/>
              <a:t>201313120</a:t>
            </a:r>
            <a:endParaRPr kumimoji="1"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32</a:t>
            </a:fld>
            <a:endParaRPr kumimoji="1" lang="ja-JP" altLang="en-US" dirty="0"/>
          </a:p>
        </p:txBody>
      </p:sp>
    </p:spTree>
    <p:extLst>
      <p:ext uri="{BB962C8B-B14F-4D97-AF65-F5344CB8AC3E}">
        <p14:creationId xmlns:p14="http://schemas.microsoft.com/office/powerpoint/2010/main" val="26851302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文献管理ツール</a:t>
            </a:r>
            <a:r>
              <a:rPr kumimoji="1" lang="en-US" altLang="ja-JP" dirty="0" err="1" smtClean="0"/>
              <a:t>BibTeX</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33</a:t>
            </a:fld>
            <a:endParaRPr kumimoji="1" lang="ja-JP" altLang="en-US" dirty="0"/>
          </a:p>
        </p:txBody>
      </p:sp>
    </p:spTree>
    <p:extLst>
      <p:ext uri="{BB962C8B-B14F-4D97-AF65-F5344CB8AC3E}">
        <p14:creationId xmlns:p14="http://schemas.microsoft.com/office/powerpoint/2010/main" val="4048436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代表的</a:t>
            </a:r>
            <a:r>
              <a:rPr lang="ja-JP" altLang="en-US" dirty="0" smtClean="0"/>
              <a:t>な</a:t>
            </a:r>
            <a:r>
              <a:rPr kumimoji="1" lang="ja-JP" altLang="en-US" dirty="0" smtClean="0"/>
              <a:t>フォーマット</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PDF</a:t>
            </a:r>
          </a:p>
          <a:p>
            <a:r>
              <a:rPr lang="en-US" altLang="ja-JP" dirty="0" smtClean="0"/>
              <a:t>PostScript (PS)</a:t>
            </a:r>
          </a:p>
          <a:p>
            <a:r>
              <a:rPr lang="en-US" altLang="ja-JP" dirty="0" err="1" smtClean="0"/>
              <a:t>LaTeX</a:t>
            </a:r>
            <a:endParaRPr kumimoji="1" lang="en-US" altLang="ja-JP" dirty="0" smtClean="0"/>
          </a:p>
          <a:p>
            <a:r>
              <a:rPr lang="en-US" altLang="ja-JP" dirty="0" smtClean="0"/>
              <a:t>HTML</a:t>
            </a:r>
          </a:p>
          <a:p>
            <a:r>
              <a:rPr kumimoji="1" lang="ja-JP" altLang="en-US" dirty="0" smtClean="0"/>
              <a:t>（</a:t>
            </a:r>
            <a:r>
              <a:rPr kumimoji="1" lang="en-US" altLang="ja-JP" dirty="0" smtClean="0"/>
              <a:t>XML</a:t>
            </a:r>
            <a:r>
              <a:rPr kumimoji="1" lang="ja-JP" altLang="en-US" dirty="0" smtClean="0"/>
              <a:t>）</a:t>
            </a:r>
            <a:endParaRPr kumimoji="1" lang="en-US" altLang="ja-JP" dirty="0" smtClean="0"/>
          </a:p>
          <a:p>
            <a:r>
              <a:rPr kumimoji="1" lang="ja-JP" altLang="en-US" dirty="0" smtClean="0"/>
              <a:t>（ビデオ）</a:t>
            </a:r>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34</a:t>
            </a:fld>
            <a:endParaRPr kumimoji="1" lang="ja-JP" alt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lang="en-US" altLang="ja-JP" dirty="0"/>
              <a:t>4</a:t>
            </a:r>
            <a:r>
              <a:rPr kumimoji="1" lang="ja-JP" altLang="en-US" dirty="0" smtClean="0"/>
              <a:t>回レポート課題</a:t>
            </a:r>
            <a:endParaRPr kumimoji="1" lang="ja-JP" altLang="en-US" dirty="0"/>
          </a:p>
        </p:txBody>
      </p:sp>
      <p:sp>
        <p:nvSpPr>
          <p:cNvPr id="3" name="コンテンツ プレースホルダ 2"/>
          <p:cNvSpPr>
            <a:spLocks noGrp="1"/>
          </p:cNvSpPr>
          <p:nvPr>
            <p:ph idx="1"/>
          </p:nvPr>
        </p:nvSpPr>
        <p:spPr>
          <a:xfrm>
            <a:off x="179512" y="1124744"/>
            <a:ext cx="8820472" cy="5733256"/>
          </a:xfrm>
        </p:spPr>
        <p:txBody>
          <a:bodyPr>
            <a:normAutofit fontScale="92500" lnSpcReduction="20000"/>
          </a:bodyPr>
          <a:lstStyle/>
          <a:p>
            <a:r>
              <a:rPr kumimoji="1" lang="ja-JP" altLang="en-US" dirty="0" smtClean="0"/>
              <a:t>電子書籍において用いられているコンテンツフォーマットを事例として一つ取り上げ、その</a:t>
            </a:r>
            <a:r>
              <a:rPr lang="ja-JP" altLang="en-US" dirty="0" smtClean="0"/>
              <a:t>フォーマットの特徴、閲覧環境、長所</a:t>
            </a:r>
            <a:r>
              <a:rPr kumimoji="1" lang="ja-JP" altLang="en-US" dirty="0" smtClean="0"/>
              <a:t>、短所等を</a:t>
            </a:r>
            <a:r>
              <a:rPr kumimoji="1" lang="ja-JP" altLang="en-US" u="sng" dirty="0" smtClean="0"/>
              <a:t>具体的</a:t>
            </a:r>
            <a:r>
              <a:rPr kumimoji="1" lang="ja-JP" altLang="en-US" dirty="0" smtClean="0"/>
              <a:t>に</a:t>
            </a:r>
            <a:r>
              <a:rPr lang="ja-JP" altLang="en-US" dirty="0" smtClean="0"/>
              <a:t>説明</a:t>
            </a:r>
            <a:r>
              <a:rPr kumimoji="1" lang="ja-JP" altLang="en-US" dirty="0" smtClean="0"/>
              <a:t>してください。</a:t>
            </a:r>
            <a:endParaRPr kumimoji="1" lang="en-US" altLang="ja-JP" dirty="0" smtClean="0"/>
          </a:p>
          <a:p>
            <a:pPr lvl="1"/>
            <a:r>
              <a:rPr lang="ja-JP" altLang="en-US" dirty="0" smtClean="0"/>
              <a:t>取り上げたフォーマットに関する参考文献を一つ以上、必ず記載すること。</a:t>
            </a:r>
            <a:endParaRPr lang="en-US" altLang="ja-JP" dirty="0" smtClean="0"/>
          </a:p>
          <a:p>
            <a:r>
              <a:rPr lang="en-US" altLang="ja-JP" dirty="0" smtClean="0"/>
              <a:t>A4</a:t>
            </a:r>
            <a:r>
              <a:rPr lang="ja-JP" altLang="en-US" dirty="0" smtClean="0"/>
              <a:t>用紙</a:t>
            </a:r>
            <a:r>
              <a:rPr lang="en-US" altLang="ja-JP" dirty="0" smtClean="0"/>
              <a:t>1</a:t>
            </a:r>
            <a:r>
              <a:rPr lang="ja-JP" altLang="en-US" dirty="0" smtClean="0"/>
              <a:t>枚以内にまとめること（書式自由）</a:t>
            </a:r>
            <a:endParaRPr lang="en-US" altLang="ja-JP" dirty="0" smtClean="0"/>
          </a:p>
          <a:p>
            <a:pPr lvl="1"/>
            <a:r>
              <a:rPr lang="en-US" altLang="ja-JP" dirty="0" smtClean="0"/>
              <a:t>2</a:t>
            </a:r>
            <a:r>
              <a:rPr lang="ja-JP" altLang="en-US" dirty="0" smtClean="0"/>
              <a:t>ページにわたる場合は裏面に記載のこと。</a:t>
            </a:r>
            <a:endParaRPr lang="en-US" altLang="ja-JP" dirty="0" smtClean="0"/>
          </a:p>
          <a:p>
            <a:r>
              <a:rPr lang="ja-JP" altLang="en-US" dirty="0" smtClean="0"/>
              <a:t>課題番号（</a:t>
            </a:r>
            <a:r>
              <a:rPr lang="ja-JP" altLang="en-US" b="1" dirty="0" smtClean="0"/>
              <a:t>第</a:t>
            </a:r>
            <a:r>
              <a:rPr lang="en-US" altLang="ja-JP" b="1" dirty="0"/>
              <a:t>4</a:t>
            </a:r>
            <a:r>
              <a:rPr lang="ja-JP" altLang="en-US" b="1" dirty="0" smtClean="0"/>
              <a:t>回レポート課題</a:t>
            </a:r>
            <a:r>
              <a:rPr lang="ja-JP" altLang="en-US" dirty="0" smtClean="0"/>
              <a:t>）、提出年月日、学籍番号、所属、氏名を提出用紙の一番上に必ず記入すること</a:t>
            </a:r>
            <a:endParaRPr lang="en-US" altLang="ja-JP" dirty="0" smtClean="0"/>
          </a:p>
          <a:p>
            <a:r>
              <a:rPr lang="ja-JP" altLang="en-US" dirty="0" smtClean="0"/>
              <a:t>提出〆切：</a:t>
            </a:r>
            <a:r>
              <a:rPr lang="en-US" altLang="ja-JP" dirty="0" smtClean="0"/>
              <a:t>2013</a:t>
            </a:r>
            <a:r>
              <a:rPr lang="ja-JP" altLang="en-US" dirty="0" smtClean="0"/>
              <a:t>年</a:t>
            </a:r>
            <a:r>
              <a:rPr lang="en-US" altLang="ja-JP" dirty="0" smtClean="0"/>
              <a:t>7</a:t>
            </a:r>
            <a:r>
              <a:rPr lang="ja-JP" altLang="en-US" dirty="0" smtClean="0"/>
              <a:t>月</a:t>
            </a:r>
            <a:r>
              <a:rPr lang="en-US" altLang="ja-JP" dirty="0" smtClean="0"/>
              <a:t>4</a:t>
            </a:r>
            <a:r>
              <a:rPr lang="ja-JP" altLang="en-US" dirty="0" smtClean="0"/>
              <a:t>日</a:t>
            </a:r>
            <a:endParaRPr lang="en-US" altLang="ja-JP" dirty="0" smtClean="0"/>
          </a:p>
          <a:p>
            <a:pPr lvl="1"/>
            <a:r>
              <a:rPr lang="en-US" altLang="ja-JP" dirty="0" smtClean="0"/>
              <a:t>7D 208</a:t>
            </a:r>
            <a:r>
              <a:rPr lang="ja-JP" altLang="en-US" dirty="0" smtClean="0"/>
              <a:t>研究室前にレポート提出場所を用意するので、そちらに提出すること。</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35</a:t>
            </a:fld>
            <a:endParaRPr kumimoji="1" lang="ja-JP" altLang="en-US" dirty="0"/>
          </a:p>
        </p:txBody>
      </p:sp>
    </p:spTree>
    <p:extLst>
      <p:ext uri="{BB962C8B-B14F-4D97-AF65-F5344CB8AC3E}">
        <p14:creationId xmlns:p14="http://schemas.microsoft.com/office/powerpoint/2010/main" val="387173630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（来年へのメモ）</a:t>
            </a:r>
            <a:endParaRPr kumimoji="1" lang="ja-JP" altLang="en-US" dirty="0"/>
          </a:p>
        </p:txBody>
      </p:sp>
      <p:sp>
        <p:nvSpPr>
          <p:cNvPr id="3" name="コンテンツ プレースホルダ 2"/>
          <p:cNvSpPr>
            <a:spLocks noGrp="1"/>
          </p:cNvSpPr>
          <p:nvPr>
            <p:ph idx="1"/>
          </p:nvPr>
        </p:nvSpPr>
        <p:spPr/>
        <p:txBody>
          <a:bodyPr/>
          <a:lstStyle/>
          <a:p>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36</a:t>
            </a:fld>
            <a:endParaRPr kumimoji="1" lang="ja-JP" alt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3600" dirty="0" smtClean="0"/>
              <a:t>第</a:t>
            </a:r>
            <a:r>
              <a:rPr lang="en-US" altLang="ja-JP" sz="3600" dirty="0"/>
              <a:t>3</a:t>
            </a:r>
            <a:r>
              <a:rPr lang="ja-JP" altLang="en-US" sz="3600" dirty="0" smtClean="0"/>
              <a:t>回レポート（講評） </a:t>
            </a:r>
            <a:r>
              <a:rPr lang="en-US" altLang="ja-JP" sz="3600" dirty="0" smtClean="0"/>
              <a:t>(2)</a:t>
            </a:r>
            <a:br>
              <a:rPr lang="en-US" altLang="ja-JP" sz="3600" dirty="0" smtClean="0"/>
            </a:br>
            <a:r>
              <a:rPr lang="ja-JP" altLang="en-US" sz="3600" dirty="0" smtClean="0"/>
              <a:t>～</a:t>
            </a:r>
            <a:r>
              <a:rPr lang="ja-JP" altLang="en-US" sz="2800" dirty="0" smtClean="0"/>
              <a:t>選択した電子書籍の提供プラットフォーム～</a:t>
            </a:r>
            <a:endParaRPr kumimoji="1" lang="ja-JP" altLang="en-US" sz="2800" dirty="0"/>
          </a:p>
        </p:txBody>
      </p:sp>
      <p:sp>
        <p:nvSpPr>
          <p:cNvPr id="6" name="コンテンツ プレースホルダー 5"/>
          <p:cNvSpPr>
            <a:spLocks noGrp="1"/>
          </p:cNvSpPr>
          <p:nvPr>
            <p:ph sz="half" idx="1"/>
          </p:nvPr>
        </p:nvSpPr>
        <p:spPr/>
        <p:txBody>
          <a:bodyPr>
            <a:noAutofit/>
          </a:bodyPr>
          <a:lstStyle/>
          <a:p>
            <a:r>
              <a:rPr lang="ja-JP" altLang="en-US" sz="1800" dirty="0"/>
              <a:t>青空文庫 </a:t>
            </a:r>
            <a:r>
              <a:rPr lang="en-US" altLang="ja-JP" sz="1800" dirty="0"/>
              <a:t>36 </a:t>
            </a:r>
            <a:endParaRPr lang="en-US" altLang="ja-JP" sz="1800" dirty="0" smtClean="0"/>
          </a:p>
          <a:p>
            <a:r>
              <a:rPr lang="en-US" altLang="ja-JP" sz="1800" dirty="0" smtClean="0"/>
              <a:t>Amazon </a:t>
            </a:r>
            <a:r>
              <a:rPr lang="en-US" altLang="ja-JP" sz="1800" dirty="0"/>
              <a:t>Kindle </a:t>
            </a:r>
            <a:r>
              <a:rPr lang="en-US" altLang="ja-JP" sz="1800" dirty="0" smtClean="0"/>
              <a:t>10</a:t>
            </a:r>
          </a:p>
          <a:p>
            <a:r>
              <a:rPr lang="en-US" altLang="ja-JP" sz="1800" dirty="0" smtClean="0"/>
              <a:t>iTunes </a:t>
            </a:r>
            <a:r>
              <a:rPr lang="en-US" altLang="ja-JP" sz="1800" dirty="0"/>
              <a:t>Store </a:t>
            </a:r>
            <a:r>
              <a:rPr lang="en-US" altLang="ja-JP" sz="1800" dirty="0" smtClean="0"/>
              <a:t>9</a:t>
            </a:r>
          </a:p>
          <a:p>
            <a:r>
              <a:rPr lang="ja-JP" altLang="en-US" sz="1800" dirty="0" smtClean="0"/>
              <a:t>（</a:t>
            </a:r>
            <a:r>
              <a:rPr lang="ja-JP" altLang="en-US" sz="1800" dirty="0"/>
              <a:t>その他：出版社サイト） </a:t>
            </a:r>
            <a:r>
              <a:rPr lang="en-US" altLang="ja-JP" sz="1800" dirty="0" smtClean="0"/>
              <a:t>9</a:t>
            </a:r>
          </a:p>
          <a:p>
            <a:r>
              <a:rPr lang="ja-JP" altLang="en-US" sz="1800" dirty="0" smtClean="0"/>
              <a:t>ニコニコ</a:t>
            </a:r>
            <a:r>
              <a:rPr lang="ja-JP" altLang="en-US" sz="1800" dirty="0"/>
              <a:t>静画 </a:t>
            </a:r>
            <a:r>
              <a:rPr lang="en-US" altLang="ja-JP" sz="1800" dirty="0" smtClean="0"/>
              <a:t>5</a:t>
            </a:r>
          </a:p>
          <a:p>
            <a:r>
              <a:rPr lang="en-US" altLang="ja-JP" sz="1800" dirty="0" smtClean="0"/>
              <a:t>Yahoo</a:t>
            </a:r>
            <a:r>
              <a:rPr lang="ja-JP" altLang="en-US" sz="1800" dirty="0"/>
              <a:t>ブックストア </a:t>
            </a:r>
            <a:r>
              <a:rPr lang="en-US" altLang="ja-JP" sz="1800" dirty="0" smtClean="0"/>
              <a:t>4</a:t>
            </a:r>
          </a:p>
          <a:p>
            <a:r>
              <a:rPr lang="en-US" altLang="ja-JP" sz="1800" dirty="0" err="1" smtClean="0"/>
              <a:t>BinB</a:t>
            </a:r>
            <a:r>
              <a:rPr lang="en-US" altLang="ja-JP" sz="1800" dirty="0" smtClean="0"/>
              <a:t> </a:t>
            </a:r>
            <a:r>
              <a:rPr lang="en-US" altLang="ja-JP" sz="1800" dirty="0"/>
              <a:t>Store </a:t>
            </a:r>
            <a:r>
              <a:rPr lang="en-US" altLang="ja-JP" sz="1800" dirty="0" smtClean="0"/>
              <a:t>4</a:t>
            </a:r>
          </a:p>
          <a:p>
            <a:r>
              <a:rPr lang="en-US" altLang="ja-JP" sz="1800" dirty="0" smtClean="0"/>
              <a:t>Google </a:t>
            </a:r>
            <a:r>
              <a:rPr lang="en-US" altLang="ja-JP" sz="1800" dirty="0"/>
              <a:t>Books </a:t>
            </a:r>
            <a:r>
              <a:rPr lang="en-US" altLang="ja-JP" sz="1800" dirty="0" smtClean="0"/>
              <a:t>4</a:t>
            </a:r>
          </a:p>
          <a:p>
            <a:r>
              <a:rPr lang="en-US" altLang="ja-JP" sz="1800" dirty="0" smtClean="0"/>
              <a:t>Newsstand 3</a:t>
            </a:r>
          </a:p>
          <a:p>
            <a:r>
              <a:rPr lang="ja-JP" altLang="en-US" sz="1800" dirty="0" smtClean="0"/>
              <a:t>国立</a:t>
            </a:r>
            <a:r>
              <a:rPr lang="ja-JP" altLang="en-US" sz="1800" dirty="0"/>
              <a:t>国会図書館近代デジタルライブラリ </a:t>
            </a:r>
            <a:r>
              <a:rPr lang="en-US" altLang="ja-JP" sz="1800" dirty="0" smtClean="0"/>
              <a:t>3</a:t>
            </a:r>
          </a:p>
          <a:p>
            <a:r>
              <a:rPr lang="en-US" altLang="ja-JP" sz="1800" dirty="0" err="1" smtClean="0"/>
              <a:t>Puboo</a:t>
            </a:r>
            <a:r>
              <a:rPr lang="en-US" altLang="ja-JP" sz="1800" dirty="0" smtClean="0"/>
              <a:t> 3</a:t>
            </a:r>
          </a:p>
          <a:p>
            <a:r>
              <a:rPr lang="en-US" altLang="ja-JP" sz="1800" dirty="0"/>
              <a:t>E</a:t>
            </a:r>
            <a:r>
              <a:rPr lang="ja-JP" altLang="en-US" sz="1800" dirty="0"/>
              <a:t>エブリスタ </a:t>
            </a:r>
            <a:r>
              <a:rPr lang="en-US" altLang="ja-JP" sz="1800" dirty="0"/>
              <a:t>2</a:t>
            </a:r>
          </a:p>
          <a:p>
            <a:r>
              <a:rPr lang="en-US" altLang="ja-JP" sz="1800" dirty="0" err="1"/>
              <a:t>BookLive</a:t>
            </a:r>
            <a:r>
              <a:rPr lang="en-US" altLang="ja-JP" sz="1800" dirty="0"/>
              <a:t> 2</a:t>
            </a:r>
          </a:p>
          <a:p>
            <a:r>
              <a:rPr lang="en-US" altLang="ja-JP" sz="1800" dirty="0" err="1"/>
              <a:t>honto</a:t>
            </a:r>
            <a:r>
              <a:rPr lang="en-US" altLang="ja-JP" sz="1800" dirty="0"/>
              <a:t> 2</a:t>
            </a:r>
          </a:p>
          <a:p>
            <a:r>
              <a:rPr lang="en-US" altLang="ja-JP" sz="1800" dirty="0" err="1"/>
              <a:t>Kinoppy</a:t>
            </a:r>
            <a:r>
              <a:rPr lang="en-US" altLang="ja-JP" sz="1800" dirty="0"/>
              <a:t> 2</a:t>
            </a:r>
          </a:p>
          <a:p>
            <a:endParaRPr lang="en-US" altLang="ja-JP" sz="1800" dirty="0" smtClean="0"/>
          </a:p>
        </p:txBody>
      </p:sp>
      <p:sp>
        <p:nvSpPr>
          <p:cNvPr id="7" name="コンテンツ プレースホルダー 6"/>
          <p:cNvSpPr>
            <a:spLocks noGrp="1"/>
          </p:cNvSpPr>
          <p:nvPr>
            <p:ph sz="half" idx="2"/>
          </p:nvPr>
        </p:nvSpPr>
        <p:spPr/>
        <p:txBody>
          <a:bodyPr>
            <a:normAutofit fontScale="55000" lnSpcReduction="20000"/>
          </a:bodyPr>
          <a:lstStyle/>
          <a:p>
            <a:r>
              <a:rPr lang="ja-JP" altLang="en-US" dirty="0" smtClean="0"/>
              <a:t>言い値</a:t>
            </a:r>
            <a:r>
              <a:rPr lang="ja-JP" altLang="en-US" dirty="0"/>
              <a:t>書店 </a:t>
            </a:r>
            <a:r>
              <a:rPr lang="en-US" altLang="ja-JP" dirty="0" smtClean="0"/>
              <a:t>1</a:t>
            </a:r>
          </a:p>
          <a:p>
            <a:r>
              <a:rPr lang="ja-JP" altLang="en-US" dirty="0" smtClean="0"/>
              <a:t>ソク</a:t>
            </a:r>
            <a:r>
              <a:rPr lang="ja-JP" altLang="en-US" dirty="0"/>
              <a:t>読み </a:t>
            </a:r>
            <a:r>
              <a:rPr lang="en-US" altLang="ja-JP" dirty="0" smtClean="0"/>
              <a:t>1</a:t>
            </a:r>
          </a:p>
          <a:p>
            <a:r>
              <a:rPr lang="ja-JP" altLang="en-US" dirty="0" smtClean="0"/>
              <a:t>漫画</a:t>
            </a:r>
            <a:r>
              <a:rPr lang="en-US" altLang="ja-JP" dirty="0"/>
              <a:t>on Web </a:t>
            </a:r>
            <a:r>
              <a:rPr lang="en-US" altLang="ja-JP" dirty="0" smtClean="0"/>
              <a:t>1</a:t>
            </a:r>
          </a:p>
          <a:p>
            <a:r>
              <a:rPr lang="en-US" altLang="ja-JP" dirty="0" smtClean="0"/>
              <a:t>DMM.com 1</a:t>
            </a:r>
          </a:p>
          <a:p>
            <a:r>
              <a:rPr lang="ja-JP" altLang="en-US" dirty="0" smtClean="0"/>
              <a:t>ビットウェイ </a:t>
            </a:r>
            <a:r>
              <a:rPr lang="en-US" altLang="ja-JP" dirty="0" smtClean="0"/>
              <a:t>1</a:t>
            </a:r>
          </a:p>
          <a:p>
            <a:r>
              <a:rPr lang="en-US" altLang="ja-JP" dirty="0" smtClean="0"/>
              <a:t>J-STAGE 1</a:t>
            </a:r>
          </a:p>
          <a:p>
            <a:r>
              <a:rPr lang="en-US" altLang="ja-JP" dirty="0" smtClean="0"/>
              <a:t>BOOK </a:t>
            </a:r>
            <a:r>
              <a:rPr lang="en-US" altLang="ja-JP" dirty="0"/>
              <a:t>Walker </a:t>
            </a:r>
            <a:r>
              <a:rPr lang="en-US" altLang="ja-JP" dirty="0" smtClean="0"/>
              <a:t>1</a:t>
            </a:r>
          </a:p>
          <a:p>
            <a:r>
              <a:rPr lang="ja-JP" altLang="en-US" dirty="0" smtClean="0"/>
              <a:t>コミックシーモア </a:t>
            </a:r>
            <a:r>
              <a:rPr lang="en-US" altLang="ja-JP" dirty="0" smtClean="0"/>
              <a:t>1</a:t>
            </a:r>
          </a:p>
          <a:p>
            <a:r>
              <a:rPr lang="en-US" altLang="ja-JP" dirty="0" err="1" smtClean="0"/>
              <a:t>Pixiv</a:t>
            </a:r>
            <a:r>
              <a:rPr lang="en-US" altLang="ja-JP" dirty="0" smtClean="0"/>
              <a:t> 1</a:t>
            </a:r>
          </a:p>
          <a:p>
            <a:r>
              <a:rPr lang="en-US" altLang="ja-JP" dirty="0" smtClean="0"/>
              <a:t>Digital </a:t>
            </a:r>
            <a:r>
              <a:rPr lang="en-US" altLang="ja-JP" dirty="0"/>
              <a:t>Book Japan </a:t>
            </a:r>
            <a:r>
              <a:rPr lang="en-US" altLang="ja-JP" dirty="0" smtClean="0"/>
              <a:t>1</a:t>
            </a:r>
          </a:p>
          <a:p>
            <a:r>
              <a:rPr lang="en-US" altLang="ja-JP" dirty="0" smtClean="0"/>
              <a:t>Project </a:t>
            </a:r>
            <a:r>
              <a:rPr lang="en-US" altLang="ja-JP" dirty="0"/>
              <a:t>Gutenberg </a:t>
            </a:r>
            <a:r>
              <a:rPr lang="en-US" altLang="ja-JP" dirty="0" smtClean="0"/>
              <a:t>1</a:t>
            </a:r>
          </a:p>
          <a:p>
            <a:r>
              <a:rPr lang="ja-JP" altLang="en-US" dirty="0" smtClean="0"/>
              <a:t>マガストア </a:t>
            </a:r>
            <a:r>
              <a:rPr lang="en-US" altLang="ja-JP" dirty="0" smtClean="0"/>
              <a:t>1</a:t>
            </a:r>
          </a:p>
          <a:p>
            <a:r>
              <a:rPr lang="en-US" altLang="ja-JP" dirty="0" smtClean="0"/>
              <a:t>Amazon</a:t>
            </a:r>
            <a:r>
              <a:rPr lang="ja-JP" altLang="en-US" dirty="0"/>
              <a:t>なか見検索 </a:t>
            </a:r>
            <a:r>
              <a:rPr lang="en-US" altLang="ja-JP" dirty="0" smtClean="0"/>
              <a:t>1</a:t>
            </a:r>
          </a:p>
          <a:p>
            <a:r>
              <a:rPr lang="en-US" altLang="ja-JP" dirty="0" smtClean="0"/>
              <a:t>iTunes </a:t>
            </a:r>
            <a:r>
              <a:rPr lang="en-US" altLang="ja-JP" dirty="0"/>
              <a:t>U </a:t>
            </a:r>
            <a:r>
              <a:rPr lang="en-US" altLang="ja-JP" dirty="0" smtClean="0"/>
              <a:t>1</a:t>
            </a:r>
          </a:p>
          <a:p>
            <a:r>
              <a:rPr lang="en-US" altLang="ja-JP" dirty="0" smtClean="0"/>
              <a:t>Sony </a:t>
            </a:r>
            <a:r>
              <a:rPr lang="en-US" altLang="ja-JP" dirty="0"/>
              <a:t>Reader Store </a:t>
            </a:r>
            <a:r>
              <a:rPr lang="en-US" altLang="ja-JP" dirty="0" smtClean="0"/>
              <a:t>1</a:t>
            </a:r>
          </a:p>
          <a:p>
            <a:r>
              <a:rPr lang="ja-JP" altLang="en-US" dirty="0" smtClean="0"/>
              <a:t>任天堂</a:t>
            </a:r>
            <a:r>
              <a:rPr lang="en-US" altLang="ja-JP" dirty="0"/>
              <a:t>DS </a:t>
            </a:r>
            <a:r>
              <a:rPr lang="en-US" altLang="ja-JP" dirty="0" smtClean="0"/>
              <a:t>1</a:t>
            </a:r>
          </a:p>
          <a:p>
            <a:r>
              <a:rPr lang="en-US" altLang="ja-JP" dirty="0" err="1" smtClean="0"/>
              <a:t>CiNii</a:t>
            </a:r>
            <a:r>
              <a:rPr lang="en-US" altLang="ja-JP" dirty="0" smtClean="0"/>
              <a:t> 1</a:t>
            </a:r>
          </a:p>
          <a:p>
            <a:r>
              <a:rPr lang="en-US" altLang="ja-JP" dirty="0" smtClean="0"/>
              <a:t>J</a:t>
            </a:r>
            <a:r>
              <a:rPr lang="ja-JP" altLang="en-US" dirty="0"/>
              <a:t>コミ </a:t>
            </a:r>
            <a:r>
              <a:rPr lang="en-US" altLang="ja-JP" dirty="0" smtClean="0"/>
              <a:t>1</a:t>
            </a:r>
          </a:p>
          <a:p>
            <a:r>
              <a:rPr lang="ja-JP" altLang="en-US" dirty="0" err="1" smtClean="0"/>
              <a:t>えあ</a:t>
            </a:r>
            <a:r>
              <a:rPr lang="ja-JP" altLang="en-US" dirty="0"/>
              <a:t>草子 </a:t>
            </a:r>
            <a:r>
              <a:rPr lang="en-US" altLang="ja-JP" dirty="0" smtClean="0"/>
              <a:t>1</a:t>
            </a:r>
          </a:p>
          <a:p>
            <a:r>
              <a:rPr lang="en-US" altLang="ja-JP" dirty="0" err="1" smtClean="0"/>
              <a:t>Linedoc</a:t>
            </a:r>
            <a:r>
              <a:rPr lang="en-US" altLang="ja-JP" dirty="0" smtClean="0"/>
              <a:t> </a:t>
            </a:r>
            <a:r>
              <a:rPr lang="en-US" altLang="ja-JP" dirty="0"/>
              <a:t>1</a:t>
            </a:r>
            <a:endParaRPr lang="ja-JP" altLang="en-US" dirty="0"/>
          </a:p>
          <a:p>
            <a:r>
              <a:rPr lang="ja-JP" altLang="en-US" dirty="0" smtClean="0"/>
              <a:t>（その他：その他</a:t>
            </a:r>
            <a:r>
              <a:rPr lang="en-US" altLang="ja-JP" dirty="0" smtClean="0"/>
              <a:t>Web</a:t>
            </a:r>
            <a:r>
              <a:rPr lang="ja-JP" altLang="en-US" dirty="0" smtClean="0"/>
              <a:t>サイト） </a:t>
            </a:r>
            <a:r>
              <a:rPr lang="en-US" altLang="ja-JP" dirty="0" smtClean="0"/>
              <a:t>1</a:t>
            </a:r>
          </a:p>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4</a:t>
            </a:fld>
            <a:endParaRPr kumimoji="1" lang="ja-JP" altLang="en-US" dirty="0"/>
          </a:p>
        </p:txBody>
      </p:sp>
    </p:spTree>
    <p:extLst>
      <p:ext uri="{BB962C8B-B14F-4D97-AF65-F5344CB8AC3E}">
        <p14:creationId xmlns:p14="http://schemas.microsoft.com/office/powerpoint/2010/main" val="2832262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（前回の復習 </a:t>
            </a:r>
            <a:r>
              <a:rPr kumimoji="1" lang="en-US" altLang="ja-JP" dirty="0" smtClean="0"/>
              <a:t>= </a:t>
            </a:r>
            <a:r>
              <a:rPr lang="ja-JP" altLang="en-US" dirty="0" smtClean="0"/>
              <a:t>ふりかえり</a:t>
            </a:r>
            <a:r>
              <a:rPr kumimoji="1" lang="ja-JP" altLang="en-US" dirty="0" smtClean="0"/>
              <a:t>）</a:t>
            </a:r>
            <a:endParaRPr kumimoji="1" lang="ja-JP" altLang="en-US" dirty="0"/>
          </a:p>
        </p:txBody>
      </p:sp>
      <p:sp>
        <p:nvSpPr>
          <p:cNvPr id="3" name="コンテンツ プレースホルダ 2"/>
          <p:cNvSpPr>
            <a:spLocks noGrp="1"/>
          </p:cNvSpPr>
          <p:nvPr>
            <p:ph idx="1"/>
          </p:nvPr>
        </p:nvSpPr>
        <p:spPr>
          <a:xfrm>
            <a:off x="323528" y="1153544"/>
            <a:ext cx="8712968" cy="5202806"/>
          </a:xfrm>
        </p:spPr>
        <p:txBody>
          <a:bodyPr>
            <a:normAutofit fontScale="92500" lnSpcReduction="10000"/>
          </a:bodyPr>
          <a:lstStyle/>
          <a:p>
            <a:r>
              <a:rPr lang="ja-JP" altLang="en-US" dirty="0" smtClean="0"/>
              <a:t>デジタルドキュメント</a:t>
            </a:r>
            <a:r>
              <a:rPr lang="ja-JP" altLang="en-US" dirty="0"/>
              <a:t>とドキュメントフォーマット</a:t>
            </a:r>
            <a:endParaRPr lang="en-US" altLang="ja-JP" dirty="0"/>
          </a:p>
          <a:p>
            <a:r>
              <a:rPr lang="ja-JP" altLang="en-US" dirty="0"/>
              <a:t>（半）構造化文書</a:t>
            </a:r>
            <a:endParaRPr lang="en-US" altLang="ja-JP" dirty="0"/>
          </a:p>
          <a:p>
            <a:r>
              <a:rPr lang="en-US" altLang="ja-JP" dirty="0"/>
              <a:t>HTML</a:t>
            </a:r>
          </a:p>
          <a:p>
            <a:pPr lvl="1"/>
            <a:r>
              <a:rPr lang="ja-JP" altLang="en-US" dirty="0"/>
              <a:t>文書例</a:t>
            </a:r>
            <a:endParaRPr lang="en-US" altLang="ja-JP" dirty="0"/>
          </a:p>
          <a:p>
            <a:pPr lvl="1"/>
            <a:r>
              <a:rPr lang="ja-JP" altLang="en-US" dirty="0"/>
              <a:t>要素、タグ、属性</a:t>
            </a:r>
            <a:endParaRPr lang="en-US" altLang="ja-JP" dirty="0"/>
          </a:p>
          <a:p>
            <a:pPr lvl="1"/>
            <a:r>
              <a:rPr lang="ja-JP" altLang="en-US" dirty="0"/>
              <a:t>ハイパーリンク</a:t>
            </a:r>
            <a:endParaRPr lang="en-US" altLang="ja-JP" dirty="0"/>
          </a:p>
          <a:p>
            <a:pPr lvl="1"/>
            <a:r>
              <a:rPr lang="ja-JP" altLang="en-US" dirty="0"/>
              <a:t>構造と見栄え</a:t>
            </a:r>
            <a:endParaRPr lang="en-US" altLang="ja-JP" dirty="0"/>
          </a:p>
          <a:p>
            <a:pPr lvl="1"/>
            <a:r>
              <a:rPr lang="ja-JP" altLang="en-US" dirty="0"/>
              <a:t>歴史と標準化</a:t>
            </a:r>
            <a:endParaRPr lang="en-US" altLang="ja-JP" dirty="0"/>
          </a:p>
          <a:p>
            <a:r>
              <a:rPr lang="en-US" altLang="ja-JP" dirty="0"/>
              <a:t>XML</a:t>
            </a:r>
          </a:p>
          <a:p>
            <a:pPr lvl="1"/>
            <a:r>
              <a:rPr lang="ja-JP" altLang="en-US" dirty="0"/>
              <a:t>文書例</a:t>
            </a:r>
            <a:endParaRPr lang="en-US" altLang="ja-JP" dirty="0"/>
          </a:p>
          <a:p>
            <a:pPr lvl="1"/>
            <a:r>
              <a:rPr lang="ja-JP" altLang="en-US" dirty="0"/>
              <a:t>整形式</a:t>
            </a:r>
            <a:endParaRPr lang="en-US" altLang="ja-JP"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5</a:t>
            </a:fld>
            <a:endParaRPr kumimoji="1" lang="ja-JP"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前回</a:t>
            </a:r>
            <a:r>
              <a:rPr lang="ja-JP" altLang="en-US" dirty="0" smtClean="0"/>
              <a:t>の出席カードから（質疑、コメント）</a:t>
            </a:r>
            <a:endParaRPr kumimoji="1" lang="ja-JP" altLang="en-US" dirty="0"/>
          </a:p>
        </p:txBody>
      </p:sp>
      <p:sp>
        <p:nvSpPr>
          <p:cNvPr id="3" name="コンテンツ プレースホルダー 2"/>
          <p:cNvSpPr>
            <a:spLocks noGrp="1"/>
          </p:cNvSpPr>
          <p:nvPr>
            <p:ph idx="1"/>
          </p:nvPr>
        </p:nvSpPr>
        <p:spPr>
          <a:xfrm>
            <a:off x="323528" y="1153544"/>
            <a:ext cx="8496944" cy="5202806"/>
          </a:xfrm>
        </p:spPr>
        <p:txBody>
          <a:bodyPr>
            <a:normAutofit fontScale="55000" lnSpcReduction="20000"/>
          </a:bodyPr>
          <a:lstStyle/>
          <a:p>
            <a:r>
              <a:rPr kumimoji="1" lang="ja-JP" altLang="en-US" dirty="0" smtClean="0"/>
              <a:t>前回スライド</a:t>
            </a:r>
            <a:r>
              <a:rPr kumimoji="1" lang="en-US" altLang="ja-JP" dirty="0" smtClean="0"/>
              <a:t>14</a:t>
            </a:r>
            <a:r>
              <a:rPr kumimoji="1" lang="ja-JP" altLang="en-US" dirty="0" smtClean="0"/>
              <a:t>枚目の下から</a:t>
            </a:r>
            <a:r>
              <a:rPr kumimoji="1" lang="en-US" altLang="ja-JP" dirty="0" smtClean="0"/>
              <a:t>2</a:t>
            </a:r>
            <a:r>
              <a:rPr kumimoji="1" lang="ja-JP" altLang="en-US" dirty="0" smtClean="0"/>
              <a:t>行目 </a:t>
            </a:r>
            <a:r>
              <a:rPr kumimoji="1" lang="en-US" altLang="ja-JP" dirty="0" smtClean="0"/>
              <a:t>&lt;strong&gt; </a:t>
            </a:r>
            <a:r>
              <a:rPr kumimoji="1" lang="ja-JP" altLang="en-US" dirty="0" smtClean="0"/>
              <a:t>が抜けていたように思う。</a:t>
            </a:r>
            <a:endParaRPr kumimoji="1" lang="en-US" altLang="ja-JP" dirty="0" smtClean="0"/>
          </a:p>
          <a:p>
            <a:pPr lvl="1"/>
            <a:r>
              <a:rPr lang="ja-JP" altLang="en-US" dirty="0" smtClean="0">
                <a:solidFill>
                  <a:schemeClr val="tx2"/>
                </a:solidFill>
              </a:rPr>
              <a:t>ありがとうございます。資料作成時の誤りでぬけていたようです。</a:t>
            </a:r>
            <a:endParaRPr lang="en-US" altLang="ja-JP" dirty="0" smtClean="0">
              <a:solidFill>
                <a:schemeClr val="tx2"/>
              </a:solidFill>
            </a:endParaRPr>
          </a:p>
          <a:p>
            <a:pPr lvl="1"/>
            <a:r>
              <a:rPr kumimoji="1" lang="en-US" altLang="ja-JP" dirty="0" smtClean="0">
                <a:solidFill>
                  <a:schemeClr val="tx2"/>
                </a:solidFill>
              </a:rPr>
              <a:t>Web</a:t>
            </a:r>
            <a:r>
              <a:rPr kumimoji="1" lang="ja-JP" altLang="en-US" dirty="0" smtClean="0">
                <a:solidFill>
                  <a:schemeClr val="tx2"/>
                </a:solidFill>
              </a:rPr>
              <a:t>掲載版は修正のうえ、差し替えてあります。</a:t>
            </a:r>
            <a:endParaRPr kumimoji="1" lang="en-US" altLang="ja-JP" dirty="0" smtClean="0">
              <a:solidFill>
                <a:schemeClr val="tx2"/>
              </a:solidFill>
            </a:endParaRPr>
          </a:p>
          <a:p>
            <a:r>
              <a:rPr kumimoji="1" lang="ja-JP" altLang="en-US" dirty="0" smtClean="0"/>
              <a:t>授業資料およびプレゼンテーション方法に</a:t>
            </a:r>
            <a:r>
              <a:rPr lang="ja-JP" altLang="en-US" dirty="0" smtClean="0"/>
              <a:t>ついて</a:t>
            </a:r>
            <a:endParaRPr lang="en-US" altLang="ja-JP" dirty="0" smtClean="0"/>
          </a:p>
          <a:p>
            <a:pPr lvl="1"/>
            <a:r>
              <a:rPr lang="ja-JP" altLang="en-US" dirty="0"/>
              <a:t>スライド一枚ごとの情報量がやや多すぎる気がします</a:t>
            </a:r>
            <a:r>
              <a:rPr lang="ja-JP" altLang="en-US" dirty="0" smtClean="0"/>
              <a:t>。</a:t>
            </a:r>
            <a:endParaRPr kumimoji="1" lang="en-US" altLang="ja-JP" dirty="0" smtClean="0"/>
          </a:p>
          <a:p>
            <a:pPr lvl="1"/>
            <a:r>
              <a:rPr kumimoji="1" lang="en-US" altLang="ja-JP" dirty="0" smtClean="0"/>
              <a:t>1</a:t>
            </a:r>
            <a:r>
              <a:rPr kumimoji="1" lang="ja-JP" altLang="en-US" dirty="0" err="1" smtClean="0"/>
              <a:t>つの</a:t>
            </a:r>
            <a:r>
              <a:rPr kumimoji="1" lang="ja-JP" altLang="en-US" dirty="0" smtClean="0"/>
              <a:t>スライドに内容をつめすぎている。</a:t>
            </a:r>
            <a:endParaRPr kumimoji="1" lang="en-US" altLang="ja-JP" dirty="0" smtClean="0"/>
          </a:p>
          <a:p>
            <a:pPr lvl="1"/>
            <a:r>
              <a:rPr kumimoji="1" lang="ja-JP" altLang="en-US" dirty="0" smtClean="0"/>
              <a:t>余白が少ない（天地左右、行間、時が太い、大きい）。</a:t>
            </a:r>
            <a:endParaRPr kumimoji="1" lang="en-US" altLang="ja-JP" dirty="0" smtClean="0"/>
          </a:p>
          <a:p>
            <a:pPr lvl="1"/>
            <a:r>
              <a:rPr lang="ja-JP" altLang="en-US" dirty="0"/>
              <a:t>文章</a:t>
            </a:r>
            <a:r>
              <a:rPr lang="ja-JP" altLang="en-US" dirty="0" smtClean="0"/>
              <a:t>の重要度（見出し・本文等）が分かりにくい（字のサイズ等の対比が小さい、色や区切り図形等を使用していない、囲み枠・下線などが効果的でない）。</a:t>
            </a:r>
            <a:endParaRPr lang="en-US" altLang="ja-JP" dirty="0" smtClean="0"/>
          </a:p>
          <a:p>
            <a:pPr lvl="1"/>
            <a:r>
              <a:rPr kumimoji="1" lang="ja-JP" altLang="en-US" dirty="0" smtClean="0"/>
              <a:t>授業資料としては要らない部分（「出席票の提出」等）が毎回付いている。</a:t>
            </a:r>
            <a:endParaRPr kumimoji="1" lang="en-US" altLang="ja-JP" dirty="0" smtClean="0"/>
          </a:p>
          <a:p>
            <a:pPr lvl="1"/>
            <a:r>
              <a:rPr lang="ja-JP" altLang="en-US" dirty="0">
                <a:solidFill>
                  <a:schemeClr val="tx2"/>
                </a:solidFill>
              </a:rPr>
              <a:t>多数</a:t>
            </a:r>
            <a:r>
              <a:rPr lang="ja-JP" altLang="en-US" dirty="0" smtClean="0">
                <a:solidFill>
                  <a:schemeClr val="tx2"/>
                </a:solidFill>
              </a:rPr>
              <a:t>のご指摘ありがとうございます。可能な範囲で反映できるようにします。</a:t>
            </a:r>
            <a:endParaRPr kumimoji="1" lang="en-US" altLang="ja-JP" dirty="0" smtClean="0">
              <a:solidFill>
                <a:schemeClr val="tx2"/>
              </a:solidFill>
            </a:endParaRPr>
          </a:p>
          <a:p>
            <a:r>
              <a:rPr lang="ja-JP" altLang="en-US" dirty="0" smtClean="0"/>
              <a:t>最終レポート課題について</a:t>
            </a:r>
            <a:endParaRPr lang="en-US" altLang="ja-JP" dirty="0" smtClean="0"/>
          </a:p>
          <a:p>
            <a:pPr lvl="1"/>
            <a:r>
              <a:rPr lang="ja-JP" altLang="en-US" dirty="0" smtClean="0"/>
              <a:t>最終</a:t>
            </a:r>
            <a:r>
              <a:rPr lang="ja-JP" altLang="en-US" dirty="0"/>
              <a:t>レポートのような大きなレポートはあるのでしょうか。もしあるようなら、早めに告知していただけるとありがたいです</a:t>
            </a:r>
            <a:r>
              <a:rPr lang="ja-JP" altLang="en-US" dirty="0" smtClean="0"/>
              <a:t>。</a:t>
            </a:r>
            <a:endParaRPr lang="en-US" altLang="ja-JP" dirty="0" smtClean="0"/>
          </a:p>
          <a:p>
            <a:pPr lvl="1"/>
            <a:r>
              <a:rPr lang="ja-JP" altLang="en-US" dirty="0" smtClean="0"/>
              <a:t>期末</a:t>
            </a:r>
            <a:r>
              <a:rPr lang="ja-JP" altLang="en-US" dirty="0"/>
              <a:t>レポート</a:t>
            </a:r>
            <a:r>
              <a:rPr lang="ja-JP" altLang="en-US" dirty="0" smtClean="0"/>
              <a:t>について早めに詳細が知りたいです。他のレポート等あるため、時間に余裕を持って取り掛かりたいので、よろしくお願いします。</a:t>
            </a:r>
            <a:endParaRPr lang="en-US" altLang="ja-JP" dirty="0" smtClean="0"/>
          </a:p>
          <a:p>
            <a:pPr lvl="1"/>
            <a:r>
              <a:rPr lang="ja-JP" altLang="en-US" dirty="0" smtClean="0">
                <a:solidFill>
                  <a:schemeClr val="tx2"/>
                </a:solidFill>
              </a:rPr>
              <a:t>第</a:t>
            </a:r>
            <a:r>
              <a:rPr lang="en-US" altLang="ja-JP" dirty="0">
                <a:solidFill>
                  <a:schemeClr val="tx2"/>
                </a:solidFill>
              </a:rPr>
              <a:t>4</a:t>
            </a:r>
            <a:r>
              <a:rPr lang="ja-JP" altLang="en-US" dirty="0" smtClean="0">
                <a:solidFill>
                  <a:schemeClr val="tx2"/>
                </a:solidFill>
              </a:rPr>
              <a:t>回レポート課題の内容は来週にお知らせします。</a:t>
            </a:r>
            <a:endParaRPr lang="en-US" altLang="ja-JP" dirty="0" smtClean="0">
              <a:solidFill>
                <a:schemeClr val="tx2"/>
              </a:solidFill>
            </a:endParaRPr>
          </a:p>
          <a:p>
            <a:pPr lvl="1"/>
            <a:r>
              <a:rPr lang="ja-JP" altLang="en-US" dirty="0" smtClean="0">
                <a:solidFill>
                  <a:schemeClr val="tx2"/>
                </a:solidFill>
              </a:rPr>
              <a:t>分量はこれまで通り、〆切にある程度の余裕を持たせる予定です。</a:t>
            </a:r>
            <a:endParaRPr lang="en-US" altLang="ja-JP" dirty="0" smtClean="0">
              <a:solidFill>
                <a:schemeClr val="tx2"/>
              </a:solidFill>
            </a:endParaRPr>
          </a:p>
          <a:p>
            <a:r>
              <a:rPr lang="en-US" altLang="ja-JP" dirty="0" smtClean="0"/>
              <a:t>A-</a:t>
            </a:r>
            <a:r>
              <a:rPr lang="ja-JP" altLang="en-US" dirty="0" smtClean="0"/>
              <a:t>でも</a:t>
            </a:r>
            <a:r>
              <a:rPr lang="en-US" altLang="ja-JP" dirty="0" smtClean="0"/>
              <a:t>A</a:t>
            </a:r>
            <a:r>
              <a:rPr lang="ja-JP" altLang="en-US" dirty="0" smtClean="0"/>
              <a:t>を付けてほしい。</a:t>
            </a:r>
            <a:endParaRPr lang="en-US" altLang="ja-JP" dirty="0" smtClean="0"/>
          </a:p>
          <a:p>
            <a:pPr lvl="1"/>
            <a:r>
              <a:rPr lang="ja-JP" altLang="en-US" dirty="0" smtClean="0">
                <a:solidFill>
                  <a:schemeClr val="tx2"/>
                </a:solidFill>
              </a:rPr>
              <a:t>お約束できません。可能な範囲で、良いレポートを作成することに尽力ください。</a:t>
            </a:r>
            <a:endParaRPr lang="en-US" altLang="ja-JP" dirty="0" smtClean="0">
              <a:solidFill>
                <a:schemeClr val="tx2"/>
              </a:solidFill>
            </a:endParaRPr>
          </a:p>
          <a:p>
            <a:pPr lvl="1"/>
            <a:endParaRPr lang="en-US" altLang="ja-JP" dirty="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6</a:t>
            </a:fld>
            <a:endParaRPr kumimoji="1" lang="ja-JP" altLang="en-US" dirty="0"/>
          </a:p>
        </p:txBody>
      </p:sp>
    </p:spTree>
    <p:extLst>
      <p:ext uri="{BB962C8B-B14F-4D97-AF65-F5344CB8AC3E}">
        <p14:creationId xmlns:p14="http://schemas.microsoft.com/office/powerpoint/2010/main" val="3677156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前回の出席カードから（感想）</a:t>
            </a:r>
            <a:endParaRPr kumimoji="1" lang="ja-JP" altLang="en-US" dirty="0"/>
          </a:p>
        </p:txBody>
      </p:sp>
      <p:sp>
        <p:nvSpPr>
          <p:cNvPr id="3" name="コンテンツ プレースホルダー 2"/>
          <p:cNvSpPr>
            <a:spLocks noGrp="1"/>
          </p:cNvSpPr>
          <p:nvPr>
            <p:ph idx="1"/>
          </p:nvPr>
        </p:nvSpPr>
        <p:spPr/>
        <p:txBody>
          <a:bodyPr>
            <a:normAutofit fontScale="47500" lnSpcReduction="20000"/>
          </a:bodyPr>
          <a:lstStyle/>
          <a:p>
            <a:pPr marL="514350" indent="-514350">
              <a:buFont typeface="+mj-lt"/>
              <a:buAutoNum type="arabicPeriod"/>
            </a:pPr>
            <a:r>
              <a:rPr lang="ja-JP" altLang="en-US" dirty="0" smtClean="0"/>
              <a:t>レポートの</a:t>
            </a:r>
            <a:r>
              <a:rPr lang="ja-JP" altLang="en-US" dirty="0"/>
              <a:t>内容</a:t>
            </a:r>
            <a:r>
              <a:rPr lang="ja-JP" altLang="en-US" dirty="0" smtClean="0"/>
              <a:t>でなく、引用などの部分で厳しい減点をするのなら、授業中に引用の書き方などを紹介していただけると良いんじゃないかと思います。</a:t>
            </a:r>
            <a:endParaRPr lang="en-US" altLang="ja-JP" dirty="0" smtClean="0"/>
          </a:p>
          <a:p>
            <a:pPr marL="514350" indent="-514350">
              <a:buFont typeface="+mj-lt"/>
              <a:buAutoNum type="arabicPeriod"/>
            </a:pPr>
            <a:r>
              <a:rPr kumimoji="1" lang="ja-JP" altLang="en-US" dirty="0"/>
              <a:t>レポート</a:t>
            </a:r>
            <a:r>
              <a:rPr kumimoji="1" lang="ja-JP" altLang="en-US" dirty="0" smtClean="0"/>
              <a:t>の回数はちょうど良いと思います。</a:t>
            </a:r>
            <a:endParaRPr kumimoji="1" lang="en-US" altLang="ja-JP" dirty="0" smtClean="0"/>
          </a:p>
          <a:p>
            <a:pPr marL="514350" indent="-514350">
              <a:buFont typeface="+mj-lt"/>
              <a:buAutoNum type="arabicPeriod"/>
            </a:pPr>
            <a:r>
              <a:rPr lang="ja-JP" altLang="en-US" dirty="0" smtClean="0"/>
              <a:t>レポートの難易度、回数はたとえ</a:t>
            </a:r>
            <a:r>
              <a:rPr lang="en-US" altLang="ja-JP" dirty="0" smtClean="0"/>
              <a:t>5</a:t>
            </a:r>
            <a:r>
              <a:rPr lang="ja-JP" altLang="en-US" dirty="0" smtClean="0"/>
              <a:t>回でも適切です。</a:t>
            </a:r>
            <a:endParaRPr lang="en-US" altLang="ja-JP" dirty="0" smtClean="0"/>
          </a:p>
          <a:p>
            <a:pPr marL="514350" indent="-514350">
              <a:buFont typeface="+mj-lt"/>
              <a:buAutoNum type="arabicPeriod"/>
            </a:pPr>
            <a:r>
              <a:rPr kumimoji="1" lang="ja-JP" altLang="en-US" dirty="0" smtClean="0"/>
              <a:t>レポートなどはいまのままでよいと思います。</a:t>
            </a:r>
            <a:endParaRPr kumimoji="1" lang="en-US" altLang="ja-JP" dirty="0" smtClean="0"/>
          </a:p>
          <a:p>
            <a:pPr marL="514350" indent="-514350">
              <a:buFont typeface="+mj-lt"/>
              <a:buAutoNum type="arabicPeriod"/>
            </a:pPr>
            <a:r>
              <a:rPr lang="ja-JP" altLang="en-US" dirty="0"/>
              <a:t>レポート</a:t>
            </a:r>
            <a:r>
              <a:rPr lang="ja-JP" altLang="en-US" dirty="0" smtClean="0"/>
              <a:t>の</a:t>
            </a:r>
            <a:r>
              <a:rPr lang="ja-JP" altLang="en-US" dirty="0"/>
              <a:t>回数</a:t>
            </a:r>
            <a:r>
              <a:rPr lang="ja-JP" altLang="en-US" dirty="0" smtClean="0"/>
              <a:t>も書き方についての指摘も適切だと思う。</a:t>
            </a:r>
            <a:endParaRPr lang="en-US" altLang="ja-JP" dirty="0" smtClean="0"/>
          </a:p>
          <a:p>
            <a:pPr marL="514350" indent="-514350">
              <a:buFont typeface="+mj-lt"/>
              <a:buAutoNum type="arabicPeriod"/>
            </a:pPr>
            <a:r>
              <a:rPr kumimoji="1" lang="ja-JP" altLang="en-US" dirty="0" smtClean="0"/>
              <a:t>レポート</a:t>
            </a:r>
            <a:r>
              <a:rPr kumimoji="1" lang="ja-JP" altLang="en-US" dirty="0"/>
              <a:t>課題</a:t>
            </a:r>
            <a:r>
              <a:rPr kumimoji="1" lang="ja-JP" altLang="en-US" dirty="0" smtClean="0"/>
              <a:t>の量としては、ちょうど良いと思います。</a:t>
            </a:r>
            <a:endParaRPr kumimoji="1" lang="en-US" altLang="ja-JP" dirty="0" smtClean="0"/>
          </a:p>
          <a:p>
            <a:pPr marL="514350" indent="-514350">
              <a:buFont typeface="+mj-lt"/>
              <a:buAutoNum type="arabicPeriod"/>
            </a:pPr>
            <a:r>
              <a:rPr kumimoji="1" lang="ja-JP" altLang="en-US" dirty="0" smtClean="0"/>
              <a:t>他の授業で一通りＨＴＭＬについては習ったが、今回の授業で自分がほとんど忘れてしまっていたことに気付いた。復習になって良かった。</a:t>
            </a:r>
            <a:endParaRPr kumimoji="1" lang="en-US" altLang="ja-JP" dirty="0" smtClean="0"/>
          </a:p>
          <a:p>
            <a:pPr marL="514350" indent="-514350">
              <a:buFont typeface="+mj-lt"/>
              <a:buAutoNum type="arabicPeriod"/>
            </a:pPr>
            <a:r>
              <a:rPr kumimoji="1" lang="ja-JP" altLang="en-US" dirty="0" smtClean="0"/>
              <a:t>ＨＴＭＬは以前、別の広義で学んだので、良い復習の機会になりました。</a:t>
            </a:r>
            <a:endParaRPr kumimoji="1" lang="en-US" altLang="ja-JP" dirty="0" smtClean="0"/>
          </a:p>
          <a:p>
            <a:pPr marL="514350" indent="-514350">
              <a:buFont typeface="+mj-lt"/>
              <a:buAutoNum type="arabicPeriod"/>
            </a:pPr>
            <a:r>
              <a:rPr lang="ja-JP" altLang="en-US" dirty="0" smtClean="0"/>
              <a:t>ＨＴＭＬを書いたことはあったが、</a:t>
            </a:r>
            <a:r>
              <a:rPr lang="en-US" altLang="ja-JP" dirty="0" smtClean="0"/>
              <a:t>frame</a:t>
            </a:r>
            <a:r>
              <a:rPr lang="ja-JP" altLang="en-US" dirty="0" smtClean="0"/>
              <a:t>タグというのは使ったことがなかった。</a:t>
            </a:r>
            <a:endParaRPr lang="en-US" altLang="ja-JP" dirty="0" smtClean="0"/>
          </a:p>
          <a:p>
            <a:pPr marL="514350" indent="-514350">
              <a:buFont typeface="+mj-lt"/>
              <a:buAutoNum type="arabicPeriod"/>
            </a:pPr>
            <a:r>
              <a:rPr kumimoji="1" lang="ja-JP" altLang="en-US" dirty="0" smtClean="0"/>
              <a:t>マークアップ</a:t>
            </a:r>
            <a:r>
              <a:rPr kumimoji="1" lang="ja-JP" altLang="en-US" dirty="0"/>
              <a:t>言語</a:t>
            </a:r>
            <a:r>
              <a:rPr kumimoji="1" lang="ja-JP" altLang="en-US" dirty="0" smtClean="0"/>
              <a:t>は</a:t>
            </a:r>
            <a:r>
              <a:rPr kumimoji="1" lang="ja-JP" altLang="en-US" dirty="0"/>
              <a:t>他</a:t>
            </a:r>
            <a:r>
              <a:rPr kumimoji="1" lang="ja-JP" altLang="en-US" dirty="0" smtClean="0"/>
              <a:t>の</a:t>
            </a:r>
            <a:r>
              <a:rPr kumimoji="1" lang="ja-JP" altLang="en-US" dirty="0"/>
              <a:t>授業</a:t>
            </a:r>
            <a:r>
              <a:rPr kumimoji="1" lang="ja-JP" altLang="en-US" dirty="0" smtClean="0"/>
              <a:t>でもやっているので、理解が深まってよかった。</a:t>
            </a:r>
            <a:endParaRPr kumimoji="1" lang="en-US" altLang="ja-JP" dirty="0" smtClean="0"/>
          </a:p>
          <a:p>
            <a:pPr marL="514350" indent="-514350">
              <a:buFont typeface="+mj-lt"/>
              <a:buAutoNum type="arabicPeriod"/>
            </a:pPr>
            <a:r>
              <a:rPr lang="ja-JP" altLang="en-US" dirty="0" smtClean="0"/>
              <a:t>決まった参考文献の書き方はやはり見やすくきれいだと思った。</a:t>
            </a:r>
            <a:endParaRPr lang="en-US" altLang="ja-JP" dirty="0" smtClean="0"/>
          </a:p>
          <a:p>
            <a:pPr marL="514350" indent="-514350">
              <a:buFont typeface="+mj-lt"/>
              <a:buAutoNum type="arabicPeriod"/>
            </a:pPr>
            <a:r>
              <a:rPr kumimoji="1" lang="en-US" altLang="ja-JP" dirty="0" smtClean="0"/>
              <a:t>HTML</a:t>
            </a:r>
            <a:r>
              <a:rPr kumimoji="1" lang="ja-JP" altLang="en-US" dirty="0" smtClean="0"/>
              <a:t>はマークアップ言語という授業で用いることがあるが、いろいろなことができて面白いと感じている。</a:t>
            </a:r>
            <a:endParaRPr kumimoji="1" lang="en-US" altLang="ja-JP" dirty="0" smtClean="0"/>
          </a:p>
          <a:p>
            <a:pPr marL="514350" indent="-514350">
              <a:buFont typeface="+mj-lt"/>
              <a:buAutoNum type="arabicPeriod"/>
            </a:pPr>
            <a:r>
              <a:rPr kumimoji="1" lang="ja-JP" altLang="en-US" dirty="0" smtClean="0"/>
              <a:t>この授業で</a:t>
            </a:r>
            <a:r>
              <a:rPr kumimoji="1" lang="en-US" altLang="ja-JP" dirty="0" smtClean="0"/>
              <a:t>HTML</a:t>
            </a:r>
            <a:r>
              <a:rPr kumimoji="1" lang="ja-JP" altLang="en-US" dirty="0" smtClean="0"/>
              <a:t>が取り上げられるとは思わなかった。</a:t>
            </a:r>
            <a:endParaRPr kumimoji="1" lang="en-US" altLang="ja-JP" dirty="0" smtClean="0"/>
          </a:p>
          <a:p>
            <a:pPr marL="514350" indent="-514350">
              <a:buFont typeface="+mj-lt"/>
              <a:buAutoNum type="arabicPeriod"/>
            </a:pPr>
            <a:r>
              <a:rPr lang="ja-JP" altLang="en-US" dirty="0" smtClean="0"/>
              <a:t>同じ</a:t>
            </a:r>
            <a:r>
              <a:rPr lang="ja-JP" altLang="en-US" dirty="0"/>
              <a:t>効果</a:t>
            </a:r>
            <a:r>
              <a:rPr lang="ja-JP" altLang="en-US" dirty="0" smtClean="0"/>
              <a:t>を持つ文字修飾のタグが複数あるということが意外でした。</a:t>
            </a:r>
            <a:endParaRPr lang="en-US" altLang="ja-JP" dirty="0" smtClean="0"/>
          </a:p>
          <a:p>
            <a:pPr marL="514350" indent="-514350">
              <a:buFont typeface="+mj-lt"/>
              <a:buAutoNum type="arabicPeriod"/>
            </a:pPr>
            <a:r>
              <a:rPr kumimoji="1" lang="ja-JP" altLang="en-US" dirty="0" smtClean="0"/>
              <a:t>「戻る」についての話が興味深かったです。</a:t>
            </a:r>
            <a:endParaRPr kumimoji="1" lang="en-US" altLang="ja-JP" dirty="0" smtClean="0"/>
          </a:p>
          <a:p>
            <a:pPr marL="514350" indent="-514350">
              <a:buFont typeface="+mj-lt"/>
              <a:buAutoNum type="arabicPeriod"/>
            </a:pPr>
            <a:endParaRPr kumimoji="1" lang="en-US" altLang="ja-JP" dirty="0" smtClean="0"/>
          </a:p>
          <a:p>
            <a:pPr marL="0" indent="0">
              <a:buNone/>
            </a:pPr>
            <a:r>
              <a:rPr kumimoji="1" lang="ja-JP" altLang="en-US" dirty="0" smtClean="0"/>
              <a:t>（番外編</a:t>
            </a:r>
            <a:r>
              <a:rPr kumimoji="1" lang="en-US" altLang="ja-JP" dirty="0" smtClean="0"/>
              <a:t>…</a:t>
            </a:r>
            <a:r>
              <a:rPr kumimoji="1" lang="ja-JP" altLang="en-US" dirty="0" smtClean="0"/>
              <a:t>）　</a:t>
            </a:r>
            <a:endParaRPr kumimoji="1" lang="en-US" altLang="ja-JP" dirty="0" smtClean="0"/>
          </a:p>
          <a:p>
            <a:r>
              <a:rPr kumimoji="1" lang="ja-JP" altLang="en-US" dirty="0" smtClean="0"/>
              <a:t>結婚されていますか？もし、されていたらプロポーズの言葉を教えてください。本気で悩んでいます。</a:t>
            </a:r>
            <a:endParaRPr kumimoji="1" lang="en-US" altLang="ja-JP" dirty="0" smtClean="0"/>
          </a:p>
          <a:p>
            <a:pPr marL="514350" indent="-514350">
              <a:buFont typeface="+mj-lt"/>
              <a:buAutoNum type="arabicPeriod"/>
            </a:pPr>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7</a:t>
            </a:fld>
            <a:endParaRPr kumimoji="1" lang="ja-JP" altLang="en-US" dirty="0"/>
          </a:p>
        </p:txBody>
      </p:sp>
    </p:spTree>
    <p:extLst>
      <p:ext uri="{BB962C8B-B14F-4D97-AF65-F5344CB8AC3E}">
        <p14:creationId xmlns:p14="http://schemas.microsoft.com/office/powerpoint/2010/main" val="2024136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本日</a:t>
            </a:r>
            <a:r>
              <a:rPr lang="ja-JP" altLang="en-US" dirty="0" smtClean="0"/>
              <a:t>のお</a:t>
            </a:r>
            <a:r>
              <a:rPr lang="ja-JP" altLang="en-US" dirty="0"/>
              <a:t>品書</a:t>
            </a:r>
            <a:r>
              <a:rPr lang="ja-JP" altLang="en-US" dirty="0" smtClean="0"/>
              <a:t>き</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デジタルドキュメントとドキュメントフォーマット</a:t>
            </a:r>
            <a:endParaRPr kumimoji="1" lang="en-US" altLang="ja-JP" dirty="0" smtClean="0"/>
          </a:p>
          <a:p>
            <a:r>
              <a:rPr lang="en-US" altLang="ja-JP" dirty="0" err="1" smtClean="0"/>
              <a:t>LaTeX</a:t>
            </a:r>
            <a:endParaRPr lang="en-US" altLang="ja-JP" dirty="0" smtClean="0"/>
          </a:p>
          <a:p>
            <a:pPr lvl="1"/>
            <a:r>
              <a:rPr lang="ja-JP" altLang="en-US" dirty="0" smtClean="0"/>
              <a:t>文書例</a:t>
            </a:r>
            <a:endParaRPr lang="en-US" altLang="ja-JP" dirty="0" smtClean="0"/>
          </a:p>
          <a:p>
            <a:pPr lvl="1"/>
            <a:r>
              <a:rPr lang="en-US" altLang="ja-JP" dirty="0" err="1" smtClean="0"/>
              <a:t>LaTeX</a:t>
            </a:r>
            <a:r>
              <a:rPr lang="ja-JP" altLang="en-US" dirty="0" smtClean="0"/>
              <a:t>文書の構成要素</a:t>
            </a:r>
            <a:endParaRPr lang="en-US" altLang="ja-JP" dirty="0" smtClean="0"/>
          </a:p>
          <a:p>
            <a:pPr lvl="1"/>
            <a:r>
              <a:rPr lang="ja-JP" altLang="en-US" dirty="0" smtClean="0"/>
              <a:t>利用例</a:t>
            </a:r>
            <a:r>
              <a:rPr lang="en-US" altLang="ja-JP" dirty="0"/>
              <a:t> </a:t>
            </a:r>
            <a:r>
              <a:rPr lang="en-US" altLang="ja-JP" dirty="0" smtClean="0"/>
              <a:t>/ </a:t>
            </a:r>
            <a:r>
              <a:rPr lang="ja-JP" altLang="en-US" dirty="0" smtClean="0"/>
              <a:t>組版</a:t>
            </a:r>
            <a:endParaRPr lang="en-US" altLang="ja-JP" dirty="0" smtClean="0"/>
          </a:p>
          <a:p>
            <a:r>
              <a:rPr lang="en-US" altLang="ja-JP" dirty="0" smtClean="0"/>
              <a:t>PDF</a:t>
            </a:r>
          </a:p>
          <a:p>
            <a:pPr lvl="1"/>
            <a:r>
              <a:rPr lang="ja-JP" altLang="en-US" dirty="0" smtClean="0"/>
              <a:t>歴史</a:t>
            </a:r>
            <a:r>
              <a:rPr lang="en-US" altLang="ja-JP" dirty="0" smtClean="0"/>
              <a:t>, PostScript</a:t>
            </a:r>
          </a:p>
          <a:p>
            <a:pPr lvl="1"/>
            <a:r>
              <a:rPr lang="ja-JP" altLang="en-US" dirty="0" smtClean="0"/>
              <a:t>構成要素</a:t>
            </a:r>
            <a:endParaRPr lang="en-US" altLang="ja-JP" dirty="0" smtClean="0"/>
          </a:p>
          <a:p>
            <a:pPr lvl="1"/>
            <a:r>
              <a:rPr lang="ja-JP" altLang="en-US" dirty="0" smtClean="0"/>
              <a:t>文書フォーマットの構造</a:t>
            </a:r>
            <a:endParaRPr lang="en-US" altLang="ja-JP"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8</a:t>
            </a:fld>
            <a:endParaRPr kumimoji="1" lang="ja-JP" altLang="en-US" dirty="0"/>
          </a:p>
        </p:txBody>
      </p:sp>
    </p:spTree>
    <p:extLst>
      <p:ext uri="{BB962C8B-B14F-4D97-AF65-F5344CB8AC3E}">
        <p14:creationId xmlns:p14="http://schemas.microsoft.com/office/powerpoint/2010/main" val="3129863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p:txBody>
          <a:bodyPr/>
          <a:lstStyle/>
          <a:p>
            <a:r>
              <a:rPr lang="ja-JP" altLang="en-US" dirty="0" smtClean="0"/>
              <a:t>ドキュメントフォーマット </a:t>
            </a:r>
            <a:r>
              <a:rPr lang="en-US" altLang="ja-JP" dirty="0" smtClean="0"/>
              <a:t>(3)</a:t>
            </a:r>
            <a:endParaRPr kumimoji="1" lang="ja-JP" altLang="en-US" dirty="0"/>
          </a:p>
        </p:txBody>
      </p:sp>
      <p:sp>
        <p:nvSpPr>
          <p:cNvPr id="6" name="サブタイトル 5"/>
          <p:cNvSpPr>
            <a:spLocks noGrp="1"/>
          </p:cNvSpPr>
          <p:nvPr>
            <p:ph type="subTitle" idx="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9</a:t>
            </a:fld>
            <a:endParaRPr kumimoji="1" lang="ja-JP"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7376</TotalTime>
  <Words>2484</Words>
  <Application>Microsoft Office PowerPoint</Application>
  <PresentationFormat>画面に合わせる (4:3)</PresentationFormat>
  <Paragraphs>437</Paragraphs>
  <Slides>36</Slides>
  <Notes>0</Notes>
  <HiddenSlides>6</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36</vt:i4>
      </vt:variant>
    </vt:vector>
  </HeadingPairs>
  <TitlesOfParts>
    <vt:vector size="42" baseType="lpstr">
      <vt:lpstr>ＭＳ Ｐゴシック</vt:lpstr>
      <vt:lpstr>Arial</vt:lpstr>
      <vt:lpstr>Calibri</vt:lpstr>
      <vt:lpstr>Courier New</vt:lpstr>
      <vt:lpstr>Wingdings</vt:lpstr>
      <vt:lpstr>Office テーマ</vt:lpstr>
      <vt:lpstr>ディジタルドキュメント（9）</vt:lpstr>
      <vt:lpstr>（再掲）第3回レポート課題</vt:lpstr>
      <vt:lpstr>第3回レポート（講評）</vt:lpstr>
      <vt:lpstr>第3回レポート（講評） (2) ～選択した電子書籍の提供プラットフォーム～</vt:lpstr>
      <vt:lpstr>（前回の復習 = ふりかえり）</vt:lpstr>
      <vt:lpstr>前回の出席カードから（質疑、コメント）</vt:lpstr>
      <vt:lpstr>前回の出席カードから（感想）</vt:lpstr>
      <vt:lpstr>本日のお品書き</vt:lpstr>
      <vt:lpstr>ドキュメントフォーマット (3)</vt:lpstr>
      <vt:lpstr>LaTeX</vt:lpstr>
      <vt:lpstr>LaTeX文書の構成要素</vt:lpstr>
      <vt:lpstr>LaTeX文書の組版（フォーマット変換）</vt:lpstr>
      <vt:lpstr>PDF (Portable Document Format)</vt:lpstr>
      <vt:lpstr>PDFの歴史</vt:lpstr>
      <vt:lpstr>PostScript</vt:lpstr>
      <vt:lpstr>PostScriptからPDFへ</vt:lpstr>
      <vt:lpstr>PDFの特徴</vt:lpstr>
      <vt:lpstr>PDFの印刷と表示</vt:lpstr>
      <vt:lpstr>PDFのセキュリティ機能</vt:lpstr>
      <vt:lpstr>PDFファイルの作成</vt:lpstr>
      <vt:lpstr>PDFファイルの実際の作成</vt:lpstr>
      <vt:lpstr>PDFの課題</vt:lpstr>
      <vt:lpstr>PDFの構造</vt:lpstr>
      <vt:lpstr>PDFの構造 (2)</vt:lpstr>
      <vt:lpstr>PDFの構造 (3)</vt:lpstr>
      <vt:lpstr>PowerPoint プレゼンテーション</vt:lpstr>
      <vt:lpstr>（再掲）ドキュメントフォーマットの切り口 (1)</vt:lpstr>
      <vt:lpstr>（再掲）ドキュメントフォーマットの切り口 (2)</vt:lpstr>
      <vt:lpstr>まとめ</vt:lpstr>
      <vt:lpstr>次回予告</vt:lpstr>
      <vt:lpstr>出席票の提出</vt:lpstr>
      <vt:lpstr>第3回レポート課題返却</vt:lpstr>
      <vt:lpstr>文献管理ツールBibTeX</vt:lpstr>
      <vt:lpstr>代表的なフォーマット</vt:lpstr>
      <vt:lpstr>第4回レポート課題</vt:lpstr>
      <vt:lpstr>（来年へのメモ）</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ディジタルドキュメント</dc:title>
  <dc:creator>Masao Takaku</dc:creator>
  <cp:lastModifiedBy>masao</cp:lastModifiedBy>
  <cp:revision>3176</cp:revision>
  <dcterms:created xsi:type="dcterms:W3CDTF">2013-04-11T04:26:18Z</dcterms:created>
  <dcterms:modified xsi:type="dcterms:W3CDTF">2013-06-13T02:45:50Z</dcterms:modified>
</cp:coreProperties>
</file>