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89" r:id="rId3"/>
    <p:sldId id="416" r:id="rId4"/>
    <p:sldId id="417" r:id="rId5"/>
    <p:sldId id="418" r:id="rId6"/>
    <p:sldId id="277" r:id="rId7"/>
    <p:sldId id="399" r:id="rId8"/>
    <p:sldId id="400" r:id="rId9"/>
    <p:sldId id="279" r:id="rId10"/>
    <p:sldId id="410" r:id="rId11"/>
    <p:sldId id="419" r:id="rId12"/>
    <p:sldId id="420" r:id="rId13"/>
    <p:sldId id="423" r:id="rId14"/>
    <p:sldId id="425" r:id="rId15"/>
    <p:sldId id="433" r:id="rId16"/>
    <p:sldId id="428" r:id="rId17"/>
    <p:sldId id="431" r:id="rId18"/>
    <p:sldId id="429" r:id="rId19"/>
    <p:sldId id="434" r:id="rId20"/>
    <p:sldId id="441" r:id="rId21"/>
    <p:sldId id="435" r:id="rId22"/>
    <p:sldId id="432" r:id="rId23"/>
    <p:sldId id="436" r:id="rId24"/>
    <p:sldId id="280" r:id="rId25"/>
    <p:sldId id="439" r:id="rId26"/>
    <p:sldId id="442" r:id="rId27"/>
    <p:sldId id="443" r:id="rId28"/>
    <p:sldId id="264" r:id="rId29"/>
    <p:sldId id="318" r:id="rId30"/>
    <p:sldId id="437" r:id="rId31"/>
    <p:sldId id="438" r:id="rId32"/>
    <p:sldId id="426" r:id="rId33"/>
    <p:sldId id="391" r:id="rId34"/>
    <p:sldId id="444" r:id="rId35"/>
    <p:sldId id="424" r:id="rId36"/>
    <p:sldId id="260" r:id="rId37"/>
    <p:sldId id="356" r:id="rId38"/>
    <p:sldId id="421" r:id="rId39"/>
    <p:sldId id="380" r:id="rId40"/>
    <p:sldId id="395" r:id="rId41"/>
    <p:sldId id="396" r:id="rId42"/>
    <p:sldId id="390" r:id="rId43"/>
    <p:sldId id="382" r:id="rId44"/>
    <p:sldId id="319" r:id="rId45"/>
    <p:sldId id="278" r:id="rId46"/>
    <p:sldId id="368" r:id="rId47"/>
    <p:sldId id="366" r:id="rId48"/>
    <p:sldId id="346" r:id="rId49"/>
    <p:sldId id="371" r:id="rId50"/>
    <p:sldId id="314" r:id="rId51"/>
    <p:sldId id="288" r:id="rId52"/>
    <p:sldId id="316" r:id="rId5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0504D"/>
    <a:srgbClr val="4F81BD"/>
    <a:srgbClr val="F79646"/>
    <a:srgbClr val="070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84" autoAdjust="0"/>
    <p:restoredTop sz="94622" autoAdjust="0"/>
  </p:normalViewPr>
  <p:slideViewPr>
    <p:cSldViewPr>
      <p:cViewPr varScale="1">
        <p:scale>
          <a:sx n="122" d="100"/>
          <a:sy n="122" d="100"/>
        </p:scale>
        <p:origin x="822" y="90"/>
      </p:cViewPr>
      <p:guideLst>
        <p:guide orient="horz" pos="2160"/>
        <p:guide pos="2880"/>
      </p:guideLst>
    </p:cSldViewPr>
  </p:slideViewPr>
  <p:outlineViewPr>
    <p:cViewPr>
      <p:scale>
        <a:sx n="33" d="100"/>
        <a:sy n="33" d="100"/>
      </p:scale>
      <p:origin x="0" y="-4314"/>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E10CA-9349-44C9-87C7-309D5A5D47B3}" type="datetimeFigureOut">
              <a:rPr kumimoji="1" lang="ja-JP" altLang="en-US" smtClean="0"/>
              <a:pPr/>
              <a:t>2013/6/6</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42656-9DF0-4FAB-B433-B0E28CCFA3FB}" type="slidenum">
              <a:rPr kumimoji="1" lang="ja-JP" altLang="en-US" smtClean="0"/>
              <a:pPr/>
              <a:t>‹#›</a:t>
            </a:fld>
            <a:endParaRPr kumimoji="1" lang="ja-JP" altLang="en-US" dirty="0"/>
          </a:p>
        </p:txBody>
      </p:sp>
    </p:spTree>
    <p:extLst>
      <p:ext uri="{BB962C8B-B14F-4D97-AF65-F5344CB8AC3E}">
        <p14:creationId xmlns:p14="http://schemas.microsoft.com/office/powerpoint/2010/main" val="1632225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2A42656-9DF0-4FAB-B433-B0E28CCFA3FB}" type="slidenum">
              <a:rPr kumimoji="1" lang="ja-JP" altLang="en-US" smtClean="0"/>
              <a:pPr/>
              <a:t>22</a:t>
            </a:fld>
            <a:endParaRPr kumimoji="1" lang="ja-JP" altLang="en-US" dirty="0"/>
          </a:p>
        </p:txBody>
      </p:sp>
    </p:spTree>
    <p:extLst>
      <p:ext uri="{BB962C8B-B14F-4D97-AF65-F5344CB8AC3E}">
        <p14:creationId xmlns:p14="http://schemas.microsoft.com/office/powerpoint/2010/main" val="338655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C638CA2-3A89-4E5D-A938-E11EEB5ACB3F}" type="datetime1">
              <a:rPr kumimoji="1" lang="ja-JP" altLang="en-US" smtClean="0"/>
              <a:pPr/>
              <a:t>2013/6/6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5C606DA-7920-4CCC-81C0-73E5DC9EE218}" type="datetime1">
              <a:rPr kumimoji="1" lang="ja-JP" altLang="en-US" smtClean="0"/>
              <a:pPr/>
              <a:t>2013/6/6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7EE53C-D3C1-4CED-95DD-48307C817BEC}" type="datetime1">
              <a:rPr kumimoji="1" lang="ja-JP" altLang="en-US" smtClean="0"/>
              <a:pPr/>
              <a:t>2013/6/6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0"/>
            <a:ext cx="8496944" cy="1143000"/>
          </a:xfrm>
        </p:spPr>
        <p:txBody>
          <a:body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323528" y="1153544"/>
            <a:ext cx="8496944" cy="5299792"/>
          </a:xfrm>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DB59ECF0-CF88-4A35-BAF6-827AC460D608}" type="datetime1">
              <a:rPr kumimoji="1" lang="ja-JP" altLang="en-US" smtClean="0"/>
              <a:pPr/>
              <a:t>2013/6/6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9714A432-65CE-472A-BDFA-8AA247197AC8}" type="datetime1">
              <a:rPr kumimoji="1" lang="ja-JP" altLang="en-US" smtClean="0"/>
              <a:pPr/>
              <a:t>2013/6/6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1143000"/>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143000"/>
            <a:ext cx="4038600" cy="53103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C8EAFF3-BDD9-4182-8C6B-809172589F9C}" type="datetime1">
              <a:rPr kumimoji="1" lang="ja-JP" altLang="en-US" smtClean="0"/>
              <a:pPr/>
              <a:t>2013/6/6</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2DF0130-6240-4467-8AC8-915100F6618A}" type="datetime1">
              <a:rPr kumimoji="1" lang="ja-JP" altLang="en-US" smtClean="0"/>
              <a:pPr/>
              <a:t>2013/6/6</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9EC1ED1-4EEB-448B-AE7C-01583B6A2D73}" type="datetime1">
              <a:rPr kumimoji="1" lang="ja-JP" altLang="en-US" smtClean="0"/>
              <a:pPr/>
              <a:t>2013/6/6</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5DD7B5-5335-4E5F-B643-0E466C4020CE}" type="datetime1">
              <a:rPr kumimoji="1" lang="ja-JP" altLang="en-US" smtClean="0"/>
              <a:pPr/>
              <a:t>2013/6/6</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27848C-7914-4ED0-951A-85869E6160CE}" type="datetime1">
              <a:rPr kumimoji="1" lang="ja-JP" altLang="en-US" smtClean="0"/>
              <a:pPr/>
              <a:t>2013/6/6</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411B9CE-AAEE-43CC-B403-93FD624CEB2A}" type="datetime1">
              <a:rPr kumimoji="1" lang="ja-JP" altLang="en-US" smtClean="0"/>
              <a:pPr/>
              <a:t>2013/6/6</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923C-1F79-4F1A-9C4A-C24A607D8F2A}" type="datetime1">
              <a:rPr kumimoji="1" lang="ja-JP" altLang="en-US" smtClean="0"/>
              <a:pPr/>
              <a:t>2013/6/6</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2DC2A-D06D-4EFC-BF6A-D2AB3EC15ECD}" type="slidenum">
              <a:rPr kumimoji="1" lang="ja-JP" altLang="en-US" smtClean="0"/>
              <a:pPr/>
              <a: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asao.jpn.org/lecture/2013/digital-docu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mast.tsukuba.ac.jp/"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slis.tsukuba.ac.jp/mediama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klis.tsukuba.ac.jp/"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httpd.apache.org/docs/trunk/getting-started.xml"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httpd.apache.org/docs/trunk/getting-started.x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httpd.apache.org/docs/trunk/getting-started.xml"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ディジタルドキュメント</a:t>
            </a:r>
            <a:r>
              <a:rPr lang="ja-JP" altLang="en-US" sz="5400" dirty="0" smtClean="0"/>
              <a:t>（</a:t>
            </a:r>
            <a:r>
              <a:rPr lang="en-US" altLang="ja-JP" sz="5400" dirty="0" smtClean="0"/>
              <a:t>8</a:t>
            </a:r>
            <a:r>
              <a:rPr lang="ja-JP" altLang="en-US" sz="5400" dirty="0" smtClean="0"/>
              <a:t>）</a:t>
            </a:r>
            <a:endParaRPr kumimoji="1" lang="ja-JP" altLang="en-US" sz="5400" dirty="0"/>
          </a:p>
        </p:txBody>
      </p:sp>
      <p:sp>
        <p:nvSpPr>
          <p:cNvPr id="3" name="サブタイトル 2"/>
          <p:cNvSpPr>
            <a:spLocks noGrp="1"/>
          </p:cNvSpPr>
          <p:nvPr>
            <p:ph type="subTitle" idx="1"/>
          </p:nvPr>
        </p:nvSpPr>
        <p:spPr/>
        <p:txBody>
          <a:bodyPr/>
          <a:lstStyle/>
          <a:p>
            <a:r>
              <a:rPr kumimoji="1" lang="ja-JP" altLang="en-US" dirty="0" smtClean="0">
                <a:solidFill>
                  <a:srgbClr val="070A7F"/>
                </a:solidFill>
              </a:rPr>
              <a:t>高久雅生</a:t>
            </a:r>
            <a:endParaRPr kumimoji="1" lang="en-US" altLang="ja-JP" dirty="0" smtClean="0">
              <a:solidFill>
                <a:srgbClr val="070A7F"/>
              </a:solidFill>
            </a:endParaRPr>
          </a:p>
          <a:p>
            <a:r>
              <a:rPr lang="en-US" altLang="ja-JP" dirty="0">
                <a:solidFill>
                  <a:srgbClr val="070A7F"/>
                </a:solidFill>
              </a:rPr>
              <a:t>2013</a:t>
            </a:r>
            <a:r>
              <a:rPr lang="ja-JP" altLang="en-US" dirty="0" smtClean="0">
                <a:solidFill>
                  <a:srgbClr val="070A7F"/>
                </a:solidFill>
              </a:rPr>
              <a:t>年</a:t>
            </a:r>
            <a:r>
              <a:rPr lang="en-US" altLang="ja-JP" dirty="0">
                <a:solidFill>
                  <a:srgbClr val="070A7F"/>
                </a:solidFill>
              </a:rPr>
              <a:t>6</a:t>
            </a:r>
            <a:r>
              <a:rPr lang="ja-JP" altLang="en-US" dirty="0" smtClean="0">
                <a:solidFill>
                  <a:srgbClr val="070A7F"/>
                </a:solidFill>
              </a:rPr>
              <a:t>月</a:t>
            </a:r>
            <a:r>
              <a:rPr lang="en-US" altLang="ja-JP" dirty="0">
                <a:solidFill>
                  <a:srgbClr val="070A7F"/>
                </a:solidFill>
              </a:rPr>
              <a:t>6</a:t>
            </a:r>
            <a:r>
              <a:rPr lang="ja-JP" altLang="en-US" dirty="0" smtClean="0">
                <a:solidFill>
                  <a:srgbClr val="070A7F"/>
                </a:solidFill>
              </a:rPr>
              <a:t>日（木）</a:t>
            </a:r>
            <a:r>
              <a:rPr lang="en-US" altLang="ja-JP" dirty="0" smtClean="0">
                <a:solidFill>
                  <a:srgbClr val="070A7F"/>
                </a:solidFill>
              </a:rPr>
              <a:t>3</a:t>
            </a:r>
            <a:r>
              <a:rPr lang="ja-JP" altLang="en-US" dirty="0" smtClean="0">
                <a:solidFill>
                  <a:srgbClr val="070A7F"/>
                </a:solidFill>
              </a:rPr>
              <a:t>・</a:t>
            </a:r>
            <a:r>
              <a:rPr lang="en-US" altLang="ja-JP" dirty="0" smtClean="0">
                <a:solidFill>
                  <a:srgbClr val="070A7F"/>
                </a:solidFill>
              </a:rPr>
              <a:t>4</a:t>
            </a:r>
            <a:r>
              <a:rPr lang="ja-JP" altLang="en-US" dirty="0" smtClean="0">
                <a:solidFill>
                  <a:srgbClr val="070A7F"/>
                </a:solidFill>
              </a:rPr>
              <a:t>時限</a:t>
            </a:r>
            <a:endParaRPr kumimoji="1" lang="ja-JP" altLang="en-US" dirty="0">
              <a:solidFill>
                <a:srgbClr val="070A7F"/>
              </a:solidFill>
            </a:endParaRP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a:t>
            </a:fld>
            <a:endParaRPr kumimoji="1" lang="ja-JP" altLang="en-US" dirty="0"/>
          </a:p>
        </p:txBody>
      </p:sp>
      <p:sp>
        <p:nvSpPr>
          <p:cNvPr id="5" name="テキスト ボックス 4"/>
          <p:cNvSpPr txBox="1"/>
          <p:nvPr/>
        </p:nvSpPr>
        <p:spPr>
          <a:xfrm>
            <a:off x="36944" y="6300028"/>
            <a:ext cx="907011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dirty="0" smtClean="0"/>
              <a:t>授業資料サイト</a:t>
            </a:r>
            <a:r>
              <a:rPr kumimoji="1" lang="en-US" altLang="ja-JP" sz="2400" dirty="0" smtClean="0"/>
              <a:t>: </a:t>
            </a:r>
            <a:r>
              <a:rPr lang="en-US" altLang="ja-JP" sz="2400" dirty="0" smtClean="0">
                <a:hlinkClick r:id="rId2"/>
              </a:rPr>
              <a:t>http://masao.jpn.org/lecture/2013/digital-document/</a:t>
            </a:r>
            <a:endParaRPr kumimoji="1" lang="ja-JP"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Web</a:t>
            </a:r>
            <a:r>
              <a:rPr kumimoji="1" lang="ja-JP" altLang="en-US" dirty="0" smtClean="0"/>
              <a:t>と</a:t>
            </a:r>
            <a:r>
              <a:rPr kumimoji="1" lang="en-US" altLang="ja-JP" dirty="0" smtClean="0"/>
              <a:t>HTML</a:t>
            </a:r>
            <a:endParaRPr kumimoji="1" lang="ja-JP" altLang="en-US" dirty="0"/>
          </a:p>
        </p:txBody>
      </p:sp>
      <p:sp>
        <p:nvSpPr>
          <p:cNvPr id="3" name="コンテンツ プレースホルダー 2"/>
          <p:cNvSpPr>
            <a:spLocks noGrp="1"/>
          </p:cNvSpPr>
          <p:nvPr>
            <p:ph idx="1"/>
          </p:nvPr>
        </p:nvSpPr>
        <p:spPr>
          <a:xfrm>
            <a:off x="323528" y="1153544"/>
            <a:ext cx="8820472" cy="5299792"/>
          </a:xfrm>
        </p:spPr>
        <p:txBody>
          <a:bodyPr/>
          <a:lstStyle/>
          <a:p>
            <a:r>
              <a:rPr kumimoji="1" lang="en-US" altLang="ja-JP" dirty="0" smtClean="0"/>
              <a:t>HTTP, URI, HTML</a:t>
            </a:r>
            <a:r>
              <a:rPr kumimoji="1" lang="ja-JP" altLang="en-US" dirty="0" smtClean="0"/>
              <a:t>の</a:t>
            </a:r>
            <a:r>
              <a:rPr kumimoji="1" lang="en-US" altLang="ja-JP" dirty="0" smtClean="0"/>
              <a:t>3</a:t>
            </a:r>
            <a:r>
              <a:rPr kumimoji="1" lang="ja-JP" altLang="en-US" dirty="0" smtClean="0"/>
              <a:t>点による</a:t>
            </a:r>
            <a:r>
              <a:rPr kumimoji="1" lang="en-US" altLang="ja-JP" b="1" u="sng" dirty="0" smtClean="0"/>
              <a:t>Web</a:t>
            </a:r>
            <a:r>
              <a:rPr kumimoji="1" lang="ja-JP" altLang="en-US" dirty="0" smtClean="0"/>
              <a:t>の実現！</a:t>
            </a:r>
            <a:endParaRPr kumimoji="1" lang="en-US" altLang="ja-JP" dirty="0" smtClean="0"/>
          </a:p>
          <a:p>
            <a:r>
              <a:rPr kumimoji="1" lang="en-US" altLang="ja-JP" dirty="0" smtClean="0"/>
              <a:t>HTTP</a:t>
            </a:r>
            <a:r>
              <a:rPr kumimoji="1" lang="ja-JP" altLang="en-US" dirty="0" smtClean="0"/>
              <a:t>レイヤでのデータ転送とドキュメントフォーマット指定</a:t>
            </a:r>
            <a:endParaRPr kumimoji="1" lang="en-US" altLang="ja-JP" dirty="0" smtClean="0"/>
          </a:p>
          <a:p>
            <a:r>
              <a:rPr kumimoji="1" lang="en-US" altLang="ja-JP" dirty="0" smtClean="0"/>
              <a:t>URI</a:t>
            </a:r>
            <a:r>
              <a:rPr kumimoji="1" lang="ja-JP" altLang="en-US" dirty="0" smtClean="0"/>
              <a:t>指定によるリンクを通じたハイパーメディアの実現</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10</a:t>
            </a:fld>
            <a:endParaRPr kumimoji="1" lang="ja-JP" altLang="en-US" dirty="0"/>
          </a:p>
        </p:txBody>
      </p:sp>
      <p:sp>
        <p:nvSpPr>
          <p:cNvPr id="5" name="Oval 2"/>
          <p:cNvSpPr>
            <a:spLocks noChangeArrowheads="1"/>
          </p:cNvSpPr>
          <p:nvPr/>
        </p:nvSpPr>
        <p:spPr bwMode="auto">
          <a:xfrm>
            <a:off x="3104728" y="4027512"/>
            <a:ext cx="152400" cy="152400"/>
          </a:xfrm>
          <a:prstGeom prst="ellipse">
            <a:avLst/>
          </a:prstGeom>
          <a:solidFill>
            <a:srgbClr val="FF0000"/>
          </a:solidFill>
          <a:ln w="57150">
            <a:solidFill>
              <a:schemeClr val="tx1"/>
            </a:solidFill>
            <a:round/>
            <a:headEnd/>
            <a:tailEnd/>
          </a:ln>
        </p:spPr>
        <p:txBody>
          <a:bodyPr wrap="none" anchor="ctr"/>
          <a:lstStyle/>
          <a:p>
            <a:endParaRPr lang="ja-JP" altLang="en-US"/>
          </a:p>
        </p:txBody>
      </p:sp>
      <p:sp>
        <p:nvSpPr>
          <p:cNvPr id="6" name="Oval 3"/>
          <p:cNvSpPr>
            <a:spLocks noChangeArrowheads="1"/>
          </p:cNvSpPr>
          <p:nvPr/>
        </p:nvSpPr>
        <p:spPr bwMode="auto">
          <a:xfrm>
            <a:off x="2037928" y="44847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7" name="Oval 4"/>
          <p:cNvSpPr>
            <a:spLocks noChangeArrowheads="1"/>
          </p:cNvSpPr>
          <p:nvPr/>
        </p:nvSpPr>
        <p:spPr bwMode="auto">
          <a:xfrm>
            <a:off x="2114128" y="50181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8" name="Oval 5"/>
          <p:cNvSpPr>
            <a:spLocks noChangeArrowheads="1"/>
          </p:cNvSpPr>
          <p:nvPr/>
        </p:nvSpPr>
        <p:spPr bwMode="auto">
          <a:xfrm>
            <a:off x="3180928" y="46371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9" name="Oval 6"/>
          <p:cNvSpPr>
            <a:spLocks noChangeArrowheads="1"/>
          </p:cNvSpPr>
          <p:nvPr/>
        </p:nvSpPr>
        <p:spPr bwMode="auto">
          <a:xfrm>
            <a:off x="2876128" y="5399112"/>
            <a:ext cx="295275" cy="295275"/>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0" name="Oval 7"/>
          <p:cNvSpPr>
            <a:spLocks noChangeArrowheads="1"/>
          </p:cNvSpPr>
          <p:nvPr/>
        </p:nvSpPr>
        <p:spPr bwMode="auto">
          <a:xfrm>
            <a:off x="4095328" y="53229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cxnSp>
        <p:nvCxnSpPr>
          <p:cNvPr id="11" name="AutoShape 8"/>
          <p:cNvCxnSpPr>
            <a:cxnSpLocks noChangeShapeType="1"/>
            <a:stCxn id="9" idx="0"/>
            <a:endCxn id="8" idx="4"/>
          </p:cNvCxnSpPr>
          <p:nvPr/>
        </p:nvCxnSpPr>
        <p:spPr bwMode="auto">
          <a:xfrm flipV="1">
            <a:off x="3023766" y="4789512"/>
            <a:ext cx="233362" cy="6096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9"/>
          <p:cNvCxnSpPr>
            <a:cxnSpLocks noChangeShapeType="1"/>
            <a:stCxn id="9" idx="6"/>
            <a:endCxn id="10" idx="2"/>
          </p:cNvCxnSpPr>
          <p:nvPr/>
        </p:nvCxnSpPr>
        <p:spPr bwMode="auto">
          <a:xfrm flipV="1">
            <a:off x="3171403" y="5399112"/>
            <a:ext cx="923925" cy="147638"/>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0"/>
          <p:cNvCxnSpPr>
            <a:cxnSpLocks noChangeShapeType="1"/>
            <a:stCxn id="8" idx="5"/>
            <a:endCxn id="10" idx="1"/>
          </p:cNvCxnSpPr>
          <p:nvPr/>
        </p:nvCxnSpPr>
        <p:spPr bwMode="auto">
          <a:xfrm>
            <a:off x="3311103" y="4767287"/>
            <a:ext cx="806450" cy="57785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1"/>
          <p:cNvCxnSpPr>
            <a:cxnSpLocks noChangeShapeType="1"/>
            <a:stCxn id="8" idx="2"/>
            <a:endCxn id="6" idx="7"/>
          </p:cNvCxnSpPr>
          <p:nvPr/>
        </p:nvCxnSpPr>
        <p:spPr bwMode="auto">
          <a:xfrm flipH="1" flipV="1">
            <a:off x="2168103" y="4506937"/>
            <a:ext cx="1012825" cy="20637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2"/>
          <p:cNvCxnSpPr>
            <a:cxnSpLocks noChangeShapeType="1"/>
            <a:stCxn id="9" idx="1"/>
            <a:endCxn id="7" idx="6"/>
          </p:cNvCxnSpPr>
          <p:nvPr/>
        </p:nvCxnSpPr>
        <p:spPr bwMode="auto">
          <a:xfrm flipH="1" flipV="1">
            <a:off x="2266528" y="5094312"/>
            <a:ext cx="652842" cy="348042"/>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Oval 13"/>
          <p:cNvSpPr>
            <a:spLocks noChangeArrowheads="1"/>
          </p:cNvSpPr>
          <p:nvPr/>
        </p:nvSpPr>
        <p:spPr bwMode="auto">
          <a:xfrm>
            <a:off x="3790528" y="44085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7" name="Oval 14"/>
          <p:cNvSpPr>
            <a:spLocks noChangeArrowheads="1"/>
          </p:cNvSpPr>
          <p:nvPr/>
        </p:nvSpPr>
        <p:spPr bwMode="auto">
          <a:xfrm>
            <a:off x="4857328" y="39513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8" name="Oval 15"/>
          <p:cNvSpPr>
            <a:spLocks noChangeArrowheads="1"/>
          </p:cNvSpPr>
          <p:nvPr/>
        </p:nvSpPr>
        <p:spPr bwMode="auto">
          <a:xfrm>
            <a:off x="6381328" y="40275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19" name="Oval 16"/>
          <p:cNvSpPr>
            <a:spLocks noChangeArrowheads="1"/>
          </p:cNvSpPr>
          <p:nvPr/>
        </p:nvSpPr>
        <p:spPr bwMode="auto">
          <a:xfrm>
            <a:off x="5543128" y="41799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20" name="Oval 17"/>
          <p:cNvSpPr>
            <a:spLocks noChangeArrowheads="1"/>
          </p:cNvSpPr>
          <p:nvPr/>
        </p:nvSpPr>
        <p:spPr bwMode="auto">
          <a:xfrm>
            <a:off x="7371928" y="55515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cxnSp>
        <p:nvCxnSpPr>
          <p:cNvPr id="21" name="AutoShape 18"/>
          <p:cNvCxnSpPr>
            <a:cxnSpLocks noChangeShapeType="1"/>
            <a:stCxn id="19" idx="7"/>
            <a:endCxn id="18" idx="3"/>
          </p:cNvCxnSpPr>
          <p:nvPr/>
        </p:nvCxnSpPr>
        <p:spPr bwMode="auto">
          <a:xfrm flipV="1">
            <a:off x="5673303" y="4157687"/>
            <a:ext cx="730250" cy="4445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19"/>
          <p:cNvCxnSpPr>
            <a:cxnSpLocks noChangeShapeType="1"/>
            <a:stCxn id="19" idx="6"/>
            <a:endCxn id="20" idx="2"/>
          </p:cNvCxnSpPr>
          <p:nvPr/>
        </p:nvCxnSpPr>
        <p:spPr bwMode="auto">
          <a:xfrm>
            <a:off x="5695528" y="4256112"/>
            <a:ext cx="1676400" cy="13716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0"/>
          <p:cNvCxnSpPr>
            <a:cxnSpLocks noChangeShapeType="1"/>
            <a:stCxn id="18" idx="5"/>
            <a:endCxn id="20" idx="1"/>
          </p:cNvCxnSpPr>
          <p:nvPr/>
        </p:nvCxnSpPr>
        <p:spPr bwMode="auto">
          <a:xfrm>
            <a:off x="6511503" y="4157687"/>
            <a:ext cx="882650" cy="141605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1"/>
          <p:cNvCxnSpPr>
            <a:cxnSpLocks noChangeShapeType="1"/>
            <a:stCxn id="19" idx="2"/>
            <a:endCxn id="16" idx="5"/>
          </p:cNvCxnSpPr>
          <p:nvPr/>
        </p:nvCxnSpPr>
        <p:spPr bwMode="auto">
          <a:xfrm flipH="1">
            <a:off x="3920703" y="4256112"/>
            <a:ext cx="1622425" cy="282575"/>
          </a:xfrm>
          <a:prstGeom prst="straightConnector1">
            <a:avLst/>
          </a:prstGeom>
          <a:noFill/>
          <a:ln w="571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5" name="AutoShape 22"/>
          <p:cNvCxnSpPr>
            <a:cxnSpLocks noChangeShapeType="1"/>
            <a:stCxn id="19" idx="0"/>
            <a:endCxn id="17" idx="6"/>
          </p:cNvCxnSpPr>
          <p:nvPr/>
        </p:nvCxnSpPr>
        <p:spPr bwMode="auto">
          <a:xfrm flipH="1" flipV="1">
            <a:off x="5009728" y="4027512"/>
            <a:ext cx="609600" cy="1524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3"/>
          <p:cNvCxnSpPr>
            <a:cxnSpLocks noChangeShapeType="1"/>
            <a:stCxn id="10" idx="7"/>
            <a:endCxn id="16" idx="5"/>
          </p:cNvCxnSpPr>
          <p:nvPr/>
        </p:nvCxnSpPr>
        <p:spPr bwMode="auto">
          <a:xfrm flipH="1" flipV="1">
            <a:off x="3920703" y="4538687"/>
            <a:ext cx="304800" cy="80645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4"/>
          <p:cNvCxnSpPr>
            <a:cxnSpLocks noChangeShapeType="1"/>
            <a:stCxn id="5" idx="5"/>
            <a:endCxn id="8" idx="0"/>
          </p:cNvCxnSpPr>
          <p:nvPr/>
        </p:nvCxnSpPr>
        <p:spPr bwMode="auto">
          <a:xfrm>
            <a:off x="3234903" y="4157687"/>
            <a:ext cx="22225" cy="47942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Oval 25"/>
          <p:cNvSpPr>
            <a:spLocks noChangeArrowheads="1"/>
          </p:cNvSpPr>
          <p:nvPr/>
        </p:nvSpPr>
        <p:spPr bwMode="auto">
          <a:xfrm>
            <a:off x="4628728" y="5322912"/>
            <a:ext cx="152400" cy="152400"/>
          </a:xfrm>
          <a:prstGeom prst="ellipse">
            <a:avLst/>
          </a:prstGeom>
          <a:solidFill>
            <a:srgbClr val="FF0000"/>
          </a:solidFill>
          <a:ln w="57150">
            <a:solidFill>
              <a:schemeClr val="tx1"/>
            </a:solidFill>
            <a:round/>
            <a:headEnd/>
            <a:tailEnd/>
          </a:ln>
        </p:spPr>
        <p:txBody>
          <a:bodyPr wrap="none" anchor="ctr"/>
          <a:lstStyle/>
          <a:p>
            <a:endParaRPr lang="ja-JP" altLang="en-US"/>
          </a:p>
        </p:txBody>
      </p:sp>
      <p:sp>
        <p:nvSpPr>
          <p:cNvPr id="29" name="Oval 26"/>
          <p:cNvSpPr>
            <a:spLocks noChangeArrowheads="1"/>
          </p:cNvSpPr>
          <p:nvPr/>
        </p:nvSpPr>
        <p:spPr bwMode="auto">
          <a:xfrm>
            <a:off x="5085928" y="4941912"/>
            <a:ext cx="152400" cy="152400"/>
          </a:xfrm>
          <a:prstGeom prst="ellipse">
            <a:avLst/>
          </a:prstGeom>
          <a:solidFill>
            <a:srgbClr val="FF0000"/>
          </a:solidFill>
          <a:ln w="57150">
            <a:solidFill>
              <a:schemeClr val="tx1"/>
            </a:solidFill>
            <a:round/>
            <a:headEnd/>
            <a:tailEnd/>
          </a:ln>
        </p:spPr>
        <p:txBody>
          <a:bodyPr wrap="none" anchor="ctr"/>
          <a:lstStyle/>
          <a:p>
            <a:endParaRPr lang="ja-JP" altLang="en-US"/>
          </a:p>
        </p:txBody>
      </p:sp>
      <p:sp>
        <p:nvSpPr>
          <p:cNvPr id="30" name="Oval 27"/>
          <p:cNvSpPr>
            <a:spLocks noChangeArrowheads="1"/>
          </p:cNvSpPr>
          <p:nvPr/>
        </p:nvSpPr>
        <p:spPr bwMode="auto">
          <a:xfrm>
            <a:off x="5009728" y="5627712"/>
            <a:ext cx="152400" cy="152400"/>
          </a:xfrm>
          <a:prstGeom prst="ellipse">
            <a:avLst/>
          </a:prstGeom>
          <a:solidFill>
            <a:srgbClr val="FF0000"/>
          </a:solidFill>
          <a:ln w="57150">
            <a:solidFill>
              <a:schemeClr val="tx1"/>
            </a:solidFill>
            <a:round/>
            <a:headEnd/>
            <a:tailEnd/>
          </a:ln>
        </p:spPr>
        <p:txBody>
          <a:bodyPr wrap="none" anchor="ctr"/>
          <a:lstStyle/>
          <a:p>
            <a:endParaRPr lang="ja-JP" altLang="en-US"/>
          </a:p>
        </p:txBody>
      </p:sp>
      <p:sp>
        <p:nvSpPr>
          <p:cNvPr id="31" name="Oval 28"/>
          <p:cNvSpPr>
            <a:spLocks noChangeArrowheads="1"/>
          </p:cNvSpPr>
          <p:nvPr/>
        </p:nvSpPr>
        <p:spPr bwMode="auto">
          <a:xfrm>
            <a:off x="5771728" y="5322912"/>
            <a:ext cx="152400" cy="152400"/>
          </a:xfrm>
          <a:prstGeom prst="ellipse">
            <a:avLst/>
          </a:prstGeom>
          <a:solidFill>
            <a:srgbClr val="FF0000"/>
          </a:solidFill>
          <a:ln w="57150">
            <a:solidFill>
              <a:schemeClr val="tx1"/>
            </a:solidFill>
            <a:round/>
            <a:headEnd/>
            <a:tailEnd/>
          </a:ln>
        </p:spPr>
        <p:txBody>
          <a:bodyPr wrap="none" anchor="ctr"/>
          <a:lstStyle/>
          <a:p>
            <a:endParaRPr lang="ja-JP" altLang="en-US"/>
          </a:p>
        </p:txBody>
      </p:sp>
      <p:cxnSp>
        <p:nvCxnSpPr>
          <p:cNvPr id="32" name="AutoShape 29"/>
          <p:cNvCxnSpPr>
            <a:cxnSpLocks noChangeShapeType="1"/>
            <a:stCxn id="30" idx="0"/>
            <a:endCxn id="29" idx="4"/>
          </p:cNvCxnSpPr>
          <p:nvPr/>
        </p:nvCxnSpPr>
        <p:spPr bwMode="auto">
          <a:xfrm flipV="1">
            <a:off x="5085928" y="5094312"/>
            <a:ext cx="76200" cy="5334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30"/>
          <p:cNvCxnSpPr>
            <a:cxnSpLocks noChangeShapeType="1"/>
            <a:stCxn id="30" idx="6"/>
            <a:endCxn id="31" idx="4"/>
          </p:cNvCxnSpPr>
          <p:nvPr/>
        </p:nvCxnSpPr>
        <p:spPr bwMode="auto">
          <a:xfrm flipV="1">
            <a:off x="5162128" y="5475312"/>
            <a:ext cx="685800" cy="2286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AutoShape 31"/>
          <p:cNvCxnSpPr>
            <a:cxnSpLocks noChangeShapeType="1"/>
            <a:stCxn id="29" idx="5"/>
            <a:endCxn id="31" idx="1"/>
          </p:cNvCxnSpPr>
          <p:nvPr/>
        </p:nvCxnSpPr>
        <p:spPr bwMode="auto">
          <a:xfrm>
            <a:off x="5216103" y="5072087"/>
            <a:ext cx="577850" cy="27305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2"/>
          <p:cNvCxnSpPr>
            <a:cxnSpLocks noChangeShapeType="1"/>
            <a:stCxn id="30" idx="0"/>
            <a:endCxn id="28" idx="6"/>
          </p:cNvCxnSpPr>
          <p:nvPr/>
        </p:nvCxnSpPr>
        <p:spPr bwMode="auto">
          <a:xfrm flipH="1" flipV="1">
            <a:off x="4781128" y="5399112"/>
            <a:ext cx="304800" cy="2286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 name="Oval 33"/>
          <p:cNvSpPr>
            <a:spLocks noChangeArrowheads="1"/>
          </p:cNvSpPr>
          <p:nvPr/>
        </p:nvSpPr>
        <p:spPr bwMode="auto">
          <a:xfrm>
            <a:off x="6305128" y="5018112"/>
            <a:ext cx="152400" cy="152400"/>
          </a:xfrm>
          <a:prstGeom prst="ellipse">
            <a:avLst/>
          </a:prstGeom>
          <a:solidFill>
            <a:srgbClr val="FF0000"/>
          </a:solidFill>
          <a:ln w="57150">
            <a:solidFill>
              <a:schemeClr val="tx1"/>
            </a:solidFill>
            <a:round/>
            <a:headEnd/>
            <a:tailEnd/>
          </a:ln>
        </p:spPr>
        <p:txBody>
          <a:bodyPr wrap="none" anchor="ctr"/>
          <a:lstStyle/>
          <a:p>
            <a:endParaRPr lang="ja-JP" altLang="en-US"/>
          </a:p>
        </p:txBody>
      </p:sp>
      <p:cxnSp>
        <p:nvCxnSpPr>
          <p:cNvPr id="37" name="AutoShape 34"/>
          <p:cNvCxnSpPr>
            <a:cxnSpLocks noChangeShapeType="1"/>
            <a:stCxn id="31" idx="7"/>
            <a:endCxn id="36" idx="3"/>
          </p:cNvCxnSpPr>
          <p:nvPr/>
        </p:nvCxnSpPr>
        <p:spPr bwMode="auto">
          <a:xfrm flipV="1">
            <a:off x="5901903" y="5148287"/>
            <a:ext cx="425450" cy="19685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5"/>
          <p:cNvCxnSpPr>
            <a:cxnSpLocks noChangeShapeType="1"/>
            <a:stCxn id="29" idx="0"/>
            <a:endCxn id="19" idx="4"/>
          </p:cNvCxnSpPr>
          <p:nvPr/>
        </p:nvCxnSpPr>
        <p:spPr bwMode="auto">
          <a:xfrm flipV="1">
            <a:off x="5162128" y="4332312"/>
            <a:ext cx="457200" cy="6096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6"/>
          <p:cNvCxnSpPr>
            <a:cxnSpLocks noChangeShapeType="1"/>
            <a:stCxn id="28" idx="2"/>
            <a:endCxn id="10" idx="6"/>
          </p:cNvCxnSpPr>
          <p:nvPr/>
        </p:nvCxnSpPr>
        <p:spPr bwMode="auto">
          <a:xfrm flipH="1">
            <a:off x="4247728" y="5399112"/>
            <a:ext cx="381000" cy="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0" name="Oval 37"/>
          <p:cNvSpPr>
            <a:spLocks noChangeArrowheads="1"/>
          </p:cNvSpPr>
          <p:nvPr/>
        </p:nvSpPr>
        <p:spPr bwMode="auto">
          <a:xfrm>
            <a:off x="2114128" y="57039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41" name="Oval 38"/>
          <p:cNvSpPr>
            <a:spLocks noChangeArrowheads="1"/>
          </p:cNvSpPr>
          <p:nvPr/>
        </p:nvSpPr>
        <p:spPr bwMode="auto">
          <a:xfrm>
            <a:off x="1809328" y="60849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42" name="Oval 39"/>
          <p:cNvSpPr>
            <a:spLocks noChangeArrowheads="1"/>
          </p:cNvSpPr>
          <p:nvPr/>
        </p:nvSpPr>
        <p:spPr bwMode="auto">
          <a:xfrm>
            <a:off x="3714328" y="60849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
        <p:nvSpPr>
          <p:cNvPr id="43" name="Oval 40"/>
          <p:cNvSpPr>
            <a:spLocks noChangeArrowheads="1"/>
          </p:cNvSpPr>
          <p:nvPr/>
        </p:nvSpPr>
        <p:spPr bwMode="auto">
          <a:xfrm>
            <a:off x="2647528" y="60087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cxnSp>
        <p:nvCxnSpPr>
          <p:cNvPr id="44" name="AutoShape 41"/>
          <p:cNvCxnSpPr>
            <a:cxnSpLocks noChangeShapeType="1"/>
            <a:stCxn id="43" idx="6"/>
            <a:endCxn id="42" idx="2"/>
          </p:cNvCxnSpPr>
          <p:nvPr/>
        </p:nvCxnSpPr>
        <p:spPr bwMode="auto">
          <a:xfrm>
            <a:off x="2799928" y="6084912"/>
            <a:ext cx="914400" cy="762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5" name="AutoShape 42"/>
          <p:cNvCxnSpPr>
            <a:cxnSpLocks noChangeShapeType="1"/>
            <a:stCxn id="9" idx="4"/>
            <a:endCxn id="43" idx="0"/>
          </p:cNvCxnSpPr>
          <p:nvPr/>
        </p:nvCxnSpPr>
        <p:spPr bwMode="auto">
          <a:xfrm flipH="1">
            <a:off x="2723728" y="5694387"/>
            <a:ext cx="300038" cy="31432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6" name="AutoShape 43"/>
          <p:cNvCxnSpPr>
            <a:cxnSpLocks noChangeShapeType="1"/>
            <a:stCxn id="49" idx="6"/>
            <a:endCxn id="20" idx="4"/>
          </p:cNvCxnSpPr>
          <p:nvPr/>
        </p:nvCxnSpPr>
        <p:spPr bwMode="auto">
          <a:xfrm flipV="1">
            <a:off x="5085928" y="5703912"/>
            <a:ext cx="2362200" cy="4572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 name="AutoShape 44"/>
          <p:cNvCxnSpPr>
            <a:cxnSpLocks noChangeShapeType="1"/>
            <a:stCxn id="9" idx="3"/>
            <a:endCxn id="40" idx="7"/>
          </p:cNvCxnSpPr>
          <p:nvPr/>
        </p:nvCxnSpPr>
        <p:spPr bwMode="auto">
          <a:xfrm flipH="1">
            <a:off x="2244210" y="5651145"/>
            <a:ext cx="675160" cy="7508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8" name="AutoShape 45"/>
          <p:cNvCxnSpPr>
            <a:cxnSpLocks noChangeShapeType="1"/>
            <a:stCxn id="43" idx="2"/>
            <a:endCxn id="41" idx="6"/>
          </p:cNvCxnSpPr>
          <p:nvPr/>
        </p:nvCxnSpPr>
        <p:spPr bwMode="auto">
          <a:xfrm flipH="1">
            <a:off x="1961728" y="6084912"/>
            <a:ext cx="685800" cy="76200"/>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9" name="Oval 46"/>
          <p:cNvSpPr>
            <a:spLocks noChangeArrowheads="1"/>
          </p:cNvSpPr>
          <p:nvPr/>
        </p:nvSpPr>
        <p:spPr bwMode="auto">
          <a:xfrm>
            <a:off x="4933528" y="60849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cxnSp>
        <p:nvCxnSpPr>
          <p:cNvPr id="50" name="AutoShape 47"/>
          <p:cNvCxnSpPr>
            <a:cxnSpLocks noChangeShapeType="1"/>
            <a:stCxn id="9" idx="4"/>
            <a:endCxn id="42" idx="1"/>
          </p:cNvCxnSpPr>
          <p:nvPr/>
        </p:nvCxnSpPr>
        <p:spPr bwMode="auto">
          <a:xfrm>
            <a:off x="3023766" y="5694387"/>
            <a:ext cx="712880" cy="412843"/>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1" name="AutoShape 48"/>
          <p:cNvCxnSpPr>
            <a:cxnSpLocks noChangeShapeType="1"/>
            <a:stCxn id="9" idx="5"/>
            <a:endCxn id="49" idx="2"/>
          </p:cNvCxnSpPr>
          <p:nvPr/>
        </p:nvCxnSpPr>
        <p:spPr bwMode="auto">
          <a:xfrm>
            <a:off x="3128161" y="5651145"/>
            <a:ext cx="1805367" cy="509967"/>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2" name="AutoShape 49"/>
          <p:cNvCxnSpPr>
            <a:cxnSpLocks noChangeShapeType="1"/>
            <a:stCxn id="5" idx="6"/>
            <a:endCxn id="17" idx="1"/>
          </p:cNvCxnSpPr>
          <p:nvPr/>
        </p:nvCxnSpPr>
        <p:spPr bwMode="auto">
          <a:xfrm flipV="1">
            <a:off x="3257128" y="3973537"/>
            <a:ext cx="1622425" cy="130175"/>
          </a:xfrm>
          <a:prstGeom prst="straightConnector1">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 name="Oval 50"/>
          <p:cNvSpPr>
            <a:spLocks noChangeArrowheads="1"/>
          </p:cNvSpPr>
          <p:nvPr/>
        </p:nvSpPr>
        <p:spPr bwMode="auto">
          <a:xfrm>
            <a:off x="2947565" y="5475312"/>
            <a:ext cx="152400" cy="15240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ja-JP" altLang="en-US"/>
          </a:p>
        </p:txBody>
      </p:sp>
    </p:spTree>
    <p:extLst>
      <p:ext uri="{BB962C8B-B14F-4D97-AF65-F5344CB8AC3E}">
        <p14:creationId xmlns:p14="http://schemas.microsoft.com/office/powerpoint/2010/main" val="1970198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HTML</a:t>
            </a:r>
            <a:r>
              <a:rPr lang="ja-JP" altLang="en-US" dirty="0" smtClean="0"/>
              <a:t>の歴史</a:t>
            </a:r>
            <a:endParaRPr kumimoji="1" lang="ja-JP" altLang="en-US" dirty="0"/>
          </a:p>
        </p:txBody>
      </p:sp>
      <p:sp>
        <p:nvSpPr>
          <p:cNvPr id="3" name="コンテンツ プレースホルダー 2"/>
          <p:cNvSpPr>
            <a:spLocks noGrp="1"/>
          </p:cNvSpPr>
          <p:nvPr>
            <p:ph idx="1"/>
          </p:nvPr>
        </p:nvSpPr>
        <p:spPr>
          <a:xfrm>
            <a:off x="107504" y="1153544"/>
            <a:ext cx="9036496" cy="5299792"/>
          </a:xfrm>
        </p:spPr>
        <p:txBody>
          <a:bodyPr>
            <a:normAutofit/>
          </a:bodyPr>
          <a:lstStyle/>
          <a:p>
            <a:r>
              <a:rPr kumimoji="1" lang="en-US" altLang="ja-JP" dirty="0" smtClean="0"/>
              <a:t>HTML</a:t>
            </a:r>
            <a:r>
              <a:rPr kumimoji="1" lang="ja-JP" altLang="en-US" dirty="0" smtClean="0"/>
              <a:t>の発展</a:t>
            </a:r>
            <a:endParaRPr kumimoji="1" lang="en-US" altLang="ja-JP" dirty="0" smtClean="0"/>
          </a:p>
          <a:p>
            <a:pPr lvl="1"/>
            <a:r>
              <a:rPr kumimoji="1" lang="en-US" altLang="ja-JP" dirty="0" smtClean="0"/>
              <a:t>HTML 1.1</a:t>
            </a:r>
            <a:r>
              <a:rPr kumimoji="1" lang="ja-JP" altLang="en-US" dirty="0" smtClean="0"/>
              <a:t>　（</a:t>
            </a:r>
            <a:r>
              <a:rPr kumimoji="1" lang="en-US" altLang="ja-JP" dirty="0" smtClean="0"/>
              <a:t>1992</a:t>
            </a:r>
            <a:r>
              <a:rPr kumimoji="1" lang="ja-JP" altLang="en-US" dirty="0" smtClean="0"/>
              <a:t>）　　</a:t>
            </a:r>
            <a:r>
              <a:rPr kumimoji="1" lang="en-US" altLang="ja-JP" sz="2400" dirty="0" smtClean="0"/>
              <a:t>World Wide Web</a:t>
            </a:r>
            <a:r>
              <a:rPr kumimoji="1" lang="ja-JP" altLang="en-US" sz="2400" dirty="0" smtClean="0"/>
              <a:t>の黎明</a:t>
            </a:r>
            <a:endParaRPr kumimoji="1" lang="en-US" altLang="ja-JP" sz="2400" dirty="0" smtClean="0"/>
          </a:p>
          <a:p>
            <a:pPr lvl="1"/>
            <a:r>
              <a:rPr lang="en-US" altLang="ja-JP" dirty="0" smtClean="0"/>
              <a:t>HTML 2.0</a:t>
            </a:r>
            <a:r>
              <a:rPr lang="ja-JP" altLang="en-US" dirty="0" smtClean="0"/>
              <a:t>　（</a:t>
            </a:r>
            <a:r>
              <a:rPr lang="en-US" altLang="ja-JP" dirty="0" smtClean="0"/>
              <a:t>1995</a:t>
            </a:r>
            <a:r>
              <a:rPr lang="ja-JP" altLang="en-US" dirty="0" smtClean="0"/>
              <a:t>）　　</a:t>
            </a:r>
            <a:r>
              <a:rPr lang="ja-JP" altLang="en-US" sz="2400" dirty="0" smtClean="0"/>
              <a:t>標準化（</a:t>
            </a:r>
            <a:r>
              <a:rPr lang="en-US" altLang="ja-JP" sz="2400" dirty="0" smtClean="0"/>
              <a:t>IETF: RFC 1866</a:t>
            </a:r>
            <a:r>
              <a:rPr lang="ja-JP" altLang="en-US" sz="2400" dirty="0" smtClean="0"/>
              <a:t>）</a:t>
            </a:r>
            <a:endParaRPr lang="en-US" altLang="ja-JP" sz="2400" dirty="0" smtClean="0"/>
          </a:p>
          <a:p>
            <a:pPr lvl="1"/>
            <a:r>
              <a:rPr kumimoji="1" lang="en-US" altLang="ja-JP" dirty="0" smtClean="0"/>
              <a:t>HTML 3.2</a:t>
            </a:r>
            <a:r>
              <a:rPr kumimoji="1" lang="ja-JP" altLang="en-US" dirty="0" smtClean="0"/>
              <a:t>　（</a:t>
            </a:r>
            <a:r>
              <a:rPr kumimoji="1" lang="en-US" altLang="ja-JP" dirty="0" smtClean="0"/>
              <a:t>1997</a:t>
            </a:r>
            <a:r>
              <a:rPr kumimoji="1" lang="ja-JP" altLang="en-US" dirty="0" smtClean="0"/>
              <a:t>）　　</a:t>
            </a:r>
            <a:r>
              <a:rPr kumimoji="1" lang="en-US" altLang="ja-JP" sz="2400" dirty="0" smtClean="0"/>
              <a:t>W3C</a:t>
            </a:r>
            <a:r>
              <a:rPr kumimoji="1" lang="ja-JP" altLang="en-US" sz="2400" dirty="0" smtClean="0"/>
              <a:t>による標準化（デファクトの追認）</a:t>
            </a:r>
            <a:endParaRPr kumimoji="1" lang="en-US" altLang="ja-JP" dirty="0" smtClean="0"/>
          </a:p>
          <a:p>
            <a:pPr lvl="1"/>
            <a:r>
              <a:rPr lang="en-US" altLang="ja-JP" dirty="0" smtClean="0"/>
              <a:t>HTML 4 </a:t>
            </a:r>
            <a:r>
              <a:rPr lang="ja-JP" altLang="en-US" dirty="0" smtClean="0"/>
              <a:t>　  （</a:t>
            </a:r>
            <a:r>
              <a:rPr lang="en-US" altLang="ja-JP" dirty="0" smtClean="0"/>
              <a:t>1997</a:t>
            </a:r>
            <a:r>
              <a:rPr lang="ja-JP" altLang="en-US" dirty="0" smtClean="0"/>
              <a:t>）　　</a:t>
            </a:r>
            <a:r>
              <a:rPr lang="ja-JP" altLang="en-US" sz="2400" dirty="0" smtClean="0"/>
              <a:t>整理統合、国際化</a:t>
            </a:r>
            <a:endParaRPr lang="en-US" altLang="ja-JP" sz="2400" dirty="0" smtClean="0"/>
          </a:p>
          <a:p>
            <a:r>
              <a:rPr lang="en-US" altLang="ja-JP" dirty="0" smtClean="0"/>
              <a:t>XHTML</a:t>
            </a:r>
            <a:r>
              <a:rPr lang="ja-JP" altLang="en-US" dirty="0" smtClean="0"/>
              <a:t>　（</a:t>
            </a:r>
            <a:r>
              <a:rPr lang="en-US" altLang="ja-JP" dirty="0" smtClean="0"/>
              <a:t>2000</a:t>
            </a:r>
            <a:r>
              <a:rPr lang="ja-JP" altLang="en-US" dirty="0" smtClean="0"/>
              <a:t>）</a:t>
            </a:r>
            <a:endParaRPr lang="en-US" altLang="ja-JP" dirty="0" smtClean="0"/>
          </a:p>
          <a:p>
            <a:pPr lvl="1"/>
            <a:r>
              <a:rPr lang="en-US" altLang="ja-JP" dirty="0" smtClean="0"/>
              <a:t>XML</a:t>
            </a:r>
            <a:r>
              <a:rPr lang="ja-JP" altLang="en-US" dirty="0" smtClean="0"/>
              <a:t>に基づく再出発</a:t>
            </a:r>
          </a:p>
          <a:p>
            <a:r>
              <a:rPr kumimoji="1" lang="en-US" altLang="ja-JP" dirty="0" smtClean="0"/>
              <a:t>HTML5</a:t>
            </a:r>
            <a:r>
              <a:rPr kumimoji="1" lang="ja-JP" altLang="en-US" dirty="0" smtClean="0"/>
              <a:t>　（</a:t>
            </a:r>
            <a:r>
              <a:rPr kumimoji="1" lang="en-US" altLang="ja-JP" dirty="0" smtClean="0"/>
              <a:t>2014?</a:t>
            </a:r>
            <a:r>
              <a:rPr kumimoji="1" lang="ja-JP" altLang="en-US" dirty="0" smtClean="0"/>
              <a:t>）</a:t>
            </a:r>
            <a:endParaRPr kumimoji="1" lang="en-US" altLang="ja-JP" dirty="0" smtClean="0"/>
          </a:p>
          <a:p>
            <a:pPr lvl="1"/>
            <a:r>
              <a:rPr lang="ja-JP" altLang="en-US" dirty="0" smtClean="0"/>
              <a:t>成熟（混沌</a:t>
            </a:r>
            <a:r>
              <a:rPr lang="en-US" altLang="ja-JP" dirty="0" smtClean="0"/>
              <a:t>?</a:t>
            </a:r>
            <a:r>
              <a:rPr lang="ja-JP" altLang="en-US" dirty="0" smtClean="0"/>
              <a:t>）からの新しい出発</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11</a:t>
            </a:fld>
            <a:endParaRPr kumimoji="1" lang="ja-JP" altLang="en-US" dirty="0"/>
          </a:p>
        </p:txBody>
      </p:sp>
    </p:spTree>
    <p:extLst>
      <p:ext uri="{BB962C8B-B14F-4D97-AF65-F5344CB8AC3E}">
        <p14:creationId xmlns:p14="http://schemas.microsoft.com/office/powerpoint/2010/main" val="1402080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340768"/>
          </a:xfrm>
        </p:spPr>
        <p:txBody>
          <a:bodyPr>
            <a:noAutofit/>
          </a:bodyPr>
          <a:lstStyle/>
          <a:p>
            <a:r>
              <a:rPr lang="ja-JP" altLang="en-US" sz="3600" dirty="0" smtClean="0"/>
              <a:t>オープンシステムとしてのウェブ </a:t>
            </a:r>
            <a:r>
              <a:rPr lang="en-US" altLang="ja-JP" sz="3600" dirty="0" smtClean="0"/>
              <a:t>/ HTML</a:t>
            </a:r>
            <a:br>
              <a:rPr lang="en-US" altLang="ja-JP" sz="3600" dirty="0" smtClean="0"/>
            </a:br>
            <a:r>
              <a:rPr lang="ja-JP" altLang="en-US" sz="3600" dirty="0" smtClean="0"/>
              <a:t>テキストフォーマットとしてのウェブ </a:t>
            </a:r>
            <a:r>
              <a:rPr lang="en-US" altLang="ja-JP" sz="3600" dirty="0" smtClean="0"/>
              <a:t>/ HTML</a:t>
            </a:r>
            <a:endParaRPr kumimoji="1" lang="ja-JP" altLang="en-US" sz="3600" dirty="0"/>
          </a:p>
        </p:txBody>
      </p:sp>
      <p:sp>
        <p:nvSpPr>
          <p:cNvPr id="3" name="コンテンツ プレースホルダー 2"/>
          <p:cNvSpPr>
            <a:spLocks noGrp="1"/>
          </p:cNvSpPr>
          <p:nvPr>
            <p:ph idx="1"/>
          </p:nvPr>
        </p:nvSpPr>
        <p:spPr>
          <a:xfrm>
            <a:off x="323528" y="1340768"/>
            <a:ext cx="8640960" cy="5112568"/>
          </a:xfrm>
        </p:spPr>
        <p:txBody>
          <a:bodyPr/>
          <a:lstStyle/>
          <a:p>
            <a:r>
              <a:rPr kumimoji="1" lang="ja-JP" altLang="en-US" dirty="0" smtClean="0"/>
              <a:t>テキストベースのフォーマットであるので、自由にソフトウェア（</a:t>
            </a:r>
            <a:r>
              <a:rPr lang="en-US" altLang="ja-JP" dirty="0" smtClean="0"/>
              <a:t>We</a:t>
            </a:r>
            <a:r>
              <a:rPr lang="en-US" altLang="ja-JP" dirty="0"/>
              <a:t>b</a:t>
            </a:r>
            <a:r>
              <a:rPr kumimoji="1" lang="ja-JP" altLang="en-US" dirty="0" smtClean="0"/>
              <a:t>ブラウザ）を作成し、提供できる。</a:t>
            </a:r>
            <a:endParaRPr kumimoji="1" lang="en-US" altLang="ja-JP" dirty="0" smtClean="0"/>
          </a:p>
          <a:p>
            <a:pPr lvl="1"/>
            <a:r>
              <a:rPr lang="ja-JP" altLang="en-US" dirty="0" smtClean="0"/>
              <a:t>多様なブラウザの例</a:t>
            </a:r>
            <a:endParaRPr lang="en-US" altLang="ja-JP" dirty="0"/>
          </a:p>
          <a:p>
            <a:pPr marL="717550" lvl="8" indent="0">
              <a:buNone/>
            </a:pPr>
            <a:r>
              <a:rPr lang="ja-JP" altLang="en-US" sz="2800" dirty="0" smtClean="0"/>
              <a:t>↓</a:t>
            </a:r>
            <a:r>
              <a:rPr lang="en-US" altLang="ja-JP" sz="2800" dirty="0" smtClean="0"/>
              <a:t>Google Chrome          w3m</a:t>
            </a:r>
            <a:r>
              <a:rPr lang="ja-JP" altLang="en-US" sz="2800" dirty="0" smtClean="0"/>
              <a:t>→</a:t>
            </a:r>
            <a:endParaRPr lang="en-US" altLang="ja-JP" sz="2800" dirty="0"/>
          </a:p>
          <a:p>
            <a:pPr marL="3657600" lvl="8" indent="0">
              <a:buNone/>
            </a:pPr>
            <a:endParaRPr lang="en-US" altLang="ja-JP" sz="28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12</a:t>
            </a:fld>
            <a:endParaRPr kumimoji="1" lang="ja-JP" altLang="en-US" dirty="0"/>
          </a:p>
        </p:txBody>
      </p:sp>
      <p:pic>
        <p:nvPicPr>
          <p:cNvPr id="5" name="図 4"/>
          <p:cNvPicPr>
            <a:picLocks noChangeAspect="1"/>
          </p:cNvPicPr>
          <p:nvPr/>
        </p:nvPicPr>
        <p:blipFill rotWithShape="1">
          <a:blip r:embed="rId2"/>
          <a:srcRect l="1" r="17100"/>
          <a:stretch/>
        </p:blipFill>
        <p:spPr>
          <a:xfrm>
            <a:off x="5652120" y="2564904"/>
            <a:ext cx="3672408" cy="4222998"/>
          </a:xfrm>
          <a:prstGeom prst="rect">
            <a:avLst/>
          </a:prstGeom>
          <a:ln>
            <a:solidFill>
              <a:schemeClr val="bg1">
                <a:lumMod val="50000"/>
              </a:schemeClr>
            </a:solidFill>
          </a:ln>
        </p:spPr>
      </p:pic>
      <p:pic>
        <p:nvPicPr>
          <p:cNvPr id="7" name="図 6"/>
          <p:cNvPicPr>
            <a:picLocks noChangeAspect="1"/>
          </p:cNvPicPr>
          <p:nvPr/>
        </p:nvPicPr>
        <p:blipFill>
          <a:blip r:embed="rId3"/>
          <a:stretch>
            <a:fillRect/>
          </a:stretch>
        </p:blipFill>
        <p:spPr>
          <a:xfrm>
            <a:off x="323528" y="3936603"/>
            <a:ext cx="4554290" cy="3740869"/>
          </a:xfrm>
          <a:prstGeom prst="rect">
            <a:avLst/>
          </a:prstGeom>
        </p:spPr>
      </p:pic>
      <p:sp>
        <p:nvSpPr>
          <p:cNvPr id="6" name="正方形/長方形 5"/>
          <p:cNvSpPr/>
          <p:nvPr/>
        </p:nvSpPr>
        <p:spPr>
          <a:xfrm>
            <a:off x="1907704" y="6125234"/>
            <a:ext cx="3542958" cy="40011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sz="2000" dirty="0">
                <a:hlinkClick r:id="rId4"/>
              </a:rPr>
              <a:t>http://www.mast.tsukuba.ac.jp/</a:t>
            </a:r>
            <a:endParaRPr lang="ja-JP" altLang="en-US" sz="2000" dirty="0"/>
          </a:p>
        </p:txBody>
      </p:sp>
    </p:spTree>
    <p:extLst>
      <p:ext uri="{BB962C8B-B14F-4D97-AF65-F5344CB8AC3E}">
        <p14:creationId xmlns:p14="http://schemas.microsoft.com/office/powerpoint/2010/main" val="3700462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27384"/>
            <a:ext cx="8496944" cy="1143000"/>
          </a:xfrm>
        </p:spPr>
        <p:txBody>
          <a:bodyPr>
            <a:noAutofit/>
          </a:bodyPr>
          <a:lstStyle/>
          <a:p>
            <a:r>
              <a:rPr lang="ja-JP" altLang="en-US" sz="3600" dirty="0" smtClean="0"/>
              <a:t>テキストによる文書例</a:t>
            </a:r>
            <a:endParaRPr kumimoji="1" lang="ja-JP" altLang="en-US" sz="3600" dirty="0"/>
          </a:p>
        </p:txBody>
      </p:sp>
      <p:sp>
        <p:nvSpPr>
          <p:cNvPr id="3" name="コンテンツ プレースホルダー 2"/>
          <p:cNvSpPr>
            <a:spLocks noGrp="1"/>
          </p:cNvSpPr>
          <p:nvPr>
            <p:ph idx="1"/>
          </p:nvPr>
        </p:nvSpPr>
        <p:spPr>
          <a:xfrm>
            <a:off x="179512" y="1153544"/>
            <a:ext cx="8784976" cy="5299792"/>
          </a:xfrm>
          <a:ln w="3175">
            <a:solidFill>
              <a:schemeClr val="bg1">
                <a:lumMod val="50000"/>
              </a:schemeClr>
            </a:solidFill>
          </a:ln>
        </p:spPr>
        <p:txBody>
          <a:bodyPr>
            <a:normAutofit fontScale="77500" lnSpcReduction="20000"/>
          </a:bodyPr>
          <a:lstStyle/>
          <a:p>
            <a:pPr marL="0" indent="0">
              <a:buNone/>
            </a:pPr>
            <a:r>
              <a:rPr lang="ja-JP" altLang="en-US" dirty="0" smtClean="0"/>
              <a:t>ディジタルドキュメント</a:t>
            </a:r>
            <a:r>
              <a:rPr lang="ja-JP" altLang="en-US" dirty="0"/>
              <a:t>（</a:t>
            </a:r>
            <a:r>
              <a:rPr lang="en-US" altLang="ja-JP" dirty="0"/>
              <a:t>2013</a:t>
            </a:r>
            <a:r>
              <a:rPr lang="ja-JP" altLang="en-US" dirty="0"/>
              <a:t>年・春</a:t>
            </a:r>
            <a:r>
              <a:rPr lang="ja-JP" altLang="en-US" dirty="0" smtClean="0"/>
              <a:t>）</a:t>
            </a:r>
            <a:endParaRPr lang="en-US" altLang="ja-JP" dirty="0" smtClean="0"/>
          </a:p>
          <a:p>
            <a:pPr marL="0" indent="0">
              <a:buNone/>
            </a:pPr>
            <a:r>
              <a:rPr lang="en-US" altLang="ja-JP" dirty="0" smtClean="0"/>
              <a:t>2013</a:t>
            </a:r>
            <a:r>
              <a:rPr lang="ja-JP" altLang="en-US" dirty="0"/>
              <a:t>年度春学期に開講する「ディジタルドキュメント」科目についての情報を提供します</a:t>
            </a:r>
            <a:r>
              <a:rPr lang="ja-JP" altLang="en-US" dirty="0" smtClean="0"/>
              <a:t>。</a:t>
            </a:r>
            <a:endParaRPr lang="en-US" altLang="ja-JP" dirty="0" smtClean="0"/>
          </a:p>
          <a:p>
            <a:pPr marL="0" indent="0">
              <a:buNone/>
            </a:pPr>
            <a:r>
              <a:rPr lang="ja-JP" altLang="en-US" dirty="0" smtClean="0"/>
              <a:t>授業予定</a:t>
            </a:r>
            <a:endParaRPr lang="en-US" altLang="ja-JP" dirty="0" smtClean="0"/>
          </a:p>
          <a:p>
            <a:pPr marL="0" indent="0">
              <a:buNone/>
            </a:pPr>
            <a:r>
              <a:rPr lang="ja-JP" altLang="en-US" dirty="0" smtClean="0"/>
              <a:t>注意</a:t>
            </a:r>
            <a:r>
              <a:rPr lang="en-US" altLang="ja-JP" dirty="0"/>
              <a:t>: </a:t>
            </a:r>
            <a:r>
              <a:rPr lang="ja-JP" altLang="en-US" dirty="0"/>
              <a:t>進捗状況に応じて、適宜変更します</a:t>
            </a:r>
            <a:r>
              <a:rPr lang="ja-JP" altLang="en-US" dirty="0" smtClean="0"/>
              <a:t>。</a:t>
            </a:r>
            <a:endParaRPr lang="en-US" altLang="ja-JP" dirty="0" smtClean="0"/>
          </a:p>
          <a:p>
            <a:pPr marL="0" indent="0">
              <a:buNone/>
            </a:pPr>
            <a:r>
              <a:rPr lang="en-US" altLang="ja-JP" dirty="0" smtClean="0"/>
              <a:t>1. </a:t>
            </a:r>
            <a:r>
              <a:rPr lang="ja-JP" altLang="en-US" dirty="0" smtClean="0"/>
              <a:t>第</a:t>
            </a:r>
            <a:r>
              <a:rPr lang="en-US" altLang="ja-JP" dirty="0" smtClean="0"/>
              <a:t>1</a:t>
            </a:r>
            <a:r>
              <a:rPr lang="ja-JP" altLang="en-US" dirty="0" smtClean="0"/>
              <a:t>回</a:t>
            </a:r>
            <a:r>
              <a:rPr lang="en-US" altLang="ja-JP" dirty="0" smtClean="0"/>
              <a:t>: </a:t>
            </a:r>
            <a:r>
              <a:rPr lang="ja-JP" altLang="en-US" dirty="0"/>
              <a:t>ディジタルドキュメントとは</a:t>
            </a:r>
            <a:r>
              <a:rPr lang="ja-JP" altLang="en-US" dirty="0" smtClean="0"/>
              <a:t>？ </a:t>
            </a:r>
            <a:r>
              <a:rPr lang="en-US" altLang="ja-JP" dirty="0"/>
              <a:t>[</a:t>
            </a:r>
            <a:r>
              <a:rPr lang="ja-JP" altLang="en-US" dirty="0"/>
              <a:t>第</a:t>
            </a:r>
            <a:r>
              <a:rPr lang="en-US" altLang="ja-JP" dirty="0"/>
              <a:t>1</a:t>
            </a:r>
            <a:r>
              <a:rPr lang="ja-JP" altLang="en-US" dirty="0"/>
              <a:t>回レポート課題</a:t>
            </a:r>
            <a:r>
              <a:rPr lang="en-US" altLang="ja-JP" dirty="0"/>
              <a:t>] </a:t>
            </a:r>
            <a:endParaRPr lang="en-US" altLang="ja-JP" dirty="0" smtClean="0"/>
          </a:p>
          <a:p>
            <a:pPr marL="0" indent="0">
              <a:buNone/>
            </a:pPr>
            <a:r>
              <a:rPr lang="en-US" altLang="ja-JP" dirty="0" smtClean="0"/>
              <a:t>2. </a:t>
            </a:r>
            <a:r>
              <a:rPr lang="ja-JP" altLang="en-US" dirty="0" smtClean="0"/>
              <a:t>第</a:t>
            </a:r>
            <a:r>
              <a:rPr lang="en-US" altLang="ja-JP" dirty="0" smtClean="0"/>
              <a:t>2</a:t>
            </a:r>
            <a:r>
              <a:rPr lang="ja-JP" altLang="en-US" dirty="0" smtClean="0"/>
              <a:t>回</a:t>
            </a:r>
            <a:r>
              <a:rPr lang="en-US" altLang="ja-JP" dirty="0" smtClean="0"/>
              <a:t>: </a:t>
            </a:r>
            <a:r>
              <a:rPr lang="ja-JP" altLang="en-US" dirty="0"/>
              <a:t>学術研究分野におけるディジタルドキュメント（その</a:t>
            </a:r>
            <a:r>
              <a:rPr lang="en-US" altLang="ja-JP" dirty="0"/>
              <a:t>1</a:t>
            </a:r>
            <a:r>
              <a:rPr lang="ja-JP" altLang="en-US" dirty="0"/>
              <a:t>） </a:t>
            </a:r>
            <a:endParaRPr lang="en-US" altLang="ja-JP" dirty="0" smtClean="0"/>
          </a:p>
          <a:p>
            <a:pPr marL="0" indent="0">
              <a:buNone/>
            </a:pPr>
            <a:r>
              <a:rPr lang="en-US" altLang="ja-JP" dirty="0" smtClean="0"/>
              <a:t>3. </a:t>
            </a:r>
            <a:r>
              <a:rPr lang="ja-JP" altLang="en-US" dirty="0" smtClean="0"/>
              <a:t>第</a:t>
            </a:r>
            <a:r>
              <a:rPr lang="en-US" altLang="ja-JP" dirty="0" smtClean="0"/>
              <a:t>3</a:t>
            </a:r>
            <a:r>
              <a:rPr lang="ja-JP" altLang="en-US" dirty="0" smtClean="0"/>
              <a:t>回</a:t>
            </a:r>
            <a:r>
              <a:rPr lang="en-US" altLang="ja-JP" dirty="0"/>
              <a:t>:</a:t>
            </a:r>
            <a:r>
              <a:rPr lang="en-US" altLang="ja-JP" dirty="0" smtClean="0"/>
              <a:t> </a:t>
            </a:r>
            <a:r>
              <a:rPr lang="ja-JP" altLang="en-US" dirty="0"/>
              <a:t>学術研究分野におけるディジタルドキュメント（その</a:t>
            </a:r>
            <a:r>
              <a:rPr lang="en-US" altLang="ja-JP" dirty="0"/>
              <a:t>2</a:t>
            </a:r>
            <a:r>
              <a:rPr lang="ja-JP" altLang="en-US" dirty="0" smtClean="0"/>
              <a:t>）</a:t>
            </a:r>
            <a:r>
              <a:rPr lang="en-US" altLang="ja-JP" dirty="0" smtClean="0"/>
              <a:t>[</a:t>
            </a:r>
            <a:r>
              <a:rPr lang="ja-JP" altLang="en-US" dirty="0"/>
              <a:t>第</a:t>
            </a:r>
            <a:r>
              <a:rPr lang="en-US" altLang="ja-JP" dirty="0"/>
              <a:t>2</a:t>
            </a:r>
            <a:r>
              <a:rPr lang="ja-JP" altLang="en-US" dirty="0"/>
              <a:t>回レポート課題</a:t>
            </a:r>
            <a:r>
              <a:rPr lang="en-US" altLang="ja-JP" dirty="0"/>
              <a:t>] </a:t>
            </a:r>
            <a:endParaRPr lang="en-US" altLang="ja-JP" dirty="0" smtClean="0"/>
          </a:p>
          <a:p>
            <a:pPr marL="0" indent="0">
              <a:buNone/>
            </a:pPr>
            <a:r>
              <a:rPr lang="en-US" altLang="ja-JP" dirty="0" smtClean="0"/>
              <a:t>4. </a:t>
            </a:r>
            <a:r>
              <a:rPr lang="ja-JP" altLang="en-US" dirty="0" smtClean="0"/>
              <a:t>第</a:t>
            </a:r>
            <a:r>
              <a:rPr lang="en-US" altLang="ja-JP" dirty="0" smtClean="0"/>
              <a:t>4</a:t>
            </a:r>
            <a:r>
              <a:rPr lang="ja-JP" altLang="en-US" dirty="0" smtClean="0"/>
              <a:t>回</a:t>
            </a:r>
            <a:r>
              <a:rPr lang="en-US" altLang="ja-JP" dirty="0" smtClean="0"/>
              <a:t>: </a:t>
            </a:r>
            <a:r>
              <a:rPr lang="ja-JP" altLang="en-US" dirty="0"/>
              <a:t>学術研究分野におけるディジタルドキュメント（その</a:t>
            </a:r>
            <a:r>
              <a:rPr lang="en-US" altLang="ja-JP" dirty="0"/>
              <a:t>3</a:t>
            </a:r>
            <a:r>
              <a:rPr lang="ja-JP" altLang="en-US" dirty="0" smtClean="0"/>
              <a:t>）</a:t>
            </a:r>
            <a:endParaRPr lang="en-US" altLang="ja-JP" dirty="0"/>
          </a:p>
          <a:p>
            <a:pPr marL="0" indent="0">
              <a:buNone/>
            </a:pPr>
            <a:r>
              <a:rPr lang="en-US" altLang="ja-JP" dirty="0" smtClean="0"/>
              <a:t>5. </a:t>
            </a:r>
            <a:r>
              <a:rPr lang="ja-JP" altLang="en-US" dirty="0" smtClean="0"/>
              <a:t>第</a:t>
            </a:r>
            <a:r>
              <a:rPr lang="en-US" altLang="ja-JP" dirty="0" smtClean="0"/>
              <a:t>5</a:t>
            </a:r>
            <a:r>
              <a:rPr lang="ja-JP" altLang="en-US" dirty="0" smtClean="0"/>
              <a:t>回</a:t>
            </a:r>
            <a:r>
              <a:rPr lang="en-US" altLang="ja-JP" dirty="0" smtClean="0"/>
              <a:t>: </a:t>
            </a:r>
            <a:r>
              <a:rPr lang="ja-JP" altLang="en-US" dirty="0"/>
              <a:t>電子書籍とその利用環境（その</a:t>
            </a:r>
            <a:r>
              <a:rPr lang="en-US" altLang="ja-JP" dirty="0"/>
              <a:t>1</a:t>
            </a:r>
            <a:r>
              <a:rPr lang="ja-JP" altLang="en-US" dirty="0" smtClean="0"/>
              <a:t>）</a:t>
            </a:r>
            <a:endParaRPr lang="en-US" altLang="ja-JP" dirty="0" smtClean="0"/>
          </a:p>
          <a:p>
            <a:pPr marL="0" indent="0">
              <a:buNone/>
            </a:pPr>
            <a:r>
              <a:rPr lang="en-US" altLang="ja-JP" dirty="0" smtClean="0"/>
              <a:t>6. </a:t>
            </a:r>
            <a:r>
              <a:rPr lang="ja-JP" altLang="en-US" dirty="0" smtClean="0"/>
              <a:t>第</a:t>
            </a:r>
            <a:r>
              <a:rPr lang="en-US" altLang="ja-JP" dirty="0" smtClean="0"/>
              <a:t>6</a:t>
            </a:r>
            <a:r>
              <a:rPr lang="ja-JP" altLang="en-US" dirty="0" smtClean="0"/>
              <a:t>回</a:t>
            </a:r>
            <a:r>
              <a:rPr lang="en-US" altLang="ja-JP" dirty="0" smtClean="0"/>
              <a:t>: </a:t>
            </a:r>
            <a:r>
              <a:rPr lang="ja-JP" altLang="en-US" dirty="0"/>
              <a:t>電子書籍とその利用環境（その</a:t>
            </a:r>
            <a:r>
              <a:rPr lang="en-US" altLang="ja-JP" dirty="0"/>
              <a:t>2</a:t>
            </a:r>
            <a:r>
              <a:rPr lang="ja-JP" altLang="en-US" dirty="0" smtClean="0"/>
              <a:t>） </a:t>
            </a:r>
            <a:r>
              <a:rPr lang="en-US" altLang="ja-JP" dirty="0" smtClean="0"/>
              <a:t>[</a:t>
            </a:r>
            <a:r>
              <a:rPr lang="ja-JP" altLang="en-US" dirty="0"/>
              <a:t>第</a:t>
            </a:r>
            <a:r>
              <a:rPr lang="en-US" altLang="ja-JP" dirty="0"/>
              <a:t>3</a:t>
            </a:r>
            <a:r>
              <a:rPr lang="ja-JP" altLang="en-US" dirty="0"/>
              <a:t>回レポート課題</a:t>
            </a:r>
            <a:r>
              <a:rPr lang="en-US" altLang="ja-JP" dirty="0"/>
              <a:t>] </a:t>
            </a:r>
            <a:endParaRPr lang="en-US" altLang="ja-JP" dirty="0" smtClean="0"/>
          </a:p>
          <a:p>
            <a:pPr marL="0" indent="0">
              <a:buNone/>
            </a:pPr>
            <a:r>
              <a:rPr lang="en-US" altLang="ja-JP" dirty="0" smtClean="0"/>
              <a:t>…</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13</a:t>
            </a:fld>
            <a:endParaRPr kumimoji="1" lang="ja-JP" altLang="en-US" dirty="0"/>
          </a:p>
        </p:txBody>
      </p:sp>
    </p:spTree>
    <p:extLst>
      <p:ext uri="{BB962C8B-B14F-4D97-AF65-F5344CB8AC3E}">
        <p14:creationId xmlns:p14="http://schemas.microsoft.com/office/powerpoint/2010/main" val="4016908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171400"/>
            <a:ext cx="8496944" cy="1143000"/>
          </a:xfrm>
        </p:spPr>
        <p:txBody>
          <a:bodyPr>
            <a:noAutofit/>
          </a:bodyPr>
          <a:lstStyle/>
          <a:p>
            <a:r>
              <a:rPr lang="en-US" altLang="ja-JP" sz="3600" dirty="0" smtClean="0"/>
              <a:t>HTML</a:t>
            </a:r>
            <a:r>
              <a:rPr lang="ja-JP" altLang="en-US" sz="3600" dirty="0" smtClean="0"/>
              <a:t>フォーマットによる文書例</a:t>
            </a:r>
            <a:endParaRPr kumimoji="1" lang="ja-JP" altLang="en-US" sz="3600" dirty="0"/>
          </a:p>
        </p:txBody>
      </p:sp>
      <p:sp>
        <p:nvSpPr>
          <p:cNvPr id="3" name="コンテンツ プレースホルダー 2"/>
          <p:cNvSpPr>
            <a:spLocks noGrp="1"/>
          </p:cNvSpPr>
          <p:nvPr>
            <p:ph idx="1"/>
          </p:nvPr>
        </p:nvSpPr>
        <p:spPr>
          <a:xfrm>
            <a:off x="0" y="836712"/>
            <a:ext cx="9144000" cy="6021288"/>
          </a:xfrm>
          <a:ln w="3175">
            <a:solidFill>
              <a:schemeClr val="bg1">
                <a:lumMod val="50000"/>
              </a:schemeClr>
            </a:solidFill>
          </a:ln>
        </p:spPr>
        <p:txBody>
          <a:bodyPr>
            <a:noAutofit/>
          </a:bodyPr>
          <a:lstStyle/>
          <a:p>
            <a:pPr marL="0" indent="0">
              <a:buNone/>
            </a:pPr>
            <a:r>
              <a:rPr lang="en-US" altLang="ja-JP" sz="2400" dirty="0" smtClean="0">
                <a:solidFill>
                  <a:srgbClr val="FF0000"/>
                </a:solidFill>
              </a:rPr>
              <a:t>&lt;h1&gt;</a:t>
            </a:r>
            <a:r>
              <a:rPr lang="ja-JP" altLang="en-US" sz="2000" dirty="0" smtClean="0"/>
              <a:t>ディジタルドキュメント</a:t>
            </a:r>
            <a:r>
              <a:rPr lang="ja-JP" altLang="en-US" sz="2000" dirty="0"/>
              <a:t>（</a:t>
            </a:r>
            <a:r>
              <a:rPr lang="en-US" altLang="ja-JP" sz="2000" dirty="0"/>
              <a:t>2013</a:t>
            </a:r>
            <a:r>
              <a:rPr lang="ja-JP" altLang="en-US" sz="2000" dirty="0"/>
              <a:t>年・春</a:t>
            </a:r>
            <a:r>
              <a:rPr lang="ja-JP" altLang="en-US" sz="2000" dirty="0" smtClean="0"/>
              <a:t>）</a:t>
            </a:r>
            <a:r>
              <a:rPr lang="en-US" altLang="ja-JP" sz="2400" dirty="0" smtClean="0">
                <a:solidFill>
                  <a:srgbClr val="FF0000"/>
                </a:solidFill>
              </a:rPr>
              <a:t>&lt;/h1&gt;</a:t>
            </a:r>
            <a:endParaRPr lang="en-US" altLang="ja-JP" sz="2400" dirty="0">
              <a:solidFill>
                <a:srgbClr val="FF0000"/>
              </a:solidFill>
            </a:endParaRPr>
          </a:p>
          <a:p>
            <a:pPr marL="0" indent="0">
              <a:buNone/>
            </a:pPr>
            <a:r>
              <a:rPr lang="en-US" altLang="ja-JP" sz="2400" dirty="0" smtClean="0">
                <a:solidFill>
                  <a:srgbClr val="FF0000"/>
                </a:solidFill>
              </a:rPr>
              <a:t>&lt;p&gt;</a:t>
            </a:r>
            <a:r>
              <a:rPr lang="en-US" altLang="ja-JP" sz="2000" dirty="0" smtClean="0"/>
              <a:t>2013</a:t>
            </a:r>
            <a:r>
              <a:rPr lang="ja-JP" altLang="en-US" sz="2000" dirty="0"/>
              <a:t>年度春学期に開講する「ディジタルドキュメント」科目についての情報を提供します</a:t>
            </a:r>
            <a:r>
              <a:rPr lang="ja-JP" altLang="en-US" sz="2000" dirty="0" smtClean="0"/>
              <a:t>。</a:t>
            </a:r>
            <a:r>
              <a:rPr lang="en-US" altLang="ja-JP" sz="2400" dirty="0" smtClean="0">
                <a:solidFill>
                  <a:srgbClr val="FF0000"/>
                </a:solidFill>
              </a:rPr>
              <a:t>&lt;/p&gt;</a:t>
            </a:r>
            <a:endParaRPr lang="en-US" altLang="ja-JP" sz="2400" dirty="0">
              <a:solidFill>
                <a:srgbClr val="FF0000"/>
              </a:solidFill>
            </a:endParaRPr>
          </a:p>
          <a:p>
            <a:pPr marL="0" indent="0">
              <a:buNone/>
            </a:pPr>
            <a:r>
              <a:rPr lang="en-US" altLang="ja-JP" sz="2400" dirty="0" smtClean="0">
                <a:solidFill>
                  <a:srgbClr val="FF0000"/>
                </a:solidFill>
              </a:rPr>
              <a:t>&lt;h2&gt;</a:t>
            </a:r>
            <a:r>
              <a:rPr lang="ja-JP" altLang="en-US" sz="2000" dirty="0" smtClean="0"/>
              <a:t>授業予定</a:t>
            </a:r>
            <a:r>
              <a:rPr lang="en-US" altLang="ja-JP" sz="2400" dirty="0" smtClean="0">
                <a:solidFill>
                  <a:srgbClr val="FF0000"/>
                </a:solidFill>
              </a:rPr>
              <a:t>&lt;h2&gt;</a:t>
            </a:r>
            <a:endParaRPr lang="en-US" altLang="ja-JP" sz="2000" dirty="0">
              <a:solidFill>
                <a:srgbClr val="FF0000"/>
              </a:solidFill>
            </a:endParaRPr>
          </a:p>
          <a:p>
            <a:pPr marL="0" indent="0">
              <a:buNone/>
            </a:pPr>
            <a:r>
              <a:rPr lang="en-US" altLang="ja-JP" sz="2400" dirty="0">
                <a:solidFill>
                  <a:srgbClr val="FF0000"/>
                </a:solidFill>
              </a:rPr>
              <a:t>&lt;p</a:t>
            </a:r>
            <a:r>
              <a:rPr lang="en-US" altLang="ja-JP" sz="2400" dirty="0" smtClean="0">
                <a:solidFill>
                  <a:srgbClr val="FF0000"/>
                </a:solidFill>
              </a:rPr>
              <a:t>&gt;</a:t>
            </a:r>
            <a:r>
              <a:rPr lang="ja-JP" altLang="en-US" sz="2000" dirty="0" smtClean="0"/>
              <a:t>注意</a:t>
            </a:r>
            <a:r>
              <a:rPr lang="en-US" altLang="ja-JP" sz="2000" dirty="0"/>
              <a:t>: </a:t>
            </a:r>
            <a:r>
              <a:rPr lang="ja-JP" altLang="en-US" sz="2000" dirty="0"/>
              <a:t>進捗状況に応じて、適宜変更します</a:t>
            </a:r>
            <a:r>
              <a:rPr lang="ja-JP" altLang="en-US" sz="2000" dirty="0" smtClean="0"/>
              <a:t>。</a:t>
            </a:r>
            <a:r>
              <a:rPr lang="en-US" altLang="ja-JP" sz="2400" dirty="0" smtClean="0">
                <a:solidFill>
                  <a:srgbClr val="FF0000"/>
                </a:solidFill>
              </a:rPr>
              <a:t>&lt;/p&gt;</a:t>
            </a:r>
            <a:endParaRPr lang="en-US" altLang="ja-JP" sz="2400" dirty="0">
              <a:solidFill>
                <a:srgbClr val="FF0000"/>
              </a:solidFill>
            </a:endParaRPr>
          </a:p>
          <a:p>
            <a:pPr marL="0" indent="0">
              <a:buNone/>
            </a:pPr>
            <a:r>
              <a:rPr lang="en-US" altLang="ja-JP" sz="2400" dirty="0" smtClean="0">
                <a:solidFill>
                  <a:srgbClr val="FF0000"/>
                </a:solidFill>
              </a:rPr>
              <a:t>&lt;</a:t>
            </a:r>
            <a:r>
              <a:rPr lang="en-US" altLang="ja-JP" sz="2400" dirty="0" err="1" smtClean="0">
                <a:solidFill>
                  <a:srgbClr val="FF0000"/>
                </a:solidFill>
              </a:rPr>
              <a:t>ol</a:t>
            </a:r>
            <a:r>
              <a:rPr lang="en-US" altLang="ja-JP" sz="2400" dirty="0" smtClean="0">
                <a:solidFill>
                  <a:srgbClr val="FF0000"/>
                </a:solidFill>
              </a:rPr>
              <a:t>&gt;</a:t>
            </a:r>
          </a:p>
          <a:p>
            <a:pPr marL="0" indent="0">
              <a:buNone/>
            </a:pPr>
            <a:r>
              <a:rPr lang="en-US" altLang="ja-JP" sz="2400" dirty="0" smtClean="0">
                <a:solidFill>
                  <a:srgbClr val="FF0000"/>
                </a:solidFill>
              </a:rPr>
              <a:t>&lt;li&gt;</a:t>
            </a:r>
            <a:r>
              <a:rPr lang="ja-JP" altLang="en-US" sz="2000" dirty="0" smtClean="0"/>
              <a:t>第</a:t>
            </a:r>
            <a:r>
              <a:rPr lang="en-US" altLang="ja-JP" sz="2000" dirty="0" smtClean="0"/>
              <a:t>1</a:t>
            </a:r>
            <a:r>
              <a:rPr lang="ja-JP" altLang="en-US" sz="2000" dirty="0"/>
              <a:t>回</a:t>
            </a:r>
            <a:r>
              <a:rPr lang="en-US" altLang="ja-JP" sz="2000" dirty="0" smtClean="0"/>
              <a:t>:</a:t>
            </a:r>
            <a:r>
              <a:rPr lang="ja-JP" altLang="en-US" sz="2000" dirty="0" smtClean="0"/>
              <a:t>ディジタルドキュメント</a:t>
            </a:r>
            <a:r>
              <a:rPr lang="ja-JP" altLang="en-US" sz="2000" dirty="0"/>
              <a:t>とは</a:t>
            </a:r>
            <a:r>
              <a:rPr lang="ja-JP" altLang="en-US" sz="2000" dirty="0" smtClean="0"/>
              <a:t>？</a:t>
            </a:r>
            <a:r>
              <a:rPr lang="en-US" altLang="ja-JP" sz="2400" dirty="0" smtClean="0">
                <a:solidFill>
                  <a:srgbClr val="FF0000"/>
                </a:solidFill>
              </a:rPr>
              <a:t>&lt;strong&gt;</a:t>
            </a:r>
            <a:r>
              <a:rPr lang="en-US" altLang="ja-JP" sz="1800" dirty="0" smtClean="0"/>
              <a:t>[</a:t>
            </a:r>
            <a:r>
              <a:rPr lang="ja-JP" altLang="en-US" sz="1800" dirty="0"/>
              <a:t>第</a:t>
            </a:r>
            <a:r>
              <a:rPr lang="en-US" altLang="ja-JP" sz="1800" dirty="0"/>
              <a:t>1</a:t>
            </a:r>
            <a:r>
              <a:rPr lang="ja-JP" altLang="en-US" sz="1800" dirty="0"/>
              <a:t>回レポート課題</a:t>
            </a:r>
            <a:r>
              <a:rPr lang="en-US" altLang="ja-JP" sz="1800" dirty="0" smtClean="0"/>
              <a:t>]</a:t>
            </a:r>
            <a:r>
              <a:rPr lang="en-US" altLang="ja-JP" sz="2400" dirty="0" smtClean="0">
                <a:solidFill>
                  <a:srgbClr val="FF0000"/>
                </a:solidFill>
              </a:rPr>
              <a:t>&lt;/strong&gt;&lt;/li&gt;</a:t>
            </a:r>
            <a:endParaRPr lang="en-US" altLang="ja-JP" sz="2000" dirty="0">
              <a:solidFill>
                <a:srgbClr val="FF0000"/>
              </a:solidFill>
            </a:endParaRPr>
          </a:p>
          <a:p>
            <a:pPr marL="0" indent="0">
              <a:buNone/>
            </a:pPr>
            <a:r>
              <a:rPr lang="en-US" altLang="ja-JP" sz="2400" dirty="0" smtClean="0">
                <a:solidFill>
                  <a:srgbClr val="FF0000"/>
                </a:solidFill>
              </a:rPr>
              <a:t>&lt;li&gt;</a:t>
            </a:r>
            <a:r>
              <a:rPr lang="ja-JP" altLang="en-US" sz="2000" dirty="0" smtClean="0"/>
              <a:t>第</a:t>
            </a:r>
            <a:r>
              <a:rPr lang="en-US" altLang="ja-JP" sz="2000" dirty="0" smtClean="0"/>
              <a:t>2</a:t>
            </a:r>
            <a:r>
              <a:rPr lang="ja-JP" altLang="en-US" sz="2000" dirty="0"/>
              <a:t>回</a:t>
            </a:r>
            <a:r>
              <a:rPr lang="en-US" altLang="ja-JP" sz="2000" dirty="0" smtClean="0"/>
              <a:t>:</a:t>
            </a:r>
            <a:r>
              <a:rPr lang="ja-JP" altLang="en-US" sz="2000" dirty="0" smtClean="0"/>
              <a:t>学術</a:t>
            </a:r>
            <a:r>
              <a:rPr lang="ja-JP" altLang="en-US" sz="2000" dirty="0"/>
              <a:t>研究分野におけるディジタルドキュメント（その</a:t>
            </a:r>
            <a:r>
              <a:rPr lang="en-US" altLang="ja-JP" sz="2000" dirty="0"/>
              <a:t>1</a:t>
            </a:r>
            <a:r>
              <a:rPr lang="ja-JP" altLang="en-US" sz="2000" dirty="0"/>
              <a:t>） </a:t>
            </a:r>
            <a:r>
              <a:rPr lang="en-US" altLang="ja-JP" sz="2400" dirty="0" smtClean="0">
                <a:solidFill>
                  <a:srgbClr val="FF0000"/>
                </a:solidFill>
              </a:rPr>
              <a:t>&lt;/li&gt;</a:t>
            </a:r>
            <a:endParaRPr lang="en-US" altLang="ja-JP" sz="2000" dirty="0">
              <a:solidFill>
                <a:srgbClr val="FF0000"/>
              </a:solidFill>
            </a:endParaRPr>
          </a:p>
          <a:p>
            <a:pPr marL="0" indent="0">
              <a:buNone/>
            </a:pPr>
            <a:r>
              <a:rPr lang="en-US" altLang="ja-JP" sz="2400" dirty="0" smtClean="0">
                <a:solidFill>
                  <a:srgbClr val="FF0000"/>
                </a:solidFill>
              </a:rPr>
              <a:t>&lt;li&gt;</a:t>
            </a:r>
            <a:r>
              <a:rPr lang="ja-JP" altLang="en-US" sz="2000" dirty="0" smtClean="0"/>
              <a:t>第</a:t>
            </a:r>
            <a:r>
              <a:rPr lang="en-US" altLang="ja-JP" sz="2000" dirty="0" smtClean="0"/>
              <a:t>3</a:t>
            </a:r>
            <a:r>
              <a:rPr lang="ja-JP" altLang="en-US" sz="2000" dirty="0"/>
              <a:t>回</a:t>
            </a:r>
            <a:r>
              <a:rPr lang="en-US" altLang="ja-JP" sz="2000" dirty="0" smtClean="0"/>
              <a:t>:</a:t>
            </a:r>
            <a:r>
              <a:rPr lang="ja-JP" altLang="en-US" sz="2000" dirty="0" smtClean="0"/>
              <a:t>学術</a:t>
            </a:r>
            <a:r>
              <a:rPr lang="ja-JP" altLang="en-US" sz="2000" dirty="0"/>
              <a:t>研究分野におけるディジタルドキュメント（その</a:t>
            </a:r>
            <a:r>
              <a:rPr lang="en-US" altLang="ja-JP" sz="2000" dirty="0"/>
              <a:t>2</a:t>
            </a:r>
            <a:r>
              <a:rPr lang="ja-JP" altLang="en-US" sz="2000" dirty="0" smtClean="0"/>
              <a:t>）</a:t>
            </a:r>
            <a:r>
              <a:rPr lang="en-US" altLang="ja-JP" sz="2400" dirty="0" smtClean="0">
                <a:solidFill>
                  <a:srgbClr val="FF0000"/>
                </a:solidFill>
              </a:rPr>
              <a:t>&lt;strong&gt;</a:t>
            </a:r>
            <a:r>
              <a:rPr lang="en-US" altLang="ja-JP" sz="1800" dirty="0" smtClean="0"/>
              <a:t>[</a:t>
            </a:r>
            <a:r>
              <a:rPr lang="ja-JP" altLang="en-US" sz="1800" dirty="0"/>
              <a:t>第</a:t>
            </a:r>
            <a:r>
              <a:rPr lang="en-US" altLang="ja-JP" sz="1800" dirty="0"/>
              <a:t>2</a:t>
            </a:r>
            <a:r>
              <a:rPr lang="ja-JP" altLang="en-US" sz="1800" dirty="0"/>
              <a:t>回レポート課題</a:t>
            </a:r>
            <a:r>
              <a:rPr lang="en-US" altLang="ja-JP" sz="1800" dirty="0" smtClean="0"/>
              <a:t>]</a:t>
            </a:r>
            <a:r>
              <a:rPr lang="en-US" altLang="ja-JP" sz="2400" dirty="0" smtClean="0">
                <a:solidFill>
                  <a:srgbClr val="FF0000"/>
                </a:solidFill>
              </a:rPr>
              <a:t>&lt;/</a:t>
            </a:r>
            <a:r>
              <a:rPr lang="en-US" altLang="ja-JP" sz="2400" dirty="0">
                <a:solidFill>
                  <a:srgbClr val="FF0000"/>
                </a:solidFill>
              </a:rPr>
              <a:t>strong&gt;&lt;/li</a:t>
            </a:r>
            <a:r>
              <a:rPr lang="en-US" altLang="ja-JP" sz="2400" dirty="0" smtClean="0">
                <a:solidFill>
                  <a:srgbClr val="FF0000"/>
                </a:solidFill>
              </a:rPr>
              <a:t>&gt;</a:t>
            </a:r>
            <a:endParaRPr lang="en-US" altLang="ja-JP" sz="2400" dirty="0"/>
          </a:p>
          <a:p>
            <a:pPr marL="0" indent="0">
              <a:buNone/>
            </a:pPr>
            <a:r>
              <a:rPr lang="en-US" altLang="ja-JP" sz="2400" dirty="0" smtClean="0">
                <a:solidFill>
                  <a:srgbClr val="FF0000"/>
                </a:solidFill>
              </a:rPr>
              <a:t>&lt;li&gt;</a:t>
            </a:r>
            <a:r>
              <a:rPr lang="ja-JP" altLang="en-US" sz="2000" dirty="0" smtClean="0"/>
              <a:t>第</a:t>
            </a:r>
            <a:r>
              <a:rPr lang="en-US" altLang="ja-JP" sz="2000" dirty="0" smtClean="0"/>
              <a:t>4</a:t>
            </a:r>
            <a:r>
              <a:rPr lang="ja-JP" altLang="en-US" sz="2000" dirty="0"/>
              <a:t>回</a:t>
            </a:r>
            <a:r>
              <a:rPr lang="en-US" altLang="ja-JP" sz="2000" dirty="0"/>
              <a:t>: </a:t>
            </a:r>
            <a:r>
              <a:rPr lang="ja-JP" altLang="en-US" sz="2000" dirty="0"/>
              <a:t>学術研究分野におけるディジタルドキュメント（その</a:t>
            </a:r>
            <a:r>
              <a:rPr lang="en-US" altLang="ja-JP" sz="2000" dirty="0"/>
              <a:t>3</a:t>
            </a:r>
            <a:r>
              <a:rPr lang="ja-JP" altLang="en-US" sz="2000" dirty="0" smtClean="0"/>
              <a:t>）</a:t>
            </a:r>
            <a:r>
              <a:rPr lang="en-US" altLang="ja-JP" sz="2400" dirty="0" smtClean="0">
                <a:solidFill>
                  <a:srgbClr val="FF0000"/>
                </a:solidFill>
              </a:rPr>
              <a:t>&lt;/li&gt;</a:t>
            </a:r>
            <a:endParaRPr lang="en-US" altLang="ja-JP" sz="2000" dirty="0">
              <a:solidFill>
                <a:srgbClr val="FF0000"/>
              </a:solidFill>
            </a:endParaRPr>
          </a:p>
          <a:p>
            <a:pPr marL="0" indent="0">
              <a:buNone/>
            </a:pPr>
            <a:r>
              <a:rPr lang="en-US" altLang="ja-JP" sz="2400" dirty="0" smtClean="0">
                <a:solidFill>
                  <a:srgbClr val="FF0000"/>
                </a:solidFill>
              </a:rPr>
              <a:t>&lt;li&gt;</a:t>
            </a:r>
            <a:r>
              <a:rPr lang="ja-JP" altLang="en-US" sz="2000" dirty="0" smtClean="0"/>
              <a:t>第</a:t>
            </a:r>
            <a:r>
              <a:rPr lang="en-US" altLang="ja-JP" sz="2000" dirty="0" smtClean="0"/>
              <a:t>5</a:t>
            </a:r>
            <a:r>
              <a:rPr lang="ja-JP" altLang="en-US" sz="2000" dirty="0"/>
              <a:t>回</a:t>
            </a:r>
            <a:r>
              <a:rPr lang="en-US" altLang="ja-JP" sz="2000" dirty="0"/>
              <a:t>: </a:t>
            </a:r>
            <a:r>
              <a:rPr lang="ja-JP" altLang="en-US" sz="2000" dirty="0"/>
              <a:t>電子書籍とその利用環境（その</a:t>
            </a:r>
            <a:r>
              <a:rPr lang="en-US" altLang="ja-JP" sz="2000" dirty="0"/>
              <a:t>1</a:t>
            </a:r>
            <a:r>
              <a:rPr lang="ja-JP" altLang="en-US" sz="2000" dirty="0" smtClean="0"/>
              <a:t>）</a:t>
            </a:r>
            <a:r>
              <a:rPr lang="en-US" altLang="ja-JP" sz="2000" dirty="0">
                <a:solidFill>
                  <a:srgbClr val="FF0000"/>
                </a:solidFill>
              </a:rPr>
              <a:t>&lt;/li</a:t>
            </a:r>
            <a:r>
              <a:rPr lang="en-US" altLang="ja-JP" sz="2000" dirty="0" smtClean="0">
                <a:solidFill>
                  <a:srgbClr val="FF0000"/>
                </a:solidFill>
              </a:rPr>
              <a:t>&gt;</a:t>
            </a:r>
            <a:endParaRPr lang="en-US" altLang="ja-JP" sz="2000" dirty="0"/>
          </a:p>
          <a:p>
            <a:pPr marL="0" indent="0">
              <a:buNone/>
            </a:pPr>
            <a:r>
              <a:rPr lang="en-US" altLang="ja-JP" sz="2400" dirty="0" smtClean="0">
                <a:solidFill>
                  <a:srgbClr val="FF0000"/>
                </a:solidFill>
              </a:rPr>
              <a:t>&lt;li&gt;</a:t>
            </a:r>
            <a:r>
              <a:rPr lang="ja-JP" altLang="en-US" sz="2000" dirty="0" smtClean="0"/>
              <a:t>第</a:t>
            </a:r>
            <a:r>
              <a:rPr lang="en-US" altLang="ja-JP" sz="2000" dirty="0" smtClean="0"/>
              <a:t>6</a:t>
            </a:r>
            <a:r>
              <a:rPr lang="ja-JP" altLang="en-US" sz="2000" dirty="0"/>
              <a:t>回</a:t>
            </a:r>
            <a:r>
              <a:rPr lang="en-US" altLang="ja-JP" sz="2000" dirty="0"/>
              <a:t>: </a:t>
            </a:r>
            <a:r>
              <a:rPr lang="ja-JP" altLang="en-US" sz="2000" dirty="0"/>
              <a:t>電子書籍とその利用環境（その</a:t>
            </a:r>
            <a:r>
              <a:rPr lang="en-US" altLang="ja-JP" sz="2000" dirty="0"/>
              <a:t>2</a:t>
            </a:r>
            <a:r>
              <a:rPr lang="ja-JP" altLang="en-US" sz="2000" dirty="0"/>
              <a:t>） </a:t>
            </a:r>
            <a:r>
              <a:rPr lang="en-US" altLang="ja-JP" sz="2000" dirty="0"/>
              <a:t>[</a:t>
            </a:r>
            <a:r>
              <a:rPr lang="ja-JP" altLang="en-US" sz="2000" dirty="0"/>
              <a:t>第</a:t>
            </a:r>
            <a:r>
              <a:rPr lang="en-US" altLang="ja-JP" sz="2000" dirty="0"/>
              <a:t>3</a:t>
            </a:r>
            <a:r>
              <a:rPr lang="ja-JP" altLang="en-US" sz="2000" dirty="0"/>
              <a:t>回レポート課題</a:t>
            </a:r>
            <a:r>
              <a:rPr lang="en-US" altLang="ja-JP" sz="2000" dirty="0"/>
              <a:t>] </a:t>
            </a:r>
            <a:r>
              <a:rPr lang="en-US" altLang="ja-JP" sz="2000" dirty="0">
                <a:solidFill>
                  <a:srgbClr val="FF0000"/>
                </a:solidFill>
              </a:rPr>
              <a:t>&lt;/strong&gt;&lt;/li</a:t>
            </a:r>
            <a:r>
              <a:rPr lang="en-US" altLang="ja-JP" sz="2000" dirty="0" smtClean="0">
                <a:solidFill>
                  <a:srgbClr val="FF0000"/>
                </a:solidFill>
              </a:rPr>
              <a:t>&gt;</a:t>
            </a:r>
            <a:endParaRPr lang="en-US" altLang="ja-JP" sz="2000" dirty="0"/>
          </a:p>
          <a:p>
            <a:pPr marL="0" indent="0">
              <a:buNone/>
            </a:pPr>
            <a:r>
              <a:rPr lang="en-US" altLang="ja-JP" sz="2400" dirty="0" smtClean="0">
                <a:solidFill>
                  <a:srgbClr val="FF0000"/>
                </a:solidFill>
              </a:rPr>
              <a:t>&lt;/</a:t>
            </a:r>
            <a:r>
              <a:rPr lang="en-US" altLang="ja-JP" sz="2400" dirty="0" err="1">
                <a:solidFill>
                  <a:srgbClr val="FF0000"/>
                </a:solidFill>
              </a:rPr>
              <a:t>o</a:t>
            </a:r>
            <a:r>
              <a:rPr lang="en-US" altLang="ja-JP" sz="2400" dirty="0" err="1" smtClean="0">
                <a:solidFill>
                  <a:srgbClr val="FF0000"/>
                </a:solidFill>
              </a:rPr>
              <a:t>l</a:t>
            </a:r>
            <a:r>
              <a:rPr lang="en-US" altLang="ja-JP" sz="2400" dirty="0" smtClean="0">
                <a:solidFill>
                  <a:srgbClr val="FF0000"/>
                </a:solidFill>
              </a:rPr>
              <a:t>&gt;</a:t>
            </a:r>
            <a:endParaRPr lang="en-US" altLang="ja-JP"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14</a:t>
            </a:fld>
            <a:endParaRPr kumimoji="1" lang="ja-JP" altLang="en-US" dirty="0"/>
          </a:p>
        </p:txBody>
      </p:sp>
    </p:spTree>
    <p:extLst>
      <p:ext uri="{BB962C8B-B14F-4D97-AF65-F5344CB8AC3E}">
        <p14:creationId xmlns:p14="http://schemas.microsoft.com/office/powerpoint/2010/main" val="602950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kumimoji="1" lang="ja-JP" altLang="en-US" dirty="0" smtClean="0"/>
              <a:t>フォーマットの</a:t>
            </a:r>
            <a:r>
              <a:rPr lang="ja-JP" altLang="en-US" dirty="0"/>
              <a:t>表示</a:t>
            </a:r>
            <a:r>
              <a:rPr kumimoji="1" lang="ja-JP" altLang="en-US" dirty="0" smtClean="0"/>
              <a:t>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15</a:t>
            </a:fld>
            <a:endParaRPr kumimoji="1" lang="ja-JP" altLang="en-US" dirty="0"/>
          </a:p>
        </p:txBody>
      </p:sp>
      <p:pic>
        <p:nvPicPr>
          <p:cNvPr id="5" name="図 4"/>
          <p:cNvPicPr>
            <a:picLocks noChangeAspect="1"/>
          </p:cNvPicPr>
          <p:nvPr/>
        </p:nvPicPr>
        <p:blipFill>
          <a:blip r:embed="rId2"/>
          <a:stretch>
            <a:fillRect/>
          </a:stretch>
        </p:blipFill>
        <p:spPr>
          <a:xfrm>
            <a:off x="162000" y="1052736"/>
            <a:ext cx="8820000" cy="7295243"/>
          </a:xfrm>
          <a:prstGeom prst="rect">
            <a:avLst/>
          </a:prstGeom>
        </p:spPr>
      </p:pic>
      <p:sp>
        <p:nvSpPr>
          <p:cNvPr id="7" name="正方形/長方形 6"/>
          <p:cNvSpPr/>
          <p:nvPr/>
        </p:nvSpPr>
        <p:spPr>
          <a:xfrm>
            <a:off x="364276" y="2325435"/>
            <a:ext cx="8280920" cy="2664296"/>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9048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kumimoji="1" lang="ja-JP" altLang="en-US" dirty="0" smtClean="0"/>
              <a:t>におけるタグと要素</a:t>
            </a:r>
            <a:endParaRPr kumimoji="1" lang="ja-JP" altLang="en-US" dirty="0"/>
          </a:p>
        </p:txBody>
      </p:sp>
      <p:sp>
        <p:nvSpPr>
          <p:cNvPr id="3" name="コンテンツ プレースホルダー 2"/>
          <p:cNvSpPr>
            <a:spLocks noGrp="1"/>
          </p:cNvSpPr>
          <p:nvPr>
            <p:ph idx="1"/>
          </p:nvPr>
        </p:nvSpPr>
        <p:spPr>
          <a:xfrm>
            <a:off x="0" y="1153544"/>
            <a:ext cx="9144000" cy="5299792"/>
          </a:xfrm>
        </p:spPr>
        <p:txBody>
          <a:bodyPr/>
          <a:lstStyle/>
          <a:p>
            <a:r>
              <a:rPr lang="ja-JP" altLang="en-US" dirty="0" smtClean="0"/>
              <a:t>ブラケット文字：</a:t>
            </a:r>
            <a:r>
              <a:rPr kumimoji="1" lang="ja-JP" altLang="en-US" dirty="0" smtClean="0"/>
              <a:t>＜　と　＞　に囲んだ中にタグ名</a:t>
            </a:r>
            <a:endParaRPr kumimoji="1" lang="en-US" altLang="ja-JP" dirty="0" smtClean="0"/>
          </a:p>
          <a:p>
            <a:r>
              <a:rPr lang="en-US" altLang="ja-JP" dirty="0" smtClean="0"/>
              <a:t>h1</a:t>
            </a:r>
            <a:r>
              <a:rPr lang="ja-JP" altLang="en-US" dirty="0" smtClean="0"/>
              <a:t>タグ → </a:t>
            </a:r>
            <a:r>
              <a:rPr lang="en-US" altLang="ja-JP" dirty="0" smtClean="0"/>
              <a:t>&lt;h1&gt;</a:t>
            </a:r>
          </a:p>
          <a:p>
            <a:r>
              <a:rPr lang="ja-JP" altLang="en-US" dirty="0" smtClean="0"/>
              <a:t>開始タグと終了タグ</a:t>
            </a:r>
            <a:endParaRPr lang="en-US" altLang="ja-JP" dirty="0" smtClean="0"/>
          </a:p>
          <a:p>
            <a:pPr lvl="1"/>
            <a:r>
              <a:rPr kumimoji="1" lang="en-US" altLang="ja-JP" dirty="0" smtClean="0"/>
              <a:t>&lt;h1&gt;  </a:t>
            </a:r>
            <a:r>
              <a:rPr kumimoji="1" lang="ja-JP" altLang="en-US" dirty="0" smtClean="0"/>
              <a:t>～  </a:t>
            </a:r>
            <a:r>
              <a:rPr kumimoji="1" lang="en-US" altLang="ja-JP" dirty="0" smtClean="0"/>
              <a:t>&lt;/h1&gt;</a:t>
            </a:r>
          </a:p>
          <a:p>
            <a:r>
              <a:rPr lang="ja-JP" altLang="en-US" dirty="0" smtClean="0"/>
              <a:t>要素</a:t>
            </a:r>
            <a:endParaRPr lang="en-US" altLang="ja-JP" dirty="0" smtClean="0"/>
          </a:p>
          <a:p>
            <a:pPr lvl="1"/>
            <a:r>
              <a:rPr kumimoji="1" lang="ja-JP" altLang="en-US" dirty="0" smtClean="0"/>
              <a:t>開始タグと終了タグで囲まれた部位を「要素」と呼ぶ</a:t>
            </a:r>
            <a:endParaRPr kumimoji="1" lang="en-US" altLang="ja-JP" dirty="0" smtClean="0"/>
          </a:p>
          <a:p>
            <a:pPr lvl="1"/>
            <a:r>
              <a:rPr lang="ja-JP" altLang="en-US" dirty="0" smtClean="0"/>
              <a:t>入れ子構造をとることができる</a:t>
            </a:r>
            <a:endParaRPr lang="en-US" altLang="ja-JP" dirty="0"/>
          </a:p>
          <a:p>
            <a:pPr marL="57150" indent="0">
              <a:buNone/>
            </a:pPr>
            <a:r>
              <a:rPr lang="en-US" altLang="ja-JP" sz="2400" dirty="0" smtClean="0">
                <a:solidFill>
                  <a:srgbClr val="FF0000"/>
                </a:solidFill>
              </a:rPr>
              <a:t>&lt;</a:t>
            </a:r>
            <a:r>
              <a:rPr lang="en-US" altLang="ja-JP" sz="2400" dirty="0">
                <a:solidFill>
                  <a:srgbClr val="FF0000"/>
                </a:solidFill>
              </a:rPr>
              <a:t>li&gt;</a:t>
            </a:r>
            <a:r>
              <a:rPr lang="ja-JP" altLang="en-US" sz="1800" dirty="0"/>
              <a:t>第</a:t>
            </a:r>
            <a:r>
              <a:rPr lang="en-US" altLang="ja-JP" sz="1800" dirty="0"/>
              <a:t>1</a:t>
            </a:r>
            <a:r>
              <a:rPr lang="ja-JP" altLang="en-US" sz="1800" dirty="0"/>
              <a:t>回</a:t>
            </a:r>
            <a:r>
              <a:rPr lang="en-US" altLang="ja-JP" sz="1800" dirty="0"/>
              <a:t>:</a:t>
            </a:r>
            <a:r>
              <a:rPr lang="ja-JP" altLang="en-US" sz="1800" dirty="0"/>
              <a:t>ディジタルドキュメントとは？</a:t>
            </a:r>
            <a:r>
              <a:rPr lang="en-US" altLang="ja-JP" sz="2400" dirty="0">
                <a:solidFill>
                  <a:schemeClr val="accent6"/>
                </a:solidFill>
              </a:rPr>
              <a:t>&lt;strong&gt;</a:t>
            </a:r>
            <a:r>
              <a:rPr lang="en-US" altLang="ja-JP" sz="1800" dirty="0"/>
              <a:t>[</a:t>
            </a:r>
            <a:r>
              <a:rPr lang="ja-JP" altLang="en-US" sz="1800" dirty="0"/>
              <a:t>第</a:t>
            </a:r>
            <a:r>
              <a:rPr lang="en-US" altLang="ja-JP" sz="1800" dirty="0"/>
              <a:t>1</a:t>
            </a:r>
            <a:r>
              <a:rPr lang="ja-JP" altLang="en-US" sz="1800" dirty="0"/>
              <a:t>回レポート課題</a:t>
            </a:r>
            <a:r>
              <a:rPr lang="en-US" altLang="ja-JP" sz="1800" dirty="0"/>
              <a:t>]</a:t>
            </a:r>
            <a:r>
              <a:rPr lang="en-US" altLang="ja-JP" sz="2400" dirty="0">
                <a:solidFill>
                  <a:schemeClr val="accent6"/>
                </a:solidFill>
              </a:rPr>
              <a:t>&lt;/strong&gt;</a:t>
            </a:r>
            <a:r>
              <a:rPr lang="en-US" altLang="ja-JP" sz="2400" dirty="0">
                <a:solidFill>
                  <a:srgbClr val="FF0000"/>
                </a:solidFill>
              </a:rPr>
              <a:t>&lt;/li</a:t>
            </a:r>
            <a:r>
              <a:rPr lang="en-US" altLang="ja-JP" sz="2400" dirty="0" smtClean="0">
                <a:solidFill>
                  <a:srgbClr val="FF0000"/>
                </a:solidFill>
              </a:rPr>
              <a:t>&gt;</a:t>
            </a:r>
            <a:endParaRPr lang="en-US" altLang="ja-JP" sz="2400" dirty="0">
              <a:solidFill>
                <a:srgbClr val="FF0000"/>
              </a:solidFill>
            </a:endParaRP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16</a:t>
            </a:fld>
            <a:endParaRPr kumimoji="1" lang="ja-JP" altLang="en-US" dirty="0"/>
          </a:p>
        </p:txBody>
      </p:sp>
      <p:sp>
        <p:nvSpPr>
          <p:cNvPr id="11" name="右中かっこ 10"/>
          <p:cNvSpPr/>
          <p:nvPr/>
        </p:nvSpPr>
        <p:spPr>
          <a:xfrm rot="5400000">
            <a:off x="5904344" y="3978712"/>
            <a:ext cx="288000" cy="3240000"/>
          </a:xfrm>
          <a:prstGeom prst="rightBrace">
            <a:avLst/>
          </a:prstGeom>
          <a:ln>
            <a:prstDash val="solid"/>
          </a:ln>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ja-JP" altLang="en-US"/>
          </a:p>
        </p:txBody>
      </p:sp>
      <p:sp>
        <p:nvSpPr>
          <p:cNvPr id="12" name="右中かっこ 11"/>
          <p:cNvSpPr/>
          <p:nvPr/>
        </p:nvSpPr>
        <p:spPr>
          <a:xfrm rot="5400000">
            <a:off x="4283984" y="1844808"/>
            <a:ext cx="288000" cy="8064896"/>
          </a:xfrm>
          <a:prstGeom prst="rightBrace">
            <a:avLst/>
          </a:prstGeom>
          <a:ln>
            <a:solidFill>
              <a:srgbClr val="FF0000"/>
            </a:solidFill>
            <a:prstDash val="solid"/>
          </a:ln>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7460056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kumimoji="1" lang="en-US" altLang="ja-JP" dirty="0" smtClean="0"/>
              <a:t>HTML</a:t>
            </a:r>
            <a:r>
              <a:rPr kumimoji="1" lang="ja-JP" altLang="en-US" dirty="0" smtClean="0"/>
              <a:t>におけるハイパーリンク</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pPr marL="0" indent="0">
              <a:buNone/>
            </a:pPr>
            <a:r>
              <a:rPr kumimoji="1" lang="en-US" altLang="ja-JP" sz="3600" dirty="0" smtClean="0"/>
              <a:t>&lt;a </a:t>
            </a:r>
            <a:r>
              <a:rPr kumimoji="1" lang="en-US" altLang="ja-JP" sz="3600" dirty="0" err="1" smtClean="0"/>
              <a:t>href</a:t>
            </a:r>
            <a:r>
              <a:rPr kumimoji="1" lang="en-US" altLang="ja-JP" sz="3600" dirty="0" smtClean="0"/>
              <a:t>=“http://www.tsukuba.ac.jp/”&gt;</a:t>
            </a:r>
            <a:r>
              <a:rPr kumimoji="1" lang="ja-JP" altLang="en-US" dirty="0" smtClean="0"/>
              <a:t>筑波大学の公式サイト</a:t>
            </a:r>
            <a:r>
              <a:rPr kumimoji="1" lang="en-US" altLang="ja-JP" sz="3600" dirty="0" smtClean="0"/>
              <a:t>&lt;/a&gt;</a:t>
            </a:r>
          </a:p>
          <a:p>
            <a:pPr marL="0" indent="0">
              <a:buNone/>
            </a:pPr>
            <a:endParaRPr kumimoji="1" lang="en-US" altLang="ja-JP" dirty="0" smtClean="0"/>
          </a:p>
          <a:p>
            <a:pPr marL="0" indent="0">
              <a:buNone/>
            </a:pPr>
            <a:r>
              <a:rPr lang="en-US" altLang="ja-JP" dirty="0"/>
              <a:t>	</a:t>
            </a:r>
            <a:r>
              <a:rPr lang="ja-JP" altLang="en-US" dirty="0" smtClean="0"/>
              <a:t>ブラウザでの表示→</a:t>
            </a:r>
            <a:endParaRPr kumimoji="1" lang="en-US" altLang="ja-JP" dirty="0" smtClean="0"/>
          </a:p>
          <a:p>
            <a:endParaRPr lang="en-US" altLang="ja-JP" sz="2200" dirty="0"/>
          </a:p>
          <a:p>
            <a:r>
              <a:rPr kumimoji="1" lang="en-US" altLang="ja-JP" dirty="0" smtClean="0"/>
              <a:t>a (Anchor)</a:t>
            </a:r>
            <a:r>
              <a:rPr kumimoji="1" lang="ja-JP" altLang="en-US" dirty="0" smtClean="0"/>
              <a:t>タグによる</a:t>
            </a:r>
            <a:r>
              <a:rPr kumimoji="1" lang="en-US" altLang="ja-JP" dirty="0" smtClean="0"/>
              <a:t>URL</a:t>
            </a:r>
            <a:r>
              <a:rPr kumimoji="1" lang="ja-JP" altLang="en-US" dirty="0" smtClean="0"/>
              <a:t>参照を通じたリンク</a:t>
            </a:r>
            <a:endParaRPr kumimoji="1" lang="en-US" altLang="ja-JP" dirty="0" smtClean="0"/>
          </a:p>
          <a:p>
            <a:pPr lvl="1"/>
            <a:r>
              <a:rPr kumimoji="1" lang="en-US" altLang="ja-JP" dirty="0" err="1" smtClean="0"/>
              <a:t>href</a:t>
            </a:r>
            <a:r>
              <a:rPr kumimoji="1" lang="ja-JP" altLang="en-US" dirty="0" smtClean="0"/>
              <a:t>属性の値として </a:t>
            </a:r>
            <a:r>
              <a:rPr kumimoji="1" lang="en-US" altLang="ja-JP" dirty="0" smtClean="0"/>
              <a:t>URL </a:t>
            </a:r>
            <a:r>
              <a:rPr kumimoji="1" lang="ja-JP" altLang="en-US" dirty="0" smtClean="0"/>
              <a:t>を記述してリンクを表現</a:t>
            </a:r>
            <a:endParaRPr kumimoji="1" lang="en-US" altLang="ja-JP" dirty="0" smtClean="0"/>
          </a:p>
          <a:p>
            <a:r>
              <a:rPr lang="en-US" altLang="ja-JP" dirty="0" smtClean="0"/>
              <a:t>a</a:t>
            </a:r>
            <a:r>
              <a:rPr lang="ja-JP" altLang="en-US" dirty="0" smtClean="0"/>
              <a:t>要素の内容は</a:t>
            </a:r>
            <a:r>
              <a:rPr lang="ja-JP" altLang="en-US" u="sng" dirty="0" smtClean="0"/>
              <a:t>アンカーテキスト</a:t>
            </a:r>
            <a:r>
              <a:rPr lang="ja-JP" altLang="en-US" dirty="0" smtClean="0"/>
              <a:t>と呼ばれるリンク部分となる</a:t>
            </a:r>
            <a:endParaRPr lang="en-US" altLang="ja-JP" dirty="0" smtClean="0"/>
          </a:p>
          <a:p>
            <a:pPr lvl="1"/>
            <a:r>
              <a:rPr lang="ja-JP" altLang="en-US" dirty="0" smtClean="0"/>
              <a:t>リンク先との関係を示す記述がなされる</a:t>
            </a:r>
            <a:endParaRPr lang="en-US" altLang="ja-JP" dirty="0" smtClean="0"/>
          </a:p>
          <a:p>
            <a:pPr lvl="1"/>
            <a:r>
              <a:rPr lang="ja-JP" altLang="en-US" dirty="0" smtClean="0"/>
              <a:t>→ </a:t>
            </a:r>
            <a:r>
              <a:rPr lang="en-US" altLang="ja-JP" dirty="0" smtClean="0"/>
              <a:t>Web</a:t>
            </a:r>
            <a:r>
              <a:rPr lang="ja-JP" altLang="en-US" dirty="0"/>
              <a:t>サーチ</a:t>
            </a:r>
            <a:r>
              <a:rPr lang="ja-JP" altLang="en-US" dirty="0" smtClean="0"/>
              <a:t>エンジンにおける利用</a:t>
            </a:r>
            <a:endParaRPr lang="en-US" altLang="ja-JP" dirty="0" smtClean="0"/>
          </a:p>
          <a:p>
            <a:pPr lvl="1"/>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17</a:t>
            </a:fld>
            <a:endParaRPr kumimoji="1" lang="ja-JP" altLang="en-US" dirty="0"/>
          </a:p>
        </p:txBody>
      </p:sp>
      <p:sp>
        <p:nvSpPr>
          <p:cNvPr id="5" name="角丸四角形 4"/>
          <p:cNvSpPr/>
          <p:nvPr/>
        </p:nvSpPr>
        <p:spPr>
          <a:xfrm>
            <a:off x="323528" y="1124744"/>
            <a:ext cx="8496944" cy="1080120"/>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6" name="図 5"/>
          <p:cNvPicPr>
            <a:picLocks noChangeAspect="1"/>
          </p:cNvPicPr>
          <p:nvPr/>
        </p:nvPicPr>
        <p:blipFill rotWithShape="1">
          <a:blip r:embed="rId2"/>
          <a:srcRect l="26614" t="61405" r="40480" b="28457"/>
          <a:stretch/>
        </p:blipFill>
        <p:spPr>
          <a:xfrm>
            <a:off x="5004048" y="2492896"/>
            <a:ext cx="3816424" cy="864096"/>
          </a:xfrm>
          <a:prstGeom prst="rect">
            <a:avLst/>
          </a:prstGeom>
          <a:ln>
            <a:solidFill>
              <a:schemeClr val="bg1">
                <a:lumMod val="50000"/>
              </a:schemeClr>
            </a:solidFill>
          </a:ln>
        </p:spPr>
      </p:pic>
      <p:pic>
        <p:nvPicPr>
          <p:cNvPr id="2050" name="Picture 2" descr="File:US Navy Anchor Insignia.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6780" y="5012637"/>
            <a:ext cx="1054968" cy="1054968"/>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p:cNvSpPr/>
          <p:nvPr/>
        </p:nvSpPr>
        <p:spPr>
          <a:xfrm>
            <a:off x="7092280" y="6021288"/>
            <a:ext cx="2124000" cy="415498"/>
          </a:xfrm>
          <a:prstGeom prst="rect">
            <a:avLst/>
          </a:prstGeom>
        </p:spPr>
        <p:txBody>
          <a:bodyPr wrap="square">
            <a:spAutoFit/>
          </a:bodyPr>
          <a:lstStyle/>
          <a:p>
            <a:r>
              <a:rPr lang="en-US" altLang="ja-JP" sz="1000" dirty="0"/>
              <a:t>http://commons.wikimedia.org/wiki/File:US_Navy_Anchor_Insignia.svg</a:t>
            </a:r>
            <a:endParaRPr lang="ja-JP" altLang="en-US" sz="1000" dirty="0"/>
          </a:p>
        </p:txBody>
      </p:sp>
    </p:spTree>
    <p:extLst>
      <p:ext uri="{BB962C8B-B14F-4D97-AF65-F5344CB8AC3E}">
        <p14:creationId xmlns:p14="http://schemas.microsoft.com/office/powerpoint/2010/main" val="2224483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384"/>
            <a:ext cx="9144000" cy="1143000"/>
          </a:xfrm>
        </p:spPr>
        <p:txBody>
          <a:bodyPr>
            <a:normAutofit fontScale="90000"/>
          </a:bodyPr>
          <a:lstStyle/>
          <a:p>
            <a:r>
              <a:rPr kumimoji="1" lang="en-US" altLang="ja-JP" dirty="0" smtClean="0"/>
              <a:t>HTML</a:t>
            </a:r>
            <a:r>
              <a:rPr kumimoji="1" lang="ja-JP" altLang="en-US" dirty="0" smtClean="0"/>
              <a:t>におけるハイパーリンク（フレーム）</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18</a:t>
            </a:fld>
            <a:endParaRPr kumimoji="1" lang="ja-JP" altLang="en-US" dirty="0"/>
          </a:p>
        </p:txBody>
      </p:sp>
      <p:sp>
        <p:nvSpPr>
          <p:cNvPr id="5" name="角丸四角形 4"/>
          <p:cNvSpPr/>
          <p:nvPr/>
        </p:nvSpPr>
        <p:spPr>
          <a:xfrm>
            <a:off x="350313" y="1052735"/>
            <a:ext cx="8496944" cy="3044229"/>
          </a:xfrm>
          <a:prstGeom prst="roundRect">
            <a:avLst>
              <a:gd name="adj" fmla="val 8352"/>
            </a:avLst>
          </a:prstGeom>
          <a:noFill/>
        </p:spPr>
        <p:style>
          <a:lnRef idx="2">
            <a:schemeClr val="accent1"/>
          </a:lnRef>
          <a:fillRef idx="1">
            <a:schemeClr val="lt1"/>
          </a:fillRef>
          <a:effectRef idx="0">
            <a:schemeClr val="accent1"/>
          </a:effectRef>
          <a:fontRef idx="minor">
            <a:schemeClr val="dk1"/>
          </a:fontRef>
        </p:style>
        <p:txBody>
          <a:bodyPr rtlCol="0" anchor="t"/>
          <a:lstStyle/>
          <a:p>
            <a:r>
              <a:rPr lang="en-US" altLang="ja-JP" sz="2000" dirty="0"/>
              <a:t>&lt;html&gt;</a:t>
            </a:r>
          </a:p>
          <a:p>
            <a:r>
              <a:rPr lang="en-US" altLang="ja-JP" sz="2000" dirty="0"/>
              <a:t>&lt;frameset rows="172,*"&gt;</a:t>
            </a:r>
          </a:p>
          <a:p>
            <a:r>
              <a:rPr lang="ja-JP" altLang="en-US" sz="2000" dirty="0"/>
              <a:t>  </a:t>
            </a:r>
            <a:r>
              <a:rPr lang="en-US" altLang="ja-JP" sz="2000" dirty="0"/>
              <a:t>&lt;frame </a:t>
            </a:r>
            <a:r>
              <a:rPr lang="en-US" altLang="ja-JP" sz="2000" dirty="0" err="1"/>
              <a:t>src</a:t>
            </a:r>
            <a:r>
              <a:rPr lang="en-US" altLang="ja-JP" sz="2000" dirty="0"/>
              <a:t>="title.html" name="</a:t>
            </a:r>
            <a:r>
              <a:rPr lang="en-US" altLang="ja-JP" sz="2000" dirty="0" err="1"/>
              <a:t>ue</a:t>
            </a:r>
            <a:r>
              <a:rPr lang="en-US" altLang="ja-JP" sz="2000" dirty="0"/>
              <a:t>"&gt;</a:t>
            </a:r>
          </a:p>
          <a:p>
            <a:r>
              <a:rPr lang="en-US" altLang="ja-JP" sz="2000" dirty="0"/>
              <a:t>  &lt;frameset cols="150,*"&gt;</a:t>
            </a:r>
          </a:p>
          <a:p>
            <a:r>
              <a:rPr lang="en-US" altLang="ja-JP" sz="2000" dirty="0"/>
              <a:t>	&lt;frame </a:t>
            </a:r>
            <a:r>
              <a:rPr lang="en-US" altLang="ja-JP" sz="2000" dirty="0" err="1"/>
              <a:t>src</a:t>
            </a:r>
            <a:r>
              <a:rPr lang="en-US" altLang="ja-JP" sz="2000" dirty="0"/>
              <a:t>="sidemenu.html" name="</a:t>
            </a:r>
            <a:r>
              <a:rPr lang="en-US" altLang="ja-JP" sz="2000" dirty="0" err="1"/>
              <a:t>hidari</a:t>
            </a:r>
            <a:r>
              <a:rPr lang="en-US" altLang="ja-JP" sz="2000" dirty="0"/>
              <a:t>"&gt;</a:t>
            </a:r>
          </a:p>
          <a:p>
            <a:r>
              <a:rPr lang="en-US" altLang="ja-JP" sz="2000" dirty="0"/>
              <a:t>    	&lt;frame </a:t>
            </a:r>
            <a:r>
              <a:rPr lang="en-US" altLang="ja-JP" sz="2000" dirty="0" err="1"/>
              <a:t>src</a:t>
            </a:r>
            <a:r>
              <a:rPr lang="en-US" altLang="ja-JP" sz="2000" dirty="0"/>
              <a:t>="welcome.html" name="</a:t>
            </a:r>
            <a:r>
              <a:rPr lang="en-US" altLang="ja-JP" sz="2000" dirty="0" err="1"/>
              <a:t>migi</a:t>
            </a:r>
            <a:r>
              <a:rPr lang="en-US" altLang="ja-JP" sz="2000" dirty="0"/>
              <a:t>"&gt;</a:t>
            </a:r>
          </a:p>
          <a:p>
            <a:r>
              <a:rPr lang="en-US" altLang="ja-JP" sz="2000" dirty="0"/>
              <a:t>  &lt;/frameset&gt;</a:t>
            </a:r>
          </a:p>
          <a:p>
            <a:r>
              <a:rPr lang="en-US" altLang="ja-JP" sz="2000" dirty="0"/>
              <a:t>&lt;/frameset&gt;</a:t>
            </a:r>
          </a:p>
          <a:p>
            <a:r>
              <a:rPr lang="en-US" altLang="ja-JP" sz="2000" dirty="0"/>
              <a:t>&lt;/html&gt;</a:t>
            </a:r>
            <a:endParaRPr kumimoji="1" lang="ja-JP" altLang="en-US" sz="2000" dirty="0"/>
          </a:p>
        </p:txBody>
      </p:sp>
      <p:sp>
        <p:nvSpPr>
          <p:cNvPr id="3" name="コンテンツ プレースホルダー 2"/>
          <p:cNvSpPr>
            <a:spLocks noGrp="1"/>
          </p:cNvSpPr>
          <p:nvPr>
            <p:ph idx="1"/>
          </p:nvPr>
        </p:nvSpPr>
        <p:spPr>
          <a:xfrm>
            <a:off x="323528" y="4149080"/>
            <a:ext cx="8496944" cy="2708920"/>
          </a:xfrm>
          <a:solidFill>
            <a:schemeClr val="bg1"/>
          </a:solidFill>
        </p:spPr>
        <p:txBody>
          <a:bodyPr>
            <a:normAutofit fontScale="70000" lnSpcReduction="20000"/>
          </a:bodyPr>
          <a:lstStyle/>
          <a:p>
            <a:r>
              <a:rPr kumimoji="1" lang="en-US" altLang="ja-JP" dirty="0" smtClean="0"/>
              <a:t>Frameset</a:t>
            </a:r>
            <a:r>
              <a:rPr kumimoji="1" lang="ja-JP" altLang="en-US" dirty="0" smtClean="0"/>
              <a:t>タグにより、フレーム枠全体を設定し、</a:t>
            </a:r>
            <a:r>
              <a:rPr kumimoji="1" lang="en-US" altLang="ja-JP" dirty="0" smtClean="0"/>
              <a:t>frame</a:t>
            </a:r>
            <a:r>
              <a:rPr kumimoji="1" lang="ja-JP" altLang="en-US" dirty="0" smtClean="0"/>
              <a:t>タグにより、実際の各フレームにおいて参照するページ</a:t>
            </a:r>
            <a:r>
              <a:rPr kumimoji="1" lang="en-US" altLang="ja-JP" dirty="0" smtClean="0"/>
              <a:t>URL</a:t>
            </a:r>
            <a:r>
              <a:rPr kumimoji="1" lang="ja-JP" altLang="en-US" dirty="0" smtClean="0"/>
              <a:t>を指定</a:t>
            </a:r>
            <a:endParaRPr kumimoji="1" lang="en-US" altLang="ja-JP" dirty="0" smtClean="0"/>
          </a:p>
          <a:p>
            <a:pPr lvl="1"/>
            <a:r>
              <a:rPr lang="ja-JP" altLang="en-US" dirty="0" smtClean="0"/>
              <a:t>例：</a:t>
            </a:r>
            <a:r>
              <a:rPr lang="en-US" altLang="ja-JP" dirty="0">
                <a:hlinkClick r:id="rId2"/>
              </a:rPr>
              <a:t>http://www.slis.tsukuba.ac.jp/mediaman</a:t>
            </a:r>
            <a:r>
              <a:rPr lang="en-US" altLang="ja-JP" dirty="0" smtClean="0">
                <a:hlinkClick r:id="rId2"/>
              </a:rPr>
              <a:t>/</a:t>
            </a:r>
            <a:endParaRPr lang="en-US" altLang="ja-JP" dirty="0" smtClean="0"/>
          </a:p>
          <a:p>
            <a:r>
              <a:rPr lang="ja-JP" altLang="en-US" dirty="0" smtClean="0"/>
              <a:t>利点：</a:t>
            </a:r>
            <a:endParaRPr lang="en-US" altLang="ja-JP" dirty="0" smtClean="0"/>
          </a:p>
          <a:p>
            <a:pPr lvl="1"/>
            <a:r>
              <a:rPr lang="ja-JP" altLang="en-US" dirty="0" smtClean="0"/>
              <a:t>単一ページ単位をシンプルに保て、ナビゲーション用として</a:t>
            </a:r>
            <a:r>
              <a:rPr lang="ja-JP" altLang="en-US" dirty="0"/>
              <a:t>同一</a:t>
            </a:r>
            <a:r>
              <a:rPr lang="ja-JP" altLang="en-US" dirty="0" smtClean="0"/>
              <a:t>内容を保持して示したりできる。</a:t>
            </a:r>
            <a:endParaRPr lang="en-US" altLang="ja-JP" dirty="0" smtClean="0"/>
          </a:p>
          <a:p>
            <a:r>
              <a:rPr lang="ja-JP" altLang="en-US" dirty="0" smtClean="0"/>
              <a:t>欠点：</a:t>
            </a:r>
            <a:endParaRPr lang="en-US" altLang="ja-JP" dirty="0"/>
          </a:p>
          <a:p>
            <a:pPr lvl="1"/>
            <a:r>
              <a:rPr lang="ja-JP" altLang="en-US" dirty="0" smtClean="0"/>
              <a:t>各フレームにおける個別ページが孤立してしまいがち。個別ページに外部から</a:t>
            </a:r>
            <a:r>
              <a:rPr lang="ja-JP" altLang="en-US" dirty="0"/>
              <a:t>リンク</a:t>
            </a:r>
            <a:r>
              <a:rPr lang="ja-JP" altLang="en-US" dirty="0" smtClean="0"/>
              <a:t>を付与したりすることが難しい。</a:t>
            </a:r>
            <a:endParaRPr lang="en-US" altLang="ja-JP" dirty="0" smtClean="0"/>
          </a:p>
        </p:txBody>
      </p:sp>
    </p:spTree>
    <p:extLst>
      <p:ext uri="{BB962C8B-B14F-4D97-AF65-F5344CB8AC3E}">
        <p14:creationId xmlns:p14="http://schemas.microsoft.com/office/powerpoint/2010/main" val="364351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lang="en-US" altLang="ja-JP" dirty="0"/>
              <a:t>HTML</a:t>
            </a:r>
            <a:r>
              <a:rPr lang="ja-JP" altLang="en-US" dirty="0"/>
              <a:t>における</a:t>
            </a:r>
            <a:r>
              <a:rPr lang="ja-JP" altLang="en-US" dirty="0" smtClean="0"/>
              <a:t>ハイパーリンク（画像）</a:t>
            </a:r>
            <a:endParaRPr kumimoji="1" lang="ja-JP" altLang="en-US" dirty="0"/>
          </a:p>
        </p:txBody>
      </p:sp>
      <p:sp>
        <p:nvSpPr>
          <p:cNvPr id="3" name="コンテンツ プレースホルダー 2"/>
          <p:cNvSpPr>
            <a:spLocks noGrp="1"/>
          </p:cNvSpPr>
          <p:nvPr>
            <p:ph idx="1"/>
          </p:nvPr>
        </p:nvSpPr>
        <p:spPr>
          <a:xfrm>
            <a:off x="323528" y="980728"/>
            <a:ext cx="4009226" cy="5299792"/>
          </a:xfrm>
        </p:spPr>
        <p:txBody>
          <a:bodyPr/>
          <a:lstStyle/>
          <a:p>
            <a:r>
              <a:rPr kumimoji="1" lang="ja-JP" altLang="en-US" dirty="0" smtClean="0"/>
              <a:t>画像</a:t>
            </a:r>
            <a:r>
              <a:rPr lang="ja-JP" altLang="en-US" dirty="0"/>
              <a:t>：</a:t>
            </a:r>
            <a:r>
              <a:rPr kumimoji="1" lang="en-US" altLang="ja-JP" dirty="0" err="1" smtClean="0"/>
              <a:t>img</a:t>
            </a:r>
            <a:r>
              <a:rPr kumimoji="1" lang="ja-JP" altLang="en-US" dirty="0" smtClean="0"/>
              <a:t>要素</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kumimoji="1" lang="en-US" altLang="ja-JP" dirty="0" smtClean="0"/>
              <a:t>alt, title</a:t>
            </a:r>
            <a:r>
              <a:rPr kumimoji="1" lang="ja-JP" altLang="en-US" dirty="0" smtClean="0"/>
              <a:t>属性によるテキスト情報の追加</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19</a:t>
            </a:fld>
            <a:endParaRPr kumimoji="1" lang="ja-JP" altLang="en-US" dirty="0"/>
          </a:p>
        </p:txBody>
      </p:sp>
      <p:sp>
        <p:nvSpPr>
          <p:cNvPr id="5" name="角丸四角形 4"/>
          <p:cNvSpPr/>
          <p:nvPr/>
        </p:nvSpPr>
        <p:spPr>
          <a:xfrm>
            <a:off x="179512" y="1556792"/>
            <a:ext cx="8784976" cy="23762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dirty="0" smtClean="0"/>
              <a:t>&lt;a </a:t>
            </a:r>
            <a:r>
              <a:rPr lang="en-US" altLang="ja-JP" dirty="0" err="1"/>
              <a:t>href</a:t>
            </a:r>
            <a:r>
              <a:rPr lang="en-US" altLang="ja-JP" dirty="0" smtClean="0"/>
              <a:t>=“dl.html”&gt;&lt;</a:t>
            </a:r>
            <a:r>
              <a:rPr lang="en-US" altLang="ja-JP" dirty="0" err="1">
                <a:solidFill>
                  <a:srgbClr val="FF0000"/>
                </a:solidFill>
              </a:rPr>
              <a:t>img</a:t>
            </a:r>
            <a:r>
              <a:rPr lang="en-US" altLang="ja-JP" dirty="0"/>
              <a:t> </a:t>
            </a:r>
            <a:r>
              <a:rPr lang="en-US" altLang="ja-JP" dirty="0" err="1"/>
              <a:t>src</a:t>
            </a:r>
            <a:r>
              <a:rPr lang="en-US" altLang="ja-JP" dirty="0" smtClean="0"/>
              <a:t>=“assets/images/kouhou.png” </a:t>
            </a:r>
            <a:r>
              <a:rPr lang="en-US" altLang="ja-JP" dirty="0"/>
              <a:t>width</a:t>
            </a:r>
            <a:r>
              <a:rPr lang="en-US" altLang="ja-JP" dirty="0" smtClean="0"/>
              <a:t>=“259” </a:t>
            </a:r>
            <a:r>
              <a:rPr lang="en-US" altLang="ja-JP" dirty="0"/>
              <a:t>height</a:t>
            </a:r>
            <a:r>
              <a:rPr lang="en-US" altLang="ja-JP" dirty="0" smtClean="0"/>
              <a:t>=“145” </a:t>
            </a:r>
            <a:r>
              <a:rPr lang="en-US" altLang="ja-JP" dirty="0"/>
              <a:t>alt</a:t>
            </a:r>
            <a:r>
              <a:rPr lang="en-US" altLang="ja-JP" dirty="0" smtClean="0"/>
              <a:t>=“</a:t>
            </a:r>
            <a:r>
              <a:rPr lang="ja-JP" altLang="en-US" dirty="0" smtClean="0"/>
              <a:t>学類</a:t>
            </a:r>
            <a:r>
              <a:rPr lang="ja-JP" altLang="en-US" dirty="0"/>
              <a:t>による</a:t>
            </a:r>
            <a:r>
              <a:rPr lang="ja-JP" altLang="en-US" dirty="0" smtClean="0"/>
              <a:t>刊行物</a:t>
            </a:r>
            <a:r>
              <a:rPr lang="en-US" altLang="ja-JP" dirty="0" smtClean="0"/>
              <a:t>”</a:t>
            </a:r>
            <a:r>
              <a:rPr lang="ja-JP" altLang="en-US" dirty="0" smtClean="0"/>
              <a:t>　</a:t>
            </a:r>
            <a:r>
              <a:rPr lang="en-US" altLang="ja-JP" dirty="0" smtClean="0"/>
              <a:t>title</a:t>
            </a:r>
            <a:r>
              <a:rPr lang="en-US" altLang="ja-JP" dirty="0"/>
              <a:t>="</a:t>
            </a:r>
            <a:r>
              <a:rPr lang="ja-JP" altLang="en-US" dirty="0"/>
              <a:t>学類による刊行物</a:t>
            </a:r>
            <a:r>
              <a:rPr lang="en-US" altLang="ja-JP" dirty="0"/>
              <a:t>" /&gt;&lt;/a</a:t>
            </a:r>
            <a:r>
              <a:rPr lang="en-US" altLang="ja-JP" dirty="0" smtClean="0"/>
              <a:t>&gt;</a:t>
            </a:r>
          </a:p>
          <a:p>
            <a:r>
              <a:rPr lang="en-US" altLang="ja-JP" dirty="0" smtClean="0"/>
              <a:t>&lt;</a:t>
            </a:r>
            <a:r>
              <a:rPr lang="en-US" altLang="ja-JP" dirty="0"/>
              <a:t>a </a:t>
            </a:r>
            <a:r>
              <a:rPr lang="en-US" altLang="ja-JP" dirty="0" err="1"/>
              <a:t>href</a:t>
            </a:r>
            <a:r>
              <a:rPr lang="en-US" altLang="ja-JP" dirty="0"/>
              <a:t>="http://klis.tsukuba.ac.jp/assets/files/Syllabus20130401.pdf"&gt;&lt;</a:t>
            </a:r>
            <a:r>
              <a:rPr lang="en-US" altLang="ja-JP" dirty="0" err="1">
                <a:solidFill>
                  <a:srgbClr val="FF0000"/>
                </a:solidFill>
              </a:rPr>
              <a:t>img</a:t>
            </a:r>
            <a:r>
              <a:rPr lang="en-US" altLang="ja-JP" dirty="0">
                <a:solidFill>
                  <a:srgbClr val="FF0000"/>
                </a:solidFill>
              </a:rPr>
              <a:t> </a:t>
            </a:r>
            <a:r>
              <a:rPr lang="en-US" altLang="ja-JP" dirty="0" err="1"/>
              <a:t>src</a:t>
            </a:r>
            <a:r>
              <a:rPr lang="en-US" altLang="ja-JP" dirty="0"/>
              <a:t>="assets/images/syllabus.png" width="231" height="92" alt="</a:t>
            </a:r>
            <a:r>
              <a:rPr lang="ja-JP" altLang="en-US" dirty="0"/>
              <a:t>筑波大学 知識情報・図書館学類 開設授業科目シラバス</a:t>
            </a:r>
            <a:r>
              <a:rPr lang="en-US" altLang="ja-JP" dirty="0"/>
              <a:t>" title="</a:t>
            </a:r>
            <a:r>
              <a:rPr lang="ja-JP" altLang="en-US" dirty="0"/>
              <a:t>筑波大学 知識情報・図書館学類 開設授業科目シラバス</a:t>
            </a:r>
            <a:r>
              <a:rPr lang="en-US" altLang="ja-JP" dirty="0"/>
              <a:t>" /&gt;&lt;/a</a:t>
            </a:r>
            <a:r>
              <a:rPr lang="en-US" altLang="ja-JP" dirty="0" smtClean="0"/>
              <a:t>&gt;</a:t>
            </a:r>
          </a:p>
          <a:p>
            <a:r>
              <a:rPr lang="en-US" altLang="ja-JP" dirty="0" smtClean="0"/>
              <a:t>&lt;</a:t>
            </a:r>
            <a:r>
              <a:rPr lang="en-US" altLang="ja-JP" dirty="0"/>
              <a:t>a </a:t>
            </a:r>
            <a:r>
              <a:rPr lang="en-US" altLang="ja-JP" dirty="0" err="1"/>
              <a:t>href</a:t>
            </a:r>
            <a:r>
              <a:rPr lang="en-US" altLang="ja-JP" dirty="0"/>
              <a:t>="http://www.tsukuba.ac.jp/" </a:t>
            </a:r>
            <a:r>
              <a:rPr lang="en-US" altLang="ja-JP" dirty="0" smtClean="0"/>
              <a:t>title</a:t>
            </a:r>
            <a:r>
              <a:rPr lang="en-US" altLang="ja-JP" dirty="0"/>
              <a:t>="</a:t>
            </a:r>
            <a:r>
              <a:rPr lang="ja-JP" altLang="en-US" dirty="0"/>
              <a:t>筑波</a:t>
            </a:r>
            <a:r>
              <a:rPr lang="ja-JP" altLang="en-US" dirty="0" smtClean="0"/>
              <a:t>大学</a:t>
            </a:r>
            <a:r>
              <a:rPr lang="en-US" altLang="ja-JP" dirty="0" smtClean="0"/>
              <a:t>"&gt;&lt;</a:t>
            </a:r>
            <a:r>
              <a:rPr lang="en-US" altLang="ja-JP" dirty="0" err="1">
                <a:solidFill>
                  <a:srgbClr val="FF0000"/>
                </a:solidFill>
              </a:rPr>
              <a:t>img</a:t>
            </a:r>
            <a:r>
              <a:rPr lang="en-US" altLang="ja-JP" dirty="0">
                <a:solidFill>
                  <a:srgbClr val="FF0000"/>
                </a:solidFill>
              </a:rPr>
              <a:t> </a:t>
            </a:r>
            <a:r>
              <a:rPr lang="en-US" altLang="ja-JP" dirty="0" err="1"/>
              <a:t>src</a:t>
            </a:r>
            <a:r>
              <a:rPr lang="en-US" altLang="ja-JP" dirty="0"/>
              <a:t>="assets/images/banner/tsukuba_univ.jpg" width="190" height="45" /&gt;&lt;/a</a:t>
            </a:r>
            <a:r>
              <a:rPr lang="en-US" altLang="ja-JP" dirty="0" smtClean="0"/>
              <a:t>&gt;</a:t>
            </a:r>
            <a:endParaRPr kumimoji="1" lang="ja-JP" altLang="en-US" dirty="0"/>
          </a:p>
        </p:txBody>
      </p:sp>
      <p:sp>
        <p:nvSpPr>
          <p:cNvPr id="7" name="Rectangle 1"/>
          <p:cNvSpPr>
            <a:spLocks noChangeArrowheads="1"/>
          </p:cNvSpPr>
          <p:nvPr/>
        </p:nvSpPr>
        <p:spPr bwMode="auto">
          <a:xfrm>
            <a:off x="24511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dirty="0" smtClean="0">
                <a:ln>
                  <a:noFill/>
                </a:ln>
                <a:solidFill>
                  <a:schemeClr val="tx1"/>
                </a:solidFill>
                <a:effectLst/>
                <a:latin typeface="Arial" panose="020B0604020202020204" pitchFamily="34" charset="0"/>
              </a:rPr>
              <a:t/>
            </a:r>
            <a:br>
              <a:rPr kumimoji="0" lang="ja-JP" altLang="ja-JP" sz="1800" b="0" i="0" u="none" strike="noStrike" cap="none" normalizeH="0" baseline="0" dirty="0" smtClean="0">
                <a:ln>
                  <a:noFill/>
                </a:ln>
                <a:solidFill>
                  <a:schemeClr val="tx1"/>
                </a:solidFill>
                <a:effectLst/>
                <a:latin typeface="Arial" panose="020B0604020202020204" pitchFamily="34" charset="0"/>
              </a:rPr>
            </a:b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pic>
        <p:nvPicPr>
          <p:cNvPr id="10" name="図 9"/>
          <p:cNvPicPr>
            <a:picLocks noChangeAspect="1"/>
          </p:cNvPicPr>
          <p:nvPr/>
        </p:nvPicPr>
        <p:blipFill rotWithShape="1">
          <a:blip r:embed="rId2"/>
          <a:srcRect l="2344" t="34177" r="41335"/>
          <a:stretch/>
        </p:blipFill>
        <p:spPr>
          <a:xfrm>
            <a:off x="4760791" y="4005064"/>
            <a:ext cx="4203697" cy="4035499"/>
          </a:xfrm>
          <a:prstGeom prst="rect">
            <a:avLst/>
          </a:prstGeom>
          <a:ln>
            <a:solidFill>
              <a:schemeClr val="bg1">
                <a:lumMod val="50000"/>
              </a:schemeClr>
            </a:solidFill>
          </a:ln>
        </p:spPr>
      </p:pic>
      <p:sp>
        <p:nvSpPr>
          <p:cNvPr id="11" name="正方形/長方形 10"/>
          <p:cNvSpPr/>
          <p:nvPr/>
        </p:nvSpPr>
        <p:spPr>
          <a:xfrm>
            <a:off x="1763688" y="6269250"/>
            <a:ext cx="3366306" cy="40011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sz="2000" dirty="0">
                <a:hlinkClick r:id="rId3"/>
              </a:rPr>
              <a:t>http://www.klis.tsukuba.ac.jp/</a:t>
            </a:r>
            <a:endParaRPr lang="ja-JP" altLang="en-US" sz="2000" dirty="0"/>
          </a:p>
        </p:txBody>
      </p:sp>
    </p:spTree>
    <p:extLst>
      <p:ext uri="{BB962C8B-B14F-4D97-AF65-F5344CB8AC3E}">
        <p14:creationId xmlns:p14="http://schemas.microsoft.com/office/powerpoint/2010/main" val="3825870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（前回の復習 </a:t>
            </a:r>
            <a:r>
              <a:rPr kumimoji="1" lang="en-US" altLang="ja-JP" dirty="0" smtClean="0"/>
              <a:t>= </a:t>
            </a:r>
            <a:r>
              <a:rPr lang="ja-JP" altLang="en-US" dirty="0" smtClean="0"/>
              <a:t>ふりかえり</a:t>
            </a:r>
            <a:r>
              <a:rPr kumimoji="1" lang="ja-JP" altLang="en-US" dirty="0" smtClean="0"/>
              <a:t>）</a:t>
            </a:r>
            <a:endParaRPr kumimoji="1" lang="ja-JP" altLang="en-US" dirty="0"/>
          </a:p>
        </p:txBody>
      </p:sp>
      <p:sp>
        <p:nvSpPr>
          <p:cNvPr id="3" name="コンテンツ プレースホルダ 2"/>
          <p:cNvSpPr>
            <a:spLocks noGrp="1"/>
          </p:cNvSpPr>
          <p:nvPr>
            <p:ph idx="1"/>
          </p:nvPr>
        </p:nvSpPr>
        <p:spPr>
          <a:xfrm>
            <a:off x="323528" y="1153544"/>
            <a:ext cx="8712968" cy="5299792"/>
          </a:xfrm>
        </p:spPr>
        <p:txBody>
          <a:bodyPr>
            <a:normAutofit/>
          </a:bodyPr>
          <a:lstStyle/>
          <a:p>
            <a:r>
              <a:rPr lang="ja-JP" altLang="en-US" dirty="0" smtClean="0"/>
              <a:t>ドキュメントフォーマットとは？</a:t>
            </a:r>
            <a:endParaRPr lang="en-US" altLang="ja-JP" dirty="0"/>
          </a:p>
          <a:p>
            <a:r>
              <a:rPr lang="ja-JP" altLang="en-US" dirty="0"/>
              <a:t>ドキュメントフォーマットの</a:t>
            </a:r>
            <a:r>
              <a:rPr lang="ja-JP" altLang="en-US" dirty="0" smtClean="0"/>
              <a:t>切り口</a:t>
            </a:r>
            <a:endParaRPr lang="en-US" altLang="ja-JP" dirty="0" smtClean="0"/>
          </a:p>
          <a:p>
            <a:pPr lvl="1"/>
            <a:r>
              <a:rPr lang="ja-JP" altLang="en-US" dirty="0" smtClean="0"/>
              <a:t>書式・レイアウト</a:t>
            </a:r>
            <a:r>
              <a:rPr lang="en-US" altLang="ja-JP" dirty="0" smtClean="0"/>
              <a:t>, </a:t>
            </a:r>
            <a:r>
              <a:rPr lang="ja-JP" altLang="en-US" dirty="0" smtClean="0"/>
              <a:t>複合コンテンツ</a:t>
            </a:r>
            <a:r>
              <a:rPr lang="en-US" altLang="ja-JP" dirty="0" smtClean="0"/>
              <a:t>, </a:t>
            </a:r>
            <a:r>
              <a:rPr lang="ja-JP" altLang="en-US" dirty="0" smtClean="0"/>
              <a:t>標準化</a:t>
            </a:r>
            <a:endParaRPr lang="en-US" altLang="ja-JP" dirty="0"/>
          </a:p>
          <a:p>
            <a:r>
              <a:rPr lang="ja-JP" altLang="en-US" dirty="0" smtClean="0"/>
              <a:t>プレインテキストとその文字コード</a:t>
            </a:r>
            <a:endParaRPr lang="en-US" altLang="ja-JP" dirty="0" smtClean="0"/>
          </a:p>
          <a:p>
            <a:r>
              <a:rPr lang="ja-JP" altLang="en-US" dirty="0"/>
              <a:t>フォーマット</a:t>
            </a:r>
            <a:r>
              <a:rPr lang="ja-JP" altLang="en-US" dirty="0" smtClean="0"/>
              <a:t>の識別や判別</a:t>
            </a:r>
            <a:endParaRPr lang="en-US" altLang="ja-JP" dirty="0"/>
          </a:p>
          <a:p>
            <a:r>
              <a:rPr lang="ja-JP" altLang="en-US" dirty="0" smtClean="0"/>
              <a:t>ドキュメントフォーマット</a:t>
            </a:r>
            <a:r>
              <a:rPr lang="ja-JP" altLang="en-US" dirty="0"/>
              <a:t>の例</a:t>
            </a:r>
            <a:endParaRPr lang="en-US" altLang="ja-JP" dirty="0"/>
          </a:p>
          <a:p>
            <a:pPr lvl="1"/>
            <a:r>
              <a:rPr lang="ja-JP" altLang="en-US" dirty="0" smtClean="0"/>
              <a:t>メールフォーマット</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a:t>
            </a:fld>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600" dirty="0" smtClean="0"/>
              <a:t>HTML</a:t>
            </a:r>
            <a:r>
              <a:rPr lang="ja-JP" altLang="en-US" sz="3600" dirty="0" smtClean="0"/>
              <a:t>におけるハイパーリンク</a:t>
            </a:r>
            <a:r>
              <a:rPr lang="en-US" altLang="ja-JP" sz="3600" dirty="0" smtClean="0"/>
              <a:t/>
            </a:r>
            <a:br>
              <a:rPr lang="en-US" altLang="ja-JP" sz="3600" dirty="0" smtClean="0"/>
            </a:br>
            <a:r>
              <a:rPr lang="ja-JP" altLang="en-US" sz="3600" dirty="0" smtClean="0"/>
              <a:t>（複合オブジェクト）</a:t>
            </a:r>
            <a:endParaRPr kumimoji="1" lang="ja-JP" altLang="en-US" sz="3600" dirty="0"/>
          </a:p>
        </p:txBody>
      </p:sp>
      <p:sp>
        <p:nvSpPr>
          <p:cNvPr id="3" name="コンテンツ プレースホルダー 2"/>
          <p:cNvSpPr>
            <a:spLocks noGrp="1"/>
          </p:cNvSpPr>
          <p:nvPr>
            <p:ph idx="1"/>
          </p:nvPr>
        </p:nvSpPr>
        <p:spPr/>
        <p:txBody>
          <a:bodyPr/>
          <a:lstStyle/>
          <a:p>
            <a:r>
              <a:rPr lang="ja-JP" altLang="en-US" dirty="0" smtClean="0"/>
              <a:t>その他</a:t>
            </a:r>
            <a:r>
              <a:rPr lang="ja-JP" altLang="en-US" dirty="0"/>
              <a:t>：動画や外部ページの埋め込み等</a:t>
            </a:r>
            <a:endParaRPr lang="en-US" altLang="ja-JP" dirty="0"/>
          </a:p>
          <a:p>
            <a:r>
              <a:rPr lang="en-US" altLang="ja-JP" dirty="0" err="1" smtClean="0"/>
              <a:t>iframe</a:t>
            </a:r>
            <a:r>
              <a:rPr lang="ja-JP" altLang="en-US" dirty="0" smtClean="0"/>
              <a:t>：任意のコンテンツをその場に埋め込む</a:t>
            </a:r>
            <a:endParaRPr lang="en-US" altLang="ja-JP" dirty="0" smtClean="0"/>
          </a:p>
          <a:p>
            <a:pPr lvl="1"/>
            <a:endParaRPr lang="en-US" altLang="ja-JP" dirty="0" smtClean="0"/>
          </a:p>
          <a:p>
            <a:pPr lvl="1"/>
            <a:endParaRPr lang="en-US" altLang="ja-JP" sz="1200" dirty="0" smtClean="0"/>
          </a:p>
          <a:p>
            <a:pPr lvl="1"/>
            <a:r>
              <a:rPr lang="ja-JP" altLang="en-US" dirty="0"/>
              <a:t>（</a:t>
            </a:r>
            <a:r>
              <a:rPr lang="en-US" altLang="ja-JP" dirty="0" err="1" smtClean="0"/>
              <a:t>Transclude</a:t>
            </a:r>
            <a:r>
              <a:rPr lang="ja-JP" altLang="en-US" dirty="0" smtClean="0"/>
              <a:t>）</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20</a:t>
            </a:fld>
            <a:endParaRPr kumimoji="1" lang="ja-JP" altLang="en-US" dirty="0"/>
          </a:p>
        </p:txBody>
      </p:sp>
      <p:sp>
        <p:nvSpPr>
          <p:cNvPr id="5" name="角丸四角形 4"/>
          <p:cNvSpPr/>
          <p:nvPr/>
        </p:nvSpPr>
        <p:spPr>
          <a:xfrm>
            <a:off x="179512" y="2384402"/>
            <a:ext cx="8784976" cy="6125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2000" dirty="0"/>
              <a:t>&lt;</a:t>
            </a:r>
            <a:r>
              <a:rPr lang="en-US" altLang="ja-JP" sz="2000" dirty="0" err="1"/>
              <a:t>iframe</a:t>
            </a:r>
            <a:r>
              <a:rPr lang="en-US" altLang="ja-JP" sz="2000" dirty="0"/>
              <a:t> width="800" height="200" </a:t>
            </a:r>
            <a:r>
              <a:rPr lang="en-US" altLang="ja-JP" sz="2000" dirty="0" err="1"/>
              <a:t>src</a:t>
            </a:r>
            <a:r>
              <a:rPr lang="en-US" altLang="ja-JP" sz="2000" dirty="0"/>
              <a:t>="http://klis.tsukuba.ac.jp"&gt;&lt;/</a:t>
            </a:r>
            <a:r>
              <a:rPr lang="en-US" altLang="ja-JP" sz="2000" dirty="0" err="1"/>
              <a:t>iframe</a:t>
            </a:r>
            <a:r>
              <a:rPr lang="en-US" altLang="ja-JP" sz="2000" dirty="0"/>
              <a:t>&gt;</a:t>
            </a:r>
          </a:p>
        </p:txBody>
      </p:sp>
      <p:pic>
        <p:nvPicPr>
          <p:cNvPr id="7" name="図 6"/>
          <p:cNvPicPr>
            <a:picLocks noChangeAspect="1"/>
          </p:cNvPicPr>
          <p:nvPr/>
        </p:nvPicPr>
        <p:blipFill rotWithShape="1">
          <a:blip r:embed="rId2"/>
          <a:srcRect b="15574"/>
          <a:stretch/>
        </p:blipFill>
        <p:spPr>
          <a:xfrm>
            <a:off x="4644008" y="3159310"/>
            <a:ext cx="4320480" cy="3152197"/>
          </a:xfrm>
          <a:prstGeom prst="rect">
            <a:avLst/>
          </a:prstGeom>
        </p:spPr>
      </p:pic>
      <p:pic>
        <p:nvPicPr>
          <p:cNvPr id="8" name="図 7"/>
          <p:cNvPicPr>
            <a:picLocks noChangeAspect="1"/>
          </p:cNvPicPr>
          <p:nvPr/>
        </p:nvPicPr>
        <p:blipFill rotWithShape="1">
          <a:blip r:embed="rId3"/>
          <a:srcRect l="1146" t="13590" r="25159"/>
          <a:stretch/>
        </p:blipFill>
        <p:spPr>
          <a:xfrm>
            <a:off x="467544" y="3983988"/>
            <a:ext cx="3651657" cy="3700206"/>
          </a:xfrm>
          <a:prstGeom prst="rect">
            <a:avLst/>
          </a:prstGeom>
          <a:ln>
            <a:solidFill>
              <a:schemeClr val="bg1">
                <a:lumMod val="50000"/>
              </a:schemeClr>
            </a:solidFill>
          </a:ln>
        </p:spPr>
      </p:pic>
    </p:spTree>
    <p:extLst>
      <p:ext uri="{BB962C8B-B14F-4D97-AF65-F5344CB8AC3E}">
        <p14:creationId xmlns:p14="http://schemas.microsoft.com/office/powerpoint/2010/main" val="2085267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Autofit/>
          </a:bodyPr>
          <a:lstStyle/>
          <a:p>
            <a:r>
              <a:rPr lang="ja-JP" altLang="en-US" sz="3600" dirty="0"/>
              <a:t>（</a:t>
            </a:r>
            <a:r>
              <a:rPr kumimoji="1" lang="ja-JP" altLang="en-US" sz="3600" dirty="0" smtClean="0"/>
              <a:t>余談）ハイパーメディア</a:t>
            </a:r>
            <a:r>
              <a:rPr lang="en-US" altLang="ja-JP" sz="3600" dirty="0" smtClean="0"/>
              <a:t>/</a:t>
            </a:r>
            <a:r>
              <a:rPr kumimoji="1" lang="ja-JP" altLang="en-US" sz="3600" dirty="0" smtClean="0"/>
              <a:t>ハイパーテキストの夢</a:t>
            </a:r>
            <a:r>
              <a:rPr lang="en-US" altLang="ja-JP" sz="3600" dirty="0" smtClean="0"/>
              <a:t>WWW</a:t>
            </a:r>
            <a:r>
              <a:rPr lang="ja-JP" altLang="en-US" sz="3600" dirty="0" smtClean="0"/>
              <a:t>の</a:t>
            </a:r>
            <a:r>
              <a:rPr kumimoji="1" lang="ja-JP" altLang="en-US" sz="3600" dirty="0" smtClean="0"/>
              <a:t>勃興，普及</a:t>
            </a:r>
            <a:endParaRPr kumimoji="1" lang="ja-JP" altLang="en-US" sz="3600" dirty="0"/>
          </a:p>
        </p:txBody>
      </p:sp>
      <p:sp>
        <p:nvSpPr>
          <p:cNvPr id="3" name="コンテンツ プレースホルダー 2"/>
          <p:cNvSpPr>
            <a:spLocks noGrp="1"/>
          </p:cNvSpPr>
          <p:nvPr>
            <p:ph idx="1"/>
          </p:nvPr>
        </p:nvSpPr>
        <p:spPr/>
        <p:txBody>
          <a:bodyPr/>
          <a:lstStyle/>
          <a:p>
            <a:r>
              <a:rPr kumimoji="1" lang="ja-JP" altLang="en-US" dirty="0" smtClean="0"/>
              <a:t>ハイパーメディア概念の発見と普及へ</a:t>
            </a:r>
            <a:endParaRPr kumimoji="1" lang="en-US" altLang="ja-JP" dirty="0" smtClean="0"/>
          </a:p>
          <a:p>
            <a:pPr lvl="1"/>
            <a:r>
              <a:rPr lang="en-US" altLang="ja-JP" dirty="0" err="1" smtClean="0"/>
              <a:t>Memex</a:t>
            </a:r>
            <a:r>
              <a:rPr lang="en-US" altLang="ja-JP" dirty="0"/>
              <a:t> (</a:t>
            </a:r>
            <a:r>
              <a:rPr lang="en-US" altLang="ja-JP" dirty="0" err="1"/>
              <a:t>Vannevar</a:t>
            </a:r>
            <a:r>
              <a:rPr lang="en-US" altLang="ja-JP" dirty="0"/>
              <a:t> Bush) </a:t>
            </a:r>
            <a:r>
              <a:rPr lang="en-US" altLang="ja-JP" dirty="0" smtClean="0"/>
              <a:t>- 1945</a:t>
            </a:r>
          </a:p>
          <a:p>
            <a:pPr lvl="1"/>
            <a:r>
              <a:rPr kumimoji="1" lang="en-US" altLang="ja-JP" dirty="0" err="1" smtClean="0"/>
              <a:t>Xanadu</a:t>
            </a:r>
            <a:r>
              <a:rPr kumimoji="1" lang="en-US" altLang="ja-JP" dirty="0" smtClean="0"/>
              <a:t> (Ted Nelson)  - 1963?</a:t>
            </a:r>
          </a:p>
          <a:p>
            <a:pPr lvl="1"/>
            <a:r>
              <a:rPr lang="en-US" altLang="ja-JP" dirty="0" smtClean="0"/>
              <a:t>WWW (Tim Berners-Lee) – 1989</a:t>
            </a:r>
          </a:p>
          <a:p>
            <a:r>
              <a:rPr kumimoji="1" lang="en-US" altLang="ja-JP" dirty="0" smtClean="0"/>
              <a:t>WWW</a:t>
            </a:r>
            <a:r>
              <a:rPr kumimoji="1" lang="ja-JP" altLang="en-US" dirty="0" smtClean="0"/>
              <a:t>が捨てたもの</a:t>
            </a:r>
            <a:r>
              <a:rPr kumimoji="1" lang="en-US" altLang="ja-JP" dirty="0" smtClean="0"/>
              <a:t>!?</a:t>
            </a:r>
          </a:p>
          <a:p>
            <a:pPr lvl="1"/>
            <a:r>
              <a:rPr kumimoji="1" lang="ja-JP" altLang="en-US" dirty="0" smtClean="0"/>
              <a:t>閲覧・編集の統合（ウィキ</a:t>
            </a:r>
            <a:r>
              <a:rPr kumimoji="1" lang="en-US" altLang="ja-JP" dirty="0" smtClean="0"/>
              <a:t>?</a:t>
            </a:r>
            <a:r>
              <a:rPr kumimoji="1" lang="ja-JP" altLang="en-US" dirty="0" smtClean="0"/>
              <a:t>）</a:t>
            </a:r>
            <a:endParaRPr kumimoji="1" lang="en-US" altLang="ja-JP" dirty="0" smtClean="0"/>
          </a:p>
          <a:p>
            <a:pPr lvl="1"/>
            <a:r>
              <a:rPr lang="ja-JP" altLang="en-US" dirty="0" smtClean="0"/>
              <a:t>バージョン</a:t>
            </a:r>
            <a:r>
              <a:rPr lang="ja-JP" altLang="en-US" dirty="0"/>
              <a:t>管理</a:t>
            </a:r>
            <a:endParaRPr kumimoji="1" lang="en-US" altLang="ja-JP" dirty="0" smtClean="0"/>
          </a:p>
          <a:p>
            <a:pPr lvl="1"/>
            <a:r>
              <a:rPr kumimoji="1" lang="ja-JP" altLang="en-US" dirty="0" smtClean="0"/>
              <a:t>多様で拡張可能なリンク</a:t>
            </a:r>
            <a:endParaRPr lang="en-US" altLang="ja-JP" dirty="0" smtClean="0"/>
          </a:p>
          <a:p>
            <a:pPr lvl="1"/>
            <a:r>
              <a:rPr kumimoji="1" lang="ja-JP" altLang="en-US" dirty="0" smtClean="0"/>
              <a:t>著作権管理</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21</a:t>
            </a:fld>
            <a:endParaRPr kumimoji="1" lang="ja-JP" altLang="en-US" dirty="0"/>
          </a:p>
        </p:txBody>
      </p:sp>
      <p:pic>
        <p:nvPicPr>
          <p:cNvPr id="5" name="Picture 2" descr="http://ec2.images-amazon.com/images/I/51568BG9REL._SS500_.jpg"/>
          <p:cNvPicPr>
            <a:picLocks noChangeAspect="1" noChangeArrowheads="1"/>
          </p:cNvPicPr>
          <p:nvPr/>
        </p:nvPicPr>
        <p:blipFill rotWithShape="1">
          <a:blip r:embed="rId2">
            <a:extLst>
              <a:ext uri="{28A0092B-C50C-407E-A947-70E740481C1C}">
                <a14:useLocalDpi xmlns:a14="http://schemas.microsoft.com/office/drawing/2010/main" val="0"/>
              </a:ext>
            </a:extLst>
          </a:blip>
          <a:srcRect l="18144" t="3282" r="16841" b="2975"/>
          <a:stretch/>
        </p:blipFill>
        <p:spPr bwMode="auto">
          <a:xfrm>
            <a:off x="6489502" y="2564904"/>
            <a:ext cx="2546993" cy="3672409"/>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827584" y="6130170"/>
            <a:ext cx="8280920" cy="646331"/>
          </a:xfrm>
          <a:prstGeom prst="rect">
            <a:avLst/>
          </a:prstGeom>
          <a:solidFill>
            <a:schemeClr val="bg1"/>
          </a:solidFill>
          <a:ln>
            <a:solidFill>
              <a:schemeClr val="bg1">
                <a:lumMod val="50000"/>
              </a:schemeClr>
            </a:solidFill>
          </a:ln>
        </p:spPr>
        <p:txBody>
          <a:bodyPr wrap="square" rtlCol="0">
            <a:spAutoFit/>
          </a:bodyPr>
          <a:lstStyle/>
          <a:p>
            <a:r>
              <a:rPr lang="ja-JP" altLang="en-US" dirty="0" smtClean="0"/>
              <a:t>ティム・バーナーズ</a:t>
            </a:r>
            <a:r>
              <a:rPr lang="en-US" altLang="ja-JP" dirty="0" smtClean="0"/>
              <a:t>=</a:t>
            </a:r>
            <a:r>
              <a:rPr lang="ja-JP" altLang="en-US" dirty="0" smtClean="0"/>
              <a:t>リー</a:t>
            </a:r>
            <a:r>
              <a:rPr lang="en-US" altLang="ja-JP" dirty="0" smtClean="0"/>
              <a:t>: </a:t>
            </a:r>
            <a:r>
              <a:rPr lang="ja-JP" altLang="en-US" dirty="0" smtClean="0"/>
              <a:t>「</a:t>
            </a:r>
            <a:r>
              <a:rPr lang="en-US" altLang="ja-JP" dirty="0" smtClean="0"/>
              <a:t>Web</a:t>
            </a:r>
            <a:r>
              <a:rPr lang="ja-JP" altLang="en-US" dirty="0" smtClean="0"/>
              <a:t>の創成：</a:t>
            </a:r>
            <a:r>
              <a:rPr lang="en-US" altLang="ja-JP" dirty="0" smtClean="0"/>
              <a:t>World Wide Web</a:t>
            </a:r>
            <a:r>
              <a:rPr lang="ja-JP" altLang="en-US" dirty="0" smtClean="0"/>
              <a:t>はいかにして生まれどこに向かうのか」</a:t>
            </a:r>
            <a:r>
              <a:rPr lang="en-US" altLang="ja-JP" dirty="0" smtClean="0"/>
              <a:t>. </a:t>
            </a:r>
            <a:r>
              <a:rPr lang="ja-JP" altLang="en-US" dirty="0" smtClean="0"/>
              <a:t>高橋徹訳</a:t>
            </a:r>
            <a:r>
              <a:rPr lang="en-US" altLang="ja-JP" dirty="0" smtClean="0"/>
              <a:t>. </a:t>
            </a:r>
            <a:r>
              <a:rPr lang="ja-JP" altLang="en-US" dirty="0" smtClean="0"/>
              <a:t>毎日コミュニケーションズ</a:t>
            </a:r>
            <a:r>
              <a:rPr lang="en-US" altLang="ja-JP" dirty="0" smtClean="0"/>
              <a:t>, 2001, 279p. (ISBN: 4-8399-0287-9)</a:t>
            </a:r>
            <a:endParaRPr kumimoji="1" lang="ja-JP" altLang="en-US" dirty="0"/>
          </a:p>
        </p:txBody>
      </p:sp>
    </p:spTree>
    <p:extLst>
      <p:ext uri="{BB962C8B-B14F-4D97-AF65-F5344CB8AC3E}">
        <p14:creationId xmlns:p14="http://schemas.microsoft.com/office/powerpoint/2010/main" val="931954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lang="ja-JP" altLang="en-US" dirty="0" smtClean="0"/>
              <a:t>の構造と見栄え</a:t>
            </a:r>
            <a:endParaRPr kumimoji="1" lang="ja-JP" altLang="en-US" dirty="0"/>
          </a:p>
        </p:txBody>
      </p:sp>
      <p:sp>
        <p:nvSpPr>
          <p:cNvPr id="3" name="コンテンツ プレースホルダー 2"/>
          <p:cNvSpPr>
            <a:spLocks noGrp="1"/>
          </p:cNvSpPr>
          <p:nvPr>
            <p:ph idx="1"/>
          </p:nvPr>
        </p:nvSpPr>
        <p:spPr>
          <a:xfrm>
            <a:off x="179512" y="1153544"/>
            <a:ext cx="8964488" cy="5299792"/>
          </a:xfrm>
        </p:spPr>
        <p:txBody>
          <a:bodyPr>
            <a:normAutofit fontScale="85000" lnSpcReduction="20000"/>
          </a:bodyPr>
          <a:lstStyle/>
          <a:p>
            <a:r>
              <a:rPr kumimoji="1" lang="ja-JP" altLang="en-US" dirty="0" smtClean="0"/>
              <a:t>文書構造，文書内の要素</a:t>
            </a:r>
            <a:endParaRPr kumimoji="1" lang="en-US" altLang="ja-JP" dirty="0" smtClean="0"/>
          </a:p>
          <a:p>
            <a:pPr lvl="1"/>
            <a:r>
              <a:rPr kumimoji="1" lang="ja-JP" altLang="en-US" dirty="0" smtClean="0"/>
              <a:t>見出し</a:t>
            </a:r>
            <a:endParaRPr kumimoji="1" lang="en-US" altLang="ja-JP" dirty="0" smtClean="0"/>
          </a:p>
          <a:p>
            <a:pPr lvl="1"/>
            <a:r>
              <a:rPr lang="ja-JP" altLang="en-US" dirty="0" smtClean="0"/>
              <a:t>段落</a:t>
            </a:r>
            <a:endParaRPr lang="en-US" altLang="ja-JP" dirty="0" smtClean="0"/>
          </a:p>
          <a:p>
            <a:pPr lvl="1"/>
            <a:r>
              <a:rPr lang="ja-JP" altLang="en-US" dirty="0"/>
              <a:t>リスト</a:t>
            </a:r>
            <a:endParaRPr lang="en-US" altLang="ja-JP" dirty="0" smtClean="0"/>
          </a:p>
          <a:p>
            <a:pPr lvl="1"/>
            <a:r>
              <a:rPr kumimoji="1" lang="ja-JP" altLang="en-US" dirty="0" smtClean="0"/>
              <a:t>表</a:t>
            </a:r>
            <a:endParaRPr kumimoji="1" lang="en-US" altLang="ja-JP" dirty="0" smtClean="0"/>
          </a:p>
          <a:p>
            <a:pPr lvl="1"/>
            <a:r>
              <a:rPr lang="ja-JP" altLang="en-US" dirty="0" smtClean="0"/>
              <a:t>画像</a:t>
            </a:r>
            <a:endParaRPr lang="en-US" altLang="ja-JP" dirty="0" smtClean="0"/>
          </a:p>
          <a:p>
            <a:pPr lvl="1"/>
            <a:r>
              <a:rPr kumimoji="1" lang="ja-JP" altLang="en-US" dirty="0" smtClean="0"/>
              <a:t>リンク</a:t>
            </a:r>
            <a:endParaRPr kumimoji="1" lang="en-US" altLang="ja-JP" dirty="0" smtClean="0"/>
          </a:p>
          <a:p>
            <a:r>
              <a:rPr kumimoji="1" lang="ja-JP" altLang="en-US" dirty="0" smtClean="0"/>
              <a:t>コンテンツ内容と見栄えの分離</a:t>
            </a:r>
            <a:endParaRPr kumimoji="1" lang="en-US" altLang="ja-JP" dirty="0" smtClean="0"/>
          </a:p>
          <a:p>
            <a:pPr lvl="1"/>
            <a:r>
              <a:rPr lang="ja-JP" altLang="en-US" dirty="0" smtClean="0"/>
              <a:t>論理スタイル要素と物理スタイル要素</a:t>
            </a:r>
            <a:endParaRPr lang="en-US" altLang="ja-JP" dirty="0" smtClean="0"/>
          </a:p>
          <a:p>
            <a:pPr lvl="1">
              <a:tabLst>
                <a:tab pos="4121150" algn="l"/>
              </a:tabLst>
            </a:pPr>
            <a:r>
              <a:rPr kumimoji="1" lang="en-US" altLang="ja-JP" dirty="0" smtClean="0"/>
              <a:t>&lt;strong&gt;</a:t>
            </a:r>
            <a:r>
              <a:rPr kumimoji="1" lang="ja-JP" altLang="en-US" dirty="0" smtClean="0"/>
              <a:t>強調</a:t>
            </a:r>
            <a:r>
              <a:rPr kumimoji="1" lang="en-US" altLang="ja-JP" dirty="0" smtClean="0"/>
              <a:t>&lt;/strong&gt;</a:t>
            </a:r>
            <a:r>
              <a:rPr lang="en-US" altLang="ja-JP" dirty="0"/>
              <a:t>	</a:t>
            </a:r>
            <a:r>
              <a:rPr kumimoji="1" lang="en-US" altLang="ja-JP" dirty="0" err="1" smtClean="0"/>
              <a:t>vs</a:t>
            </a:r>
            <a:r>
              <a:rPr kumimoji="1" lang="ja-JP" altLang="en-US" dirty="0" smtClean="0"/>
              <a:t>　</a:t>
            </a:r>
            <a:r>
              <a:rPr kumimoji="1" lang="en-US" altLang="ja-JP" dirty="0" smtClean="0"/>
              <a:t>&lt;b&gt;</a:t>
            </a:r>
            <a:r>
              <a:rPr kumimoji="1" lang="ja-JP" altLang="en-US" dirty="0" smtClean="0"/>
              <a:t>強調</a:t>
            </a:r>
            <a:r>
              <a:rPr kumimoji="1" lang="en-US" altLang="ja-JP" dirty="0" smtClean="0"/>
              <a:t>&lt;/b&gt;</a:t>
            </a:r>
          </a:p>
          <a:p>
            <a:pPr lvl="1" defTabSz="825500"/>
            <a:r>
              <a:rPr lang="en-US" altLang="ja-JP" dirty="0" smtClean="0"/>
              <a:t>&lt;</a:t>
            </a:r>
            <a:r>
              <a:rPr lang="en-US" altLang="ja-JP" dirty="0" err="1" smtClean="0"/>
              <a:t>em</a:t>
            </a:r>
            <a:r>
              <a:rPr lang="en-US" altLang="ja-JP" dirty="0" smtClean="0"/>
              <a:t>&gt;</a:t>
            </a:r>
            <a:r>
              <a:rPr lang="ja-JP" altLang="en-US" dirty="0" smtClean="0"/>
              <a:t>強調</a:t>
            </a:r>
            <a:r>
              <a:rPr lang="en-US" altLang="ja-JP" dirty="0" smtClean="0"/>
              <a:t>&lt;/</a:t>
            </a:r>
            <a:r>
              <a:rPr lang="en-US" altLang="ja-JP" dirty="0" err="1" smtClean="0"/>
              <a:t>em</a:t>
            </a:r>
            <a:r>
              <a:rPr lang="en-US" altLang="ja-JP" dirty="0" smtClean="0"/>
              <a:t>&gt;</a:t>
            </a:r>
            <a:r>
              <a:rPr lang="ja-JP" altLang="en-US" dirty="0" smtClean="0"/>
              <a:t>　           </a:t>
            </a:r>
            <a:r>
              <a:rPr lang="en-US" altLang="ja-JP" dirty="0" smtClean="0"/>
              <a:t>	</a:t>
            </a:r>
            <a:r>
              <a:rPr lang="en-US" altLang="ja-JP" dirty="0" err="1" smtClean="0"/>
              <a:t>vs</a:t>
            </a:r>
            <a:r>
              <a:rPr lang="ja-JP" altLang="en-US" dirty="0"/>
              <a:t>　</a:t>
            </a:r>
            <a:r>
              <a:rPr lang="en-US" altLang="ja-JP" dirty="0" smtClean="0"/>
              <a:t>&lt;</a:t>
            </a:r>
            <a:r>
              <a:rPr lang="en-US" altLang="ja-JP" dirty="0" err="1" smtClean="0"/>
              <a:t>i</a:t>
            </a:r>
            <a:r>
              <a:rPr lang="en-US" altLang="ja-JP" dirty="0" smtClean="0"/>
              <a:t>&gt;</a:t>
            </a:r>
            <a:r>
              <a:rPr lang="ja-JP" altLang="en-US" dirty="0" smtClean="0"/>
              <a:t>強調</a:t>
            </a:r>
            <a:r>
              <a:rPr lang="en-US" altLang="ja-JP" dirty="0" smtClean="0"/>
              <a:t>&lt;/</a:t>
            </a:r>
            <a:r>
              <a:rPr lang="en-US" altLang="ja-JP" dirty="0" err="1" smtClean="0"/>
              <a:t>i</a:t>
            </a:r>
            <a:r>
              <a:rPr lang="en-US" altLang="ja-JP" dirty="0" smtClean="0"/>
              <a:t>&gt;</a:t>
            </a:r>
          </a:p>
          <a:p>
            <a:pPr lvl="1" defTabSz="825500"/>
            <a:r>
              <a:rPr kumimoji="1" lang="en-US" altLang="ja-JP" dirty="0" smtClean="0"/>
              <a:t>&lt;font&gt;</a:t>
            </a:r>
            <a:r>
              <a:rPr kumimoji="1" lang="ja-JP" altLang="en-US" dirty="0" smtClean="0"/>
              <a:t>要素の廃止</a:t>
            </a:r>
            <a:r>
              <a:rPr kumimoji="1" lang="en-US" altLang="ja-JP" dirty="0" smtClean="0"/>
              <a:t>… &lt;font color=“red” size=“+2”&gt;</a:t>
            </a:r>
            <a:r>
              <a:rPr kumimoji="1" lang="ja-JP" altLang="en-US" sz="3300" dirty="0" smtClean="0">
                <a:solidFill>
                  <a:srgbClr val="FF0000"/>
                </a:solidFill>
              </a:rPr>
              <a:t>強調</a:t>
            </a:r>
            <a:r>
              <a:rPr kumimoji="1" lang="en-US" altLang="ja-JP" dirty="0" smtClean="0"/>
              <a:t>&lt;/font&gt;</a:t>
            </a:r>
          </a:p>
          <a:p>
            <a:pPr marL="457200" lvl="1" indent="0">
              <a:buNone/>
            </a:pPr>
            <a:r>
              <a:rPr lang="ja-JP" altLang="en-US" dirty="0"/>
              <a:t>→</a:t>
            </a:r>
            <a:r>
              <a:rPr kumimoji="1" lang="en-US" altLang="ja-JP" dirty="0" smtClean="0"/>
              <a:t> </a:t>
            </a:r>
            <a:r>
              <a:rPr kumimoji="1" lang="ja-JP" altLang="en-US" dirty="0" smtClean="0"/>
              <a:t>オープンフォーマットとの親和性</a:t>
            </a:r>
            <a:endParaRPr kumimoji="1" lang="en-US" altLang="ja-JP" dirty="0" smtClean="0"/>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22</a:t>
            </a:fld>
            <a:endParaRPr kumimoji="1" lang="ja-JP" altLang="en-US" dirty="0"/>
          </a:p>
        </p:txBody>
      </p:sp>
    </p:spTree>
    <p:extLst>
      <p:ext uri="{BB962C8B-B14F-4D97-AF65-F5344CB8AC3E}">
        <p14:creationId xmlns:p14="http://schemas.microsoft.com/office/powerpoint/2010/main" val="81519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スタイルシートの例</a:t>
            </a:r>
            <a:r>
              <a:rPr lang="ja-JP" altLang="en-US" dirty="0" smtClean="0"/>
              <a:t>（</a:t>
            </a:r>
            <a:r>
              <a:rPr lang="en-US" altLang="ja-JP" dirty="0" smtClean="0"/>
              <a:t>CSS</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文字</a:t>
            </a:r>
            <a:r>
              <a:rPr lang="ja-JP" altLang="en-US" dirty="0"/>
              <a:t>書式</a:t>
            </a:r>
            <a:r>
              <a:rPr lang="ja-JP" altLang="en-US" dirty="0" smtClean="0"/>
              <a:t>やスタイルを指定した変更</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23</a:t>
            </a:fld>
            <a:endParaRPr kumimoji="1" lang="ja-JP" altLang="en-US" dirty="0"/>
          </a:p>
        </p:txBody>
      </p:sp>
      <p:sp>
        <p:nvSpPr>
          <p:cNvPr id="5" name="角丸四角形 4"/>
          <p:cNvSpPr/>
          <p:nvPr/>
        </p:nvSpPr>
        <p:spPr>
          <a:xfrm>
            <a:off x="179512" y="1772815"/>
            <a:ext cx="3744416" cy="4948659"/>
          </a:xfrm>
          <a:prstGeom prst="roundRect">
            <a:avLst>
              <a:gd name="adj" fmla="val 10394"/>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2000" dirty="0"/>
              <a:t>body {</a:t>
            </a:r>
          </a:p>
          <a:p>
            <a:r>
              <a:rPr lang="en-US" altLang="ja-JP" sz="2000" dirty="0" smtClean="0"/>
              <a:t>     background-color</a:t>
            </a:r>
            <a:r>
              <a:rPr lang="en-US" altLang="ja-JP" sz="2000" dirty="0"/>
              <a:t>: #cfc;</a:t>
            </a:r>
          </a:p>
          <a:p>
            <a:r>
              <a:rPr lang="en-US" altLang="ja-JP" sz="2000" dirty="0" smtClean="0"/>
              <a:t>     margin</a:t>
            </a:r>
            <a:r>
              <a:rPr lang="en-US" altLang="ja-JP" sz="2000" dirty="0"/>
              <a:t>: 1% 2% 0px;</a:t>
            </a:r>
          </a:p>
          <a:p>
            <a:r>
              <a:rPr lang="en-US" altLang="ja-JP" sz="2000" dirty="0" smtClean="0"/>
              <a:t>     line-height</a:t>
            </a:r>
            <a:r>
              <a:rPr lang="en-US" altLang="ja-JP" sz="2000" dirty="0"/>
              <a:t>: 1.2;</a:t>
            </a:r>
          </a:p>
          <a:p>
            <a:r>
              <a:rPr lang="en-US" altLang="ja-JP" sz="2000" dirty="0"/>
              <a:t>}</a:t>
            </a:r>
          </a:p>
          <a:p>
            <a:r>
              <a:rPr lang="en-US" altLang="ja-JP" sz="2000" dirty="0" smtClean="0"/>
              <a:t>h2 </a:t>
            </a:r>
            <a:r>
              <a:rPr lang="en-US" altLang="ja-JP" sz="2000" dirty="0"/>
              <a:t>{</a:t>
            </a:r>
          </a:p>
          <a:p>
            <a:r>
              <a:rPr lang="en-US" altLang="ja-JP" sz="2000" dirty="0"/>
              <a:t> </a:t>
            </a:r>
            <a:r>
              <a:rPr lang="en-US" altLang="ja-JP" sz="2000" dirty="0" smtClean="0"/>
              <a:t>    padding-top</a:t>
            </a:r>
            <a:r>
              <a:rPr lang="en-US" altLang="ja-JP" sz="2000" dirty="0"/>
              <a:t>: 0.1em;</a:t>
            </a:r>
          </a:p>
          <a:p>
            <a:r>
              <a:rPr lang="en-US" altLang="ja-JP" sz="2000" dirty="0" smtClean="0"/>
              <a:t>     padding-bottom</a:t>
            </a:r>
            <a:r>
              <a:rPr lang="en-US" altLang="ja-JP" sz="2000" dirty="0"/>
              <a:t>: 0.1em;</a:t>
            </a:r>
          </a:p>
          <a:p>
            <a:r>
              <a:rPr lang="en-US" altLang="ja-JP" sz="2000" dirty="0" smtClean="0"/>
              <a:t>     border-style</a:t>
            </a:r>
            <a:r>
              <a:rPr lang="en-US" altLang="ja-JP" sz="2000" dirty="0"/>
              <a:t>: solid;</a:t>
            </a:r>
          </a:p>
          <a:p>
            <a:r>
              <a:rPr lang="en-US" altLang="ja-JP" sz="2000" dirty="0" smtClean="0"/>
              <a:t>     text-indent</a:t>
            </a:r>
            <a:r>
              <a:rPr lang="en-US" altLang="ja-JP" sz="2000" dirty="0"/>
              <a:t>: 0.5em;</a:t>
            </a:r>
          </a:p>
          <a:p>
            <a:r>
              <a:rPr lang="en-US" altLang="ja-JP" sz="2000" dirty="0" smtClean="0"/>
              <a:t>     color</a:t>
            </a:r>
            <a:r>
              <a:rPr lang="en-US" altLang="ja-JP" sz="2000" dirty="0"/>
              <a:t>: #223322;</a:t>
            </a:r>
          </a:p>
          <a:p>
            <a:r>
              <a:rPr lang="en-US" altLang="ja-JP" sz="2000" dirty="0" smtClean="0"/>
              <a:t>     background-color</a:t>
            </a:r>
            <a:r>
              <a:rPr lang="en-US" altLang="ja-JP" sz="2000" dirty="0"/>
              <a:t>: #</a:t>
            </a:r>
            <a:r>
              <a:rPr lang="en-US" altLang="ja-JP" sz="2000" dirty="0" err="1"/>
              <a:t>eeeeee</a:t>
            </a:r>
            <a:r>
              <a:rPr lang="en-US" altLang="ja-JP" sz="2000" dirty="0"/>
              <a:t>;</a:t>
            </a:r>
          </a:p>
          <a:p>
            <a:r>
              <a:rPr lang="en-US" altLang="ja-JP" sz="2000" dirty="0" smtClean="0"/>
              <a:t>     border-color</a:t>
            </a:r>
            <a:r>
              <a:rPr lang="en-US" altLang="ja-JP" sz="2000" dirty="0"/>
              <a:t>: #669966;</a:t>
            </a:r>
          </a:p>
          <a:p>
            <a:r>
              <a:rPr lang="en-US" altLang="ja-JP" sz="2000" dirty="0" smtClean="0"/>
              <a:t>     border-width</a:t>
            </a:r>
            <a:r>
              <a:rPr lang="en-US" altLang="ja-JP" sz="2000" dirty="0"/>
              <a:t>: 0 0 thin thick;</a:t>
            </a:r>
          </a:p>
          <a:p>
            <a:r>
              <a:rPr lang="en-US" altLang="ja-JP" sz="2000" dirty="0" smtClean="0"/>
              <a:t>}</a:t>
            </a:r>
            <a:endParaRPr lang="en-US" altLang="ja-JP" sz="2000" dirty="0"/>
          </a:p>
        </p:txBody>
      </p:sp>
      <p:pic>
        <p:nvPicPr>
          <p:cNvPr id="6" name="図 5"/>
          <p:cNvPicPr>
            <a:picLocks noChangeAspect="1"/>
          </p:cNvPicPr>
          <p:nvPr/>
        </p:nvPicPr>
        <p:blipFill>
          <a:blip r:embed="rId2"/>
          <a:stretch>
            <a:fillRect/>
          </a:stretch>
        </p:blipFill>
        <p:spPr>
          <a:xfrm>
            <a:off x="4115532" y="1844824"/>
            <a:ext cx="5425020" cy="4487170"/>
          </a:xfrm>
          <a:prstGeom prst="rect">
            <a:avLst/>
          </a:prstGeom>
        </p:spPr>
      </p:pic>
      <p:sp>
        <p:nvSpPr>
          <p:cNvPr id="7" name="正方形/長方形 6"/>
          <p:cNvSpPr/>
          <p:nvPr/>
        </p:nvSpPr>
        <p:spPr>
          <a:xfrm>
            <a:off x="4211960" y="3158271"/>
            <a:ext cx="4860000" cy="288032"/>
          </a:xfrm>
          <a:prstGeom prst="rect">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214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XML (Extensible Markup Language)</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順序付き</a:t>
            </a:r>
            <a:r>
              <a:rPr kumimoji="1" lang="ja-JP" altLang="en-US" dirty="0" smtClean="0"/>
              <a:t>木構造による表現</a:t>
            </a:r>
            <a:endParaRPr kumimoji="1" lang="en-US" altLang="ja-JP" dirty="0" smtClean="0"/>
          </a:p>
          <a:p>
            <a:r>
              <a:rPr lang="ja-JP" altLang="en-US" dirty="0" smtClean="0"/>
              <a:t>整形式（</a:t>
            </a:r>
            <a:r>
              <a:rPr lang="en-US" altLang="ja-JP" dirty="0" smtClean="0"/>
              <a:t>Well-</a:t>
            </a:r>
            <a:r>
              <a:rPr lang="en-US" altLang="ja-JP" dirty="0" err="1" smtClean="0"/>
              <a:t>formedness</a:t>
            </a:r>
            <a:r>
              <a:rPr lang="ja-JP" altLang="en-US" dirty="0" smtClean="0"/>
              <a:t>）</a:t>
            </a:r>
            <a:endParaRPr kumimoji="1" lang="en-US" altLang="ja-JP" dirty="0" smtClean="0"/>
          </a:p>
          <a:p>
            <a:r>
              <a:rPr lang="ja-JP" altLang="en-US" dirty="0" smtClean="0"/>
              <a:t>スキーマ（文書内容の定義）に則った、個別のインスタンス言語</a:t>
            </a:r>
            <a:endParaRPr lang="en-US" altLang="ja-JP" dirty="0" smtClean="0"/>
          </a:p>
          <a:p>
            <a:pPr lvl="1"/>
            <a:r>
              <a:rPr kumimoji="1" lang="en-US" altLang="ja-JP" dirty="0" smtClean="0"/>
              <a:t>XHTML</a:t>
            </a:r>
          </a:p>
          <a:p>
            <a:pPr lvl="1"/>
            <a:r>
              <a:rPr lang="ja-JP" altLang="en-US" dirty="0" smtClean="0"/>
              <a:t>その他の文書形式</a:t>
            </a:r>
            <a:endParaRPr lang="en-US" altLang="ja-JP" dirty="0" smtClean="0"/>
          </a:p>
          <a:p>
            <a:r>
              <a:rPr lang="ja-JP" altLang="en-US" dirty="0" smtClean="0"/>
              <a:t>参照関係</a:t>
            </a:r>
            <a:endParaRPr lang="en-US" altLang="ja-JP" dirty="0" smtClean="0"/>
          </a:p>
          <a:p>
            <a:r>
              <a:rPr lang="ja-JP" altLang="en-US" dirty="0" smtClean="0"/>
              <a:t>文字コード：</a:t>
            </a:r>
            <a:r>
              <a:rPr lang="en-US" altLang="ja-JP" dirty="0" smtClean="0"/>
              <a:t>Unicode</a:t>
            </a:r>
          </a:p>
          <a:p>
            <a:r>
              <a:rPr lang="ja-JP" altLang="en-US" dirty="0" smtClean="0"/>
              <a:t>元情報としての</a:t>
            </a:r>
            <a:r>
              <a:rPr lang="en-US" altLang="ja-JP" dirty="0" smtClean="0"/>
              <a:t>XML</a:t>
            </a:r>
            <a:r>
              <a:rPr lang="ja-JP" altLang="en-US" dirty="0" smtClean="0"/>
              <a:t>文書</a:t>
            </a:r>
            <a:endParaRPr lang="en-US" altLang="ja-JP" dirty="0" smtClean="0"/>
          </a:p>
          <a:p>
            <a:pPr lvl="1"/>
            <a:r>
              <a:rPr kumimoji="1" lang="ja-JP" altLang="en-US" dirty="0" smtClean="0"/>
              <a:t>変換することにより、他のデータ形式へ</a:t>
            </a:r>
            <a:endParaRPr kumimoji="1" lang="en-US" altLang="ja-JP" dirty="0" smtClean="0"/>
          </a:p>
          <a:p>
            <a:pPr lvl="1"/>
            <a:r>
              <a:rPr lang="en-US" altLang="ja-JP" dirty="0" smtClean="0"/>
              <a:t>One source multiple use…</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24</a:t>
            </a:fld>
            <a:endParaRPr kumimoji="1" lang="ja-JP" alt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XML</a:t>
            </a:r>
            <a:r>
              <a:rPr kumimoji="1" lang="ja-JP" altLang="en-US" dirty="0" smtClean="0"/>
              <a:t>文書の例</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25</a:t>
            </a:fld>
            <a:endParaRPr kumimoji="1" lang="ja-JP" altLang="en-US" dirty="0"/>
          </a:p>
        </p:txBody>
      </p:sp>
      <p:pic>
        <p:nvPicPr>
          <p:cNvPr id="6" name="図 5"/>
          <p:cNvPicPr>
            <a:picLocks noChangeAspect="1"/>
          </p:cNvPicPr>
          <p:nvPr/>
        </p:nvPicPr>
        <p:blipFill>
          <a:blip r:embed="rId2"/>
          <a:stretch>
            <a:fillRect/>
          </a:stretch>
        </p:blipFill>
        <p:spPr>
          <a:xfrm>
            <a:off x="-338138" y="-219075"/>
            <a:ext cx="9820275" cy="7296150"/>
          </a:xfrm>
          <a:prstGeom prst="rect">
            <a:avLst/>
          </a:prstGeom>
        </p:spPr>
      </p:pic>
      <p:sp>
        <p:nvSpPr>
          <p:cNvPr id="8" name="正方形/長方形 7"/>
          <p:cNvSpPr/>
          <p:nvPr/>
        </p:nvSpPr>
        <p:spPr>
          <a:xfrm>
            <a:off x="3996472" y="5961474"/>
            <a:ext cx="4824000"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ja-JP" sz="2000" dirty="0">
                <a:hlinkClick r:id="rId3"/>
              </a:rPr>
              <a:t>http://httpd.apache.org/docs/trunk/getting-started.xml</a:t>
            </a:r>
            <a:endParaRPr lang="ja-JP" altLang="en-US" sz="2000" dirty="0"/>
          </a:p>
        </p:txBody>
      </p:sp>
    </p:spTree>
    <p:extLst>
      <p:ext uri="{BB962C8B-B14F-4D97-AF65-F5344CB8AC3E}">
        <p14:creationId xmlns:p14="http://schemas.microsoft.com/office/powerpoint/2010/main" val="23055792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26</a:t>
            </a:fld>
            <a:endParaRPr kumimoji="1" lang="ja-JP" altLang="en-US" dirty="0"/>
          </a:p>
        </p:txBody>
      </p:sp>
      <p:pic>
        <p:nvPicPr>
          <p:cNvPr id="6" name="図 5"/>
          <p:cNvPicPr>
            <a:picLocks noChangeAspect="1"/>
          </p:cNvPicPr>
          <p:nvPr/>
        </p:nvPicPr>
        <p:blipFill>
          <a:blip r:embed="rId2"/>
          <a:stretch>
            <a:fillRect/>
          </a:stretch>
        </p:blipFill>
        <p:spPr>
          <a:xfrm>
            <a:off x="-151334" y="-99392"/>
            <a:ext cx="10267950" cy="6677025"/>
          </a:xfrm>
          <a:prstGeom prst="rect">
            <a:avLst/>
          </a:prstGeom>
        </p:spPr>
      </p:pic>
      <p:sp>
        <p:nvSpPr>
          <p:cNvPr id="7" name="正方形/長方形 6"/>
          <p:cNvSpPr/>
          <p:nvPr/>
        </p:nvSpPr>
        <p:spPr>
          <a:xfrm>
            <a:off x="3996472" y="5961474"/>
            <a:ext cx="4824000"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ja-JP" sz="2000" dirty="0">
                <a:hlinkClick r:id="rId3"/>
              </a:rPr>
              <a:t>http://httpd.apache.org/docs/trunk/getting-started.xml</a:t>
            </a:r>
            <a:endParaRPr lang="ja-JP" altLang="en-US" sz="2000" dirty="0"/>
          </a:p>
        </p:txBody>
      </p:sp>
    </p:spTree>
    <p:extLst>
      <p:ext uri="{BB962C8B-B14F-4D97-AF65-F5344CB8AC3E}">
        <p14:creationId xmlns:p14="http://schemas.microsoft.com/office/powerpoint/2010/main" val="1560673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27</a:t>
            </a:fld>
            <a:endParaRPr kumimoji="1" lang="ja-JP" altLang="en-US" dirty="0"/>
          </a:p>
        </p:txBody>
      </p:sp>
      <p:pic>
        <p:nvPicPr>
          <p:cNvPr id="5" name="図 4"/>
          <p:cNvPicPr>
            <a:picLocks noChangeAspect="1"/>
          </p:cNvPicPr>
          <p:nvPr/>
        </p:nvPicPr>
        <p:blipFill>
          <a:blip r:embed="rId2"/>
          <a:stretch>
            <a:fillRect/>
          </a:stretch>
        </p:blipFill>
        <p:spPr>
          <a:xfrm>
            <a:off x="145978" y="116632"/>
            <a:ext cx="8852044" cy="5756292"/>
          </a:xfrm>
          <a:prstGeom prst="rect">
            <a:avLst/>
          </a:prstGeom>
        </p:spPr>
      </p:pic>
      <p:sp>
        <p:nvSpPr>
          <p:cNvPr id="7" name="正方形/長方形 6"/>
          <p:cNvSpPr/>
          <p:nvPr/>
        </p:nvSpPr>
        <p:spPr>
          <a:xfrm>
            <a:off x="3996472" y="5961474"/>
            <a:ext cx="4824000"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n-US" altLang="ja-JP" sz="2000" dirty="0">
                <a:hlinkClick r:id="rId3"/>
              </a:rPr>
              <a:t>http://httpd.apache.org/docs/trunk/getting-started.xml</a:t>
            </a:r>
            <a:endParaRPr lang="ja-JP" altLang="en-US" sz="2000" dirty="0"/>
          </a:p>
        </p:txBody>
      </p:sp>
    </p:spTree>
    <p:extLst>
      <p:ext uri="{BB962C8B-B14F-4D97-AF65-F5344CB8AC3E}">
        <p14:creationId xmlns:p14="http://schemas.microsoft.com/office/powerpoint/2010/main" val="234587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まとめ</a:t>
            </a:r>
            <a:endParaRPr kumimoji="1" lang="ja-JP" altLang="en-US" dirty="0"/>
          </a:p>
        </p:txBody>
      </p:sp>
      <p:sp>
        <p:nvSpPr>
          <p:cNvPr id="3" name="コンテンツ プレースホルダ 2"/>
          <p:cNvSpPr>
            <a:spLocks noGrp="1"/>
          </p:cNvSpPr>
          <p:nvPr>
            <p:ph idx="1"/>
          </p:nvPr>
        </p:nvSpPr>
        <p:spPr>
          <a:xfrm>
            <a:off x="251520" y="908720"/>
            <a:ext cx="8640960" cy="5949280"/>
          </a:xfrm>
        </p:spPr>
        <p:txBody>
          <a:bodyPr>
            <a:normAutofit/>
          </a:bodyPr>
          <a:lstStyle/>
          <a:p>
            <a:r>
              <a:rPr lang="ja-JP" altLang="en-US" dirty="0"/>
              <a:t>デジタルドキュメントとドキュメントフォーマット</a:t>
            </a:r>
            <a:endParaRPr lang="en-US" altLang="ja-JP" dirty="0"/>
          </a:p>
          <a:p>
            <a:r>
              <a:rPr lang="ja-JP" altLang="en-US" dirty="0"/>
              <a:t>（半）構造化文書</a:t>
            </a:r>
            <a:endParaRPr lang="en-US" altLang="ja-JP" dirty="0"/>
          </a:p>
          <a:p>
            <a:r>
              <a:rPr lang="en-US" altLang="ja-JP" dirty="0"/>
              <a:t>HTML</a:t>
            </a:r>
          </a:p>
          <a:p>
            <a:pPr lvl="1"/>
            <a:r>
              <a:rPr lang="ja-JP" altLang="en-US" dirty="0" smtClean="0"/>
              <a:t>要素</a:t>
            </a:r>
            <a:r>
              <a:rPr lang="ja-JP" altLang="en-US" dirty="0"/>
              <a:t>、タグ、属性</a:t>
            </a:r>
            <a:endParaRPr lang="en-US" altLang="ja-JP" dirty="0"/>
          </a:p>
          <a:p>
            <a:pPr lvl="1"/>
            <a:r>
              <a:rPr lang="ja-JP" altLang="en-US" dirty="0"/>
              <a:t>ハイパーリンク</a:t>
            </a:r>
            <a:endParaRPr lang="en-US" altLang="ja-JP" dirty="0"/>
          </a:p>
          <a:p>
            <a:pPr lvl="1"/>
            <a:r>
              <a:rPr lang="ja-JP" altLang="en-US" dirty="0"/>
              <a:t>構造と見栄え</a:t>
            </a:r>
            <a:endParaRPr lang="en-US" altLang="ja-JP" dirty="0"/>
          </a:p>
          <a:p>
            <a:pPr lvl="1"/>
            <a:r>
              <a:rPr lang="ja-JP" altLang="en-US" dirty="0"/>
              <a:t>歴史と標準化</a:t>
            </a:r>
            <a:endParaRPr lang="en-US" altLang="ja-JP" dirty="0"/>
          </a:p>
          <a:p>
            <a:r>
              <a:rPr lang="en-US" altLang="ja-JP" dirty="0"/>
              <a:t>XML</a:t>
            </a:r>
          </a:p>
          <a:p>
            <a:pPr lvl="1"/>
            <a:r>
              <a:rPr lang="ja-JP" altLang="en-US" dirty="0"/>
              <a:t>メタ言語</a:t>
            </a:r>
            <a:endParaRPr lang="en-US" altLang="ja-JP" dirty="0"/>
          </a:p>
          <a:p>
            <a:pPr lvl="1"/>
            <a:r>
              <a:rPr lang="ja-JP" altLang="en-US" dirty="0" smtClean="0"/>
              <a:t>整形式</a:t>
            </a:r>
            <a:endParaRPr lang="en-US" altLang="ja-JP" dirty="0" smtClean="0"/>
          </a:p>
          <a:p>
            <a:pPr lvl="1"/>
            <a:r>
              <a:rPr lang="ja-JP" altLang="en-US" dirty="0" smtClean="0"/>
              <a:t>スキーマ</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28</a:t>
            </a:fld>
            <a:endParaRPr kumimoji="1" lang="ja-JP"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出席票 </a:t>
            </a:r>
            <a:r>
              <a:rPr kumimoji="1" lang="ja-JP" altLang="en-US" sz="3200" dirty="0" smtClean="0"/>
              <a:t>及び</a:t>
            </a:r>
            <a:r>
              <a:rPr lang="ja-JP" altLang="en-US" dirty="0"/>
              <a:t> </a:t>
            </a:r>
            <a:r>
              <a:rPr kumimoji="1" lang="ja-JP" altLang="en-US" dirty="0" smtClean="0"/>
              <a:t>レポートの提出</a:t>
            </a:r>
            <a:endParaRPr kumimoji="1" lang="ja-JP" altLang="en-US" dirty="0"/>
          </a:p>
        </p:txBody>
      </p:sp>
      <p:sp>
        <p:nvSpPr>
          <p:cNvPr id="3" name="コンテンツ プレースホルダ 2"/>
          <p:cNvSpPr>
            <a:spLocks noGrp="1"/>
          </p:cNvSpPr>
          <p:nvPr>
            <p:ph idx="1"/>
          </p:nvPr>
        </p:nvSpPr>
        <p:spPr>
          <a:xfrm>
            <a:off x="323528" y="1052736"/>
            <a:ext cx="8712968" cy="5299792"/>
          </a:xfrm>
        </p:spPr>
        <p:txBody>
          <a:bodyPr/>
          <a:lstStyle/>
          <a:p>
            <a:pPr marL="0" indent="0">
              <a:buNone/>
            </a:pPr>
            <a:r>
              <a:rPr lang="ja-JP" altLang="en-US" dirty="0" smtClean="0"/>
              <a:t>提出年月日、学籍番号、所属、氏名、感想コメント等（あれば）を記入のうえ、提出してください。</a:t>
            </a:r>
            <a:endParaRPr lang="en-US" altLang="ja-JP" dirty="0" smtClean="0"/>
          </a:p>
          <a:p>
            <a:pPr>
              <a:buNone/>
            </a:pPr>
            <a:endParaRPr lang="en-US" altLang="ja-JP" sz="700" dirty="0" smtClean="0"/>
          </a:p>
          <a:p>
            <a:pPr>
              <a:buNone/>
            </a:pPr>
            <a:r>
              <a:rPr lang="ja-JP" altLang="en-US" dirty="0" smtClean="0"/>
              <a:t>提出位置：</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29</a:t>
            </a:fld>
            <a:endParaRPr kumimoji="1" lang="ja-JP" altLang="en-US" dirty="0"/>
          </a:p>
        </p:txBody>
      </p:sp>
      <p:sp>
        <p:nvSpPr>
          <p:cNvPr id="5" name="角丸四角形 4"/>
          <p:cNvSpPr/>
          <p:nvPr/>
        </p:nvSpPr>
        <p:spPr>
          <a:xfrm>
            <a:off x="1939110"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kumimoji="1" lang="en-US" altLang="ja-JP" sz="2400" dirty="0" smtClean="0"/>
              <a:t>2012xxxxx</a:t>
            </a:r>
            <a:endParaRPr kumimoji="1" lang="ja-JP" altLang="en-US" sz="2400" dirty="0"/>
          </a:p>
        </p:txBody>
      </p:sp>
      <p:sp>
        <p:nvSpPr>
          <p:cNvPr id="6" name="角丸四角形 5"/>
          <p:cNvSpPr/>
          <p:nvPr/>
        </p:nvSpPr>
        <p:spPr>
          <a:xfrm>
            <a:off x="3712356"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（知識）</a:t>
            </a:r>
            <a:endParaRPr kumimoji="1" lang="en-US" altLang="ja-JP" sz="3200" dirty="0" smtClean="0"/>
          </a:p>
          <a:p>
            <a:pPr algn="ctr"/>
            <a:r>
              <a:rPr lang="en-US" altLang="ja-JP" sz="2400" dirty="0" smtClean="0"/>
              <a:t>2011xxxxx</a:t>
            </a:r>
          </a:p>
        </p:txBody>
      </p:sp>
      <p:sp>
        <p:nvSpPr>
          <p:cNvPr id="7" name="角丸四角形 6"/>
          <p:cNvSpPr/>
          <p:nvPr/>
        </p:nvSpPr>
        <p:spPr>
          <a:xfrm>
            <a:off x="5485602"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a:t>
            </a:r>
            <a:r>
              <a:rPr lang="ja-JP" altLang="en-US" sz="3200" dirty="0" smtClean="0"/>
              <a:t>創成</a:t>
            </a:r>
            <a:r>
              <a:rPr kumimoji="1" lang="ja-JP" altLang="en-US" sz="3200" dirty="0" smtClean="0"/>
              <a:t>）</a:t>
            </a:r>
            <a:endParaRPr kumimoji="1" lang="en-US" altLang="ja-JP" sz="3200" dirty="0" smtClean="0"/>
          </a:p>
          <a:p>
            <a:pPr algn="ctr"/>
            <a:r>
              <a:rPr lang="en-US" altLang="ja-JP" sz="2400" dirty="0" smtClean="0"/>
              <a:t>2011xxxxx</a:t>
            </a:r>
          </a:p>
        </p:txBody>
      </p:sp>
      <p:sp>
        <p:nvSpPr>
          <p:cNvPr id="9" name="角丸四角形 8"/>
          <p:cNvSpPr/>
          <p:nvPr/>
        </p:nvSpPr>
        <p:spPr>
          <a:xfrm>
            <a:off x="7258848" y="2852936"/>
            <a:ext cx="1728000"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3200" dirty="0" smtClean="0"/>
              <a:t>4</a:t>
            </a:r>
            <a:r>
              <a:rPr lang="ja-JP" altLang="en-US" sz="3200" dirty="0" smtClean="0"/>
              <a:t>年次</a:t>
            </a:r>
            <a:r>
              <a:rPr lang="en-US" altLang="ja-JP" sz="2400" dirty="0" smtClean="0"/>
              <a:t>2010xxxxx,</a:t>
            </a:r>
          </a:p>
          <a:p>
            <a:pPr algn="ctr"/>
            <a:r>
              <a:rPr lang="en-US" altLang="ja-JP" sz="2400" dirty="0" smtClean="0"/>
              <a:t>etc.</a:t>
            </a:r>
          </a:p>
        </p:txBody>
      </p:sp>
      <p:sp>
        <p:nvSpPr>
          <p:cNvPr id="10" name="角丸四角形 9"/>
          <p:cNvSpPr/>
          <p:nvPr/>
        </p:nvSpPr>
        <p:spPr>
          <a:xfrm>
            <a:off x="165864" y="2852936"/>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lang="en-US" altLang="ja-JP" sz="2400" dirty="0" smtClean="0"/>
              <a:t>2013xxxxx</a:t>
            </a:r>
          </a:p>
        </p:txBody>
      </p:sp>
      <p:sp>
        <p:nvSpPr>
          <p:cNvPr id="8" name="テキスト ボックス 7"/>
          <p:cNvSpPr txBox="1"/>
          <p:nvPr/>
        </p:nvSpPr>
        <p:spPr>
          <a:xfrm>
            <a:off x="193171" y="6021288"/>
            <a:ext cx="8267261" cy="707886"/>
          </a:xfrm>
          <a:prstGeom prst="rect">
            <a:avLst/>
          </a:prstGeom>
          <a:noFill/>
        </p:spPr>
        <p:txBody>
          <a:bodyPr wrap="square" rtlCol="0">
            <a:spAutoFit/>
          </a:bodyPr>
          <a:lstStyle/>
          <a:p>
            <a:r>
              <a:rPr kumimoji="1" lang="en-US" altLang="ja-JP" sz="2000" dirty="0" smtClean="0"/>
              <a:t>※</a:t>
            </a:r>
            <a:r>
              <a:rPr kumimoji="1" lang="ja-JP" altLang="en-US" sz="2000" dirty="0" smtClean="0"/>
              <a:t>前回以前に欠席し、返却を受けて</a:t>
            </a:r>
            <a:r>
              <a:rPr lang="ja-JP" altLang="en-US" sz="2000" dirty="0"/>
              <a:t>いないレポート</a:t>
            </a:r>
            <a:r>
              <a:rPr lang="ja-JP" altLang="en-US" sz="2000" dirty="0" smtClean="0"/>
              <a:t>課題がある者</a:t>
            </a:r>
            <a:r>
              <a:rPr kumimoji="1" lang="ja-JP" altLang="en-US" sz="2000" dirty="0" smtClean="0"/>
              <a:t>は申し出て、返却</a:t>
            </a:r>
            <a:r>
              <a:rPr lang="ja-JP" altLang="en-US" sz="2000" dirty="0"/>
              <a:t>レポート</a:t>
            </a:r>
            <a:r>
              <a:rPr kumimoji="1" lang="ja-JP" altLang="en-US" sz="2000" dirty="0" smtClean="0"/>
              <a:t>を受けとること。</a:t>
            </a:r>
            <a:endParaRPr kumimoji="1" lang="ja-JP" altLang="en-US" sz="20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前回</a:t>
            </a:r>
            <a:r>
              <a:rPr lang="ja-JP" altLang="en-US" sz="4000" dirty="0" smtClean="0"/>
              <a:t>の出席カード（質問）</a:t>
            </a:r>
            <a:endParaRPr kumimoji="1" lang="ja-JP" altLang="en-US" sz="4000" dirty="0"/>
          </a:p>
        </p:txBody>
      </p:sp>
      <p:sp>
        <p:nvSpPr>
          <p:cNvPr id="3" name="コンテンツ プレースホルダー 2"/>
          <p:cNvSpPr>
            <a:spLocks noGrp="1"/>
          </p:cNvSpPr>
          <p:nvPr>
            <p:ph idx="1"/>
          </p:nvPr>
        </p:nvSpPr>
        <p:spPr>
          <a:xfrm>
            <a:off x="0" y="980728"/>
            <a:ext cx="9036496" cy="5877272"/>
          </a:xfrm>
        </p:spPr>
        <p:txBody>
          <a:bodyPr>
            <a:normAutofit fontScale="62500" lnSpcReduction="20000"/>
          </a:bodyPr>
          <a:lstStyle/>
          <a:p>
            <a:r>
              <a:rPr lang="ja-JP" altLang="en-US" dirty="0" smtClean="0"/>
              <a:t>（プレインテキスト・文字コードの解釈について）</a:t>
            </a:r>
            <a:endParaRPr lang="en-US" altLang="ja-JP" dirty="0" smtClean="0"/>
          </a:p>
          <a:p>
            <a:pPr lvl="1"/>
            <a:r>
              <a:rPr lang="ja-JP" altLang="en-US" dirty="0" smtClean="0"/>
              <a:t>プレインテキスト</a:t>
            </a:r>
            <a:r>
              <a:rPr lang="ja-JP" altLang="en-US" dirty="0"/>
              <a:t>の読解が興味深かった。解答は「</a:t>
            </a:r>
            <a:r>
              <a:rPr lang="en-US" altLang="ja-JP" dirty="0"/>
              <a:t>Hello World!</a:t>
            </a:r>
            <a:r>
              <a:rPr lang="ja-JP" altLang="en-US" dirty="0"/>
              <a:t>⏎」でよいのか</a:t>
            </a:r>
            <a:r>
              <a:rPr lang="ja-JP" altLang="en-US" dirty="0" smtClean="0"/>
              <a:t>？</a:t>
            </a:r>
            <a:endParaRPr lang="en-US" altLang="ja-JP" dirty="0" smtClean="0"/>
          </a:p>
          <a:p>
            <a:pPr lvl="2"/>
            <a:r>
              <a:rPr lang="en-US" altLang="ja-JP" dirty="0" smtClean="0"/>
              <a:t>Yes.</a:t>
            </a:r>
          </a:p>
          <a:p>
            <a:pPr lvl="1"/>
            <a:r>
              <a:rPr lang="ja-JP" altLang="en-US" dirty="0" smtClean="0"/>
              <a:t>文字コード関連で、文字化けについても少し伺いたかった（</a:t>
            </a:r>
            <a:r>
              <a:rPr lang="en-US" altLang="ja-JP" dirty="0" smtClean="0"/>
              <a:t>Unicode</a:t>
            </a:r>
            <a:r>
              <a:rPr lang="ja-JP" altLang="en-US" dirty="0" smtClean="0"/>
              <a:t>ではどんな言語も文字化けしないのか、など）</a:t>
            </a:r>
            <a:endParaRPr lang="en-US" altLang="ja-JP" dirty="0" smtClean="0"/>
          </a:p>
          <a:p>
            <a:pPr lvl="2"/>
            <a:r>
              <a:rPr lang="ja-JP" altLang="en-US" dirty="0"/>
              <a:t>文字</a:t>
            </a:r>
            <a:r>
              <a:rPr lang="ja-JP" altLang="en-US" dirty="0" smtClean="0"/>
              <a:t>化けは基本的</a:t>
            </a:r>
            <a:r>
              <a:rPr lang="ja-JP" altLang="en-US" dirty="0" smtClean="0"/>
              <a:t>に符号化方式（エンコーディング）の解釈の違いでおきます。</a:t>
            </a:r>
            <a:endParaRPr lang="en-US" altLang="ja-JP" dirty="0" smtClean="0"/>
          </a:p>
          <a:p>
            <a:pPr lvl="2"/>
            <a:r>
              <a:rPr lang="en-US" altLang="ja-JP" dirty="0" smtClean="0"/>
              <a:t>Unicode</a:t>
            </a:r>
            <a:r>
              <a:rPr lang="ja-JP" altLang="en-US" dirty="0" smtClean="0"/>
              <a:t>であっても、正しい符号化方式を選択できない場合は、エラーとなります。</a:t>
            </a:r>
            <a:endParaRPr lang="en-US" altLang="ja-JP" dirty="0" smtClean="0"/>
          </a:p>
          <a:p>
            <a:r>
              <a:rPr lang="ja-JP" altLang="en-US" dirty="0" smtClean="0"/>
              <a:t>（前回までのレポート評価、講評関連について）</a:t>
            </a:r>
            <a:endParaRPr lang="en-US" altLang="ja-JP" dirty="0"/>
          </a:p>
          <a:p>
            <a:pPr lvl="1"/>
            <a:r>
              <a:rPr lang="en-US" altLang="ja-JP" dirty="0" smtClean="0"/>
              <a:t>A- </a:t>
            </a:r>
            <a:r>
              <a:rPr lang="ja-JP" altLang="en-US" dirty="0" smtClean="0"/>
              <a:t>はほぼ</a:t>
            </a:r>
            <a:r>
              <a:rPr lang="en-US" altLang="ja-JP" dirty="0" smtClean="0"/>
              <a:t> B </a:t>
            </a:r>
            <a:r>
              <a:rPr lang="ja-JP" altLang="en-US" dirty="0" smtClean="0"/>
              <a:t>と判断してよいか？</a:t>
            </a:r>
            <a:endParaRPr lang="en-US" altLang="ja-JP" dirty="0" smtClean="0"/>
          </a:p>
          <a:p>
            <a:pPr lvl="2"/>
            <a:r>
              <a:rPr lang="ja-JP" altLang="en-US" dirty="0" smtClean="0"/>
              <a:t>理論的には、全課題において</a:t>
            </a:r>
            <a:r>
              <a:rPr lang="en-US" altLang="ja-JP" dirty="0" smtClean="0"/>
              <a:t>A-</a:t>
            </a:r>
            <a:r>
              <a:rPr lang="ja-JP" altLang="en-US" dirty="0" smtClean="0"/>
              <a:t>である</a:t>
            </a:r>
            <a:r>
              <a:rPr lang="ja-JP" altLang="en-US" dirty="0" smtClean="0"/>
              <a:t>場合、最終</a:t>
            </a:r>
            <a:r>
              <a:rPr lang="ja-JP" altLang="en-US" dirty="0" smtClean="0"/>
              <a:t>評価</a:t>
            </a:r>
            <a:r>
              <a:rPr lang="ja-JP" altLang="en-US" dirty="0" smtClean="0"/>
              <a:t>は「</a:t>
            </a:r>
            <a:r>
              <a:rPr lang="en-US" altLang="ja-JP" dirty="0" smtClean="0"/>
              <a:t>B</a:t>
            </a:r>
            <a:r>
              <a:rPr lang="ja-JP" altLang="en-US" dirty="0" smtClean="0"/>
              <a:t>」と</a:t>
            </a:r>
            <a:r>
              <a:rPr lang="ja-JP" altLang="en-US" dirty="0" smtClean="0"/>
              <a:t>なるはずです。</a:t>
            </a:r>
            <a:endParaRPr lang="en-US" altLang="ja-JP" dirty="0" smtClean="0"/>
          </a:p>
          <a:p>
            <a:pPr lvl="1"/>
            <a:r>
              <a:rPr lang="ja-JP" altLang="en-US" dirty="0" smtClean="0"/>
              <a:t>課題</a:t>
            </a:r>
            <a:r>
              <a:rPr lang="ja-JP" altLang="en-US" dirty="0"/>
              <a:t>について、レポートの要件は、「提供形態、具体例を説明せよ」との記述がされているのに、今回のスライドで先生がご提示された校正ミスの指摘や、詳細すぎる内容の説明（各章の組み立てのされ方、それぞれの内容の説明など）をするということは無駄であるように感じました。それは論文の要約であり、課題内容から論文の詳細を記述せよ、というような内容は汲み取りにくかったように思います。また</a:t>
            </a:r>
            <a:r>
              <a:rPr lang="en-US" altLang="ja-JP" dirty="0"/>
              <a:t>A4</a:t>
            </a:r>
            <a:r>
              <a:rPr lang="ja-JP" altLang="en-US" dirty="0"/>
              <a:t>一枚という制限から、論文によっては、要約ばかりの記述になり肝心となる形式等の部分が内容の薄いものになってしまうと思います</a:t>
            </a:r>
            <a:r>
              <a:rPr lang="ja-JP" altLang="en-US" dirty="0" smtClean="0"/>
              <a:t>。</a:t>
            </a:r>
            <a:endParaRPr lang="en-US" altLang="ja-JP" dirty="0" smtClean="0"/>
          </a:p>
          <a:p>
            <a:pPr lvl="2"/>
            <a:r>
              <a:rPr lang="ja-JP" altLang="en-US" dirty="0" smtClean="0"/>
              <a:t>ディジタルドキュメントの説明として肝心の部分は文書の構成です。そして文書の構成は、文書内における図表や参照文献といった要素にどのようなものが含まれるか、どのような参照関係があるか、そしてデジタルメディア上でそれらがどのように表現されているかを説明することを指すと考えています。</a:t>
            </a:r>
            <a:endParaRPr lang="en-US" altLang="ja-JP" dirty="0"/>
          </a:p>
          <a:p>
            <a:pPr lvl="1"/>
            <a:r>
              <a:rPr lang="ja-JP" altLang="en-US" dirty="0" smtClean="0"/>
              <a:t>今さらレポートの書き方を教えてもらっても納得いかない。メディア創成でレポートといったらプログラムのソースコードと実行結果のこと。</a:t>
            </a:r>
            <a:endParaRPr lang="en-US" altLang="ja-JP" dirty="0" smtClean="0"/>
          </a:p>
          <a:p>
            <a:pPr lvl="2"/>
            <a:r>
              <a:rPr lang="ja-JP" altLang="en-US" dirty="0"/>
              <a:t>次回</a:t>
            </a:r>
            <a:r>
              <a:rPr lang="ja-JP" altLang="en-US" dirty="0" smtClean="0"/>
              <a:t>にいかせる</a:t>
            </a:r>
            <a:r>
              <a:rPr lang="ja-JP" altLang="en-US" dirty="0"/>
              <a:t>ように講評を加えています</a:t>
            </a:r>
            <a:r>
              <a:rPr lang="ja-JP" altLang="en-US" dirty="0" smtClean="0"/>
              <a:t>ので、評価に納得がいかないところがあれば担当者まで。追伸：自然言語でのレポートの書き方は重要ですよ。</a:t>
            </a:r>
            <a:endParaRPr lang="en-US" altLang="ja-JP" dirty="0" smtClean="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a:t>
            </a:fld>
            <a:endParaRPr kumimoji="1" lang="ja-JP" altLang="en-US" dirty="0"/>
          </a:p>
        </p:txBody>
      </p:sp>
    </p:spTree>
    <p:extLst>
      <p:ext uri="{BB962C8B-B14F-4D97-AF65-F5344CB8AC3E}">
        <p14:creationId xmlns:p14="http://schemas.microsoft.com/office/powerpoint/2010/main" val="2554149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kumimoji="1" lang="ja-JP" altLang="en-US" dirty="0" smtClean="0"/>
              <a:t>文書におけるメタデータ</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30</a:t>
            </a:fld>
            <a:endParaRPr kumimoji="1" lang="ja-JP" altLang="en-US" dirty="0"/>
          </a:p>
        </p:txBody>
      </p:sp>
    </p:spTree>
    <p:extLst>
      <p:ext uri="{BB962C8B-B14F-4D97-AF65-F5344CB8AC3E}">
        <p14:creationId xmlns:p14="http://schemas.microsoft.com/office/powerpoint/2010/main" val="3346852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kumimoji="1" lang="ja-JP" altLang="en-US" smtClean="0"/>
              <a:t>文書におけるインタラクション</a:t>
            </a:r>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フォーム </a:t>
            </a:r>
            <a:r>
              <a:rPr kumimoji="1" lang="en-US" altLang="ja-JP" dirty="0" smtClean="0"/>
              <a:t>(Form)</a:t>
            </a:r>
          </a:p>
          <a:p>
            <a:r>
              <a:rPr lang="ja-JP" altLang="en-US" dirty="0" smtClean="0"/>
              <a:t>フラッシュ</a:t>
            </a:r>
            <a:r>
              <a:rPr lang="ja-JP" altLang="en-US" dirty="0"/>
              <a:t>他</a:t>
            </a:r>
            <a:r>
              <a:rPr lang="ja-JP" altLang="en-US" dirty="0" smtClean="0"/>
              <a:t>のブラウザプラグインによる拡張</a:t>
            </a:r>
            <a:endParaRPr lang="en-US" altLang="ja-JP" dirty="0" smtClean="0"/>
          </a:p>
          <a:p>
            <a:pPr lvl="1"/>
            <a:r>
              <a:rPr kumimoji="1" lang="ja-JP" altLang="en-US" dirty="0" smtClean="0"/>
              <a:t>埋め込みオブジェクト</a:t>
            </a:r>
            <a:endParaRPr kumimoji="1"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31</a:t>
            </a:fld>
            <a:endParaRPr kumimoji="1" lang="ja-JP" altLang="en-US" dirty="0"/>
          </a:p>
        </p:txBody>
      </p:sp>
    </p:spTree>
    <p:extLst>
      <p:ext uri="{BB962C8B-B14F-4D97-AF65-F5344CB8AC3E}">
        <p14:creationId xmlns:p14="http://schemas.microsoft.com/office/powerpoint/2010/main" val="1345170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DTD (Document Type Definition)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SGML</a:t>
            </a:r>
            <a:r>
              <a:rPr kumimoji="1" lang="ja-JP" altLang="en-US" dirty="0" smtClean="0"/>
              <a:t>由来の文書型定義</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32</a:t>
            </a:fld>
            <a:endParaRPr kumimoji="1" lang="ja-JP" altLang="en-US" dirty="0"/>
          </a:p>
        </p:txBody>
      </p:sp>
    </p:spTree>
    <p:extLst>
      <p:ext uri="{BB962C8B-B14F-4D97-AF65-F5344CB8AC3E}">
        <p14:creationId xmlns:p14="http://schemas.microsoft.com/office/powerpoint/2010/main" val="240695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smtClean="0"/>
              <a:t>Web</a:t>
            </a:r>
            <a:r>
              <a:rPr kumimoji="1" lang="ja-JP" altLang="en-US" dirty="0" smtClean="0"/>
              <a:t>の創成</a:t>
            </a:r>
            <a:r>
              <a:rPr lang="ja-JP" altLang="en-US"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33</a:t>
            </a:fld>
            <a:endParaRPr kumimoji="1" lang="ja-JP" altLang="en-US" dirty="0"/>
          </a:p>
        </p:txBody>
      </p:sp>
    </p:spTree>
    <p:extLst>
      <p:ext uri="{BB962C8B-B14F-4D97-AF65-F5344CB8AC3E}">
        <p14:creationId xmlns:p14="http://schemas.microsoft.com/office/powerpoint/2010/main" val="1820825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XML</a:t>
            </a:r>
            <a:r>
              <a:rPr kumimoji="1" lang="ja-JP" altLang="en-US" dirty="0" smtClean="0"/>
              <a:t>におけるスタイルシートの適用例</a:t>
            </a:r>
            <a:endParaRPr kumimoji="1" lang="ja-JP" altLang="en-US" dirty="0"/>
          </a:p>
        </p:txBody>
      </p:sp>
      <p:sp>
        <p:nvSpPr>
          <p:cNvPr id="3" name="コンテンツ プレースホルダー 2"/>
          <p:cNvSpPr>
            <a:spLocks noGrp="1"/>
          </p:cNvSpPr>
          <p:nvPr>
            <p:ph idx="1"/>
          </p:nvPr>
        </p:nvSpPr>
        <p:spPr>
          <a:xfrm>
            <a:off x="323528" y="1153544"/>
            <a:ext cx="8712968" cy="5299792"/>
          </a:xfrm>
        </p:spPr>
        <p:txBody>
          <a:bodyPr/>
          <a:lstStyle/>
          <a:p>
            <a:r>
              <a:rPr lang="en-US" altLang="ja-JP" dirty="0" smtClean="0"/>
              <a:t>XSLT</a:t>
            </a:r>
            <a:endParaRPr lang="en-US" altLang="ja-JP" dirty="0"/>
          </a:p>
          <a:p>
            <a:pPr lvl="1"/>
            <a:r>
              <a:rPr lang="en-US" altLang="ja-JP" dirty="0" smtClean="0"/>
              <a:t>Extensible </a:t>
            </a:r>
            <a:r>
              <a:rPr lang="en-US" altLang="ja-JP" dirty="0" err="1" smtClean="0"/>
              <a:t>Stylesheet</a:t>
            </a:r>
            <a:r>
              <a:rPr lang="en-US" altLang="ja-JP" dirty="0" smtClean="0"/>
              <a:t> Language Transformations</a:t>
            </a:r>
            <a:endParaRPr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34</a:t>
            </a:fld>
            <a:endParaRPr kumimoji="1" lang="ja-JP" altLang="en-US" dirty="0"/>
          </a:p>
        </p:txBody>
      </p:sp>
    </p:spTree>
    <p:extLst>
      <p:ext uri="{BB962C8B-B14F-4D97-AF65-F5344CB8AC3E}">
        <p14:creationId xmlns:p14="http://schemas.microsoft.com/office/powerpoint/2010/main" val="2138669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mtClean="0"/>
              <a:t>SGML</a:t>
            </a:r>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35</a:t>
            </a:fld>
            <a:endParaRPr kumimoji="1" lang="ja-JP" altLang="en-US" dirty="0"/>
          </a:p>
        </p:txBody>
      </p:sp>
    </p:spTree>
    <p:extLst>
      <p:ext uri="{BB962C8B-B14F-4D97-AF65-F5344CB8AC3E}">
        <p14:creationId xmlns:p14="http://schemas.microsoft.com/office/powerpoint/2010/main" val="3427923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本日のお品書き</a:t>
            </a:r>
            <a:endParaRPr kumimoji="1" lang="ja-JP" altLang="en-US" dirty="0"/>
          </a:p>
        </p:txBody>
      </p:sp>
      <p:sp>
        <p:nvSpPr>
          <p:cNvPr id="3" name="コンテンツ プレースホルダ 2"/>
          <p:cNvSpPr>
            <a:spLocks noGrp="1"/>
          </p:cNvSpPr>
          <p:nvPr>
            <p:ph idx="1"/>
          </p:nvPr>
        </p:nvSpPr>
        <p:spPr>
          <a:xfrm>
            <a:off x="323528" y="1143000"/>
            <a:ext cx="8496944" cy="5715000"/>
          </a:xfrm>
        </p:spPr>
        <p:txBody>
          <a:bodyPr>
            <a:normAutofit/>
          </a:bodyPr>
          <a:lstStyle/>
          <a:p>
            <a:r>
              <a:rPr lang="ja-JP" altLang="en-US" dirty="0" smtClean="0"/>
              <a:t>オフィス文書とデジタルドキュメント</a:t>
            </a:r>
            <a:endParaRPr lang="en-US" altLang="ja-JP" dirty="0" smtClean="0"/>
          </a:p>
          <a:p>
            <a:r>
              <a:rPr lang="ja-JP" altLang="en-US" dirty="0" smtClean="0"/>
              <a:t>ドキュメントフォーマット</a:t>
            </a:r>
            <a:endParaRPr lang="en-US" altLang="ja-JP"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36</a:t>
            </a:fld>
            <a:endParaRPr kumimoji="1"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第</a:t>
            </a:r>
            <a:r>
              <a:rPr kumimoji="1" lang="en-US" altLang="ja-JP" dirty="0" smtClean="0"/>
              <a:t>2</a:t>
            </a:r>
            <a:r>
              <a:rPr kumimoji="1" lang="ja-JP" altLang="en-US" dirty="0" smtClean="0"/>
              <a:t>回レポート課題返却</a:t>
            </a:r>
            <a:endParaRPr kumimoji="1" lang="ja-JP" altLang="en-US" dirty="0"/>
          </a:p>
        </p:txBody>
      </p:sp>
      <p:sp>
        <p:nvSpPr>
          <p:cNvPr id="3" name="コンテンツ プレースホルダ 2"/>
          <p:cNvSpPr>
            <a:spLocks noGrp="1"/>
          </p:cNvSpPr>
          <p:nvPr>
            <p:ph idx="1"/>
          </p:nvPr>
        </p:nvSpPr>
        <p:spPr>
          <a:xfrm>
            <a:off x="323528" y="908720"/>
            <a:ext cx="8496944" cy="5949280"/>
          </a:xfrm>
        </p:spPr>
        <p:txBody>
          <a:bodyPr>
            <a:normAutofit/>
          </a:bodyPr>
          <a:lstStyle/>
          <a:p>
            <a:r>
              <a:rPr kumimoji="1" lang="ja-JP" altLang="en-US" sz="2000" dirty="0" smtClean="0"/>
              <a:t>下記に示す学籍番号の順番で</a:t>
            </a:r>
            <a:r>
              <a:rPr kumimoji="1" lang="en-US" altLang="ja-JP" sz="2000" dirty="0" smtClean="0"/>
              <a:t>10</a:t>
            </a:r>
            <a:r>
              <a:rPr kumimoji="1" lang="ja-JP" altLang="en-US" sz="2000" dirty="0" smtClean="0"/>
              <a:t>分割して置いていますので、教室前方まで受け取りに来てください。</a:t>
            </a:r>
            <a:endParaRPr kumimoji="1" lang="en-US" altLang="ja-JP" sz="2000" dirty="0" smtClean="0"/>
          </a:p>
          <a:p>
            <a:pPr lvl="1"/>
            <a:r>
              <a:rPr lang="ja-JP" altLang="en-US" dirty="0" smtClean="0"/>
              <a:t>～</a:t>
            </a:r>
            <a:r>
              <a:rPr lang="en-US" altLang="ja-JP" dirty="0" smtClean="0"/>
              <a:t>201011489</a:t>
            </a:r>
          </a:p>
          <a:p>
            <a:pPr lvl="1"/>
            <a:r>
              <a:rPr lang="en-US" altLang="ja-JP" dirty="0" smtClean="0"/>
              <a:t> 201011490</a:t>
            </a:r>
            <a:r>
              <a:rPr lang="ja-JP" altLang="en-US" dirty="0" smtClean="0"/>
              <a:t>～</a:t>
            </a:r>
            <a:r>
              <a:rPr lang="en-US" altLang="ja-JP" dirty="0" smtClean="0"/>
              <a:t>201011620</a:t>
            </a:r>
          </a:p>
          <a:p>
            <a:pPr lvl="1"/>
            <a:r>
              <a:rPr lang="en-US" altLang="ja-JP" dirty="0" smtClean="0"/>
              <a:t>201110000</a:t>
            </a:r>
            <a:r>
              <a:rPr lang="ja-JP" altLang="en-US" dirty="0" smtClean="0"/>
              <a:t>～</a:t>
            </a:r>
            <a:r>
              <a:rPr lang="en-US" altLang="ja-JP" dirty="0" smtClean="0"/>
              <a:t>201111429</a:t>
            </a:r>
          </a:p>
          <a:p>
            <a:pPr lvl="1"/>
            <a:r>
              <a:rPr lang="en-US" altLang="ja-JP" dirty="0" smtClean="0"/>
              <a:t>201111430</a:t>
            </a:r>
            <a:r>
              <a:rPr lang="ja-JP" altLang="en-US" dirty="0" smtClean="0"/>
              <a:t>～</a:t>
            </a:r>
            <a:r>
              <a:rPr lang="en-US" altLang="ja-JP" dirty="0" smtClean="0"/>
              <a:t>201111449</a:t>
            </a:r>
          </a:p>
          <a:p>
            <a:pPr lvl="1"/>
            <a:r>
              <a:rPr lang="en-US" altLang="ja-JP" dirty="0" smtClean="0"/>
              <a:t>201111450</a:t>
            </a:r>
            <a:r>
              <a:rPr lang="ja-JP" altLang="en-US" dirty="0" smtClean="0"/>
              <a:t>～</a:t>
            </a:r>
            <a:r>
              <a:rPr lang="en-US" altLang="ja-JP" dirty="0" smtClean="0"/>
              <a:t>201111479</a:t>
            </a:r>
          </a:p>
          <a:p>
            <a:pPr lvl="1"/>
            <a:r>
              <a:rPr lang="en-US" altLang="ja-JP" dirty="0" smtClean="0"/>
              <a:t>201111480</a:t>
            </a:r>
            <a:r>
              <a:rPr lang="ja-JP" altLang="en-US" dirty="0" smtClean="0"/>
              <a:t>～</a:t>
            </a:r>
            <a:r>
              <a:rPr lang="en-US" altLang="ja-JP" dirty="0" smtClean="0"/>
              <a:t>201113500</a:t>
            </a:r>
          </a:p>
          <a:p>
            <a:pPr lvl="1"/>
            <a:r>
              <a:rPr lang="en-US" altLang="ja-JP" dirty="0" smtClean="0"/>
              <a:t>201213100</a:t>
            </a:r>
            <a:r>
              <a:rPr lang="ja-JP" altLang="en-US" dirty="0" smtClean="0"/>
              <a:t>～</a:t>
            </a:r>
            <a:r>
              <a:rPr lang="en-US" altLang="ja-JP" dirty="0" smtClean="0"/>
              <a:t>201213200</a:t>
            </a:r>
          </a:p>
          <a:p>
            <a:pPr lvl="1"/>
            <a:r>
              <a:rPr lang="en-US" altLang="ja-JP" dirty="0" smtClean="0"/>
              <a:t>201313000</a:t>
            </a:r>
            <a:r>
              <a:rPr lang="ja-JP" altLang="en-US" dirty="0" smtClean="0"/>
              <a:t>～</a:t>
            </a:r>
            <a:r>
              <a:rPr lang="en-US" altLang="ja-JP" dirty="0" smtClean="0"/>
              <a:t>201313104</a:t>
            </a:r>
          </a:p>
          <a:p>
            <a:pPr lvl="1"/>
            <a:r>
              <a:rPr lang="en-US" altLang="ja-JP" dirty="0" smtClean="0"/>
              <a:t>201313105</a:t>
            </a:r>
            <a:r>
              <a:rPr lang="ja-JP" altLang="en-US" dirty="0" smtClean="0"/>
              <a:t>～</a:t>
            </a:r>
            <a:r>
              <a:rPr lang="en-US" altLang="ja-JP" dirty="0" smtClean="0"/>
              <a:t>201313120</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37</a:t>
            </a:fld>
            <a:endParaRPr kumimoji="1" lang="ja-JP"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a:t>
            </a:r>
            <a:r>
              <a:rPr kumimoji="1" lang="ja-JP" altLang="en-US" dirty="0" smtClean="0"/>
              <a:t>の標準化</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IETF - RFC</a:t>
            </a:r>
          </a:p>
          <a:p>
            <a:r>
              <a:rPr kumimoji="1" lang="en-US" altLang="ja-JP" dirty="0" smtClean="0"/>
              <a:t>World Wide Web Consortium (W3C)</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38</a:t>
            </a:fld>
            <a:endParaRPr kumimoji="1" lang="ja-JP" altLang="en-US" dirty="0"/>
          </a:p>
        </p:txBody>
      </p:sp>
    </p:spTree>
    <p:extLst>
      <p:ext uri="{BB962C8B-B14F-4D97-AF65-F5344CB8AC3E}">
        <p14:creationId xmlns:p14="http://schemas.microsoft.com/office/powerpoint/2010/main" val="101648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lang="en-US" altLang="ja-JP" dirty="0"/>
              <a:t>Format? Media? Carrier? Type? Genre?</a:t>
            </a:r>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39</a:t>
            </a:fld>
            <a:endParaRPr kumimoji="1" lang="ja-JP" altLang="en-US" dirty="0"/>
          </a:p>
        </p:txBody>
      </p:sp>
    </p:spTree>
    <p:extLst>
      <p:ext uri="{BB962C8B-B14F-4D97-AF65-F5344CB8AC3E}">
        <p14:creationId xmlns:p14="http://schemas.microsoft.com/office/powerpoint/2010/main" val="982433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前回の出席カード（感想）</a:t>
            </a:r>
            <a:endParaRPr kumimoji="1" lang="ja-JP" altLang="en-US" sz="4000" dirty="0"/>
          </a:p>
        </p:txBody>
      </p:sp>
      <p:sp>
        <p:nvSpPr>
          <p:cNvPr id="3" name="コンテンツ プレースホルダー 2"/>
          <p:cNvSpPr>
            <a:spLocks noGrp="1"/>
          </p:cNvSpPr>
          <p:nvPr>
            <p:ph idx="1"/>
          </p:nvPr>
        </p:nvSpPr>
        <p:spPr>
          <a:xfrm>
            <a:off x="0" y="1153544"/>
            <a:ext cx="9036496" cy="5704456"/>
          </a:xfrm>
        </p:spPr>
        <p:txBody>
          <a:bodyPr>
            <a:normAutofit fontScale="62500" lnSpcReduction="20000"/>
          </a:bodyPr>
          <a:lstStyle/>
          <a:p>
            <a:pPr marL="514350" indent="-514350">
              <a:buFont typeface="+mj-lt"/>
              <a:buAutoNum type="arabicPeriod"/>
            </a:pPr>
            <a:r>
              <a:rPr lang="ja-JP" altLang="en-US" dirty="0" smtClean="0"/>
              <a:t>メール</a:t>
            </a:r>
            <a:r>
              <a:rPr lang="ja-JP" altLang="en-US" dirty="0"/>
              <a:t>のフォーマットなど見慣れているけれど、改めて形式</a:t>
            </a:r>
            <a:r>
              <a:rPr lang="ja-JP" altLang="en-US" dirty="0" err="1"/>
              <a:t>ばって</a:t>
            </a:r>
            <a:r>
              <a:rPr lang="ja-JP" altLang="en-US" dirty="0"/>
              <a:t>いると</a:t>
            </a:r>
            <a:r>
              <a:rPr lang="ja-JP" altLang="en-US" dirty="0" smtClean="0"/>
              <a:t>思った</a:t>
            </a:r>
            <a:endParaRPr lang="en-US" altLang="ja-JP" dirty="0"/>
          </a:p>
          <a:p>
            <a:pPr marL="514350" indent="-514350">
              <a:buFont typeface="+mj-lt"/>
              <a:buAutoNum type="arabicPeriod"/>
            </a:pPr>
            <a:r>
              <a:rPr lang="ja-JP" altLang="en-US" dirty="0" smtClean="0"/>
              <a:t>プレインテキストの読解が難しかった</a:t>
            </a:r>
            <a:endParaRPr lang="en-US" altLang="ja-JP" dirty="0" smtClean="0"/>
          </a:p>
          <a:p>
            <a:pPr marL="514350" indent="-514350">
              <a:buFont typeface="+mj-lt"/>
              <a:buAutoNum type="arabicPeriod"/>
            </a:pPr>
            <a:r>
              <a:rPr lang="ja-JP" altLang="en-US" dirty="0" smtClean="0"/>
              <a:t>レポート</a:t>
            </a:r>
            <a:r>
              <a:rPr lang="ja-JP" altLang="en-US" dirty="0"/>
              <a:t>は３回くらいが良いです</a:t>
            </a:r>
            <a:r>
              <a:rPr lang="en-US" altLang="ja-JP" dirty="0"/>
              <a:t>…</a:t>
            </a:r>
          </a:p>
          <a:p>
            <a:pPr marL="514350" indent="-514350">
              <a:buFont typeface="+mj-lt"/>
              <a:buAutoNum type="arabicPeriod"/>
            </a:pPr>
            <a:r>
              <a:rPr lang="en-US" altLang="ja-JP" dirty="0"/>
              <a:t>2</a:t>
            </a:r>
            <a:r>
              <a:rPr lang="ja-JP" altLang="en-US" dirty="0"/>
              <a:t>学期制に伴って、以前の</a:t>
            </a:r>
            <a:r>
              <a:rPr lang="en-US" altLang="ja-JP" dirty="0"/>
              <a:t>3</a:t>
            </a:r>
            <a:r>
              <a:rPr lang="ja-JP" altLang="en-US" dirty="0"/>
              <a:t>学期制よりもコマ数が多くなり、レポートが集中してしまい厳しいです。少数のレポート課題で評価していただけると助かります。</a:t>
            </a:r>
            <a:r>
              <a:rPr lang="en-US" altLang="ja-JP" dirty="0"/>
              <a:t>4</a:t>
            </a:r>
            <a:r>
              <a:rPr lang="ja-JP" altLang="en-US" dirty="0"/>
              <a:t>回以上となると、少し多すぎてしまうかなと</a:t>
            </a:r>
            <a:r>
              <a:rPr lang="en-US" altLang="ja-JP" dirty="0"/>
              <a:t>…</a:t>
            </a:r>
            <a:r>
              <a:rPr lang="ja-JP" altLang="en-US" dirty="0" err="1"/>
              <a:t>。</a:t>
            </a:r>
            <a:r>
              <a:rPr lang="ja-JP" altLang="en-US" dirty="0"/>
              <a:t>弱音を吐いてしまいすみません</a:t>
            </a:r>
            <a:r>
              <a:rPr lang="en-US" altLang="ja-JP" dirty="0" smtClean="0"/>
              <a:t>…</a:t>
            </a:r>
            <a:endParaRPr lang="en-US" altLang="ja-JP" dirty="0"/>
          </a:p>
          <a:p>
            <a:pPr marL="514350" indent="-514350">
              <a:buFont typeface="+mj-lt"/>
              <a:buAutoNum type="arabicPeriod"/>
            </a:pPr>
            <a:r>
              <a:rPr lang="ja-JP" altLang="en-US" dirty="0"/>
              <a:t>出席に関しては、学生は</a:t>
            </a:r>
            <a:r>
              <a:rPr lang="en-US" altLang="ja-JP" dirty="0"/>
              <a:t>3</a:t>
            </a:r>
            <a:r>
              <a:rPr lang="ja-JP" altLang="en-US" dirty="0"/>
              <a:t>分の</a:t>
            </a:r>
            <a:r>
              <a:rPr lang="en-US" altLang="ja-JP" dirty="0"/>
              <a:t>2</a:t>
            </a:r>
            <a:r>
              <a:rPr lang="ja-JP" altLang="en-US" dirty="0"/>
              <a:t>以上の出席をしない場合、単位はこないと既に分かっているはずなので、出席回数を満たしていない人に関しての処置をしても問題ないと</a:t>
            </a:r>
            <a:r>
              <a:rPr lang="ja-JP" altLang="en-US" dirty="0" smtClean="0"/>
              <a:t>思います</a:t>
            </a:r>
            <a:endParaRPr lang="en-US" altLang="ja-JP" dirty="0"/>
          </a:p>
          <a:p>
            <a:pPr marL="514350" indent="-514350">
              <a:buFont typeface="+mj-lt"/>
              <a:buAutoNum type="arabicPeriod"/>
            </a:pPr>
            <a:r>
              <a:rPr lang="ja-JP" altLang="en-US" dirty="0" smtClean="0"/>
              <a:t>ドキュメントフォーマット</a:t>
            </a:r>
            <a:r>
              <a:rPr lang="ja-JP" altLang="en-US" dirty="0"/>
              <a:t>というものについてよく理解できたと思う</a:t>
            </a:r>
            <a:endParaRPr lang="en-US" altLang="ja-JP" dirty="0"/>
          </a:p>
          <a:p>
            <a:pPr marL="514350" indent="-514350">
              <a:buFont typeface="+mj-lt"/>
              <a:buAutoNum type="arabicPeriod"/>
            </a:pPr>
            <a:r>
              <a:rPr lang="ja-JP" altLang="en-US" dirty="0"/>
              <a:t>他の先生からの質問によって、私の中では、電子書籍といえば論文といった印象がついていることに気付いた。マンガ等を読むといった場面が想像できず、まだ私の中ではブームは来ないと</a:t>
            </a:r>
            <a:r>
              <a:rPr lang="ja-JP" altLang="en-US" dirty="0" smtClean="0"/>
              <a:t>思う</a:t>
            </a:r>
            <a:endParaRPr lang="en-US" altLang="ja-JP" dirty="0"/>
          </a:p>
          <a:p>
            <a:pPr marL="514350" indent="-514350">
              <a:buFont typeface="+mj-lt"/>
              <a:buAutoNum type="arabicPeriod"/>
            </a:pPr>
            <a:r>
              <a:rPr lang="ja-JP" altLang="en-US" dirty="0"/>
              <a:t>メールもデジタルドキュメントの一つだとは考えも</a:t>
            </a:r>
            <a:r>
              <a:rPr lang="ja-JP" altLang="en-US" dirty="0" smtClean="0"/>
              <a:t>しなかった</a:t>
            </a:r>
            <a:endParaRPr lang="en-US" altLang="ja-JP" dirty="0"/>
          </a:p>
          <a:p>
            <a:pPr marL="514350" indent="-514350">
              <a:buFont typeface="+mj-lt"/>
              <a:buAutoNum type="arabicPeriod"/>
            </a:pPr>
            <a:r>
              <a:rPr lang="ja-JP" altLang="en-US" dirty="0"/>
              <a:t>今回の話は興味のある分野だったので面白かった</a:t>
            </a:r>
            <a:r>
              <a:rPr lang="ja-JP" altLang="en-US" dirty="0" smtClean="0"/>
              <a:t>です</a:t>
            </a:r>
            <a:endParaRPr lang="en-US" altLang="ja-JP" dirty="0"/>
          </a:p>
          <a:p>
            <a:pPr marL="514350" indent="-514350">
              <a:buFont typeface="+mj-lt"/>
              <a:buAutoNum type="arabicPeriod"/>
            </a:pPr>
            <a:r>
              <a:rPr lang="ja-JP" altLang="en-US" dirty="0"/>
              <a:t>テキストファイルの文字コードを判別しやすくするための工夫を知ることができてよかった</a:t>
            </a:r>
            <a:endParaRPr lang="en-US" altLang="ja-JP" dirty="0"/>
          </a:p>
          <a:p>
            <a:pPr marL="514350" indent="-514350">
              <a:buFont typeface="+mj-lt"/>
              <a:buAutoNum type="arabicPeriod"/>
            </a:pPr>
            <a:r>
              <a:rPr lang="ja-JP" altLang="en-US" dirty="0" smtClean="0"/>
              <a:t>日本</a:t>
            </a:r>
            <a:r>
              <a:rPr lang="ja-JP" altLang="en-US" dirty="0"/>
              <a:t>の電子書籍は高いと思う</a:t>
            </a:r>
            <a:endParaRPr lang="en-US" altLang="ja-JP" dirty="0"/>
          </a:p>
          <a:p>
            <a:pPr marL="514350" indent="-514350">
              <a:buFont typeface="+mj-lt"/>
              <a:buAutoNum type="arabicPeriod"/>
            </a:pPr>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a:t>
            </a:fld>
            <a:endParaRPr kumimoji="1" lang="ja-JP" altLang="en-US" dirty="0"/>
          </a:p>
        </p:txBody>
      </p:sp>
    </p:spTree>
    <p:extLst>
      <p:ext uri="{BB962C8B-B14F-4D97-AF65-F5344CB8AC3E}">
        <p14:creationId xmlns:p14="http://schemas.microsoft.com/office/powerpoint/2010/main" val="19417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ASCII </a:t>
            </a:r>
            <a:r>
              <a:rPr lang="en-US" altLang="ja-JP" dirty="0" smtClean="0"/>
              <a:t>(</a:t>
            </a:r>
            <a:r>
              <a:rPr lang="en-US" altLang="ja-JP" dirty="0"/>
              <a:t>American Standard Code for Information </a:t>
            </a:r>
            <a:r>
              <a:rPr lang="en-US" altLang="ja-JP" dirty="0" smtClean="0"/>
              <a:t>Interchange)</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40</a:t>
            </a:fld>
            <a:endParaRPr kumimoji="1" lang="ja-JP" altLang="en-US" dirty="0"/>
          </a:p>
        </p:txBody>
      </p:sp>
    </p:spTree>
    <p:extLst>
      <p:ext uri="{BB962C8B-B14F-4D97-AF65-F5344CB8AC3E}">
        <p14:creationId xmlns:p14="http://schemas.microsoft.com/office/powerpoint/2010/main" val="4153815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プレインテキスト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smtClean="0"/>
              <a:t>「テキスト</a:t>
            </a:r>
            <a:r>
              <a:rPr lang="ja-JP" altLang="en-US" smtClean="0"/>
              <a:t>」を使った情報交換はもっとも基本的な文字による</a:t>
            </a:r>
            <a:endParaRPr kumimoji="1" lang="ja-JP" altLang="en-US"/>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41</a:t>
            </a:fld>
            <a:endParaRPr kumimoji="1" lang="ja-JP" altLang="en-US" dirty="0"/>
          </a:p>
        </p:txBody>
      </p:sp>
    </p:spTree>
    <p:extLst>
      <p:ext uri="{BB962C8B-B14F-4D97-AF65-F5344CB8AC3E}">
        <p14:creationId xmlns:p14="http://schemas.microsoft.com/office/powerpoint/2010/main" val="2780021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文字コードの使われ方</a:t>
            </a:r>
            <a:endParaRPr kumimoji="1" lang="ja-JP" altLang="en-US" dirty="0"/>
          </a:p>
        </p:txBody>
      </p:sp>
      <p:sp>
        <p:nvSpPr>
          <p:cNvPr id="7" name="コンテンツ プレースホルダー 6"/>
          <p:cNvSpPr>
            <a:spLocks noGrp="1"/>
          </p:cNvSpPr>
          <p:nvPr>
            <p:ph idx="1"/>
          </p:nvPr>
        </p:nvSpPr>
        <p:spPr/>
        <p:txBody>
          <a:bodyPr/>
          <a:lstStyle/>
          <a:p>
            <a:r>
              <a:rPr kumimoji="1" lang="ja-JP" altLang="en-US" dirty="0" smtClean="0"/>
              <a:t>（全世界での統計）</a:t>
            </a:r>
            <a:endParaRPr kumimoji="1" lang="ja-JP" altLang="en-US" dirty="0"/>
          </a:p>
        </p:txBody>
      </p:sp>
      <p:sp>
        <p:nvSpPr>
          <p:cNvPr id="5" name="スライド番号プレースホルダー 4"/>
          <p:cNvSpPr>
            <a:spLocks noGrp="1"/>
          </p:cNvSpPr>
          <p:nvPr>
            <p:ph type="sldNum" sz="quarter" idx="12"/>
          </p:nvPr>
        </p:nvSpPr>
        <p:spPr/>
        <p:txBody>
          <a:bodyPr/>
          <a:lstStyle/>
          <a:p>
            <a:fld id="{8682DC2A-D06D-4EFC-BF6A-D2AB3EC15ECD}" type="slidenum">
              <a:rPr kumimoji="1" lang="ja-JP" altLang="en-US" smtClean="0"/>
              <a:pPr/>
              <a:t>42</a:t>
            </a:fld>
            <a:endParaRPr kumimoji="1" lang="ja-JP" altLang="en-US" dirty="0"/>
          </a:p>
        </p:txBody>
      </p:sp>
    </p:spTree>
    <p:extLst>
      <p:ext uri="{BB962C8B-B14F-4D97-AF65-F5344CB8AC3E}">
        <p14:creationId xmlns:p14="http://schemas.microsoft.com/office/powerpoint/2010/main" val="3233221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プレインテキストの解釈</a:t>
            </a:r>
            <a:endParaRPr kumimoji="1" lang="ja-JP" altLang="en-US" dirty="0"/>
          </a:p>
        </p:txBody>
      </p:sp>
      <p:sp>
        <p:nvSpPr>
          <p:cNvPr id="8" name="コンテンツ プレースホルダー 7"/>
          <p:cNvSpPr>
            <a:spLocks noGrp="1"/>
          </p:cNvSpPr>
          <p:nvPr>
            <p:ph idx="1"/>
          </p:nvPr>
        </p:nvSpPr>
        <p:spPr/>
        <p:txBody>
          <a:bodyPr/>
          <a:lstStyle/>
          <a:p>
            <a:r>
              <a:rPr lang="ja-JP" altLang="en-US" dirty="0" smtClean="0"/>
              <a:t>先頭数バイトを解読してみよう。</a:t>
            </a:r>
            <a:endParaRPr lang="en-US" altLang="ja-JP" dirty="0" smtClean="0"/>
          </a:p>
          <a:p>
            <a:pPr lvl="1"/>
            <a:r>
              <a:rPr kumimoji="1" lang="en-US" altLang="ja-JP" dirty="0"/>
              <a:t>1</a:t>
            </a:r>
            <a:r>
              <a:rPr kumimoji="1" lang="ja-JP" altLang="en-US" dirty="0" smtClean="0"/>
              <a:t>バイト </a:t>
            </a:r>
            <a:r>
              <a:rPr kumimoji="1" lang="en-US" altLang="ja-JP" dirty="0" smtClean="0"/>
              <a:t>= 8</a:t>
            </a:r>
            <a:r>
              <a:rPr kumimoji="1" lang="ja-JP" altLang="en-US" dirty="0" smtClean="0"/>
              <a:t>ビット</a:t>
            </a:r>
            <a:endParaRPr kumimoji="1" lang="ja-JP" altLang="en-US" dirty="0"/>
          </a:p>
        </p:txBody>
      </p:sp>
      <p:sp>
        <p:nvSpPr>
          <p:cNvPr id="2" name="スライド番号プレースホルダー 1"/>
          <p:cNvSpPr>
            <a:spLocks noGrp="1"/>
          </p:cNvSpPr>
          <p:nvPr>
            <p:ph type="sldNum" sz="quarter" idx="12"/>
          </p:nvPr>
        </p:nvSpPr>
        <p:spPr/>
        <p:txBody>
          <a:bodyPr/>
          <a:lstStyle/>
          <a:p>
            <a:fld id="{8682DC2A-D06D-4EFC-BF6A-D2AB3EC15ECD}" type="slidenum">
              <a:rPr kumimoji="1" lang="ja-JP" altLang="en-US" smtClean="0"/>
              <a:pPr/>
              <a:t>43</a:t>
            </a:fld>
            <a:endParaRPr kumimoji="1" lang="ja-JP" altLang="en-US" dirty="0"/>
          </a:p>
        </p:txBody>
      </p:sp>
      <p:sp>
        <p:nvSpPr>
          <p:cNvPr id="7" name="角丸四角形 6"/>
          <p:cNvSpPr/>
          <p:nvPr/>
        </p:nvSpPr>
        <p:spPr>
          <a:xfrm>
            <a:off x="180488" y="3933056"/>
            <a:ext cx="8784000" cy="3168352"/>
          </a:xfrm>
          <a:prstGeom prst="roundRect">
            <a:avLst>
              <a:gd name="adj" fmla="val 8029"/>
            </a:avLst>
          </a:prstGeom>
          <a:solidFill>
            <a:srgbClr val="FFFFF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tabLst>
                <a:tab pos="8253413" algn="l"/>
              </a:tabLst>
            </a:pPr>
            <a:r>
              <a:rPr lang="en-US" altLang="ja-JP" sz="3200" dirty="0" smtClean="0">
                <a:solidFill>
                  <a:schemeClr val="tx1"/>
                </a:solidFill>
              </a:rPr>
              <a:t>00101101001011010010000000001010101110011110001010110101110101110010000010110010111011011100000010111000001000000010100001001101011000010111001101100001011011110010000001010100011000010110101101100001011010110111010100101001001000000010000000100000001000001010001010101000001100100011000000110001001100111100011110101111001101001011011111101110101001001100101111000011110111101100011111001000110000101110011110110011110110001010010011001011101100001101110010100100111010101010010011011110101001001011011110100100101111111010000110100011000010100010111100101111001000000010000011000011110111101100011111001000110000101110011110110011110110001011111111011110101111011111000110110100110110111011111011110000110010101111001110100101111000011010010111000111101001011010001110100101101000101011100010100110101101011110011010110111110011110000101000101111001011110010000000100000010001010110110101100001011010010110110000111010001000000110110101100001011100110110000101101111010000000111001101101100011010010111001100101110011101000111001101110101011010110111010101100010011000010010111001100001011000110010111001101010011100000000101000101111001011110010000000100000010101000110010101101100001110100010000000110000001100100011100100101101001110000011010100111001001011010011000100110011001110010011010000001010</a:t>
            </a:r>
            <a:endParaRPr kumimoji="1" lang="ja-JP" altLang="en-US" sz="3200" dirty="0">
              <a:solidFill>
                <a:schemeClr val="tx1"/>
              </a:solidFill>
            </a:endParaRPr>
          </a:p>
        </p:txBody>
      </p:sp>
      <p:sp>
        <p:nvSpPr>
          <p:cNvPr id="9" name="正方形/長方形 8"/>
          <p:cNvSpPr/>
          <p:nvPr/>
        </p:nvSpPr>
        <p:spPr>
          <a:xfrm>
            <a:off x="316689"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972873"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629057"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285425" y="4036324"/>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949424" y="4037997"/>
            <a:ext cx="1656000"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1127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代表的</a:t>
            </a:r>
            <a:r>
              <a:rPr lang="ja-JP" altLang="en-US" dirty="0" smtClean="0"/>
              <a:t>な</a:t>
            </a:r>
            <a:r>
              <a:rPr kumimoji="1" lang="ja-JP" altLang="en-US" dirty="0" smtClean="0"/>
              <a:t>フォーマット</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PDF</a:t>
            </a:r>
          </a:p>
          <a:p>
            <a:r>
              <a:rPr lang="en-US" altLang="ja-JP" dirty="0" smtClean="0"/>
              <a:t>PostScript (PS)</a:t>
            </a:r>
          </a:p>
          <a:p>
            <a:r>
              <a:rPr lang="en-US" altLang="ja-JP" dirty="0" err="1" smtClean="0"/>
              <a:t>LaTeX</a:t>
            </a:r>
            <a:endParaRPr kumimoji="1" lang="en-US" altLang="ja-JP" dirty="0" smtClean="0"/>
          </a:p>
          <a:p>
            <a:r>
              <a:rPr lang="en-US" altLang="ja-JP" dirty="0" smtClean="0"/>
              <a:t>HTML</a:t>
            </a:r>
          </a:p>
          <a:p>
            <a:r>
              <a:rPr kumimoji="1" lang="ja-JP" altLang="en-US" dirty="0" smtClean="0"/>
              <a:t>（</a:t>
            </a:r>
            <a:r>
              <a:rPr kumimoji="1" lang="en-US" altLang="ja-JP" dirty="0" smtClean="0"/>
              <a:t>XML</a:t>
            </a:r>
            <a:r>
              <a:rPr kumimoji="1" lang="ja-JP" altLang="en-US" dirty="0" smtClean="0"/>
              <a:t>）</a:t>
            </a:r>
            <a:endParaRPr kumimoji="1" lang="en-US" altLang="ja-JP" dirty="0" smtClean="0"/>
          </a:p>
          <a:p>
            <a:r>
              <a:rPr kumimoji="1" lang="ja-JP" altLang="en-US" dirty="0" smtClean="0"/>
              <a:t>（ビデオ）</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44</a:t>
            </a:fld>
            <a:endParaRPr kumimoji="1" lang="ja-JP" alt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 (Portable Document Format)</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en-US" altLang="ja-JP" dirty="0" smtClean="0"/>
              <a:t>Portable: </a:t>
            </a:r>
            <a:r>
              <a:rPr kumimoji="1" lang="ja-JP" altLang="en-US" dirty="0" smtClean="0"/>
              <a:t>持ち運び可能な</a:t>
            </a:r>
            <a:r>
              <a:rPr kumimoji="1" lang="en-US" altLang="ja-JP" dirty="0" smtClean="0"/>
              <a:t>…</a:t>
            </a:r>
          </a:p>
          <a:p>
            <a:r>
              <a:rPr lang="en-US" altLang="ja-JP" dirty="0" smtClean="0"/>
              <a:t>Document Format: </a:t>
            </a:r>
            <a:r>
              <a:rPr lang="ja-JP" altLang="en-US" dirty="0" smtClean="0"/>
              <a:t>文書形式</a:t>
            </a:r>
            <a:endParaRPr lang="en-US" altLang="ja-JP" dirty="0" smtClean="0"/>
          </a:p>
          <a:p>
            <a:r>
              <a:rPr kumimoji="1" lang="ja-JP" altLang="en-US" dirty="0" smtClean="0"/>
              <a:t>コンピュータの機種や環境によらず、オリジナルのイメージをかなりの程度正確に再生できる。</a:t>
            </a:r>
            <a:endParaRPr kumimoji="1" lang="en-US" altLang="ja-JP" dirty="0" smtClean="0"/>
          </a:p>
          <a:p>
            <a:r>
              <a:rPr kumimoji="1" lang="ja-JP" altLang="en-US" dirty="0" smtClean="0"/>
              <a:t>元々は</a:t>
            </a:r>
            <a:r>
              <a:rPr kumimoji="1" lang="en-US" altLang="ja-JP" dirty="0" smtClean="0"/>
              <a:t>PostScript</a:t>
            </a:r>
            <a:r>
              <a:rPr kumimoji="1" lang="ja-JP" altLang="en-US" dirty="0" smtClean="0"/>
              <a:t>（プリンタ用ベクタ描画言語）が背景</a:t>
            </a:r>
            <a:endParaRPr kumimoji="1" lang="en-US" altLang="ja-JP" dirty="0" smtClean="0"/>
          </a:p>
          <a:p>
            <a:r>
              <a:rPr kumimoji="1" lang="ja-JP" altLang="en-US" dirty="0" smtClean="0"/>
              <a:t>印刷媒体＋コンピュータ上でのデータ交換</a:t>
            </a:r>
            <a:endParaRPr lang="en-US" altLang="ja-JP" dirty="0" smtClean="0"/>
          </a:p>
          <a:p>
            <a:pPr lvl="1"/>
            <a:r>
              <a:rPr kumimoji="1" lang="ja-JP" altLang="en-US" dirty="0" smtClean="0"/>
              <a:t>ディスプレイモニタ上での表示</a:t>
            </a:r>
            <a:endParaRPr kumimoji="1" lang="en-US" altLang="ja-JP" dirty="0" smtClean="0"/>
          </a:p>
          <a:p>
            <a:pPr lvl="1"/>
            <a:r>
              <a:rPr lang="ja-JP" altLang="en-US" dirty="0" smtClean="0"/>
              <a:t>文書情報（メタデータ）</a:t>
            </a:r>
            <a:endParaRPr lang="en-US" altLang="ja-JP" dirty="0" smtClean="0"/>
          </a:p>
          <a:p>
            <a:pPr lvl="1"/>
            <a:r>
              <a:rPr kumimoji="1" lang="ja-JP" altLang="en-US" dirty="0" smtClean="0"/>
              <a:t>ページ送り；ランダムアクセス</a:t>
            </a:r>
            <a:endParaRPr lang="en-US" altLang="ja-JP" dirty="0" smtClean="0"/>
          </a:p>
          <a:p>
            <a:r>
              <a:rPr kumimoji="1" lang="ja-JP" altLang="en-US" dirty="0" smtClean="0"/>
              <a:t>異なる環境でもレイアウトがほぼ一定</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45</a:t>
            </a:fld>
            <a:endParaRPr kumimoji="1" lang="ja-JP" alt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電子書籍に対する書店のサービス例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電子書籍</a:t>
            </a:r>
            <a:r>
              <a:rPr lang="ja-JP" altLang="en-US" dirty="0"/>
              <a:t>を</a:t>
            </a:r>
            <a:r>
              <a:rPr kumimoji="1" lang="ja-JP" altLang="en-US" dirty="0" smtClean="0"/>
              <a:t>「購入」するとは？</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46</a:t>
            </a:fld>
            <a:endParaRPr kumimoji="1" lang="ja-JP" altLang="en-US" dirty="0"/>
          </a:p>
        </p:txBody>
      </p:sp>
    </p:spTree>
    <p:extLst>
      <p:ext uri="{BB962C8B-B14F-4D97-AF65-F5344CB8AC3E}">
        <p14:creationId xmlns:p14="http://schemas.microsoft.com/office/powerpoint/2010/main" val="3460151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電子書籍にみる</a:t>
            </a:r>
            <a:r>
              <a:rPr kumimoji="1" lang="en-US" altLang="ja-JP" dirty="0" smtClean="0"/>
              <a:t/>
            </a:r>
            <a:br>
              <a:rPr kumimoji="1" lang="en-US" altLang="ja-JP" dirty="0" smtClean="0"/>
            </a:br>
            <a:r>
              <a:rPr lang="ja-JP" altLang="en-US" dirty="0" smtClean="0"/>
              <a:t>ドキュメントの特性、分類軸</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レイアウト</a:t>
            </a:r>
            <a:endParaRPr kumimoji="1" lang="en-US" altLang="ja-JP" dirty="0" smtClean="0"/>
          </a:p>
          <a:p>
            <a:pPr lvl="1"/>
            <a:r>
              <a:rPr kumimoji="1" lang="ja-JP" altLang="en-US" dirty="0" smtClean="0"/>
              <a:t>リフロー型</a:t>
            </a:r>
            <a:endParaRPr kumimoji="1" lang="en-US" altLang="ja-JP" dirty="0" smtClean="0"/>
          </a:p>
          <a:p>
            <a:pPr lvl="1"/>
            <a:r>
              <a:rPr lang="ja-JP" altLang="en-US" dirty="0" smtClean="0"/>
              <a:t>固定型</a:t>
            </a:r>
            <a:endParaRPr lang="en-US" altLang="ja-JP" dirty="0" smtClean="0"/>
          </a:p>
          <a:p>
            <a:r>
              <a:rPr kumimoji="1" lang="ja-JP" altLang="en-US" dirty="0" smtClean="0"/>
              <a:t>テキスト</a:t>
            </a:r>
            <a:endParaRPr kumimoji="1" lang="en-US" altLang="ja-JP" dirty="0" smtClean="0"/>
          </a:p>
          <a:p>
            <a:pPr lvl="1"/>
            <a:r>
              <a:rPr kumimoji="1" lang="ja-JP" altLang="en-US" dirty="0" smtClean="0"/>
              <a:t>検索性</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47</a:t>
            </a:fld>
            <a:endParaRPr kumimoji="1" lang="ja-JP" altLang="en-US" dirty="0"/>
          </a:p>
        </p:txBody>
      </p:sp>
    </p:spTree>
    <p:extLst>
      <p:ext uri="{BB962C8B-B14F-4D97-AF65-F5344CB8AC3E}">
        <p14:creationId xmlns:p14="http://schemas.microsoft.com/office/powerpoint/2010/main" val="2625001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a:t>
            </a:r>
            <a:r>
              <a:rPr lang="en-US" altLang="ja-JP" dirty="0"/>
              <a:t>7</a:t>
            </a:r>
            <a:r>
              <a:rPr kumimoji="1" lang="en-US" altLang="ja-JP" dirty="0" smtClean="0"/>
              <a:t>: </a:t>
            </a:r>
            <a:r>
              <a:rPr kumimoji="1" lang="ja-JP" altLang="en-US" dirty="0" smtClean="0"/>
              <a:t>電子書店</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電子書籍の書店を通じたサービス例</a:t>
            </a:r>
            <a:endParaRPr lang="en-US" altLang="ja-JP" dirty="0" smtClean="0"/>
          </a:p>
          <a:p>
            <a:pPr lvl="1"/>
            <a:r>
              <a:rPr lang="ja-JP" altLang="en-US" dirty="0" smtClean="0"/>
              <a:t>購入</a:t>
            </a:r>
            <a:endParaRPr lang="en-US" altLang="ja-JP" dirty="0" smtClean="0"/>
          </a:p>
          <a:p>
            <a:pPr lvl="1"/>
            <a:r>
              <a:rPr lang="ja-JP" altLang="en-US" dirty="0" smtClean="0"/>
              <a:t>レンタル（期限付き購読）</a:t>
            </a:r>
            <a:endParaRPr lang="en-US" altLang="ja-JP" dirty="0" smtClean="0"/>
          </a:p>
          <a:p>
            <a:r>
              <a:rPr lang="ja-JP" altLang="en-US" dirty="0" smtClean="0"/>
              <a:t>紀伊国屋</a:t>
            </a:r>
            <a:r>
              <a:rPr lang="en-US" altLang="ja-JP" dirty="0" err="1" smtClean="0"/>
              <a:t>BookWeb</a:t>
            </a:r>
            <a:endParaRPr lang="en-US" altLang="ja-JP" dirty="0" smtClean="0"/>
          </a:p>
          <a:p>
            <a:r>
              <a:rPr kumimoji="1" lang="ja-JP" altLang="en-US" dirty="0" smtClean="0"/>
              <a:t>電子書店パピレス</a:t>
            </a:r>
            <a:endParaRPr kumimoji="1" lang="en-US" altLang="ja-JP" dirty="0" smtClean="0"/>
          </a:p>
          <a:p>
            <a:r>
              <a:rPr kumimoji="1" lang="en-US" altLang="ja-JP" dirty="0" smtClean="0"/>
              <a:t>eBook Japan</a:t>
            </a:r>
          </a:p>
          <a:p>
            <a:r>
              <a:rPr lang="ja-JP" altLang="en-US" dirty="0" smtClean="0"/>
              <a:t>漫画</a:t>
            </a:r>
            <a:r>
              <a:rPr lang="en-US" altLang="ja-JP" smtClean="0"/>
              <a:t>on WEB</a:t>
            </a:r>
          </a:p>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48</a:t>
            </a:fld>
            <a:endParaRPr kumimoji="1" lang="ja-JP" alt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a:t>4</a:t>
            </a:r>
            <a:r>
              <a:rPr kumimoji="1" lang="ja-JP" altLang="en-US" dirty="0" smtClean="0"/>
              <a:t>回レポート課題</a:t>
            </a:r>
            <a:endParaRPr kumimoji="1" lang="ja-JP" altLang="en-US" dirty="0"/>
          </a:p>
        </p:txBody>
      </p:sp>
      <p:sp>
        <p:nvSpPr>
          <p:cNvPr id="3" name="コンテンツ プレースホルダ 2"/>
          <p:cNvSpPr>
            <a:spLocks noGrp="1"/>
          </p:cNvSpPr>
          <p:nvPr>
            <p:ph idx="1"/>
          </p:nvPr>
        </p:nvSpPr>
        <p:spPr>
          <a:xfrm>
            <a:off x="179512" y="1124744"/>
            <a:ext cx="8820472" cy="5733256"/>
          </a:xfrm>
        </p:spPr>
        <p:txBody>
          <a:bodyPr>
            <a:normAutofit fontScale="92500" lnSpcReduction="20000"/>
          </a:bodyPr>
          <a:lstStyle/>
          <a:p>
            <a:r>
              <a:rPr kumimoji="1" lang="ja-JP" altLang="en-US" dirty="0" smtClean="0"/>
              <a:t>電子書籍において用いられているコンテンツフォーマットを事例として一つ取り上げ、その</a:t>
            </a:r>
            <a:r>
              <a:rPr lang="ja-JP" altLang="en-US" dirty="0" smtClean="0"/>
              <a:t>フォーマットの特徴、閲覧環境、長所</a:t>
            </a:r>
            <a:r>
              <a:rPr kumimoji="1" lang="ja-JP" altLang="en-US" dirty="0" smtClean="0"/>
              <a:t>、短所等を</a:t>
            </a:r>
            <a:r>
              <a:rPr kumimoji="1" lang="ja-JP" altLang="en-US" u="sng" dirty="0" smtClean="0"/>
              <a:t>具体的</a:t>
            </a:r>
            <a:r>
              <a:rPr kumimoji="1" lang="ja-JP" altLang="en-US" dirty="0" smtClean="0"/>
              <a:t>に</a:t>
            </a:r>
            <a:r>
              <a:rPr lang="ja-JP" altLang="en-US" dirty="0" smtClean="0"/>
              <a:t>説明</a:t>
            </a:r>
            <a:r>
              <a:rPr kumimoji="1" lang="ja-JP" altLang="en-US" dirty="0" smtClean="0"/>
              <a:t>してください。</a:t>
            </a:r>
            <a:endParaRPr kumimoji="1" lang="en-US" altLang="ja-JP" dirty="0" smtClean="0"/>
          </a:p>
          <a:p>
            <a:pPr lvl="1"/>
            <a:r>
              <a:rPr lang="ja-JP" altLang="en-US" dirty="0" smtClean="0"/>
              <a:t>取り上げたフォーマットに関する参考文献を一つ以上、必ず記載すること。</a:t>
            </a:r>
            <a:endParaRPr lang="en-US" altLang="ja-JP" dirty="0" smtClean="0"/>
          </a:p>
          <a:p>
            <a:r>
              <a:rPr lang="en-US" altLang="ja-JP" dirty="0" smtClean="0"/>
              <a:t>A4</a:t>
            </a:r>
            <a:r>
              <a:rPr lang="ja-JP" altLang="en-US" dirty="0" smtClean="0"/>
              <a:t>用紙</a:t>
            </a:r>
            <a:r>
              <a:rPr lang="en-US" altLang="ja-JP" dirty="0" smtClean="0"/>
              <a:t>1</a:t>
            </a:r>
            <a:r>
              <a:rPr lang="ja-JP" altLang="en-US" dirty="0" smtClean="0"/>
              <a:t>枚以内にまとめること（書式自由）</a:t>
            </a:r>
            <a:endParaRPr lang="en-US" altLang="ja-JP" dirty="0" smtClean="0"/>
          </a:p>
          <a:p>
            <a:pPr lvl="1"/>
            <a:r>
              <a:rPr lang="en-US" altLang="ja-JP" dirty="0" smtClean="0"/>
              <a:t>2</a:t>
            </a:r>
            <a:r>
              <a:rPr lang="ja-JP" altLang="en-US" dirty="0" smtClean="0"/>
              <a:t>ページにわたる場合は裏面に記載のこと。</a:t>
            </a:r>
            <a:endParaRPr lang="en-US" altLang="ja-JP" dirty="0" smtClean="0"/>
          </a:p>
          <a:p>
            <a:r>
              <a:rPr lang="ja-JP" altLang="en-US" dirty="0" smtClean="0"/>
              <a:t>課題番号（</a:t>
            </a:r>
            <a:r>
              <a:rPr lang="ja-JP" altLang="en-US" b="1" dirty="0" smtClean="0"/>
              <a:t>第</a:t>
            </a:r>
            <a:r>
              <a:rPr lang="en-US" altLang="ja-JP" b="1" dirty="0"/>
              <a:t>4</a:t>
            </a:r>
            <a:r>
              <a:rPr lang="ja-JP" altLang="en-US" b="1" dirty="0" smtClean="0"/>
              <a:t>回レポート課題</a:t>
            </a:r>
            <a:r>
              <a:rPr lang="ja-JP" altLang="en-US" dirty="0" smtClean="0"/>
              <a:t>）、提出年月日、学籍番号、所属、氏名を提出用紙の一番上に必ず記入すること</a:t>
            </a:r>
            <a:endParaRPr lang="en-US" altLang="ja-JP" dirty="0" smtClean="0"/>
          </a:p>
          <a:p>
            <a:r>
              <a:rPr lang="ja-JP" altLang="en-US" dirty="0" smtClean="0"/>
              <a:t>提出〆切：</a:t>
            </a:r>
            <a:r>
              <a:rPr lang="en-US" altLang="ja-JP" dirty="0" smtClean="0"/>
              <a:t>2013</a:t>
            </a:r>
            <a:r>
              <a:rPr lang="ja-JP" altLang="en-US" dirty="0" smtClean="0"/>
              <a:t>年</a:t>
            </a:r>
            <a:r>
              <a:rPr lang="en-US" altLang="ja-JP" dirty="0" smtClean="0"/>
              <a:t>7</a:t>
            </a:r>
            <a:r>
              <a:rPr lang="ja-JP" altLang="en-US" dirty="0" smtClean="0"/>
              <a:t>月</a:t>
            </a:r>
            <a:r>
              <a:rPr lang="en-US" altLang="ja-JP" dirty="0" smtClean="0"/>
              <a:t>4</a:t>
            </a:r>
            <a:r>
              <a:rPr lang="ja-JP" altLang="en-US" dirty="0" smtClean="0"/>
              <a:t>日</a:t>
            </a:r>
            <a:endParaRPr lang="en-US" altLang="ja-JP" dirty="0" smtClean="0"/>
          </a:p>
          <a:p>
            <a:pPr lvl="1"/>
            <a:r>
              <a:rPr lang="en-US" altLang="ja-JP" dirty="0" smtClean="0"/>
              <a:t>7D 208</a:t>
            </a:r>
            <a:r>
              <a:rPr lang="ja-JP" altLang="en-US" dirty="0" smtClean="0"/>
              <a:t>研究室前にレポート提出場所を用意するので、そちらに提出すること。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49</a:t>
            </a:fld>
            <a:endParaRPr kumimoji="1" lang="ja-JP" altLang="en-US" dirty="0"/>
          </a:p>
        </p:txBody>
      </p:sp>
    </p:spTree>
    <p:extLst>
      <p:ext uri="{BB962C8B-B14F-4D97-AF65-F5344CB8AC3E}">
        <p14:creationId xmlns:p14="http://schemas.microsoft.com/office/powerpoint/2010/main" val="38717363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本日のお品書き</a:t>
            </a:r>
            <a:endParaRPr kumimoji="1" lang="ja-JP" altLang="en-US" dirty="0"/>
          </a:p>
        </p:txBody>
      </p:sp>
      <p:sp>
        <p:nvSpPr>
          <p:cNvPr id="3" name="コンテンツ プレースホルダ 2"/>
          <p:cNvSpPr>
            <a:spLocks noGrp="1"/>
          </p:cNvSpPr>
          <p:nvPr>
            <p:ph idx="1"/>
          </p:nvPr>
        </p:nvSpPr>
        <p:spPr>
          <a:xfrm>
            <a:off x="323528" y="1143000"/>
            <a:ext cx="8496944" cy="5715000"/>
          </a:xfrm>
        </p:spPr>
        <p:txBody>
          <a:bodyPr>
            <a:normAutofit lnSpcReduction="10000"/>
          </a:bodyPr>
          <a:lstStyle/>
          <a:p>
            <a:r>
              <a:rPr lang="ja-JP" altLang="en-US" dirty="0" smtClean="0"/>
              <a:t>デジタルドキュメントとドキュメントフォーマット</a:t>
            </a:r>
            <a:endParaRPr lang="en-US" altLang="ja-JP" dirty="0" smtClean="0"/>
          </a:p>
          <a:p>
            <a:r>
              <a:rPr lang="ja-JP" altLang="en-US" dirty="0" smtClean="0"/>
              <a:t>（半）構造化文書</a:t>
            </a:r>
            <a:endParaRPr lang="en-US" altLang="ja-JP" dirty="0" smtClean="0"/>
          </a:p>
          <a:p>
            <a:r>
              <a:rPr lang="en-US" altLang="ja-JP" dirty="0" smtClean="0"/>
              <a:t>HTML</a:t>
            </a:r>
          </a:p>
          <a:p>
            <a:pPr lvl="1"/>
            <a:r>
              <a:rPr lang="ja-JP" altLang="en-US" dirty="0" smtClean="0"/>
              <a:t>文書例</a:t>
            </a:r>
            <a:endParaRPr lang="en-US" altLang="ja-JP" dirty="0" smtClean="0"/>
          </a:p>
          <a:p>
            <a:pPr lvl="1"/>
            <a:r>
              <a:rPr lang="ja-JP" altLang="en-US" dirty="0" smtClean="0"/>
              <a:t>要素、タグ、属性</a:t>
            </a:r>
            <a:endParaRPr lang="en-US" altLang="ja-JP" dirty="0" smtClean="0"/>
          </a:p>
          <a:p>
            <a:pPr lvl="1"/>
            <a:r>
              <a:rPr lang="ja-JP" altLang="en-US" dirty="0" smtClean="0"/>
              <a:t>ハイパーリンク</a:t>
            </a:r>
            <a:endParaRPr lang="en-US" altLang="ja-JP" dirty="0" smtClean="0"/>
          </a:p>
          <a:p>
            <a:pPr lvl="1"/>
            <a:r>
              <a:rPr lang="ja-JP" altLang="en-US" dirty="0" smtClean="0"/>
              <a:t>構造と見栄え</a:t>
            </a:r>
            <a:endParaRPr lang="en-US" altLang="ja-JP" dirty="0" smtClean="0"/>
          </a:p>
          <a:p>
            <a:pPr lvl="1"/>
            <a:r>
              <a:rPr lang="ja-JP" altLang="en-US" dirty="0" smtClean="0"/>
              <a:t>歴史と標準化</a:t>
            </a:r>
            <a:endParaRPr lang="en-US" altLang="ja-JP" dirty="0" smtClean="0"/>
          </a:p>
          <a:p>
            <a:r>
              <a:rPr lang="en-US" altLang="ja-JP" dirty="0" smtClean="0"/>
              <a:t>XML</a:t>
            </a:r>
          </a:p>
          <a:p>
            <a:pPr lvl="1"/>
            <a:r>
              <a:rPr lang="ja-JP" altLang="en-US" dirty="0" smtClean="0"/>
              <a:t>文書例</a:t>
            </a:r>
            <a:endParaRPr lang="en-US" altLang="ja-JP" dirty="0" smtClean="0"/>
          </a:p>
          <a:p>
            <a:pPr lvl="1"/>
            <a:r>
              <a:rPr lang="ja-JP" altLang="en-US" dirty="0" smtClean="0"/>
              <a:t>整形式</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a:t>
            </a:fld>
            <a:endParaRPr kumimoji="1" lang="ja-JP" altLang="en-US" dirty="0"/>
          </a:p>
        </p:txBody>
      </p:sp>
    </p:spTree>
    <p:extLst>
      <p:ext uri="{BB962C8B-B14F-4D97-AF65-F5344CB8AC3E}">
        <p14:creationId xmlns:p14="http://schemas.microsoft.com/office/powerpoint/2010/main" val="1361001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53752"/>
            <a:ext cx="9144000" cy="1143000"/>
          </a:xfrm>
        </p:spPr>
        <p:txBody>
          <a:bodyPr>
            <a:normAutofit fontScale="90000"/>
          </a:bodyPr>
          <a:lstStyle/>
          <a:p>
            <a:r>
              <a:rPr lang="ja-JP" altLang="en-US" dirty="0" smtClean="0"/>
              <a:t>オンラインジャーナルの動向</a:t>
            </a:r>
            <a:r>
              <a:rPr lang="en-US" altLang="ja-JP" dirty="0" smtClean="0"/>
              <a:t/>
            </a:r>
            <a:br>
              <a:rPr lang="en-US" altLang="ja-JP" dirty="0" smtClean="0"/>
            </a:br>
            <a:r>
              <a:rPr lang="en-US" altLang="ja-JP" dirty="0" smtClean="0"/>
              <a:t>― </a:t>
            </a:r>
            <a:r>
              <a:rPr lang="ja-JP" altLang="en-US" dirty="0" smtClean="0"/>
              <a:t>オープンサイエンス（</a:t>
            </a:r>
            <a:r>
              <a:rPr lang="en-US" altLang="ja-JP" dirty="0" smtClean="0"/>
              <a:t>Open Science</a:t>
            </a:r>
            <a:r>
              <a:rPr lang="ja-JP" altLang="en-US" dirty="0" smtClean="0"/>
              <a:t>）</a:t>
            </a:r>
            <a:r>
              <a:rPr lang="en-US" altLang="ja-JP" dirty="0" smtClean="0"/>
              <a:t> ―</a:t>
            </a:r>
            <a:endParaRPr kumimoji="1" lang="ja-JP" altLang="en-US" dirty="0"/>
          </a:p>
        </p:txBody>
      </p:sp>
      <p:sp>
        <p:nvSpPr>
          <p:cNvPr id="3" name="コンテンツ プレースホルダ 2"/>
          <p:cNvSpPr>
            <a:spLocks noGrp="1"/>
          </p:cNvSpPr>
          <p:nvPr>
            <p:ph idx="1"/>
          </p:nvPr>
        </p:nvSpPr>
        <p:spPr>
          <a:xfrm>
            <a:off x="323528" y="1484784"/>
            <a:ext cx="8496944" cy="5373216"/>
          </a:xfrm>
        </p:spPr>
        <p:txBody>
          <a:bodyPr/>
          <a:lstStyle/>
          <a:p>
            <a:r>
              <a:rPr lang="ja-JP" altLang="en-US" dirty="0" smtClean="0"/>
              <a:t>背景</a:t>
            </a:r>
            <a:endParaRPr lang="en-US" altLang="ja-JP" dirty="0" smtClean="0"/>
          </a:p>
          <a:p>
            <a:pPr lvl="1"/>
            <a:r>
              <a:rPr lang="ja-JP" altLang="en-US" dirty="0" smtClean="0"/>
              <a:t>オープンアクセス</a:t>
            </a:r>
            <a:endParaRPr lang="en-US" altLang="ja-JP" dirty="0" smtClean="0"/>
          </a:p>
          <a:p>
            <a:pPr lvl="1"/>
            <a:r>
              <a:rPr lang="ja-JP" altLang="en-US" dirty="0" smtClean="0"/>
              <a:t>オープンデータ</a:t>
            </a:r>
            <a:endParaRPr lang="en-US" altLang="ja-JP" dirty="0" smtClean="0"/>
          </a:p>
          <a:p>
            <a:r>
              <a:rPr lang="ja-JP" altLang="en-US" dirty="0" smtClean="0"/>
              <a:t>インフォーマルコミュニケーションの補完</a:t>
            </a:r>
            <a:endParaRPr lang="en-US" altLang="ja-JP" dirty="0" smtClean="0"/>
          </a:p>
          <a:p>
            <a:r>
              <a:rPr lang="ja-JP" altLang="en-US" dirty="0" smtClean="0"/>
              <a:t>ウェブ上でのコメント、査読機能</a:t>
            </a:r>
            <a:endParaRPr lang="en-US" altLang="ja-JP" dirty="0" smtClean="0"/>
          </a:p>
          <a:p>
            <a:endParaRPr lang="en-US" altLang="ja-JP" dirty="0" smtClean="0"/>
          </a:p>
          <a:p>
            <a:r>
              <a:rPr lang="ja-JP" altLang="en-US" dirty="0" smtClean="0"/>
              <a:t>（査読とはどうあるべきか？）</a:t>
            </a:r>
            <a:endParaRPr lang="en-US" altLang="ja-JP" dirty="0" smtClean="0"/>
          </a:p>
          <a:p>
            <a:r>
              <a:rPr lang="ja-JP" altLang="en-US" dirty="0" smtClean="0"/>
              <a:t>（科学的であるとはどういうものか？）</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50</a:t>
            </a:fld>
            <a:endParaRPr kumimoji="1" lang="ja-JP" alt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一つの論文原稿の複数バージョン</a:t>
            </a:r>
            <a:r>
              <a:rPr kumimoji="1" lang="en-US" altLang="ja-JP" dirty="0" smtClean="0"/>
              <a:t/>
            </a:r>
            <a:br>
              <a:rPr kumimoji="1" lang="en-US" altLang="ja-JP" dirty="0" smtClean="0"/>
            </a:br>
            <a:r>
              <a:rPr lang="en-US" altLang="ja-JP" dirty="0" smtClean="0"/>
              <a:t>- </a:t>
            </a:r>
            <a:r>
              <a:rPr kumimoji="1" lang="ja-JP" altLang="en-US" dirty="0" smtClean="0"/>
              <a:t>版と種類 </a:t>
            </a:r>
            <a:r>
              <a:rPr kumimoji="1" lang="en-US" altLang="ja-JP" dirty="0" smtClean="0"/>
              <a:t>-</a:t>
            </a:r>
            <a:endParaRPr kumimoji="1" lang="ja-JP" altLang="en-US" dirty="0"/>
          </a:p>
        </p:txBody>
      </p:sp>
      <p:sp>
        <p:nvSpPr>
          <p:cNvPr id="3" name="コンテンツ プレースホルダ 2"/>
          <p:cNvSpPr>
            <a:spLocks noGrp="1"/>
          </p:cNvSpPr>
          <p:nvPr>
            <p:ph idx="1"/>
          </p:nvPr>
        </p:nvSpPr>
        <p:spPr>
          <a:xfrm>
            <a:off x="323528" y="1196752"/>
            <a:ext cx="8496944" cy="5661248"/>
          </a:xfrm>
        </p:spPr>
        <p:txBody>
          <a:bodyPr>
            <a:normAutofit/>
          </a:bodyPr>
          <a:lstStyle/>
          <a:p>
            <a:r>
              <a:rPr lang="ja-JP" altLang="en-US" dirty="0" smtClean="0"/>
              <a:t>作成過程、執筆過程による差異</a:t>
            </a:r>
            <a:endParaRPr lang="en-US" altLang="ja-JP" dirty="0" smtClean="0"/>
          </a:p>
          <a:p>
            <a:pPr lvl="1"/>
            <a:r>
              <a:rPr kumimoji="1" lang="ja-JP" altLang="en-US" dirty="0" smtClean="0"/>
              <a:t>投稿原稿</a:t>
            </a:r>
            <a:endParaRPr kumimoji="1" lang="en-US" altLang="ja-JP" dirty="0" smtClean="0"/>
          </a:p>
          <a:p>
            <a:pPr lvl="1"/>
            <a:r>
              <a:rPr lang="ja-JP" altLang="en-US" dirty="0" smtClean="0"/>
              <a:t>著者最終稿 </a:t>
            </a:r>
            <a:r>
              <a:rPr lang="en-US" altLang="ja-JP" dirty="0" smtClean="0"/>
              <a:t>: </a:t>
            </a:r>
            <a:r>
              <a:rPr lang="ja-JP" altLang="en-US" dirty="0" smtClean="0"/>
              <a:t>改訂原稿</a:t>
            </a:r>
            <a:endParaRPr lang="en-US" altLang="ja-JP" dirty="0" smtClean="0"/>
          </a:p>
          <a:p>
            <a:pPr lvl="1"/>
            <a:r>
              <a:rPr lang="ja-JP" altLang="en-US" dirty="0" smtClean="0"/>
              <a:t>（プレプリント）</a:t>
            </a:r>
            <a:endParaRPr lang="en-US" altLang="ja-JP" dirty="0" smtClean="0"/>
          </a:p>
          <a:p>
            <a:pPr lvl="1"/>
            <a:r>
              <a:rPr lang="ja-JP" altLang="en-US" dirty="0" smtClean="0"/>
              <a:t>（早期公開版）</a:t>
            </a:r>
            <a:endParaRPr lang="en-US" altLang="ja-JP" dirty="0" smtClean="0"/>
          </a:p>
          <a:p>
            <a:pPr lvl="1"/>
            <a:r>
              <a:rPr kumimoji="1" lang="ja-JP" altLang="en-US" dirty="0" smtClean="0"/>
              <a:t>出版社刊行版</a:t>
            </a:r>
            <a:endParaRPr kumimoji="1" lang="en-US" altLang="ja-JP" dirty="0" smtClean="0"/>
          </a:p>
          <a:p>
            <a:pPr lvl="1"/>
            <a:r>
              <a:rPr kumimoji="1" lang="ja-JP" altLang="en-US" dirty="0" smtClean="0"/>
              <a:t>（再利用版 </a:t>
            </a:r>
            <a:r>
              <a:rPr kumimoji="1" lang="en-US" altLang="ja-JP" dirty="0" smtClean="0"/>
              <a:t>: </a:t>
            </a:r>
            <a:r>
              <a:rPr kumimoji="1" lang="ja-JP" altLang="en-US" dirty="0" smtClean="0"/>
              <a:t>機関リポジトリなど）</a:t>
            </a:r>
            <a:endParaRPr kumimoji="1" lang="en-US" altLang="ja-JP" dirty="0" smtClean="0"/>
          </a:p>
          <a:p>
            <a:r>
              <a:rPr lang="ja-JP" altLang="en-US" dirty="0" smtClean="0"/>
              <a:t>電子化による差異</a:t>
            </a:r>
            <a:endParaRPr lang="en-US" altLang="ja-JP" dirty="0" smtClean="0"/>
          </a:p>
          <a:p>
            <a:pPr lvl="1"/>
            <a:r>
              <a:rPr kumimoji="1" lang="ja-JP" altLang="en-US" dirty="0" smtClean="0"/>
              <a:t>紙→スキャン</a:t>
            </a:r>
            <a:endParaRPr kumimoji="1" lang="en-US" altLang="ja-JP" dirty="0" smtClean="0"/>
          </a:p>
          <a:p>
            <a:pPr lvl="1"/>
            <a:r>
              <a:rPr lang="ja-JP" altLang="en-US" dirty="0" smtClean="0"/>
              <a:t>ボーンデジタル</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51</a:t>
            </a:fld>
            <a:endParaRPr kumimoji="1" lang="ja-JP" alt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（来年へのメモ）</a:t>
            </a:r>
            <a:endParaRPr kumimoji="1" lang="ja-JP" altLang="en-US" dirty="0"/>
          </a:p>
        </p:txBody>
      </p:sp>
      <p:sp>
        <p:nvSpPr>
          <p:cNvPr id="3" name="コンテンツ プレースホルダ 2"/>
          <p:cNvSpPr>
            <a:spLocks noGrp="1"/>
          </p:cNvSpPr>
          <p:nvPr>
            <p:ph idx="1"/>
          </p:nvPr>
        </p:nvSpPr>
        <p:spPr/>
        <p:txBody>
          <a:bodyPr/>
          <a:lstStyle/>
          <a:p>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52</a:t>
            </a:fld>
            <a:endParaRPr kumimoji="1" lang="ja-JP"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dirty="0" smtClean="0"/>
              <a:t>ドキュメントフォーマット </a:t>
            </a:r>
            <a:r>
              <a:rPr lang="en-US" altLang="ja-JP" dirty="0" smtClean="0"/>
              <a:t>(2)</a:t>
            </a:r>
            <a:endParaRPr kumimoji="1" lang="ja-JP" altLang="en-US" dirty="0"/>
          </a:p>
        </p:txBody>
      </p:sp>
      <p:sp>
        <p:nvSpPr>
          <p:cNvPr id="6" name="サブタイトル 5"/>
          <p:cNvSpPr>
            <a:spLocks noGrp="1"/>
          </p:cNvSpPr>
          <p:nvPr>
            <p:ph type="subTitle"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6</a:t>
            </a:fld>
            <a:endParaRPr kumimoji="1"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lang="ja-JP" altLang="en-US" sz="3600" dirty="0" smtClean="0"/>
              <a:t>（再掲）ドキュメントフォーマットの切り口 </a:t>
            </a:r>
            <a:r>
              <a:rPr lang="en-US" altLang="ja-JP" sz="3600" dirty="0" smtClean="0"/>
              <a:t>(1)</a:t>
            </a:r>
            <a:endParaRPr kumimoji="1" lang="ja-JP" altLang="en-US" sz="3600" dirty="0"/>
          </a:p>
        </p:txBody>
      </p:sp>
      <p:sp>
        <p:nvSpPr>
          <p:cNvPr id="3" name="コンテンツ プレースホルダー 2"/>
          <p:cNvSpPr>
            <a:spLocks noGrp="1"/>
          </p:cNvSpPr>
          <p:nvPr>
            <p:ph sz="half" idx="1"/>
          </p:nvPr>
        </p:nvSpPr>
        <p:spPr>
          <a:xfrm>
            <a:off x="0" y="1143000"/>
            <a:ext cx="4495800" cy="5715000"/>
          </a:xfrm>
        </p:spPr>
        <p:txBody>
          <a:bodyPr>
            <a:normAutofit/>
          </a:bodyPr>
          <a:lstStyle/>
          <a:p>
            <a:r>
              <a:rPr kumimoji="1" lang="ja-JP" altLang="en-US" dirty="0" smtClean="0"/>
              <a:t>テキスト </a:t>
            </a:r>
            <a:r>
              <a:rPr kumimoji="1" lang="en-US" altLang="ja-JP" dirty="0" smtClean="0"/>
              <a:t>(text) </a:t>
            </a:r>
            <a:r>
              <a:rPr kumimoji="1" lang="en-US" altLang="ja-JP" dirty="0" err="1" smtClean="0"/>
              <a:t>vs</a:t>
            </a:r>
            <a:r>
              <a:rPr kumimoji="1" lang="en-US" altLang="ja-JP" dirty="0" smtClean="0"/>
              <a:t> </a:t>
            </a:r>
            <a:r>
              <a:rPr kumimoji="1" lang="ja-JP" altLang="en-US" dirty="0" smtClean="0"/>
              <a:t>バイナリー </a:t>
            </a:r>
            <a:r>
              <a:rPr kumimoji="1" lang="en-US" altLang="ja-JP" dirty="0" smtClean="0"/>
              <a:t>(binary)</a:t>
            </a:r>
          </a:p>
          <a:p>
            <a:pPr lvl="1"/>
            <a:r>
              <a:rPr lang="ja-JP" altLang="en-US" dirty="0" smtClean="0"/>
              <a:t>ビットデータ</a:t>
            </a:r>
            <a:endParaRPr lang="en-US" altLang="ja-JP" dirty="0" smtClean="0"/>
          </a:p>
          <a:p>
            <a:pPr lvl="1"/>
            <a:r>
              <a:rPr kumimoji="1" lang="ja-JP" altLang="en-US" dirty="0" smtClean="0"/>
              <a:t>文字コードによる解釈</a:t>
            </a:r>
            <a:endParaRPr kumimoji="1" lang="en-US" altLang="ja-JP" dirty="0" smtClean="0"/>
          </a:p>
          <a:p>
            <a:pPr lvl="1"/>
            <a:r>
              <a:rPr lang="ja-JP" altLang="en-US" dirty="0" smtClean="0"/>
              <a:t>外字</a:t>
            </a:r>
            <a:endParaRPr lang="en-US" altLang="ja-JP" dirty="0" smtClean="0"/>
          </a:p>
          <a:p>
            <a:r>
              <a:rPr kumimoji="1" lang="ja-JP" altLang="en-US" dirty="0" smtClean="0"/>
              <a:t>フォーマットの指定</a:t>
            </a:r>
            <a:r>
              <a:rPr lang="ja-JP" altLang="en-US" dirty="0"/>
              <a:t>・</a:t>
            </a:r>
            <a:r>
              <a:rPr kumimoji="1" lang="ja-JP" altLang="en-US" dirty="0" smtClean="0"/>
              <a:t>識別・判別</a:t>
            </a:r>
            <a:endParaRPr kumimoji="1" lang="en-US" altLang="ja-JP" dirty="0" smtClean="0"/>
          </a:p>
          <a:p>
            <a:r>
              <a:rPr lang="ja-JP" altLang="en-US" dirty="0" smtClean="0"/>
              <a:t>シンプルコンテンツ </a:t>
            </a:r>
            <a:r>
              <a:rPr lang="en-US" altLang="ja-JP" dirty="0" err="1" smtClean="0"/>
              <a:t>vs</a:t>
            </a:r>
            <a:r>
              <a:rPr lang="en-US" altLang="ja-JP" dirty="0" smtClean="0"/>
              <a:t> </a:t>
            </a:r>
            <a:r>
              <a:rPr lang="ja-JP" altLang="en-US" dirty="0" smtClean="0"/>
              <a:t>複合メディア</a:t>
            </a:r>
            <a:endParaRPr lang="en-US" altLang="ja-JP" dirty="0" smtClean="0"/>
          </a:p>
          <a:p>
            <a:pPr lvl="1"/>
            <a:r>
              <a:rPr lang="ja-JP" altLang="en-US" dirty="0" smtClean="0"/>
              <a:t>埋め込みコンテンツ</a:t>
            </a:r>
            <a:endParaRPr lang="en-US" altLang="ja-JP" dirty="0" smtClean="0"/>
          </a:p>
          <a:p>
            <a:pPr lvl="1"/>
            <a:r>
              <a:rPr lang="ja-JP" altLang="en-US" dirty="0" smtClean="0"/>
              <a:t>ハイパーリンク</a:t>
            </a:r>
            <a:endParaRPr lang="en-US" altLang="ja-JP" dirty="0" smtClean="0"/>
          </a:p>
        </p:txBody>
      </p:sp>
      <p:sp>
        <p:nvSpPr>
          <p:cNvPr id="5" name="コンテンツ プレースホルダー 4"/>
          <p:cNvSpPr>
            <a:spLocks noGrp="1"/>
          </p:cNvSpPr>
          <p:nvPr>
            <p:ph sz="half" idx="2"/>
          </p:nvPr>
        </p:nvSpPr>
        <p:spPr>
          <a:xfrm>
            <a:off x="4648200" y="1143000"/>
            <a:ext cx="4495800" cy="5715000"/>
          </a:xfrm>
        </p:spPr>
        <p:txBody>
          <a:bodyPr>
            <a:normAutofit/>
          </a:bodyPr>
          <a:lstStyle/>
          <a:p>
            <a:r>
              <a:rPr lang="ja-JP" altLang="en-US" dirty="0"/>
              <a:t>メタデータ</a:t>
            </a:r>
            <a:endParaRPr lang="en-US" altLang="ja-JP" dirty="0"/>
          </a:p>
          <a:p>
            <a:pPr lvl="1"/>
            <a:r>
              <a:rPr lang="ja-JP" altLang="en-US" dirty="0"/>
              <a:t>埋め込みメタデータ</a:t>
            </a:r>
          </a:p>
          <a:p>
            <a:pPr lvl="1"/>
            <a:r>
              <a:rPr lang="ja-JP" altLang="en-US" dirty="0"/>
              <a:t>外部メタデータ記述</a:t>
            </a:r>
            <a:endParaRPr lang="en-US" altLang="ja-JP" dirty="0"/>
          </a:p>
          <a:p>
            <a:r>
              <a:rPr lang="ja-JP" altLang="en-US" dirty="0"/>
              <a:t>文書レイアウト</a:t>
            </a:r>
            <a:endParaRPr lang="en-US" altLang="ja-JP" dirty="0"/>
          </a:p>
          <a:p>
            <a:pPr lvl="1"/>
            <a:r>
              <a:rPr lang="ja-JP" altLang="en-US" dirty="0"/>
              <a:t>ページ概念</a:t>
            </a:r>
            <a:endParaRPr lang="en-US" altLang="ja-JP" dirty="0"/>
          </a:p>
          <a:p>
            <a:r>
              <a:rPr lang="ja-JP" altLang="en-US" dirty="0"/>
              <a:t>文書内の書式要素</a:t>
            </a:r>
            <a:endParaRPr lang="en-US" altLang="ja-JP" dirty="0"/>
          </a:p>
          <a:p>
            <a:pPr lvl="1"/>
            <a:r>
              <a:rPr lang="ja-JP" altLang="en-US" dirty="0"/>
              <a:t>見栄え </a:t>
            </a:r>
            <a:r>
              <a:rPr lang="en-US" altLang="ja-JP" dirty="0"/>
              <a:t>/ </a:t>
            </a:r>
            <a:r>
              <a:rPr lang="ja-JP" altLang="en-US" dirty="0"/>
              <a:t>スタイル</a:t>
            </a:r>
            <a:endParaRPr lang="en-US" altLang="ja-JP" dirty="0"/>
          </a:p>
          <a:p>
            <a:pPr lvl="1"/>
            <a:r>
              <a:rPr lang="ja-JP" altLang="en-US" dirty="0" smtClean="0"/>
              <a:t>フォント</a:t>
            </a:r>
            <a:endParaRPr lang="en-US" altLang="ja-JP" dirty="0" smtClean="0"/>
          </a:p>
          <a:p>
            <a:r>
              <a:rPr lang="ja-JP" altLang="en-US" dirty="0"/>
              <a:t>ファイル </a:t>
            </a:r>
            <a:r>
              <a:rPr lang="en-US" altLang="ja-JP" dirty="0" err="1"/>
              <a:t>vs</a:t>
            </a:r>
            <a:r>
              <a:rPr lang="en-US" altLang="ja-JP" dirty="0"/>
              <a:t> </a:t>
            </a:r>
            <a:r>
              <a:rPr lang="ja-JP" altLang="en-US" dirty="0"/>
              <a:t>ストリーム</a:t>
            </a:r>
            <a:endParaRPr lang="en-US" altLang="ja-JP" dirty="0"/>
          </a:p>
          <a:p>
            <a:pPr lvl="1"/>
            <a:r>
              <a:rPr lang="ja-JP" altLang="en-US" dirty="0"/>
              <a:t>データの保存・蓄積と</a:t>
            </a:r>
            <a:r>
              <a:rPr lang="ja-JP" altLang="en-US" dirty="0" smtClean="0"/>
              <a:t>配信</a:t>
            </a:r>
            <a:endParaRPr lang="en-US" altLang="ja-JP" dirty="0"/>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7</a:t>
            </a:fld>
            <a:endParaRPr kumimoji="1" lang="ja-JP" altLang="en-US" dirty="0"/>
          </a:p>
        </p:txBody>
      </p:sp>
    </p:spTree>
    <p:extLst>
      <p:ext uri="{BB962C8B-B14F-4D97-AF65-F5344CB8AC3E}">
        <p14:creationId xmlns:p14="http://schemas.microsoft.com/office/powerpoint/2010/main" val="1092763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1143000"/>
          </a:xfrm>
        </p:spPr>
        <p:txBody>
          <a:bodyPr>
            <a:normAutofit/>
          </a:bodyPr>
          <a:lstStyle/>
          <a:p>
            <a:r>
              <a:rPr lang="ja-JP" altLang="en-US" sz="3600" dirty="0" smtClean="0"/>
              <a:t>（再掲）ドキュメントフォーマットの切り口 </a:t>
            </a:r>
            <a:r>
              <a:rPr lang="en-US" altLang="ja-JP" sz="3600" dirty="0" smtClean="0"/>
              <a:t>(2)</a:t>
            </a:r>
            <a:endParaRPr kumimoji="1" lang="ja-JP" altLang="en-US" sz="3600" dirty="0"/>
          </a:p>
        </p:txBody>
      </p:sp>
      <p:sp>
        <p:nvSpPr>
          <p:cNvPr id="3" name="コンテンツ プレースホルダー 2"/>
          <p:cNvSpPr>
            <a:spLocks noGrp="1"/>
          </p:cNvSpPr>
          <p:nvPr>
            <p:ph sz="half" idx="1"/>
          </p:nvPr>
        </p:nvSpPr>
        <p:spPr>
          <a:xfrm>
            <a:off x="0" y="1143000"/>
            <a:ext cx="4495800" cy="5715000"/>
          </a:xfrm>
        </p:spPr>
        <p:txBody>
          <a:bodyPr>
            <a:normAutofit/>
          </a:bodyPr>
          <a:lstStyle/>
          <a:p>
            <a:r>
              <a:rPr lang="ja-JP" altLang="en-US" dirty="0"/>
              <a:t>オープンフォーマット</a:t>
            </a:r>
            <a:endParaRPr lang="en-US" altLang="ja-JP" dirty="0"/>
          </a:p>
          <a:p>
            <a:pPr lvl="1"/>
            <a:r>
              <a:rPr lang="ja-JP" altLang="en-US" dirty="0"/>
              <a:t>移植可能性 </a:t>
            </a:r>
            <a:r>
              <a:rPr lang="en-US" altLang="ja-JP" dirty="0"/>
              <a:t>/ </a:t>
            </a:r>
            <a:r>
              <a:rPr lang="ja-JP" altLang="en-US" dirty="0"/>
              <a:t>ソフトウェア独立性</a:t>
            </a:r>
            <a:endParaRPr lang="en-US" altLang="ja-JP" dirty="0"/>
          </a:p>
          <a:p>
            <a:pPr lvl="1"/>
            <a:r>
              <a:rPr lang="en-US" altLang="ja-JP" dirty="0"/>
              <a:t>Free / proprietary</a:t>
            </a:r>
          </a:p>
          <a:p>
            <a:r>
              <a:rPr lang="ja-JP" altLang="en-US" dirty="0"/>
              <a:t>標準化</a:t>
            </a:r>
            <a:endParaRPr lang="en-US" altLang="ja-JP" dirty="0"/>
          </a:p>
          <a:p>
            <a:pPr lvl="1"/>
            <a:r>
              <a:rPr lang="ja-JP" altLang="en-US" dirty="0"/>
              <a:t>デファクト標準とデジュール標準 </a:t>
            </a:r>
            <a:r>
              <a:rPr lang="en-US" altLang="ja-JP" dirty="0"/>
              <a:t>(“de facto” </a:t>
            </a:r>
            <a:r>
              <a:rPr lang="en-US" altLang="ja-JP" dirty="0" err="1"/>
              <a:t>vs</a:t>
            </a:r>
            <a:r>
              <a:rPr lang="en-US" altLang="ja-JP" dirty="0"/>
              <a:t> “de jure”)</a:t>
            </a:r>
          </a:p>
          <a:p>
            <a:r>
              <a:rPr lang="ja-JP" altLang="en-US" dirty="0" smtClean="0"/>
              <a:t>文書</a:t>
            </a:r>
            <a:r>
              <a:rPr lang="ja-JP" altLang="en-US" dirty="0"/>
              <a:t>フォーマットの</a:t>
            </a:r>
            <a:r>
              <a:rPr lang="ja-JP" altLang="en-US" dirty="0" smtClean="0"/>
              <a:t>バージョン</a:t>
            </a:r>
            <a:endParaRPr lang="en-US" altLang="ja-JP" dirty="0"/>
          </a:p>
        </p:txBody>
      </p:sp>
      <p:sp>
        <p:nvSpPr>
          <p:cNvPr id="5" name="コンテンツ プレースホルダー 4"/>
          <p:cNvSpPr>
            <a:spLocks noGrp="1"/>
          </p:cNvSpPr>
          <p:nvPr>
            <p:ph sz="half" idx="2"/>
          </p:nvPr>
        </p:nvSpPr>
        <p:spPr>
          <a:xfrm>
            <a:off x="4648200" y="1143000"/>
            <a:ext cx="4495800" cy="5715000"/>
          </a:xfrm>
        </p:spPr>
        <p:txBody>
          <a:bodyPr>
            <a:normAutofit/>
          </a:bodyPr>
          <a:lstStyle/>
          <a:p>
            <a:r>
              <a:rPr lang="ja-JP" altLang="en-US" dirty="0"/>
              <a:t>フォーマット変換</a:t>
            </a:r>
            <a:endParaRPr lang="en-US" altLang="ja-JP" dirty="0"/>
          </a:p>
          <a:p>
            <a:pPr lvl="1"/>
            <a:r>
              <a:rPr lang="ja-JP" altLang="en-US" dirty="0"/>
              <a:t>テキスト → </a:t>
            </a:r>
            <a:r>
              <a:rPr lang="en-US" altLang="ja-JP" dirty="0"/>
              <a:t>HTML</a:t>
            </a:r>
          </a:p>
          <a:p>
            <a:pPr lvl="1"/>
            <a:r>
              <a:rPr lang="en-US" altLang="ja-JP" dirty="0" err="1"/>
              <a:t>LaTeX</a:t>
            </a:r>
            <a:r>
              <a:rPr lang="en-US" altLang="ja-JP" dirty="0"/>
              <a:t> </a:t>
            </a:r>
            <a:r>
              <a:rPr lang="ja-JP" altLang="en-US" dirty="0"/>
              <a:t>→ </a:t>
            </a:r>
            <a:r>
              <a:rPr lang="en-US" altLang="ja-JP" dirty="0"/>
              <a:t>PDF</a:t>
            </a:r>
          </a:p>
          <a:p>
            <a:r>
              <a:rPr kumimoji="1" lang="ja-JP" altLang="en-US" dirty="0" smtClean="0"/>
              <a:t>圧縮</a:t>
            </a:r>
            <a:endParaRPr kumimoji="1" lang="en-US" altLang="ja-JP" dirty="0" smtClean="0"/>
          </a:p>
          <a:p>
            <a:pPr lvl="1"/>
            <a:r>
              <a:rPr lang="ja-JP" altLang="en-US" dirty="0" smtClean="0"/>
              <a:t>可逆 </a:t>
            </a:r>
            <a:r>
              <a:rPr lang="en-US" altLang="ja-JP" dirty="0" err="1" smtClean="0"/>
              <a:t>vs</a:t>
            </a:r>
            <a:r>
              <a:rPr lang="en-US" altLang="ja-JP" dirty="0" smtClean="0"/>
              <a:t> </a:t>
            </a:r>
            <a:r>
              <a:rPr lang="ja-JP" altLang="en-US" dirty="0" smtClean="0"/>
              <a:t>非可逆</a:t>
            </a:r>
            <a:endParaRPr lang="en-US" altLang="ja-JP" dirty="0" smtClean="0"/>
          </a:p>
          <a:p>
            <a:r>
              <a:rPr lang="ja-JP" altLang="en-US" dirty="0" smtClean="0"/>
              <a:t>セキュリティ</a:t>
            </a:r>
            <a:endParaRPr lang="en-US" altLang="ja-JP" dirty="0" smtClean="0"/>
          </a:p>
          <a:p>
            <a:pPr lvl="1"/>
            <a:r>
              <a:rPr lang="ja-JP" altLang="en-US" dirty="0" smtClean="0"/>
              <a:t>パスワード</a:t>
            </a:r>
            <a:endParaRPr lang="en-US" altLang="ja-JP" dirty="0" smtClean="0"/>
          </a:p>
          <a:p>
            <a:pPr lvl="1"/>
            <a:r>
              <a:rPr lang="ja-JP" altLang="en-US" dirty="0" smtClean="0"/>
              <a:t>電子署名</a:t>
            </a:r>
            <a:endParaRPr lang="en-US" altLang="ja-JP" dirty="0" smtClean="0"/>
          </a:p>
          <a:p>
            <a:r>
              <a:rPr kumimoji="1" lang="ja-JP" altLang="en-US" dirty="0" smtClean="0"/>
              <a:t>長期保存</a:t>
            </a:r>
            <a:endParaRPr kumimoji="1" lang="en-US" altLang="ja-JP" dirty="0" smtClean="0"/>
          </a:p>
          <a:p>
            <a:r>
              <a:rPr lang="ja-JP" altLang="en-US" dirty="0" smtClean="0"/>
              <a:t>デジタルフォレンジック</a:t>
            </a:r>
          </a:p>
        </p:txBody>
      </p:sp>
      <p:sp>
        <p:nvSpPr>
          <p:cNvPr id="4" name="スライド番号プレースホルダー 3"/>
          <p:cNvSpPr>
            <a:spLocks noGrp="1"/>
          </p:cNvSpPr>
          <p:nvPr>
            <p:ph type="sldNum" sz="quarter" idx="12"/>
          </p:nvPr>
        </p:nvSpPr>
        <p:spPr/>
        <p:txBody>
          <a:bodyPr/>
          <a:lstStyle/>
          <a:p>
            <a:fld id="{8682DC2A-D06D-4EFC-BF6A-D2AB3EC15ECD}" type="slidenum">
              <a:rPr kumimoji="1" lang="ja-JP" altLang="en-US" smtClean="0"/>
              <a:pPr/>
              <a:t>8</a:t>
            </a:fld>
            <a:endParaRPr kumimoji="1" lang="ja-JP" altLang="en-US" dirty="0"/>
          </a:p>
        </p:txBody>
      </p:sp>
    </p:spTree>
    <p:extLst>
      <p:ext uri="{BB962C8B-B14F-4D97-AF65-F5344CB8AC3E}">
        <p14:creationId xmlns:p14="http://schemas.microsoft.com/office/powerpoint/2010/main" val="2232953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 (</a:t>
            </a:r>
            <a:r>
              <a:rPr kumimoji="1" lang="en-US" altLang="ja-JP" u="sng" dirty="0" smtClean="0"/>
              <a:t>H</a:t>
            </a:r>
            <a:r>
              <a:rPr kumimoji="1" lang="en-US" altLang="ja-JP" dirty="0" smtClean="0"/>
              <a:t>yper</a:t>
            </a:r>
            <a:r>
              <a:rPr kumimoji="1" lang="en-US" altLang="ja-JP" u="sng" dirty="0" smtClean="0"/>
              <a:t>t</a:t>
            </a:r>
            <a:r>
              <a:rPr kumimoji="1" lang="en-US" altLang="ja-JP" dirty="0" smtClean="0"/>
              <a:t>ext </a:t>
            </a:r>
            <a:r>
              <a:rPr kumimoji="1" lang="en-US" altLang="ja-JP" u="sng" dirty="0" smtClean="0"/>
              <a:t>M</a:t>
            </a:r>
            <a:r>
              <a:rPr kumimoji="1" lang="en-US" altLang="ja-JP" dirty="0" smtClean="0"/>
              <a:t>arkup </a:t>
            </a:r>
            <a:r>
              <a:rPr kumimoji="1" lang="en-US" altLang="ja-JP" u="sng" dirty="0" smtClean="0"/>
              <a:t>L</a:t>
            </a:r>
            <a:r>
              <a:rPr kumimoji="1" lang="en-US" altLang="ja-JP" dirty="0" smtClean="0"/>
              <a:t>anguage)</a:t>
            </a:r>
            <a:endParaRPr kumimoji="1" lang="ja-JP" altLang="en-US" dirty="0"/>
          </a:p>
        </p:txBody>
      </p:sp>
      <p:sp>
        <p:nvSpPr>
          <p:cNvPr id="3" name="コンテンツ プレースホルダ 2"/>
          <p:cNvSpPr>
            <a:spLocks noGrp="1"/>
          </p:cNvSpPr>
          <p:nvPr>
            <p:ph idx="1"/>
          </p:nvPr>
        </p:nvSpPr>
        <p:spPr>
          <a:xfrm>
            <a:off x="179512" y="1196752"/>
            <a:ext cx="8496944" cy="5184576"/>
          </a:xfrm>
        </p:spPr>
        <p:txBody>
          <a:bodyPr>
            <a:normAutofit/>
          </a:bodyPr>
          <a:lstStyle/>
          <a:p>
            <a:r>
              <a:rPr kumimoji="1" lang="ja-JP" altLang="en-US" dirty="0" smtClean="0"/>
              <a:t>ウェブ上でのコンテンツ記述用言語</a:t>
            </a:r>
            <a:endParaRPr kumimoji="1" lang="en-US" altLang="ja-JP" dirty="0" smtClean="0"/>
          </a:p>
          <a:p>
            <a:r>
              <a:rPr kumimoji="1" lang="ja-JP" altLang="en-US" dirty="0" smtClean="0"/>
              <a:t>テキストデータのやり取り</a:t>
            </a:r>
            <a:endParaRPr kumimoji="1" lang="en-US" altLang="ja-JP" dirty="0" smtClean="0"/>
          </a:p>
          <a:p>
            <a:r>
              <a:rPr kumimoji="1" lang="ja-JP" altLang="en-US" dirty="0" smtClean="0"/>
              <a:t>ウェブブラウザによる解釈と描画</a:t>
            </a:r>
            <a:endParaRPr kumimoji="1" lang="en-US" altLang="ja-JP" dirty="0" smtClean="0"/>
          </a:p>
          <a:p>
            <a:r>
              <a:rPr kumimoji="1" lang="ja-JP" altLang="en-US" dirty="0" smtClean="0"/>
              <a:t>タグ；メタデータ；構造</a:t>
            </a:r>
            <a:endParaRPr kumimoji="1" lang="en-US" altLang="ja-JP" dirty="0" smtClean="0"/>
          </a:p>
          <a:p>
            <a:r>
              <a:rPr lang="ja-JP" altLang="en-US" dirty="0" smtClean="0"/>
              <a:t>ハイパーメディア；ハイパーテキスト</a:t>
            </a:r>
            <a:endParaRPr lang="en-US" altLang="ja-JP" dirty="0" smtClean="0"/>
          </a:p>
          <a:p>
            <a:pPr lvl="1"/>
            <a:r>
              <a:rPr kumimoji="1" lang="ja-JP" altLang="en-US" dirty="0" smtClean="0"/>
              <a:t>リンク</a:t>
            </a:r>
            <a:endParaRPr kumimoji="1" lang="en-US" altLang="ja-JP" dirty="0" smtClean="0"/>
          </a:p>
          <a:p>
            <a:pPr lvl="1"/>
            <a:r>
              <a:rPr lang="ja-JP" altLang="en-US" dirty="0" smtClean="0"/>
              <a:t>ページ埋め込み</a:t>
            </a:r>
            <a:endParaRPr kumimoji="1" lang="en-US" altLang="ja-JP" dirty="0" smtClean="0"/>
          </a:p>
          <a:p>
            <a:r>
              <a:rPr kumimoji="1" lang="ja-JP" altLang="en-US" dirty="0" smtClean="0"/>
              <a:t>マルチメディア（画像、音声、動画）</a:t>
            </a:r>
            <a:endParaRPr kumimoji="1" lang="en-US" altLang="ja-JP" dirty="0" smtClean="0"/>
          </a:p>
          <a:p>
            <a:r>
              <a:rPr kumimoji="1" lang="ja-JP" altLang="en-US" dirty="0" smtClean="0"/>
              <a:t>ダイナミックな表現；インタラクション</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9</a:t>
            </a:fld>
            <a:endParaRPr kumimoji="1" lang="ja-JP" altLang="en-US" dirty="0"/>
          </a:p>
        </p:txBody>
      </p:sp>
      <p:sp>
        <p:nvSpPr>
          <p:cNvPr id="5" name="テキスト ボックス 4"/>
          <p:cNvSpPr txBox="1"/>
          <p:nvPr/>
        </p:nvSpPr>
        <p:spPr>
          <a:xfrm>
            <a:off x="6639558" y="2276872"/>
            <a:ext cx="2468946" cy="2862322"/>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smtClean="0"/>
              <a:t>&lt;html&gt;</a:t>
            </a:r>
          </a:p>
          <a:p>
            <a:r>
              <a:rPr lang="en-US" altLang="ja-JP" sz="2000" dirty="0" smtClean="0"/>
              <a:t>&lt;head&gt;</a:t>
            </a:r>
          </a:p>
          <a:p>
            <a:r>
              <a:rPr kumimoji="1" lang="en-US" altLang="ja-JP" sz="2000" dirty="0" smtClean="0"/>
              <a:t>&lt;title&gt;</a:t>
            </a:r>
            <a:r>
              <a:rPr kumimoji="1" lang="ja-JP" altLang="en-US" sz="2000" dirty="0" smtClean="0"/>
              <a:t>タイトル</a:t>
            </a:r>
            <a:r>
              <a:rPr kumimoji="1" lang="en-US" altLang="ja-JP" sz="2000" dirty="0" smtClean="0"/>
              <a:t>&lt;/title&gt;</a:t>
            </a:r>
          </a:p>
          <a:p>
            <a:r>
              <a:rPr lang="en-US" altLang="ja-JP" sz="2000" dirty="0" smtClean="0"/>
              <a:t>&lt;/head&gt;</a:t>
            </a:r>
          </a:p>
          <a:p>
            <a:r>
              <a:rPr kumimoji="1" lang="en-US" altLang="ja-JP" sz="2000" dirty="0" smtClean="0"/>
              <a:t>&lt;body&gt;</a:t>
            </a:r>
          </a:p>
          <a:p>
            <a:r>
              <a:rPr lang="en-US" altLang="ja-JP" sz="2000" dirty="0" smtClean="0"/>
              <a:t>&lt;h1&gt;</a:t>
            </a:r>
            <a:r>
              <a:rPr lang="ja-JP" altLang="en-US" sz="2000" dirty="0" smtClean="0"/>
              <a:t>見出し</a:t>
            </a:r>
            <a:r>
              <a:rPr lang="en-US" altLang="ja-JP" sz="2000" dirty="0" smtClean="0"/>
              <a:t>&lt;/h1&gt;</a:t>
            </a:r>
            <a:endParaRPr kumimoji="1" lang="en-US" altLang="ja-JP" sz="2000" dirty="0" smtClean="0"/>
          </a:p>
          <a:p>
            <a:r>
              <a:rPr lang="en-US" altLang="ja-JP" sz="2000" dirty="0" smtClean="0"/>
              <a:t>&lt;p&gt;</a:t>
            </a:r>
            <a:r>
              <a:rPr lang="ja-JP" altLang="en-US" sz="2000" dirty="0" smtClean="0"/>
              <a:t>段落</a:t>
            </a:r>
            <a:r>
              <a:rPr kumimoji="1" lang="en-US" altLang="ja-JP" sz="2000" dirty="0" smtClean="0"/>
              <a:t>&lt;/p&gt;</a:t>
            </a:r>
          </a:p>
          <a:p>
            <a:r>
              <a:rPr lang="en-US" altLang="ja-JP" sz="2000" dirty="0" smtClean="0"/>
              <a:t>&lt;/body&gt;</a:t>
            </a:r>
          </a:p>
          <a:p>
            <a:r>
              <a:rPr kumimoji="1" lang="en-US" altLang="ja-JP" sz="2000" dirty="0" smtClean="0"/>
              <a:t>&lt;/html&gt;</a:t>
            </a:r>
            <a:endParaRPr kumimoji="1" lang="ja-JP" altLang="en-US" sz="20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6816</TotalTime>
  <Words>2682</Words>
  <Application>Microsoft Office PowerPoint</Application>
  <PresentationFormat>画面に合わせる (4:3)</PresentationFormat>
  <Paragraphs>447</Paragraphs>
  <Slides>52</Slides>
  <Notes>1</Notes>
  <HiddenSlides>23</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52</vt:i4>
      </vt:variant>
    </vt:vector>
  </HeadingPairs>
  <TitlesOfParts>
    <vt:vector size="56" baseType="lpstr">
      <vt:lpstr>ＭＳ Ｐゴシック</vt:lpstr>
      <vt:lpstr>Arial</vt:lpstr>
      <vt:lpstr>Calibri</vt:lpstr>
      <vt:lpstr>Office テーマ</vt:lpstr>
      <vt:lpstr>ディジタルドキュメント（8）</vt:lpstr>
      <vt:lpstr>（前回の復習 = ふりかえり）</vt:lpstr>
      <vt:lpstr>前回の出席カード（質問）</vt:lpstr>
      <vt:lpstr>前回の出席カード（感想）</vt:lpstr>
      <vt:lpstr>本日のお品書き</vt:lpstr>
      <vt:lpstr>ドキュメントフォーマット (2)</vt:lpstr>
      <vt:lpstr>（再掲）ドキュメントフォーマットの切り口 (1)</vt:lpstr>
      <vt:lpstr>（再掲）ドキュメントフォーマットの切り口 (2)</vt:lpstr>
      <vt:lpstr>HTML (Hypertext Markup Language)</vt:lpstr>
      <vt:lpstr>WebとHTML</vt:lpstr>
      <vt:lpstr>HTMLの歴史</vt:lpstr>
      <vt:lpstr>オープンシステムとしてのウェブ / HTML テキストフォーマットとしてのウェブ / HTML</vt:lpstr>
      <vt:lpstr>テキストによる文書例</vt:lpstr>
      <vt:lpstr>HTMLフォーマットによる文書例</vt:lpstr>
      <vt:lpstr>HTMLフォーマットの表示例</vt:lpstr>
      <vt:lpstr>HTMLにおけるタグと要素</vt:lpstr>
      <vt:lpstr>HTMLにおけるハイパーリンク</vt:lpstr>
      <vt:lpstr>HTMLにおけるハイパーリンク（フレーム）</vt:lpstr>
      <vt:lpstr>HTMLにおけるハイパーリンク（画像）</vt:lpstr>
      <vt:lpstr>HTMLにおけるハイパーリンク （複合オブジェクト）</vt:lpstr>
      <vt:lpstr>（余談）ハイパーメディア/ハイパーテキストの夢WWWの勃興，普及</vt:lpstr>
      <vt:lpstr>HTMLの構造と見栄え</vt:lpstr>
      <vt:lpstr>スタイルシートの例（CSS）</vt:lpstr>
      <vt:lpstr>XML (Extensible Markup Language)</vt:lpstr>
      <vt:lpstr>XML文書の例</vt:lpstr>
      <vt:lpstr>PowerPoint プレゼンテーション</vt:lpstr>
      <vt:lpstr>PowerPoint プレゼンテーション</vt:lpstr>
      <vt:lpstr>まとめ</vt:lpstr>
      <vt:lpstr>出席票 及び レポートの提出</vt:lpstr>
      <vt:lpstr>HTML文書におけるメタデータ</vt:lpstr>
      <vt:lpstr>HTML文書におけるインタラクション</vt:lpstr>
      <vt:lpstr>DTD (Document Type Definition)</vt:lpstr>
      <vt:lpstr>参考文献</vt:lpstr>
      <vt:lpstr>XMLにおけるスタイルシートの適用例</vt:lpstr>
      <vt:lpstr>SGML</vt:lpstr>
      <vt:lpstr>本日のお品書き</vt:lpstr>
      <vt:lpstr>第2回レポート課題返却</vt:lpstr>
      <vt:lpstr>HTMLの標準化</vt:lpstr>
      <vt:lpstr>PowerPoint プレゼンテーション</vt:lpstr>
      <vt:lpstr>ASCII (American Standard Code for Information Interchange)</vt:lpstr>
      <vt:lpstr>プレインテキスト</vt:lpstr>
      <vt:lpstr>文字コードの使われ方</vt:lpstr>
      <vt:lpstr>プレインテキストの解釈</vt:lpstr>
      <vt:lpstr>代表的なフォーマット</vt:lpstr>
      <vt:lpstr>PDF (Portable Document Format)</vt:lpstr>
      <vt:lpstr>電子書籍に対する書店のサービス例</vt:lpstr>
      <vt:lpstr>電子書籍にみる ドキュメントの特性、分類軸</vt:lpstr>
      <vt:lpstr>事例7: 電子書店</vt:lpstr>
      <vt:lpstr>第4回レポート課題</vt:lpstr>
      <vt:lpstr>オンラインジャーナルの動向 ― オープンサイエンス（Open Science） ―</vt:lpstr>
      <vt:lpstr>一つの論文原稿の複数バージョン - 版と種類 -</vt:lpstr>
      <vt:lpstr>（来年へのメモ）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ディジタルドキュメント</dc:title>
  <dc:creator>Masao Takaku</dc:creator>
  <cp:lastModifiedBy>masao</cp:lastModifiedBy>
  <cp:revision>2924</cp:revision>
  <dcterms:created xsi:type="dcterms:W3CDTF">2013-04-11T04:26:18Z</dcterms:created>
  <dcterms:modified xsi:type="dcterms:W3CDTF">2013-06-06T02:50:07Z</dcterms:modified>
</cp:coreProperties>
</file>