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70" r:id="rId5"/>
    <p:sldId id="261" r:id="rId6"/>
    <p:sldId id="263" r:id="rId7"/>
    <p:sldId id="262" r:id="rId8"/>
    <p:sldId id="264" r:id="rId9"/>
    <p:sldId id="272" r:id="rId10"/>
    <p:sldId id="271" r:id="rId11"/>
    <p:sldId id="257" r:id="rId12"/>
    <p:sldId id="269" r:id="rId13"/>
    <p:sldId id="266" r:id="rId14"/>
    <p:sldId id="265" r:id="rId15"/>
    <p:sldId id="267" r:id="rId16"/>
    <p:sldId id="268"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83" d="100"/>
          <a:sy n="83" d="100"/>
        </p:scale>
        <p:origin x="69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t>販売状況</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販売状況</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Sheet1!$A$2:$A$8</c:f>
              <c:strCache>
                <c:ptCount val="7"/>
                <c:pt idx="0">
                  <c:v>1日</c:v>
                </c:pt>
                <c:pt idx="1">
                  <c:v>5日</c:v>
                </c:pt>
                <c:pt idx="2">
                  <c:v>10日</c:v>
                </c:pt>
                <c:pt idx="3">
                  <c:v>15日</c:v>
                </c:pt>
                <c:pt idx="4">
                  <c:v>20日</c:v>
                </c:pt>
                <c:pt idx="5">
                  <c:v>25日</c:v>
                </c:pt>
                <c:pt idx="6">
                  <c:v>30日</c:v>
                </c:pt>
              </c:strCache>
            </c:strRef>
          </c:cat>
          <c:val>
            <c:numRef>
              <c:f>Sheet1!$B$2:$B$8</c:f>
              <c:numCache>
                <c:formatCode>General</c:formatCode>
                <c:ptCount val="7"/>
                <c:pt idx="0">
                  <c:v>0</c:v>
                </c:pt>
                <c:pt idx="1">
                  <c:v>300</c:v>
                </c:pt>
                <c:pt idx="2">
                  <c:v>400</c:v>
                </c:pt>
                <c:pt idx="3">
                  <c:v>600</c:v>
                </c:pt>
                <c:pt idx="4">
                  <c:v>800</c:v>
                </c:pt>
                <c:pt idx="5">
                  <c:v>850</c:v>
                </c:pt>
                <c:pt idx="6">
                  <c:v>880</c:v>
                </c:pt>
              </c:numCache>
            </c:numRef>
          </c:val>
          <c:smooth val="0"/>
          <c:extLst>
            <c:ext xmlns:c16="http://schemas.microsoft.com/office/drawing/2014/chart" uri="{C3380CC4-5D6E-409C-BE32-E72D297353CC}">
              <c16:uniqueId val="{00000000-D086-46AE-BFD1-D0D4B2FC0DD0}"/>
            </c:ext>
          </c:extLst>
        </c:ser>
        <c:dLbls>
          <c:showLegendKey val="0"/>
          <c:showVal val="0"/>
          <c:showCatName val="0"/>
          <c:showSerName val="0"/>
          <c:showPercent val="0"/>
          <c:showBubbleSize val="0"/>
        </c:dLbls>
        <c:marker val="1"/>
        <c:smooth val="0"/>
        <c:axId val="1348278944"/>
        <c:axId val="1348279776"/>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列1</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extLst>
                      <c:ext uri="{02D57815-91ED-43cb-92C2-25804820EDAC}">
                        <c15:formulaRef>
                          <c15:sqref>Sheet1!$A$2:$A$8</c15:sqref>
                        </c15:formulaRef>
                      </c:ext>
                    </c:extLst>
                    <c:strCache>
                      <c:ptCount val="7"/>
                      <c:pt idx="0">
                        <c:v>1日</c:v>
                      </c:pt>
                      <c:pt idx="1">
                        <c:v>5日</c:v>
                      </c:pt>
                      <c:pt idx="2">
                        <c:v>10日</c:v>
                      </c:pt>
                      <c:pt idx="3">
                        <c:v>15日</c:v>
                      </c:pt>
                      <c:pt idx="4">
                        <c:v>20日</c:v>
                      </c:pt>
                      <c:pt idx="5">
                        <c:v>25日</c:v>
                      </c:pt>
                      <c:pt idx="6">
                        <c:v>30日</c:v>
                      </c:pt>
                    </c:strCache>
                  </c:strRef>
                </c:cat>
                <c:val>
                  <c:numRef>
                    <c:extLst>
                      <c:ext uri="{02D57815-91ED-43cb-92C2-25804820EDAC}">
                        <c15:formulaRef>
                          <c15:sqref>Sheet1!$C$2:$C$8</c15:sqref>
                        </c15:formulaRef>
                      </c:ext>
                    </c:extLst>
                    <c:numCache>
                      <c:formatCode>General</c:formatCode>
                      <c:ptCount val="7"/>
                    </c:numCache>
                  </c:numRef>
                </c:val>
                <c:smooth val="0"/>
                <c:extLst>
                  <c:ext xmlns:c16="http://schemas.microsoft.com/office/drawing/2014/chart" uri="{C3380CC4-5D6E-409C-BE32-E72D297353CC}">
                    <c16:uniqueId val="{00000001-D086-46AE-BFD1-D0D4B2FC0DD0}"/>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列2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extLst xmlns:c15="http://schemas.microsoft.com/office/drawing/2012/chart">
                      <c:ext xmlns:c15="http://schemas.microsoft.com/office/drawing/2012/chart" uri="{02D57815-91ED-43cb-92C2-25804820EDAC}">
                        <c15:formulaRef>
                          <c15:sqref>Sheet1!$A$2:$A$8</c15:sqref>
                        </c15:formulaRef>
                      </c:ext>
                    </c:extLst>
                    <c:strCache>
                      <c:ptCount val="7"/>
                      <c:pt idx="0">
                        <c:v>1日</c:v>
                      </c:pt>
                      <c:pt idx="1">
                        <c:v>5日</c:v>
                      </c:pt>
                      <c:pt idx="2">
                        <c:v>10日</c:v>
                      </c:pt>
                      <c:pt idx="3">
                        <c:v>15日</c:v>
                      </c:pt>
                      <c:pt idx="4">
                        <c:v>20日</c:v>
                      </c:pt>
                      <c:pt idx="5">
                        <c:v>25日</c:v>
                      </c:pt>
                      <c:pt idx="6">
                        <c:v>30日</c:v>
                      </c:pt>
                    </c:strCache>
                  </c:strRef>
                </c:cat>
                <c:val>
                  <c:numRef>
                    <c:extLst xmlns:c15="http://schemas.microsoft.com/office/drawing/2012/chart">
                      <c:ext xmlns:c15="http://schemas.microsoft.com/office/drawing/2012/chart" uri="{02D57815-91ED-43cb-92C2-25804820EDAC}">
                        <c15:formulaRef>
                          <c15:sqref>Sheet1!$D$2:$D$8</c15:sqref>
                        </c15:formulaRef>
                      </c:ext>
                    </c:extLst>
                    <c:numCache>
                      <c:formatCode>General</c:formatCode>
                      <c:ptCount val="7"/>
                    </c:numCache>
                  </c:numRef>
                </c:val>
                <c:smooth val="0"/>
                <c:extLst xmlns:c15="http://schemas.microsoft.com/office/drawing/2012/chart">
                  <c:ext xmlns:c16="http://schemas.microsoft.com/office/drawing/2014/chart" uri="{C3380CC4-5D6E-409C-BE32-E72D297353CC}">
                    <c16:uniqueId val="{00000002-D086-46AE-BFD1-D0D4B2FC0DD0}"/>
                  </c:ext>
                </c:extLst>
              </c15:ser>
            </c15:filteredLineSeries>
          </c:ext>
        </c:extLst>
      </c:lineChart>
      <c:catAx>
        <c:axId val="1348278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348279776"/>
        <c:crosses val="autoZero"/>
        <c:auto val="1"/>
        <c:lblAlgn val="ctr"/>
        <c:lblOffset val="100"/>
        <c:noMultiLvlLbl val="0"/>
      </c:catAx>
      <c:valAx>
        <c:axId val="1348279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348278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29BE19-EE0B-4ECE-A8EB-C1F5F7CF3C36}" type="datetimeFigureOut">
              <a:rPr kumimoji="1" lang="ja-JP" altLang="en-US" smtClean="0"/>
              <a:t>2018/6/29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5581C-3F27-4A64-B7E8-A2278E3C6894}" type="slidenum">
              <a:rPr kumimoji="1" lang="ja-JP" altLang="en-US" smtClean="0"/>
              <a:t>‹#›</a:t>
            </a:fld>
            <a:endParaRPr kumimoji="1" lang="ja-JP" altLang="en-US"/>
          </a:p>
        </p:txBody>
      </p:sp>
    </p:spTree>
    <p:extLst>
      <p:ext uri="{BB962C8B-B14F-4D97-AF65-F5344CB8AC3E}">
        <p14:creationId xmlns:p14="http://schemas.microsoft.com/office/powerpoint/2010/main" val="2382526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開発要求の条と同一</a:t>
            </a:r>
            <a:endParaRPr kumimoji="1" lang="ja-JP" altLang="en-US" dirty="0"/>
          </a:p>
        </p:txBody>
      </p:sp>
      <p:sp>
        <p:nvSpPr>
          <p:cNvPr id="4" name="スライド番号プレースホルダー 3"/>
          <p:cNvSpPr>
            <a:spLocks noGrp="1"/>
          </p:cNvSpPr>
          <p:nvPr>
            <p:ph type="sldNum" sz="quarter" idx="10"/>
          </p:nvPr>
        </p:nvSpPr>
        <p:spPr/>
        <p:txBody>
          <a:bodyPr/>
          <a:lstStyle/>
          <a:p>
            <a:fld id="{D095581C-3F27-4A64-B7E8-A2278E3C6894}" type="slidenum">
              <a:rPr kumimoji="1" lang="ja-JP" altLang="en-US" smtClean="0"/>
              <a:t>2</a:t>
            </a:fld>
            <a:endParaRPr kumimoji="1" lang="ja-JP" altLang="en-US"/>
          </a:p>
        </p:txBody>
      </p:sp>
    </p:spTree>
    <p:extLst>
      <p:ext uri="{BB962C8B-B14F-4D97-AF65-F5344CB8AC3E}">
        <p14:creationId xmlns:p14="http://schemas.microsoft.com/office/powerpoint/2010/main" val="94632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13190780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1407773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85820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23834337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461582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1952931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13970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23765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184591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225237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24361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3"/>
          </p:nvPr>
        </p:nvSpPr>
        <p:spPr>
          <a:xfrm>
            <a:off x="9618617" y="6356350"/>
            <a:ext cx="173518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err="1" smtClean="0"/>
              <a:t>IH</a:t>
            </a:r>
            <a:r>
              <a:rPr kumimoji="1" lang="en-US" altLang="ja-JP" dirty="0" smtClean="0"/>
              <a:t>-</a:t>
            </a:r>
            <a:r>
              <a:rPr kumimoji="1" lang="en-US" altLang="ja-JP" dirty="0" err="1" smtClean="0"/>
              <a:t>13A</a:t>
            </a:r>
            <a:r>
              <a:rPr kumimoji="1" lang="en-US" altLang="ja-JP" dirty="0" smtClean="0"/>
              <a:t>-805 4</a:t>
            </a:r>
            <a:r>
              <a:rPr kumimoji="1" lang="ja-JP" altLang="en-US" dirty="0" smtClean="0"/>
              <a:t>班</a:t>
            </a:r>
            <a:endParaRPr kumimoji="1" lang="ja-JP" altLang="en-US" dirty="0"/>
          </a:p>
        </p:txBody>
      </p:sp>
      <p:sp>
        <p:nvSpPr>
          <p:cNvPr id="6" name="スライド番号プレースホルダー 5"/>
          <p:cNvSpPr>
            <a:spLocks noGrp="1"/>
          </p:cNvSpPr>
          <p:nvPr>
            <p:ph type="sldNum" sz="quarter" idx="4"/>
          </p:nvPr>
        </p:nvSpPr>
        <p:spPr>
          <a:xfrm>
            <a:off x="672084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3780141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ja-JP" dirty="0" smtClean="0"/>
              <a:t>スグクル社</a:t>
            </a:r>
            <a:r>
              <a:rPr lang="en-US" altLang="ja-JP" dirty="0" smtClean="0"/>
              <a:t/>
            </a:r>
            <a:br>
              <a:rPr lang="en-US" altLang="ja-JP" dirty="0" smtClean="0"/>
            </a:br>
            <a:r>
              <a:rPr lang="ja-JP" altLang="ja-JP" dirty="0" smtClean="0"/>
              <a:t>車両</a:t>
            </a:r>
            <a:r>
              <a:rPr lang="ja-JP" altLang="ja-JP" dirty="0"/>
              <a:t>販売管理</a:t>
            </a:r>
            <a:r>
              <a:rPr lang="ja-JP" altLang="ja-JP" dirty="0" smtClean="0"/>
              <a:t>システム</a:t>
            </a:r>
            <a:endParaRPr kumimoji="1" lang="ja-JP" altLang="en-US" dirty="0"/>
          </a:p>
        </p:txBody>
      </p:sp>
      <p:sp>
        <p:nvSpPr>
          <p:cNvPr id="3" name="サブタイトル 2"/>
          <p:cNvSpPr>
            <a:spLocks noGrp="1"/>
          </p:cNvSpPr>
          <p:nvPr>
            <p:ph type="subTitle" idx="1"/>
          </p:nvPr>
        </p:nvSpPr>
        <p:spPr/>
        <p:txBody>
          <a:bodyPr/>
          <a:lstStyle/>
          <a:p>
            <a:r>
              <a:rPr lang="en-US" altLang="ja-JP" dirty="0" err="1"/>
              <a:t>IH</a:t>
            </a:r>
            <a:r>
              <a:rPr lang="en-US" altLang="ja-JP" dirty="0"/>
              <a:t>-</a:t>
            </a:r>
            <a:r>
              <a:rPr lang="en-US" altLang="ja-JP" dirty="0" err="1"/>
              <a:t>13A</a:t>
            </a:r>
            <a:r>
              <a:rPr lang="en-US" altLang="ja-JP" dirty="0"/>
              <a:t>-805 4</a:t>
            </a:r>
            <a:r>
              <a:rPr lang="ja-JP" altLang="en-US" dirty="0"/>
              <a:t>班</a:t>
            </a:r>
            <a:endParaRPr kumimoji="1" lang="ja-JP" altLang="en-US" dirty="0"/>
          </a:p>
        </p:txBody>
      </p:sp>
    </p:spTree>
    <p:extLst>
      <p:ext uri="{BB962C8B-B14F-4D97-AF65-F5344CB8AC3E}">
        <p14:creationId xmlns:p14="http://schemas.microsoft.com/office/powerpoint/2010/main" val="3632945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右矢印 13"/>
          <p:cNvSpPr/>
          <p:nvPr/>
        </p:nvSpPr>
        <p:spPr>
          <a:xfrm>
            <a:off x="3582430" y="3694621"/>
            <a:ext cx="669326" cy="5669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右矢印 20"/>
          <p:cNvSpPr/>
          <p:nvPr/>
        </p:nvSpPr>
        <p:spPr>
          <a:xfrm>
            <a:off x="6975377" y="3694621"/>
            <a:ext cx="1324994" cy="566928"/>
          </a:xfrm>
          <a:prstGeom prst="rightArrow">
            <a:avLst>
              <a:gd name="adj1" fmla="val 50000"/>
              <a:gd name="adj2" fmla="val 5488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6" name="グループ化 25"/>
          <p:cNvGrpSpPr/>
          <p:nvPr/>
        </p:nvGrpSpPr>
        <p:grpSpPr>
          <a:xfrm>
            <a:off x="8561147" y="1786245"/>
            <a:ext cx="3355510" cy="4676171"/>
            <a:chOff x="8763338" y="1292469"/>
            <a:chExt cx="3355510" cy="4676171"/>
          </a:xfrm>
        </p:grpSpPr>
        <p:sp>
          <p:nvSpPr>
            <p:cNvPr id="22" name="正方形/長方形 21"/>
            <p:cNvSpPr/>
            <p:nvPr/>
          </p:nvSpPr>
          <p:spPr>
            <a:xfrm>
              <a:off x="8763338" y="1292469"/>
              <a:ext cx="3355510" cy="46761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ここにスキャンされた情報</a:t>
              </a:r>
              <a:endParaRPr kumimoji="1" lang="ja-JP" altLang="en-US" dirty="0"/>
            </a:p>
          </p:txBody>
        </p:sp>
        <p:sp>
          <p:nvSpPr>
            <p:cNvPr id="23" name="テキスト ボックス 22"/>
            <p:cNvSpPr txBox="1"/>
            <p:nvPr/>
          </p:nvSpPr>
          <p:spPr>
            <a:xfrm>
              <a:off x="8906508" y="1394468"/>
              <a:ext cx="1107996" cy="369332"/>
            </a:xfrm>
            <a:prstGeom prst="rect">
              <a:avLst/>
            </a:prstGeom>
            <a:noFill/>
          </p:spPr>
          <p:txBody>
            <a:bodyPr wrap="none" rtlCol="0">
              <a:spAutoFit/>
            </a:bodyPr>
            <a:lstStyle/>
            <a:p>
              <a:r>
                <a:rPr lang="ja-JP" altLang="en-US" dirty="0" smtClean="0"/>
                <a:t>納期管理</a:t>
              </a:r>
              <a:endParaRPr lang="ja-JP" altLang="en-US" dirty="0"/>
            </a:p>
          </p:txBody>
        </p:sp>
      </p:grpSp>
      <p:sp>
        <p:nvSpPr>
          <p:cNvPr id="27" name="テキスト ボックス 26"/>
          <p:cNvSpPr txBox="1"/>
          <p:nvPr/>
        </p:nvSpPr>
        <p:spPr>
          <a:xfrm>
            <a:off x="10917965" y="6591330"/>
            <a:ext cx="889987" cy="261610"/>
          </a:xfrm>
          <a:prstGeom prst="rect">
            <a:avLst/>
          </a:prstGeom>
          <a:noFill/>
        </p:spPr>
        <p:txBody>
          <a:bodyPr wrap="none" rtlCol="0">
            <a:spAutoFit/>
          </a:bodyPr>
          <a:lstStyle/>
          <a:p>
            <a:r>
              <a:rPr kumimoji="1" lang="en-US" altLang="ja-JP" sz="1100" dirty="0" smtClean="0"/>
              <a:t>※</a:t>
            </a:r>
            <a:r>
              <a:rPr kumimoji="1" lang="ja-JP" altLang="en-US" sz="1100" dirty="0" smtClean="0"/>
              <a:t>イメージ</a:t>
            </a:r>
            <a:endParaRPr kumimoji="1" lang="ja-JP" altLang="en-US" sz="1100" dirty="0"/>
          </a:p>
        </p:txBody>
      </p:sp>
      <p:sp>
        <p:nvSpPr>
          <p:cNvPr id="28" name="タイトル 1"/>
          <p:cNvSpPr>
            <a:spLocks noGrp="1"/>
          </p:cNvSpPr>
          <p:nvPr>
            <p:ph type="title"/>
          </p:nvPr>
        </p:nvSpPr>
        <p:spPr>
          <a:xfrm>
            <a:off x="838200" y="365125"/>
            <a:ext cx="10515600" cy="1325563"/>
          </a:xfrm>
        </p:spPr>
        <p:txBody>
          <a:bodyPr/>
          <a:lstStyle/>
          <a:p>
            <a:r>
              <a:rPr lang="ja-JP" altLang="en-US" dirty="0" smtClean="0"/>
              <a:t>機能「</a:t>
            </a:r>
            <a:r>
              <a:rPr lang="ja-JP" altLang="en-US" dirty="0"/>
              <a:t>納期管理</a:t>
            </a:r>
            <a:r>
              <a:rPr lang="ja-JP" altLang="en-US" dirty="0" smtClean="0"/>
              <a:t>ページ」</a:t>
            </a:r>
            <a:endParaRPr kumimoji="1" lang="ja-JP" altLang="en-US" dirty="0"/>
          </a:p>
        </p:txBody>
      </p:sp>
      <p:pic>
        <p:nvPicPr>
          <p:cNvPr id="2" name="図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52945" y="3694621"/>
            <a:ext cx="2266029" cy="1649745"/>
          </a:xfrm>
          <a:prstGeom prst="rect">
            <a:avLst/>
          </a:prstGeom>
        </p:spPr>
      </p:pic>
      <p:sp>
        <p:nvSpPr>
          <p:cNvPr id="32" name="右矢印 31"/>
          <p:cNvSpPr/>
          <p:nvPr/>
        </p:nvSpPr>
        <p:spPr>
          <a:xfrm rot="3223262">
            <a:off x="1015384" y="3622909"/>
            <a:ext cx="1036419" cy="381267"/>
          </a:xfrm>
          <a:prstGeom prst="rightArrow">
            <a:avLst>
              <a:gd name="adj1" fmla="val 27756"/>
              <a:gd name="adj2" fmla="val 75421"/>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30" name="グループ化 29"/>
          <p:cNvGrpSpPr/>
          <p:nvPr/>
        </p:nvGrpSpPr>
        <p:grpSpPr>
          <a:xfrm>
            <a:off x="516217" y="2450903"/>
            <a:ext cx="786916" cy="1059960"/>
            <a:chOff x="561593" y="2161308"/>
            <a:chExt cx="1048661" cy="1412525"/>
          </a:xfrm>
        </p:grpSpPr>
        <p:pic>
          <p:nvPicPr>
            <p:cNvPr id="20" name="図 19"/>
            <p:cNvPicPr>
              <a:picLocks noChangeAspect="1"/>
            </p:cNvPicPr>
            <p:nvPr/>
          </p:nvPicPr>
          <p:blipFill>
            <a:blip r:embed="rId4">
              <a:grayscl/>
            </a:blip>
            <a:stretch>
              <a:fillRect/>
            </a:stretch>
          </p:blipFill>
          <p:spPr>
            <a:xfrm>
              <a:off x="561593" y="2161308"/>
              <a:ext cx="1048661" cy="1412525"/>
            </a:xfrm>
            <a:prstGeom prst="rect">
              <a:avLst/>
            </a:prstGeom>
          </p:spPr>
        </p:pic>
        <p:sp>
          <p:nvSpPr>
            <p:cNvPr id="29" name="テキスト ボックス 28"/>
            <p:cNvSpPr txBox="1"/>
            <p:nvPr/>
          </p:nvSpPr>
          <p:spPr>
            <a:xfrm>
              <a:off x="728905" y="2699588"/>
              <a:ext cx="724598" cy="410150"/>
            </a:xfrm>
            <a:prstGeom prst="rect">
              <a:avLst/>
            </a:prstGeom>
            <a:noFill/>
          </p:spPr>
          <p:txBody>
            <a:bodyPr wrap="none" rtlCol="0">
              <a:spAutoFit/>
            </a:bodyPr>
            <a:lstStyle/>
            <a:p>
              <a:r>
                <a:rPr kumimoji="1" lang="ja-JP" altLang="en-US" sz="1400" dirty="0" smtClean="0"/>
                <a:t>書類</a:t>
              </a:r>
              <a:endParaRPr kumimoji="1" lang="ja-JP" altLang="en-US" sz="1400" dirty="0"/>
            </a:p>
          </p:txBody>
        </p:sp>
      </p:grpSp>
      <p:sp>
        <p:nvSpPr>
          <p:cNvPr id="33" name="楕円 32"/>
          <p:cNvSpPr/>
          <p:nvPr/>
        </p:nvSpPr>
        <p:spPr>
          <a:xfrm>
            <a:off x="4479636" y="3483155"/>
            <a:ext cx="2267861" cy="1024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データ化</a:t>
            </a:r>
            <a:endParaRPr kumimoji="1" lang="ja-JP" altLang="en-US" dirty="0"/>
          </a:p>
        </p:txBody>
      </p:sp>
      <p:grpSp>
        <p:nvGrpSpPr>
          <p:cNvPr id="36" name="グループ化 35"/>
          <p:cNvGrpSpPr/>
          <p:nvPr/>
        </p:nvGrpSpPr>
        <p:grpSpPr>
          <a:xfrm>
            <a:off x="175490" y="1690688"/>
            <a:ext cx="7102049" cy="4900641"/>
            <a:chOff x="175490" y="1690688"/>
            <a:chExt cx="7102049" cy="4900641"/>
          </a:xfrm>
        </p:grpSpPr>
        <p:sp>
          <p:nvSpPr>
            <p:cNvPr id="34" name="正方形/長方形 33"/>
            <p:cNvSpPr/>
            <p:nvPr/>
          </p:nvSpPr>
          <p:spPr>
            <a:xfrm>
              <a:off x="175490" y="1690688"/>
              <a:ext cx="7102049" cy="4900641"/>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175491" y="1715822"/>
              <a:ext cx="646331" cy="369332"/>
            </a:xfrm>
            <a:prstGeom prst="rect">
              <a:avLst/>
            </a:prstGeom>
            <a:noFill/>
          </p:spPr>
          <p:txBody>
            <a:bodyPr wrap="none" rtlCol="0">
              <a:spAutoFit/>
            </a:bodyPr>
            <a:lstStyle/>
            <a:p>
              <a:r>
                <a:rPr lang="ja-JP" altLang="en-US" dirty="0">
                  <a:solidFill>
                    <a:schemeClr val="bg1">
                      <a:lumMod val="50000"/>
                    </a:schemeClr>
                  </a:solidFill>
                </a:rPr>
                <a:t>前提</a:t>
              </a:r>
              <a:endParaRPr kumimoji="1" lang="ja-JP" altLang="en-US" dirty="0">
                <a:solidFill>
                  <a:schemeClr val="bg1">
                    <a:lumMod val="50000"/>
                  </a:schemeClr>
                </a:solidFill>
              </a:endParaRPr>
            </a:p>
          </p:txBody>
        </p:sp>
      </p:grpSp>
      <p:grpSp>
        <p:nvGrpSpPr>
          <p:cNvPr id="39" name="グループ化 38"/>
          <p:cNvGrpSpPr/>
          <p:nvPr/>
        </p:nvGrpSpPr>
        <p:grpSpPr>
          <a:xfrm>
            <a:off x="7367588" y="1690688"/>
            <a:ext cx="4751259" cy="4900641"/>
            <a:chOff x="7367588" y="1690688"/>
            <a:chExt cx="4751259" cy="4900641"/>
          </a:xfrm>
        </p:grpSpPr>
        <p:sp>
          <p:nvSpPr>
            <p:cNvPr id="37" name="正方形/長方形 36"/>
            <p:cNvSpPr/>
            <p:nvPr/>
          </p:nvSpPr>
          <p:spPr>
            <a:xfrm>
              <a:off x="7367588" y="1690688"/>
              <a:ext cx="4751259" cy="4900641"/>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38" name="テキスト ボックス 37"/>
            <p:cNvSpPr txBox="1"/>
            <p:nvPr/>
          </p:nvSpPr>
          <p:spPr>
            <a:xfrm>
              <a:off x="7410370" y="1715822"/>
              <a:ext cx="1107996" cy="369332"/>
            </a:xfrm>
            <a:prstGeom prst="rect">
              <a:avLst/>
            </a:prstGeom>
            <a:noFill/>
          </p:spPr>
          <p:txBody>
            <a:bodyPr wrap="none" rtlCol="0">
              <a:spAutoFit/>
            </a:bodyPr>
            <a:lstStyle/>
            <a:p>
              <a:r>
                <a:rPr lang="ja-JP" altLang="en-US" dirty="0" smtClean="0">
                  <a:solidFill>
                    <a:schemeClr val="bg1">
                      <a:lumMod val="50000"/>
                    </a:schemeClr>
                  </a:solidFill>
                </a:rPr>
                <a:t>実装対象</a:t>
              </a:r>
              <a:endParaRPr kumimoji="1" lang="ja-JP" altLang="en-US" dirty="0">
                <a:solidFill>
                  <a:schemeClr val="bg1">
                    <a:lumMod val="50000"/>
                  </a:schemeClr>
                </a:solidFill>
              </a:endParaRPr>
            </a:p>
          </p:txBody>
        </p:sp>
      </p:grpSp>
    </p:spTree>
    <p:extLst>
      <p:ext uri="{BB962C8B-B14F-4D97-AF65-F5344CB8AC3E}">
        <p14:creationId xmlns:p14="http://schemas.microsoft.com/office/powerpoint/2010/main" val="135072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6.25E-7 -2.22222E-6 L 0.0974 0.22662 " pathEditMode="fixed" rAng="0" ptsTypes="AA">
                                      <p:cBhvr>
                                        <p:cTn id="6" dur="1000" fill="hold"/>
                                        <p:tgtEl>
                                          <p:spTgt spid="30"/>
                                        </p:tgtEl>
                                        <p:attrNameLst>
                                          <p:attrName>ppt_x</p:attrName>
                                          <p:attrName>ppt_y</p:attrName>
                                        </p:attrNameLst>
                                      </p:cBhvr>
                                      <p:rCtr x="4870" y="11319"/>
                                    </p:animMotion>
                                  </p:childTnLst>
                                </p:cTn>
                              </p:par>
                              <p:par>
                                <p:cTn id="7" presetID="10" presetClass="exit" presetSubtype="0" fill="hold" grpId="0" nodeType="withEffect">
                                  <p:stCondLst>
                                    <p:cond delay="0"/>
                                  </p:stCondLst>
                                  <p:childTnLst>
                                    <p:animEffect transition="out" filter="fade">
                                      <p:cBhvr>
                                        <p:cTn id="8" dur="500"/>
                                        <p:tgtEl>
                                          <p:spTgt spid="32"/>
                                        </p:tgtEl>
                                      </p:cBhvr>
                                    </p:animEffect>
                                    <p:set>
                                      <p:cBhvr>
                                        <p:cTn id="9" dur="1" fill="hold">
                                          <p:stCondLst>
                                            <p:cond delay="499"/>
                                          </p:stCondLst>
                                        </p:cTn>
                                        <p:tgtEl>
                                          <p:spTgt spid="32"/>
                                        </p:tgtEl>
                                        <p:attrNameLst>
                                          <p:attrName>style.visibility</p:attrName>
                                        </p:attrNameLst>
                                      </p:cBhvr>
                                      <p:to>
                                        <p:strVal val="hidden"/>
                                      </p:to>
                                    </p:se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500"/>
                                        <p:tgtEl>
                                          <p:spTgt spid="30"/>
                                        </p:tgtEl>
                                      </p:cBhvr>
                                    </p:animEffect>
                                    <p:set>
                                      <p:cBhvr>
                                        <p:cTn id="13" dur="1" fill="hold">
                                          <p:stCondLst>
                                            <p:cond delay="499"/>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ppt_x</p:attrName>
                                        </p:attrNameLst>
                                      </p:cBhvr>
                                      <p:tavLst>
                                        <p:tav tm="0">
                                          <p:val>
                                            <p:strVal val="#ppt_x-#ppt_w*1.125000"/>
                                          </p:val>
                                        </p:tav>
                                        <p:tav tm="100000">
                                          <p:val>
                                            <p:strVal val="#ppt_x"/>
                                          </p:val>
                                        </p:tav>
                                      </p:tavLst>
                                    </p:anim>
                                    <p:animEffect transition="in" filter="wipe(right)">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par>
                          <p:cTn id="23" fill="hold">
                            <p:stCondLst>
                              <p:cond delay="2500"/>
                            </p:stCondLst>
                            <p:childTnLst>
                              <p:par>
                                <p:cTn id="24" presetID="1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p:tgtEl>
                                          <p:spTgt spid="21"/>
                                        </p:tgtEl>
                                        <p:attrNameLst>
                                          <p:attrName>ppt_x</p:attrName>
                                        </p:attrNameLst>
                                      </p:cBhvr>
                                      <p:tavLst>
                                        <p:tav tm="0">
                                          <p:val>
                                            <p:strVal val="#ppt_x-#ppt_w*1.125000"/>
                                          </p:val>
                                        </p:tav>
                                        <p:tav tm="100000">
                                          <p:val>
                                            <p:strVal val="#ppt_x"/>
                                          </p:val>
                                        </p:tav>
                                      </p:tavLst>
                                    </p:anim>
                                    <p:animEffect transition="in" filter="wipe(right)">
                                      <p:cBhvr>
                                        <p:cTn id="27" dur="500"/>
                                        <p:tgtEl>
                                          <p:spTgt spid="21"/>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1"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up)">
                                      <p:cBhvr>
                                        <p:cTn id="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69899" y="1786245"/>
            <a:ext cx="3355510" cy="4676171"/>
            <a:chOff x="838200" y="1292469"/>
            <a:chExt cx="3355510" cy="4676171"/>
          </a:xfrm>
        </p:grpSpPr>
        <p:sp>
          <p:nvSpPr>
            <p:cNvPr id="5" name="正方形/長方形 4"/>
            <p:cNvSpPr/>
            <p:nvPr/>
          </p:nvSpPr>
          <p:spPr>
            <a:xfrm>
              <a:off x="838200" y="1292469"/>
              <a:ext cx="3355510" cy="46761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 name="正方形/長方形 5"/>
            <p:cNvSpPr/>
            <p:nvPr/>
          </p:nvSpPr>
          <p:spPr>
            <a:xfrm>
              <a:off x="995216" y="1829313"/>
              <a:ext cx="3029529" cy="6614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顧客</a:t>
              </a:r>
              <a:r>
                <a:rPr kumimoji="1" lang="en-US" altLang="ja-JP" dirty="0" smtClean="0"/>
                <a:t>1</a:t>
              </a:r>
              <a:endParaRPr kumimoji="1" lang="ja-JP" altLang="en-US" dirty="0"/>
            </a:p>
          </p:txBody>
        </p:sp>
        <p:sp>
          <p:nvSpPr>
            <p:cNvPr id="7" name="正方形/長方形 6"/>
            <p:cNvSpPr/>
            <p:nvPr/>
          </p:nvSpPr>
          <p:spPr>
            <a:xfrm>
              <a:off x="995220" y="2657642"/>
              <a:ext cx="3029529" cy="6614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顧客</a:t>
              </a:r>
              <a:r>
                <a:rPr kumimoji="1" lang="en-US" altLang="ja-JP" dirty="0" smtClean="0"/>
                <a:t>2</a:t>
              </a:r>
              <a:endParaRPr kumimoji="1" lang="ja-JP" altLang="en-US" dirty="0"/>
            </a:p>
          </p:txBody>
        </p:sp>
        <p:sp>
          <p:nvSpPr>
            <p:cNvPr id="10" name="正方形/長方形 9"/>
            <p:cNvSpPr/>
            <p:nvPr/>
          </p:nvSpPr>
          <p:spPr>
            <a:xfrm>
              <a:off x="981370" y="3484309"/>
              <a:ext cx="3029529" cy="6614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顧客</a:t>
              </a:r>
              <a:r>
                <a:rPr kumimoji="1" lang="en-US" altLang="ja-JP" dirty="0" smtClean="0"/>
                <a:t>3</a:t>
              </a:r>
              <a:endParaRPr kumimoji="1" lang="ja-JP" altLang="en-US" dirty="0"/>
            </a:p>
          </p:txBody>
        </p:sp>
        <p:sp>
          <p:nvSpPr>
            <p:cNvPr id="12" name="正方形/長方形 11"/>
            <p:cNvSpPr/>
            <p:nvPr/>
          </p:nvSpPr>
          <p:spPr>
            <a:xfrm>
              <a:off x="985980" y="4330264"/>
              <a:ext cx="3029529" cy="6614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顧客</a:t>
              </a:r>
              <a:r>
                <a:rPr kumimoji="1" lang="en-US" altLang="ja-JP" dirty="0" smtClean="0"/>
                <a:t>4</a:t>
              </a:r>
              <a:endParaRPr kumimoji="1" lang="ja-JP" altLang="en-US" dirty="0"/>
            </a:p>
          </p:txBody>
        </p:sp>
        <p:sp>
          <p:nvSpPr>
            <p:cNvPr id="4" name="テキスト ボックス 3"/>
            <p:cNvSpPr txBox="1"/>
            <p:nvPr/>
          </p:nvSpPr>
          <p:spPr>
            <a:xfrm>
              <a:off x="981370" y="1394468"/>
              <a:ext cx="2031325" cy="369332"/>
            </a:xfrm>
            <a:prstGeom prst="rect">
              <a:avLst/>
            </a:prstGeom>
            <a:noFill/>
          </p:spPr>
          <p:txBody>
            <a:bodyPr wrap="none" rtlCol="0">
              <a:spAutoFit/>
            </a:bodyPr>
            <a:lstStyle/>
            <a:p>
              <a:r>
                <a:rPr lang="ja-JP" altLang="en-US" dirty="0"/>
                <a:t>顧客</a:t>
              </a:r>
              <a:r>
                <a:rPr lang="ja-JP" altLang="en-US" dirty="0" smtClean="0"/>
                <a:t>別</a:t>
              </a:r>
              <a:r>
                <a:rPr lang="ja-JP" altLang="en-US" dirty="0"/>
                <a:t>の情報</a:t>
              </a:r>
              <a:r>
                <a:rPr lang="ja-JP" altLang="en-US" dirty="0" smtClean="0"/>
                <a:t>一覧</a:t>
              </a:r>
              <a:endParaRPr lang="ja-JP" altLang="en-US" dirty="0"/>
            </a:p>
          </p:txBody>
        </p:sp>
        <p:sp>
          <p:nvSpPr>
            <p:cNvPr id="9" name="テキスト ボックス 8"/>
            <p:cNvSpPr txBox="1"/>
            <p:nvPr/>
          </p:nvSpPr>
          <p:spPr>
            <a:xfrm>
              <a:off x="2265301" y="5318610"/>
              <a:ext cx="461665" cy="323165"/>
            </a:xfrm>
            <a:prstGeom prst="rect">
              <a:avLst/>
            </a:prstGeom>
            <a:noFill/>
          </p:spPr>
          <p:txBody>
            <a:bodyPr vert="eaVert" wrap="none" rtlCol="0">
              <a:spAutoFit/>
            </a:bodyPr>
            <a:lstStyle/>
            <a:p>
              <a:r>
                <a:rPr kumimoji="1" lang="en-US" altLang="ja-JP" dirty="0" smtClean="0"/>
                <a:t>…</a:t>
              </a:r>
              <a:endParaRPr kumimoji="1" lang="ja-JP" altLang="en-US" dirty="0"/>
            </a:p>
          </p:txBody>
        </p:sp>
      </p:grpSp>
      <p:sp>
        <p:nvSpPr>
          <p:cNvPr id="14" name="右矢印 13"/>
          <p:cNvSpPr/>
          <p:nvPr/>
        </p:nvSpPr>
        <p:spPr>
          <a:xfrm>
            <a:off x="3582430" y="3694621"/>
            <a:ext cx="669326" cy="5669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5" name="グループ化 24"/>
          <p:cNvGrpSpPr/>
          <p:nvPr/>
        </p:nvGrpSpPr>
        <p:grpSpPr>
          <a:xfrm>
            <a:off x="4408708" y="1786245"/>
            <a:ext cx="3355510" cy="4676171"/>
            <a:chOff x="4408708" y="1292469"/>
            <a:chExt cx="3355510" cy="4676171"/>
          </a:xfrm>
        </p:grpSpPr>
        <p:sp>
          <p:nvSpPr>
            <p:cNvPr id="15" name="正方形/長方形 14"/>
            <p:cNvSpPr/>
            <p:nvPr/>
          </p:nvSpPr>
          <p:spPr>
            <a:xfrm>
              <a:off x="4408708" y="1292469"/>
              <a:ext cx="3355510" cy="46761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6" name="テキスト ボックス 15"/>
            <p:cNvSpPr txBox="1"/>
            <p:nvPr/>
          </p:nvSpPr>
          <p:spPr>
            <a:xfrm>
              <a:off x="4551878" y="1394468"/>
              <a:ext cx="1467068" cy="369332"/>
            </a:xfrm>
            <a:prstGeom prst="rect">
              <a:avLst/>
            </a:prstGeom>
            <a:noFill/>
          </p:spPr>
          <p:txBody>
            <a:bodyPr wrap="none" rtlCol="0">
              <a:spAutoFit/>
            </a:bodyPr>
            <a:lstStyle/>
            <a:p>
              <a:r>
                <a:rPr lang="ja-JP" altLang="en-US" dirty="0" smtClean="0"/>
                <a:t>顧客</a:t>
              </a:r>
              <a:r>
                <a:rPr lang="en-US" altLang="ja-JP" dirty="0" smtClean="0"/>
                <a:t>3</a:t>
              </a:r>
              <a:r>
                <a:rPr lang="ja-JP" altLang="en-US" dirty="0" smtClean="0"/>
                <a:t>の情報</a:t>
              </a:r>
              <a:endParaRPr lang="ja-JP" altLang="en-US" dirty="0"/>
            </a:p>
          </p:txBody>
        </p:sp>
        <p:sp>
          <p:nvSpPr>
            <p:cNvPr id="17" name="正方形/長方形 16"/>
            <p:cNvSpPr/>
            <p:nvPr/>
          </p:nvSpPr>
          <p:spPr>
            <a:xfrm>
              <a:off x="4581550" y="1825625"/>
              <a:ext cx="3029529" cy="6614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プロジェクト情報</a:t>
              </a:r>
              <a:endParaRPr kumimoji="1" lang="ja-JP" altLang="en-US" dirty="0"/>
            </a:p>
          </p:txBody>
        </p:sp>
        <p:sp>
          <p:nvSpPr>
            <p:cNvPr id="18" name="正方形/長方形 17"/>
            <p:cNvSpPr/>
            <p:nvPr/>
          </p:nvSpPr>
          <p:spPr>
            <a:xfrm>
              <a:off x="4567704" y="2657642"/>
              <a:ext cx="3029529" cy="6614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売上</a:t>
              </a:r>
              <a:r>
                <a:rPr lang="ja-JP" altLang="en-US" dirty="0"/>
                <a:t>情報</a:t>
              </a:r>
              <a:endParaRPr kumimoji="1" lang="ja-JP" altLang="en-US" dirty="0"/>
            </a:p>
          </p:txBody>
        </p:sp>
      </p:grpSp>
      <p:sp>
        <p:nvSpPr>
          <p:cNvPr id="21" name="右矢印 20"/>
          <p:cNvSpPr/>
          <p:nvPr/>
        </p:nvSpPr>
        <p:spPr>
          <a:xfrm>
            <a:off x="7937060" y="3694621"/>
            <a:ext cx="669326" cy="5669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6" name="グループ化 25"/>
          <p:cNvGrpSpPr/>
          <p:nvPr/>
        </p:nvGrpSpPr>
        <p:grpSpPr>
          <a:xfrm>
            <a:off x="8763338" y="1786245"/>
            <a:ext cx="3355510" cy="4676171"/>
            <a:chOff x="8763338" y="1292469"/>
            <a:chExt cx="3355510" cy="4676171"/>
          </a:xfrm>
        </p:grpSpPr>
        <p:sp>
          <p:nvSpPr>
            <p:cNvPr id="22" name="正方形/長方形 21"/>
            <p:cNvSpPr/>
            <p:nvPr/>
          </p:nvSpPr>
          <p:spPr>
            <a:xfrm>
              <a:off x="8763338" y="1292469"/>
              <a:ext cx="3355510" cy="46761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ここに売上情報</a:t>
              </a:r>
              <a:endParaRPr kumimoji="1" lang="ja-JP" altLang="en-US" dirty="0"/>
            </a:p>
          </p:txBody>
        </p:sp>
        <p:sp>
          <p:nvSpPr>
            <p:cNvPr id="23" name="テキスト ボックス 22"/>
            <p:cNvSpPr txBox="1"/>
            <p:nvPr/>
          </p:nvSpPr>
          <p:spPr>
            <a:xfrm>
              <a:off x="8906508" y="1394468"/>
              <a:ext cx="1928733" cy="369332"/>
            </a:xfrm>
            <a:prstGeom prst="rect">
              <a:avLst/>
            </a:prstGeom>
            <a:noFill/>
          </p:spPr>
          <p:txBody>
            <a:bodyPr wrap="none" rtlCol="0">
              <a:spAutoFit/>
            </a:bodyPr>
            <a:lstStyle/>
            <a:p>
              <a:r>
                <a:rPr lang="ja-JP" altLang="en-US" dirty="0" smtClean="0"/>
                <a:t>顧客</a:t>
              </a:r>
              <a:r>
                <a:rPr lang="en-US" altLang="ja-JP" dirty="0" smtClean="0"/>
                <a:t>3</a:t>
              </a:r>
              <a:r>
                <a:rPr lang="ja-JP" altLang="en-US" dirty="0" smtClean="0"/>
                <a:t>の売上情報</a:t>
              </a:r>
              <a:endParaRPr lang="ja-JP" altLang="en-US" dirty="0"/>
            </a:p>
          </p:txBody>
        </p:sp>
      </p:grpSp>
      <p:pic>
        <p:nvPicPr>
          <p:cNvPr id="8" name="図 7"/>
          <p:cNvPicPr>
            <a:picLocks noChangeAspect="1"/>
          </p:cNvPicPr>
          <p:nvPr/>
        </p:nvPicPr>
        <p:blipFill>
          <a:blip r:embed="rId2"/>
          <a:stretch>
            <a:fillRect/>
          </a:stretch>
        </p:blipFill>
        <p:spPr>
          <a:xfrm>
            <a:off x="2519942" y="4344150"/>
            <a:ext cx="430903" cy="696803"/>
          </a:xfrm>
          <a:prstGeom prst="rect">
            <a:avLst/>
          </a:prstGeom>
        </p:spPr>
      </p:pic>
      <p:pic>
        <p:nvPicPr>
          <p:cNvPr id="24" name="図 23"/>
          <p:cNvPicPr>
            <a:picLocks noChangeAspect="1"/>
          </p:cNvPicPr>
          <p:nvPr/>
        </p:nvPicPr>
        <p:blipFill>
          <a:blip r:embed="rId2"/>
          <a:stretch>
            <a:fillRect/>
          </a:stretch>
        </p:blipFill>
        <p:spPr>
          <a:xfrm>
            <a:off x="6902874" y="3464498"/>
            <a:ext cx="430903" cy="696803"/>
          </a:xfrm>
          <a:prstGeom prst="rect">
            <a:avLst/>
          </a:prstGeom>
        </p:spPr>
      </p:pic>
      <p:sp>
        <p:nvSpPr>
          <p:cNvPr id="27" name="テキスト ボックス 26"/>
          <p:cNvSpPr txBox="1"/>
          <p:nvPr/>
        </p:nvSpPr>
        <p:spPr>
          <a:xfrm>
            <a:off x="10917965" y="6591330"/>
            <a:ext cx="889987" cy="261610"/>
          </a:xfrm>
          <a:prstGeom prst="rect">
            <a:avLst/>
          </a:prstGeom>
          <a:noFill/>
        </p:spPr>
        <p:txBody>
          <a:bodyPr wrap="none" rtlCol="0">
            <a:spAutoFit/>
          </a:bodyPr>
          <a:lstStyle/>
          <a:p>
            <a:r>
              <a:rPr kumimoji="1" lang="en-US" altLang="ja-JP" sz="1100" dirty="0" smtClean="0"/>
              <a:t>※</a:t>
            </a:r>
            <a:r>
              <a:rPr kumimoji="1" lang="ja-JP" altLang="en-US" sz="1100" dirty="0" smtClean="0"/>
              <a:t>イメージ</a:t>
            </a:r>
            <a:endParaRPr kumimoji="1" lang="ja-JP" altLang="en-US" sz="1100" dirty="0"/>
          </a:p>
        </p:txBody>
      </p:sp>
      <p:sp>
        <p:nvSpPr>
          <p:cNvPr id="28" name="タイトル 1"/>
          <p:cNvSpPr>
            <a:spLocks noGrp="1"/>
          </p:cNvSpPr>
          <p:nvPr>
            <p:ph type="title"/>
          </p:nvPr>
        </p:nvSpPr>
        <p:spPr>
          <a:xfrm>
            <a:off x="838200" y="365125"/>
            <a:ext cx="10515600" cy="1325563"/>
          </a:xfrm>
        </p:spPr>
        <p:txBody>
          <a:bodyPr/>
          <a:lstStyle/>
          <a:p>
            <a:r>
              <a:rPr lang="ja-JP" altLang="en-US" dirty="0" smtClean="0"/>
              <a:t>機能「業者</a:t>
            </a:r>
            <a:r>
              <a:rPr lang="ja-JP" altLang="en-US" dirty="0"/>
              <a:t>毎に</a:t>
            </a:r>
            <a:r>
              <a:rPr lang="ja-JP" altLang="en-US" dirty="0" smtClean="0"/>
              <a:t>リストアップ」</a:t>
            </a:r>
            <a:endParaRPr kumimoji="1" lang="ja-JP" altLang="en-US" dirty="0"/>
          </a:p>
        </p:txBody>
      </p:sp>
    </p:spTree>
    <p:extLst>
      <p:ext uri="{BB962C8B-B14F-4D97-AF65-F5344CB8AC3E}">
        <p14:creationId xmlns:p14="http://schemas.microsoft.com/office/powerpoint/2010/main" val="42907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
                                        <p:tgtEl>
                                          <p:spTgt spid="8"/>
                                        </p:tgtEl>
                                      </p:cBhvr>
                                    </p:animEffect>
                                    <p:anim calcmode="lin" valueType="num">
                                      <p:cBhvr>
                                        <p:cTn id="8" dur="200" fill="hold"/>
                                        <p:tgtEl>
                                          <p:spTgt spid="8"/>
                                        </p:tgtEl>
                                        <p:attrNameLst>
                                          <p:attrName>ppt_x</p:attrName>
                                        </p:attrNameLst>
                                      </p:cBhvr>
                                      <p:tavLst>
                                        <p:tav tm="0">
                                          <p:val>
                                            <p:strVal val="#ppt_x"/>
                                          </p:val>
                                        </p:tav>
                                        <p:tav tm="100000">
                                          <p:val>
                                            <p:strVal val="#ppt_x"/>
                                          </p:val>
                                        </p:tav>
                                      </p:tavLst>
                                    </p:anim>
                                    <p:anim calcmode="lin" valueType="num">
                                      <p:cBhvr>
                                        <p:cTn id="9" dur="200" fill="hold"/>
                                        <p:tgtEl>
                                          <p:spTgt spid="8"/>
                                        </p:tgtEl>
                                        <p:attrNameLst>
                                          <p:attrName>ppt_y</p:attrName>
                                        </p:attrNameLst>
                                      </p:cBhvr>
                                      <p:tavLst>
                                        <p:tav tm="0">
                                          <p:val>
                                            <p:strVal val="#ppt_y+0.31"/>
                                          </p:val>
                                        </p:tav>
                                        <p:tav tm="100000">
                                          <p:val>
                                            <p:strVal val="#ppt_y+0.31"/>
                                          </p:val>
                                        </p:tav>
                                      </p:tavLst>
                                    </p:anim>
                                    <p:anim calcmode="lin" valueType="num">
                                      <p:cBhvr>
                                        <p:cTn id="10" dur="300" decel="50000" fill="hold">
                                          <p:stCondLst>
                                            <p:cond delay="2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300" decel="50000" fill="hold">
                                          <p:stCondLst>
                                            <p:cond delay="2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500"/>
                            </p:stCondLst>
                            <p:childTnLst>
                              <p:par>
                                <p:cTn id="13" presetID="6" presetClass="emph" presetSubtype="0" fill="hold" nodeType="afterEffect">
                                  <p:stCondLst>
                                    <p:cond delay="0"/>
                                  </p:stCondLst>
                                  <p:childTnLst>
                                    <p:animScale>
                                      <p:cBhvr>
                                        <p:cTn id="14" dur="500" fill="hold"/>
                                        <p:tgtEl>
                                          <p:spTgt spid="8"/>
                                        </p:tgtEl>
                                      </p:cBhvr>
                                      <p:by x="85000" y="85000"/>
                                    </p:animScale>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p:tgtEl>
                                          <p:spTgt spid="14"/>
                                        </p:tgtEl>
                                        <p:attrNameLst>
                                          <p:attrName>ppt_x</p:attrName>
                                        </p:attrNameLst>
                                      </p:cBhvr>
                                      <p:tavLst>
                                        <p:tav tm="0">
                                          <p:val>
                                            <p:strVal val="#ppt_x-#ppt_w*1.125000"/>
                                          </p:val>
                                        </p:tav>
                                        <p:tav tm="100000">
                                          <p:val>
                                            <p:strVal val="#ppt_x"/>
                                          </p:val>
                                        </p:tav>
                                      </p:tavLst>
                                    </p:anim>
                                    <p:animEffect transition="in" filter="wipe(right)">
                                      <p:cBhvr>
                                        <p:cTn id="19" dur="500"/>
                                        <p:tgtEl>
                                          <p:spTgt spid="14"/>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2000"/>
                            </p:stCondLst>
                            <p:childTnLst>
                              <p:par>
                                <p:cTn id="25" presetID="43"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
                                        <p:tgtEl>
                                          <p:spTgt spid="24"/>
                                        </p:tgtEl>
                                      </p:cBhvr>
                                    </p:animEffect>
                                    <p:anim calcmode="lin" valueType="num">
                                      <p:cBhvr>
                                        <p:cTn id="28" dur="200" fill="hold"/>
                                        <p:tgtEl>
                                          <p:spTgt spid="24"/>
                                        </p:tgtEl>
                                        <p:attrNameLst>
                                          <p:attrName>ppt_x</p:attrName>
                                        </p:attrNameLst>
                                      </p:cBhvr>
                                      <p:tavLst>
                                        <p:tav tm="0">
                                          <p:val>
                                            <p:strVal val="#ppt_x"/>
                                          </p:val>
                                        </p:tav>
                                        <p:tav tm="100000">
                                          <p:val>
                                            <p:strVal val="#ppt_x"/>
                                          </p:val>
                                        </p:tav>
                                      </p:tavLst>
                                    </p:anim>
                                    <p:anim calcmode="lin" valueType="num">
                                      <p:cBhvr>
                                        <p:cTn id="29" dur="200" fill="hold"/>
                                        <p:tgtEl>
                                          <p:spTgt spid="24"/>
                                        </p:tgtEl>
                                        <p:attrNameLst>
                                          <p:attrName>ppt_y</p:attrName>
                                        </p:attrNameLst>
                                      </p:cBhvr>
                                      <p:tavLst>
                                        <p:tav tm="0">
                                          <p:val>
                                            <p:strVal val="#ppt_y+0.31"/>
                                          </p:val>
                                        </p:tav>
                                        <p:tav tm="100000">
                                          <p:val>
                                            <p:strVal val="#ppt_y+0.31"/>
                                          </p:val>
                                        </p:tav>
                                      </p:tavLst>
                                    </p:anim>
                                    <p:anim calcmode="lin" valueType="num">
                                      <p:cBhvr>
                                        <p:cTn id="30" dur="300" decel="50000" fill="hold">
                                          <p:stCondLst>
                                            <p:cond delay="200"/>
                                          </p:stCondLst>
                                        </p:cTn>
                                        <p:tgtEl>
                                          <p:spTgt spid="2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1" dur="300" decel="50000" fill="hold">
                                          <p:stCondLst>
                                            <p:cond delay="200"/>
                                          </p:stCondLst>
                                        </p:cTn>
                                        <p:tgtEl>
                                          <p:spTgt spid="2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2" fill="hold">
                            <p:stCondLst>
                              <p:cond delay="2500"/>
                            </p:stCondLst>
                            <p:childTnLst>
                              <p:par>
                                <p:cTn id="33" presetID="6" presetClass="emph" presetSubtype="0" fill="hold" nodeType="afterEffect">
                                  <p:stCondLst>
                                    <p:cond delay="0"/>
                                  </p:stCondLst>
                                  <p:childTnLst>
                                    <p:animScale>
                                      <p:cBhvr>
                                        <p:cTn id="34" dur="500" fill="hold"/>
                                        <p:tgtEl>
                                          <p:spTgt spid="24"/>
                                        </p:tgtEl>
                                      </p:cBhvr>
                                      <p:by x="85000" y="85000"/>
                                    </p:animScale>
                                  </p:childTnLst>
                                </p:cTn>
                              </p:par>
                            </p:childTnLst>
                          </p:cTn>
                        </p:par>
                        <p:par>
                          <p:cTn id="35" fill="hold">
                            <p:stCondLst>
                              <p:cond delay="3000"/>
                            </p:stCondLst>
                            <p:childTnLst>
                              <p:par>
                                <p:cTn id="36" presetID="12" presetClass="entr" presetSubtype="8"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p:tgtEl>
                                          <p:spTgt spid="21"/>
                                        </p:tgtEl>
                                        <p:attrNameLst>
                                          <p:attrName>ppt_x</p:attrName>
                                        </p:attrNameLst>
                                      </p:cBhvr>
                                      <p:tavLst>
                                        <p:tav tm="0">
                                          <p:val>
                                            <p:strVal val="#ppt_x-#ppt_w*1.125000"/>
                                          </p:val>
                                        </p:tav>
                                        <p:tav tm="100000">
                                          <p:val>
                                            <p:strVal val="#ppt_x"/>
                                          </p:val>
                                        </p:tav>
                                      </p:tavLst>
                                    </p:anim>
                                    <p:animEffect transition="in" filter="wipe(right)">
                                      <p:cBhvr>
                                        <p:cTn id="39" dur="500"/>
                                        <p:tgtEl>
                                          <p:spTgt spid="21"/>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機能「</a:t>
            </a:r>
            <a:r>
              <a:rPr lang="ja-JP" altLang="en-US" dirty="0"/>
              <a:t>営業担当者毎にマイページ</a:t>
            </a:r>
            <a:r>
              <a:rPr lang="ja-JP" altLang="en-US" dirty="0" smtClean="0"/>
              <a:t>」</a:t>
            </a:r>
            <a:endParaRPr kumimoji="1" lang="ja-JP" altLang="en-US" dirty="0"/>
          </a:p>
        </p:txBody>
      </p:sp>
      <p:grpSp>
        <p:nvGrpSpPr>
          <p:cNvPr id="4" name="グループ化 3"/>
          <p:cNvGrpSpPr/>
          <p:nvPr/>
        </p:nvGrpSpPr>
        <p:grpSpPr>
          <a:xfrm>
            <a:off x="3429000" y="1786245"/>
            <a:ext cx="5323163" cy="4676171"/>
            <a:chOff x="838200" y="1292469"/>
            <a:chExt cx="3355510" cy="4676171"/>
          </a:xfrm>
        </p:grpSpPr>
        <p:sp>
          <p:nvSpPr>
            <p:cNvPr id="5" name="正方形/長方形 4"/>
            <p:cNvSpPr/>
            <p:nvPr/>
          </p:nvSpPr>
          <p:spPr>
            <a:xfrm>
              <a:off x="838200" y="1292469"/>
              <a:ext cx="3355510" cy="46761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テキスト ボックス 9"/>
            <p:cNvSpPr txBox="1"/>
            <p:nvPr/>
          </p:nvSpPr>
          <p:spPr>
            <a:xfrm>
              <a:off x="981370" y="1394468"/>
              <a:ext cx="1782011" cy="369332"/>
            </a:xfrm>
            <a:prstGeom prst="rect">
              <a:avLst/>
            </a:prstGeom>
            <a:noFill/>
          </p:spPr>
          <p:txBody>
            <a:bodyPr wrap="square" rtlCol="0">
              <a:spAutoFit/>
            </a:bodyPr>
            <a:lstStyle/>
            <a:p>
              <a:r>
                <a:rPr lang="ja-JP" altLang="en-US" dirty="0" smtClean="0"/>
                <a:t>営業担当者のマイページ</a:t>
              </a:r>
              <a:endParaRPr lang="ja-JP" altLang="en-US" dirty="0"/>
            </a:p>
          </p:txBody>
        </p:sp>
        <p:sp>
          <p:nvSpPr>
            <p:cNvPr id="11" name="テキスト ボックス 10"/>
            <p:cNvSpPr txBox="1"/>
            <p:nvPr/>
          </p:nvSpPr>
          <p:spPr>
            <a:xfrm>
              <a:off x="2203722" y="5448513"/>
              <a:ext cx="461665" cy="323165"/>
            </a:xfrm>
            <a:prstGeom prst="rect">
              <a:avLst/>
            </a:prstGeom>
            <a:noFill/>
          </p:spPr>
          <p:txBody>
            <a:bodyPr vert="eaVert" wrap="none" rtlCol="0">
              <a:spAutoFit/>
            </a:bodyPr>
            <a:lstStyle/>
            <a:p>
              <a:r>
                <a:rPr kumimoji="1" lang="en-US" altLang="ja-JP" dirty="0" smtClean="0"/>
                <a:t>…</a:t>
              </a:r>
              <a:endParaRPr kumimoji="1" lang="ja-JP" altLang="en-US" dirty="0"/>
            </a:p>
          </p:txBody>
        </p:sp>
      </p:grpSp>
      <p:graphicFrame>
        <p:nvGraphicFramePr>
          <p:cNvPr id="14" name="グラフ 13"/>
          <p:cNvGraphicFramePr/>
          <p:nvPr>
            <p:extLst>
              <p:ext uri="{D42A27DB-BD31-4B8C-83A1-F6EECF244321}">
                <p14:modId xmlns:p14="http://schemas.microsoft.com/office/powerpoint/2010/main" val="1641862988"/>
              </p:ext>
            </p:extLst>
          </p:nvPr>
        </p:nvGraphicFramePr>
        <p:xfrm>
          <a:off x="3429000" y="2310496"/>
          <a:ext cx="5323163" cy="3548775"/>
        </p:xfrm>
        <a:graphic>
          <a:graphicData uri="http://schemas.openxmlformats.org/drawingml/2006/chart">
            <c:chart xmlns:c="http://schemas.openxmlformats.org/drawingml/2006/chart" xmlns:r="http://schemas.openxmlformats.org/officeDocument/2006/relationships" r:id="rId2"/>
          </a:graphicData>
        </a:graphic>
      </p:graphicFrame>
      <p:sp>
        <p:nvSpPr>
          <p:cNvPr id="15" name="テキスト ボックス 14"/>
          <p:cNvSpPr txBox="1"/>
          <p:nvPr/>
        </p:nvSpPr>
        <p:spPr>
          <a:xfrm>
            <a:off x="7862176" y="6591330"/>
            <a:ext cx="889987" cy="261610"/>
          </a:xfrm>
          <a:prstGeom prst="rect">
            <a:avLst/>
          </a:prstGeom>
          <a:noFill/>
        </p:spPr>
        <p:txBody>
          <a:bodyPr wrap="none" rtlCol="0">
            <a:spAutoFit/>
          </a:bodyPr>
          <a:lstStyle/>
          <a:p>
            <a:r>
              <a:rPr kumimoji="1" lang="en-US" altLang="ja-JP" sz="1100" dirty="0" smtClean="0"/>
              <a:t>※</a:t>
            </a:r>
            <a:r>
              <a:rPr kumimoji="1" lang="ja-JP" altLang="en-US" sz="1100" dirty="0" smtClean="0"/>
              <a:t>イメージ</a:t>
            </a:r>
            <a:endParaRPr kumimoji="1" lang="ja-JP" altLang="en-US" sz="1100" dirty="0"/>
          </a:p>
        </p:txBody>
      </p:sp>
    </p:spTree>
    <p:extLst>
      <p:ext uri="{BB962C8B-B14F-4D97-AF65-F5344CB8AC3E}">
        <p14:creationId xmlns:p14="http://schemas.microsoft.com/office/powerpoint/2010/main" val="198316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システムの特徴（他社との差別化）</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12378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導入の効果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82111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導入費用お見積り</a:t>
            </a:r>
            <a:endParaRPr kumimoji="1" lang="ja-JP" altLang="en-US" dirty="0"/>
          </a:p>
        </p:txBody>
      </p:sp>
      <p:sp>
        <p:nvSpPr>
          <p:cNvPr id="3" name="コンテンツ プレースホルダー 2"/>
          <p:cNvSpPr>
            <a:spLocks noGrp="1"/>
          </p:cNvSpPr>
          <p:nvPr>
            <p:ph idx="1"/>
          </p:nvPr>
        </p:nvSpPr>
        <p:spPr/>
        <p:txBody>
          <a:bodyPr/>
          <a:lstStyle/>
          <a:p>
            <a:pPr marL="0" indent="0" algn="ctr">
              <a:buNone/>
            </a:pPr>
            <a:endParaRPr kumimoji="1" lang="en-US" altLang="ja-JP" dirty="0" smtClean="0"/>
          </a:p>
          <a:p>
            <a:pPr marL="0" indent="0" algn="ctr">
              <a:buNone/>
            </a:pPr>
            <a:endParaRPr lang="en-US" altLang="ja-JP" dirty="0"/>
          </a:p>
          <a:p>
            <a:pPr marL="0" indent="0" algn="ctr">
              <a:buNone/>
            </a:pPr>
            <a:r>
              <a:rPr kumimoji="1" lang="en-US" altLang="ja-JP" dirty="0" smtClean="0"/>
              <a:t>50</a:t>
            </a:r>
            <a:r>
              <a:rPr kumimoji="1" lang="ja-JP" altLang="en-US" dirty="0" smtClean="0"/>
              <a:t>万円</a:t>
            </a:r>
            <a:r>
              <a:rPr lang="en-US" altLang="ja-JP" dirty="0" smtClean="0"/>
              <a:t>×4</a:t>
            </a:r>
            <a:r>
              <a:rPr lang="ja-JP" altLang="en-US" dirty="0" smtClean="0"/>
              <a:t>人</a:t>
            </a:r>
            <a:r>
              <a:rPr lang="en-US" altLang="ja-JP" dirty="0" smtClean="0"/>
              <a:t>×7</a:t>
            </a:r>
            <a:r>
              <a:rPr lang="ja-JP" altLang="en-US" dirty="0" smtClean="0"/>
              <a:t>箇月</a:t>
            </a:r>
            <a:r>
              <a:rPr lang="en-US" altLang="ja-JP" dirty="0" smtClean="0"/>
              <a:t>	</a:t>
            </a:r>
            <a:r>
              <a:rPr lang="ja-JP" altLang="en-US" dirty="0" smtClean="0"/>
              <a:t>＝</a:t>
            </a:r>
            <a:r>
              <a:rPr lang="en-US" altLang="ja-JP" dirty="0" smtClean="0"/>
              <a:t>1400</a:t>
            </a:r>
            <a:r>
              <a:rPr lang="ja-JP" altLang="en-US" dirty="0" smtClean="0"/>
              <a:t>万円（税抜）</a:t>
            </a:r>
            <a:endParaRPr lang="en-US" altLang="ja-JP" dirty="0" smtClean="0"/>
          </a:p>
          <a:p>
            <a:pPr marL="0" indent="0" algn="ctr">
              <a:buNone/>
            </a:pPr>
            <a:r>
              <a:rPr lang="en-US" altLang="ja-JP" dirty="0" smtClean="0"/>
              <a:t>				</a:t>
            </a:r>
            <a:r>
              <a:rPr lang="ja-JP" altLang="en-US" dirty="0" smtClean="0"/>
              <a:t>＝</a:t>
            </a:r>
            <a:r>
              <a:rPr lang="en-US" altLang="ja-JP" dirty="0" smtClean="0"/>
              <a:t>1512</a:t>
            </a:r>
            <a:r>
              <a:rPr lang="ja-JP" altLang="en-US" dirty="0" smtClean="0"/>
              <a:t>万円（税込）</a:t>
            </a:r>
            <a:endParaRPr kumimoji="1" lang="ja-JP" altLang="en-US" dirty="0"/>
          </a:p>
        </p:txBody>
      </p:sp>
    </p:spTree>
    <p:extLst>
      <p:ext uri="{BB962C8B-B14F-4D97-AF65-F5344CB8AC3E}">
        <p14:creationId xmlns:p14="http://schemas.microsoft.com/office/powerpoint/2010/main" val="427758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システムの全概要／メリット（まとめ）</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13248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スグクル車販株式会社の要求</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ja-JP" altLang="ja-JP" dirty="0"/>
              <a:t>受注</a:t>
            </a:r>
            <a:r>
              <a:rPr lang="en-US" altLang="ja-JP" dirty="0">
                <a:sym typeface="Segoe UI Emoji" panose="020B0502040204020203" pitchFamily="34" charset="0"/>
              </a:rPr>
              <a:t>→</a:t>
            </a:r>
            <a:r>
              <a:rPr lang="ja-JP" altLang="ja-JP" dirty="0"/>
              <a:t>仕入／売却</a:t>
            </a:r>
            <a:r>
              <a:rPr lang="en-US" altLang="ja-JP" dirty="0">
                <a:sym typeface="Segoe UI Emoji" panose="020B0502040204020203" pitchFamily="34" charset="0"/>
              </a:rPr>
              <a:t>→</a:t>
            </a:r>
            <a:r>
              <a:rPr lang="ja-JP" altLang="ja-JP" dirty="0"/>
              <a:t>請求</a:t>
            </a:r>
            <a:r>
              <a:rPr lang="en-US" altLang="ja-JP" dirty="0">
                <a:sym typeface="Segoe UI Emoji" panose="020B0502040204020203" pitchFamily="34" charset="0"/>
              </a:rPr>
              <a:t>→</a:t>
            </a:r>
            <a:r>
              <a:rPr lang="ja-JP" altLang="ja-JP" dirty="0"/>
              <a:t>消込までの一連業務をシステム化したい。</a:t>
            </a:r>
          </a:p>
          <a:p>
            <a:r>
              <a:rPr lang="ja-JP" altLang="ja-JP" dirty="0"/>
              <a:t>各種台帳管理を全てコンピューク化し、必要な情報を即座に参照出来る様にしたい。</a:t>
            </a:r>
          </a:p>
          <a:p>
            <a:r>
              <a:rPr lang="ja-JP" altLang="ja-JP" dirty="0"/>
              <a:t>業者・顧客情報を一元管理し、顧客別の過去売上げ情報等を参照したい。</a:t>
            </a:r>
          </a:p>
          <a:p>
            <a:r>
              <a:rPr lang="ja-JP" altLang="ja-JP" dirty="0"/>
              <a:t>営業担当者の販売状況をリアルタイムに参照でき、給与の把握を行わせることで意識向上を狙いたい。</a:t>
            </a:r>
          </a:p>
          <a:p>
            <a:r>
              <a:rPr lang="ja-JP" altLang="ja-JP" dirty="0"/>
              <a:t>各種戦略情報にて営業活動の効率化と売上げ向上を目指したい。</a:t>
            </a:r>
          </a:p>
          <a:p>
            <a:r>
              <a:rPr lang="ja-JP" altLang="ja-JP" dirty="0"/>
              <a:t>業名・顧客への請求締め</a:t>
            </a:r>
            <a:r>
              <a:rPr lang="en-US" altLang="ja-JP" dirty="0"/>
              <a:t>25</a:t>
            </a:r>
            <a:r>
              <a:rPr lang="ja-JP" altLang="ja-JP" dirty="0"/>
              <a:t>日とし、一括請求を行いたい。しかし現行どおり随時請求／入金も可能とする。</a:t>
            </a:r>
          </a:p>
          <a:p>
            <a:r>
              <a:rPr lang="ja-JP" altLang="ja-JP" dirty="0"/>
              <a:t>入金期日を締日の翌月</a:t>
            </a:r>
            <a:r>
              <a:rPr lang="en-US" altLang="ja-JP" dirty="0"/>
              <a:t>10</a:t>
            </a:r>
            <a:r>
              <a:rPr lang="ja-JP" altLang="ja-JP" dirty="0"/>
              <a:t>日払いとする。基本的には銀行振込とし、入金の一括消込を行いたい。</a:t>
            </a:r>
          </a:p>
          <a:p>
            <a:r>
              <a:rPr lang="ja-JP" altLang="ja-JP" dirty="0"/>
              <a:t>全社員が同時に利用出来る様にしたい。</a:t>
            </a:r>
          </a:p>
          <a:p>
            <a:r>
              <a:rPr lang="ja-JP" altLang="ja-JP" dirty="0"/>
              <a:t>各種情報には役職や担当業務に応じてアクセス権を設け、セキュリティーを向上させたい。</a:t>
            </a:r>
          </a:p>
          <a:p>
            <a:r>
              <a:rPr lang="ja-JP" altLang="ja-JP" dirty="0"/>
              <a:t>担当者の受注情報とその進捗、今月の売上高の管理を行いたい。</a:t>
            </a:r>
          </a:p>
          <a:p>
            <a:r>
              <a:rPr lang="ja-JP" altLang="ja-JP" dirty="0"/>
              <a:t>顧客から依頼されている案件（受注）をプロジェクトとし、受注～消込までを一元管理したい。</a:t>
            </a:r>
          </a:p>
          <a:p>
            <a:r>
              <a:rPr lang="ja-JP" altLang="ja-JP" dirty="0"/>
              <a:t>オークション主催会社や顧客と授受する複雑な書類を、一元管理できる仕組みを構築してほしい。</a:t>
            </a:r>
          </a:p>
          <a:p>
            <a:r>
              <a:rPr lang="ja-JP" altLang="ja-JP" dirty="0"/>
              <a:t>顧客間の売り・買い情報を管理し、オークションを通さずに仲介として販売を行いたい。</a:t>
            </a:r>
          </a:p>
          <a:p>
            <a:r>
              <a:rPr lang="ja-JP" altLang="ja-JP" dirty="0"/>
              <a:t>客の好みを把握して販売促進を行いたい。（売注文の横流し）</a:t>
            </a:r>
          </a:p>
          <a:p>
            <a:r>
              <a:rPr lang="ja-JP" altLang="ja-JP" dirty="0"/>
              <a:t>各種納期管理を厳重に行いたい。</a:t>
            </a:r>
          </a:p>
          <a:p>
            <a:r>
              <a:rPr lang="ja-JP" altLang="ja-JP" dirty="0"/>
              <a:t>インターネットを用いて外出先からでも受注状況及び進捗状況を確認できる様にしたい。</a:t>
            </a:r>
          </a:p>
          <a:p>
            <a:r>
              <a:rPr lang="ja-JP" altLang="ja-JP" dirty="0"/>
              <a:t>下見車両の状況を顧客と情報共有し、予算調整ができる仕組みを構築してほしい。</a:t>
            </a:r>
          </a:p>
          <a:p>
            <a:endParaRPr kumimoji="1" lang="ja-JP" altLang="en-US" dirty="0"/>
          </a:p>
        </p:txBody>
      </p:sp>
    </p:spTree>
    <p:extLst>
      <p:ext uri="{BB962C8B-B14F-4D97-AF65-F5344CB8AC3E}">
        <p14:creationId xmlns:p14="http://schemas.microsoft.com/office/powerpoint/2010/main" val="270475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4" name="コンテンツ プレースホルダー 2"/>
          <p:cNvSpPr txBox="1">
            <a:spLocks/>
          </p:cNvSpPr>
          <p:nvPr/>
        </p:nvSpPr>
        <p:spPr>
          <a:xfrm>
            <a:off x="838201" y="1825625"/>
            <a:ext cx="55718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全ての業務は、手作業と社員の記憶・経験。</a:t>
            </a:r>
            <a:endParaRPr lang="en-US" altLang="ja-JP" sz="1400" dirty="0" smtClean="0"/>
          </a:p>
          <a:p>
            <a:endParaRPr lang="en-US" altLang="ja-JP" sz="1400" dirty="0" smtClean="0"/>
          </a:p>
          <a:p>
            <a:r>
              <a:rPr lang="ja-JP" altLang="ja-JP" sz="1400" dirty="0" smtClean="0"/>
              <a:t>台帳を基に</a:t>
            </a:r>
            <a:r>
              <a:rPr lang="ja-JP" altLang="en-US" sz="1400" dirty="0" smtClean="0"/>
              <a:t>した</a:t>
            </a:r>
            <a:r>
              <a:rPr lang="ja-JP" altLang="ja-JP" sz="1400" dirty="0" smtClean="0"/>
              <a:t>手計算</a:t>
            </a:r>
            <a:r>
              <a:rPr lang="ja-JP" altLang="en-US" sz="1400" dirty="0" smtClean="0"/>
              <a:t>で給与を計算</a:t>
            </a:r>
            <a:r>
              <a:rPr lang="ja-JP" altLang="ja-JP" sz="1400" dirty="0" smtClean="0"/>
              <a:t>。</a:t>
            </a:r>
            <a:endParaRPr lang="en-US" altLang="ja-JP" sz="1400" dirty="0" smtClean="0"/>
          </a:p>
          <a:p>
            <a:endParaRPr lang="en-US" altLang="ja-JP" sz="1400" dirty="0" smtClean="0"/>
          </a:p>
          <a:p>
            <a:r>
              <a:rPr lang="ja-JP" altLang="ja-JP" sz="1400" dirty="0" smtClean="0"/>
              <a:t>車両関係書類が多く、また納期管理が煩雑</a:t>
            </a:r>
            <a:r>
              <a:rPr lang="ja-JP" altLang="en-US" sz="1400" dirty="0" smtClean="0"/>
              <a:t>。</a:t>
            </a:r>
            <a:endParaRPr lang="en-US" altLang="ja-JP" sz="1400" dirty="0" smtClean="0"/>
          </a:p>
          <a:p>
            <a:endParaRPr lang="en-US" altLang="ja-JP" sz="1400" dirty="0" smtClean="0"/>
          </a:p>
          <a:p>
            <a:r>
              <a:rPr lang="ja-JP" altLang="ja-JP" sz="1400" dirty="0" smtClean="0"/>
              <a:t>業者</a:t>
            </a:r>
            <a:r>
              <a:rPr lang="ja-JP" altLang="en-US" sz="1400" dirty="0" smtClean="0"/>
              <a:t>の</a:t>
            </a:r>
            <a:r>
              <a:rPr lang="ja-JP" altLang="ja-JP" sz="1400" dirty="0" smtClean="0"/>
              <a:t>情報</a:t>
            </a:r>
            <a:r>
              <a:rPr lang="ja-JP" altLang="en-US" sz="1400" dirty="0" smtClean="0"/>
              <a:t>も</a:t>
            </a:r>
            <a:r>
              <a:rPr lang="ja-JP" altLang="ja-JP" sz="1400" dirty="0" smtClean="0"/>
              <a:t>一元管理</a:t>
            </a:r>
            <a:r>
              <a:rPr lang="ja-JP" altLang="en-US" sz="1400" dirty="0" smtClean="0"/>
              <a:t>されていない。</a:t>
            </a:r>
            <a:endParaRPr lang="en-US" altLang="ja-JP" sz="1400" dirty="0" smtClean="0"/>
          </a:p>
          <a:p>
            <a:endParaRPr lang="en-US" altLang="ja-JP" sz="1400" dirty="0" smtClean="0"/>
          </a:p>
          <a:p>
            <a:r>
              <a:rPr lang="ja-JP" altLang="ja-JP" sz="1400" dirty="0" smtClean="0"/>
              <a:t>業者からの問い合わせ</a:t>
            </a:r>
            <a:r>
              <a:rPr lang="ja-JP" altLang="en-US" sz="1400" dirty="0" smtClean="0"/>
              <a:t>には、</a:t>
            </a:r>
            <a:r>
              <a:rPr lang="ja-JP" altLang="ja-JP" sz="1400" dirty="0" smtClean="0"/>
              <a:t>即答</a:t>
            </a:r>
            <a:r>
              <a:rPr lang="ja-JP" altLang="en-US" sz="1400" dirty="0" smtClean="0"/>
              <a:t>が不可能。</a:t>
            </a:r>
            <a:endParaRPr lang="en-US" altLang="ja-JP" sz="1400" dirty="0" smtClean="0"/>
          </a:p>
          <a:p>
            <a:endParaRPr lang="en-US" altLang="ja-JP" sz="1400" dirty="0" smtClean="0"/>
          </a:p>
          <a:p>
            <a:r>
              <a:rPr lang="ja-JP" altLang="ja-JP" sz="1400" dirty="0" smtClean="0"/>
              <a:t>業者に対して一括請求（売掛管理）ができていない。</a:t>
            </a:r>
            <a:endParaRPr lang="en-US" altLang="ja-JP" sz="1400" dirty="0" smtClean="0"/>
          </a:p>
          <a:p>
            <a:endParaRPr lang="en-US" altLang="ja-JP" sz="1400" dirty="0" smtClean="0"/>
          </a:p>
          <a:p>
            <a:r>
              <a:rPr lang="ja-JP" altLang="ja-JP" sz="1400" dirty="0" smtClean="0"/>
              <a:t>業者</a:t>
            </a:r>
            <a:r>
              <a:rPr lang="ja-JP" altLang="en-US" sz="1400" dirty="0" smtClean="0"/>
              <a:t>への請求額が高額となった際、</a:t>
            </a:r>
            <a:r>
              <a:rPr lang="ja-JP" altLang="ja-JP" sz="1400" dirty="0" smtClean="0"/>
              <a:t>翌月に繰り越す</a:t>
            </a:r>
            <a:r>
              <a:rPr lang="ja-JP" altLang="en-US" sz="1400" dirty="0" smtClean="0"/>
              <a:t>場合がある。</a:t>
            </a:r>
            <a:endParaRPr lang="ja-JP" altLang="en-US" sz="1400" dirty="0"/>
          </a:p>
        </p:txBody>
      </p:sp>
    </p:spTree>
    <p:extLst>
      <p:ext uri="{BB962C8B-B14F-4D97-AF65-F5344CB8AC3E}">
        <p14:creationId xmlns:p14="http://schemas.microsoft.com/office/powerpoint/2010/main" val="205331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具体的</a:t>
            </a:r>
            <a:r>
              <a:rPr lang="ja-JP" altLang="en-US" dirty="0"/>
              <a:t>施策</a:t>
            </a:r>
            <a:endParaRPr kumimoji="1" lang="ja-JP" altLang="en-US" dirty="0"/>
          </a:p>
        </p:txBody>
      </p:sp>
      <p:sp>
        <p:nvSpPr>
          <p:cNvPr id="3" name="コンテンツ プレースホルダー 2"/>
          <p:cNvSpPr>
            <a:spLocks noGrp="1"/>
          </p:cNvSpPr>
          <p:nvPr>
            <p:ph idx="1"/>
          </p:nvPr>
        </p:nvSpPr>
        <p:spPr>
          <a:xfrm>
            <a:off x="838201" y="1825625"/>
            <a:ext cx="5571836" cy="4351338"/>
          </a:xfrm>
        </p:spPr>
        <p:txBody>
          <a:bodyPr>
            <a:normAutofit/>
          </a:bodyPr>
          <a:lstStyle/>
          <a:p>
            <a:r>
              <a:rPr lang="ja-JP" altLang="en-US" sz="1400" dirty="0" smtClean="0"/>
              <a:t>全ての業務は、手作業</a:t>
            </a:r>
            <a:r>
              <a:rPr lang="ja-JP" altLang="en-US" sz="1400" dirty="0"/>
              <a:t>と社員の記憶・</a:t>
            </a:r>
            <a:r>
              <a:rPr lang="ja-JP" altLang="en-US" sz="1400" dirty="0" smtClean="0"/>
              <a:t>経験。</a:t>
            </a:r>
            <a:endParaRPr lang="en-US" altLang="ja-JP" sz="1400" dirty="0" smtClean="0"/>
          </a:p>
          <a:p>
            <a:endParaRPr lang="en-US" altLang="ja-JP" sz="1400" dirty="0" smtClean="0"/>
          </a:p>
          <a:p>
            <a:r>
              <a:rPr lang="ja-JP" altLang="ja-JP" sz="1400" dirty="0" smtClean="0"/>
              <a:t>台帳</a:t>
            </a:r>
            <a:r>
              <a:rPr lang="ja-JP" altLang="ja-JP" sz="1400" dirty="0"/>
              <a:t>を基</a:t>
            </a:r>
            <a:r>
              <a:rPr lang="ja-JP" altLang="ja-JP" sz="1400" dirty="0" smtClean="0"/>
              <a:t>に</a:t>
            </a:r>
            <a:r>
              <a:rPr lang="ja-JP" altLang="en-US" sz="1400" dirty="0" smtClean="0"/>
              <a:t>した</a:t>
            </a:r>
            <a:r>
              <a:rPr lang="ja-JP" altLang="ja-JP" sz="1400" dirty="0" smtClean="0"/>
              <a:t>手計算</a:t>
            </a:r>
            <a:r>
              <a:rPr lang="ja-JP" altLang="en-US" sz="1400" dirty="0" smtClean="0"/>
              <a:t>で給与を計算</a:t>
            </a:r>
            <a:r>
              <a:rPr lang="ja-JP" altLang="ja-JP" sz="1400" dirty="0" smtClean="0"/>
              <a:t>。</a:t>
            </a:r>
            <a:endParaRPr lang="en-US" altLang="ja-JP" sz="1400" dirty="0" smtClean="0"/>
          </a:p>
          <a:p>
            <a:endParaRPr lang="en-US" altLang="ja-JP" sz="1400" dirty="0" smtClean="0"/>
          </a:p>
          <a:p>
            <a:r>
              <a:rPr lang="ja-JP" altLang="ja-JP" sz="1400" dirty="0"/>
              <a:t>車両関係書類が多く、また納期管理が</a:t>
            </a:r>
            <a:r>
              <a:rPr lang="ja-JP" altLang="ja-JP" sz="1400" dirty="0" smtClean="0"/>
              <a:t>煩雑</a:t>
            </a:r>
            <a:r>
              <a:rPr lang="ja-JP" altLang="en-US" sz="1400" dirty="0" smtClean="0"/>
              <a:t>。</a:t>
            </a:r>
            <a:endParaRPr lang="en-US" altLang="ja-JP" sz="1400" dirty="0" smtClean="0"/>
          </a:p>
          <a:p>
            <a:endParaRPr lang="en-US" altLang="ja-JP" sz="1400" dirty="0" smtClean="0"/>
          </a:p>
          <a:p>
            <a:r>
              <a:rPr lang="ja-JP" altLang="ja-JP" sz="1400" dirty="0" smtClean="0"/>
              <a:t>業者</a:t>
            </a:r>
            <a:r>
              <a:rPr lang="ja-JP" altLang="en-US" sz="1400" dirty="0" smtClean="0"/>
              <a:t>の</a:t>
            </a:r>
            <a:r>
              <a:rPr lang="ja-JP" altLang="ja-JP" sz="1400" dirty="0" smtClean="0"/>
              <a:t>情報</a:t>
            </a:r>
            <a:r>
              <a:rPr lang="ja-JP" altLang="en-US" sz="1400" dirty="0" smtClean="0"/>
              <a:t>も</a:t>
            </a:r>
            <a:r>
              <a:rPr lang="ja-JP" altLang="ja-JP" sz="1400" dirty="0" smtClean="0"/>
              <a:t>一元管理</a:t>
            </a:r>
            <a:r>
              <a:rPr lang="ja-JP" altLang="en-US" sz="1400" dirty="0" smtClean="0"/>
              <a:t>されていない。</a:t>
            </a:r>
            <a:endParaRPr lang="en-US" altLang="ja-JP" sz="1400" dirty="0" smtClean="0"/>
          </a:p>
          <a:p>
            <a:endParaRPr lang="en-US" altLang="ja-JP" sz="1400" dirty="0" smtClean="0"/>
          </a:p>
          <a:p>
            <a:r>
              <a:rPr lang="ja-JP" altLang="ja-JP" sz="1400" dirty="0" smtClean="0"/>
              <a:t>業者</a:t>
            </a:r>
            <a:r>
              <a:rPr lang="ja-JP" altLang="ja-JP" sz="1400" dirty="0"/>
              <a:t>からの</a:t>
            </a:r>
            <a:r>
              <a:rPr lang="ja-JP" altLang="ja-JP" sz="1400" dirty="0" smtClean="0"/>
              <a:t>問い合わせ</a:t>
            </a:r>
            <a:r>
              <a:rPr lang="ja-JP" altLang="en-US" sz="1400" dirty="0" smtClean="0"/>
              <a:t>には、</a:t>
            </a:r>
            <a:r>
              <a:rPr lang="ja-JP" altLang="ja-JP" sz="1400" dirty="0" smtClean="0"/>
              <a:t>即答</a:t>
            </a:r>
            <a:r>
              <a:rPr lang="ja-JP" altLang="en-US" sz="1400" dirty="0" smtClean="0"/>
              <a:t>が不可能。</a:t>
            </a:r>
            <a:endParaRPr lang="en-US" altLang="ja-JP" sz="1400" dirty="0" smtClean="0"/>
          </a:p>
          <a:p>
            <a:endParaRPr lang="en-US" altLang="ja-JP" sz="1400" dirty="0" smtClean="0"/>
          </a:p>
          <a:p>
            <a:r>
              <a:rPr lang="ja-JP" altLang="ja-JP" sz="1400" dirty="0" smtClean="0"/>
              <a:t>業者</a:t>
            </a:r>
            <a:r>
              <a:rPr lang="ja-JP" altLang="ja-JP" sz="1400" dirty="0"/>
              <a:t>に対して一括請求（売掛管理）ができていない</a:t>
            </a:r>
            <a:r>
              <a:rPr lang="ja-JP" altLang="ja-JP" sz="1400" dirty="0" smtClean="0"/>
              <a:t>。</a:t>
            </a:r>
            <a:endParaRPr lang="en-US" altLang="ja-JP" sz="1400" dirty="0" smtClean="0"/>
          </a:p>
          <a:p>
            <a:endParaRPr lang="en-US" altLang="ja-JP" sz="1400" dirty="0" smtClean="0"/>
          </a:p>
          <a:p>
            <a:r>
              <a:rPr lang="ja-JP" altLang="ja-JP" sz="1400" dirty="0" smtClean="0"/>
              <a:t>業者</a:t>
            </a:r>
            <a:r>
              <a:rPr lang="ja-JP" altLang="en-US" sz="1400" dirty="0" smtClean="0"/>
              <a:t>への請求額が高額となった際、</a:t>
            </a:r>
            <a:r>
              <a:rPr lang="ja-JP" altLang="ja-JP" sz="1400" dirty="0"/>
              <a:t>翌月に</a:t>
            </a:r>
            <a:r>
              <a:rPr lang="ja-JP" altLang="ja-JP" sz="1400" dirty="0" smtClean="0"/>
              <a:t>繰り越す</a:t>
            </a:r>
            <a:r>
              <a:rPr lang="ja-JP" altLang="en-US" sz="1400" dirty="0" smtClean="0"/>
              <a:t>場合がある。</a:t>
            </a:r>
            <a:endParaRPr kumimoji="1" lang="ja-JP" altLang="en-US" sz="1400" dirty="0"/>
          </a:p>
        </p:txBody>
      </p:sp>
      <p:sp>
        <p:nvSpPr>
          <p:cNvPr id="5" name="コンテンツ プレースホルダー 2"/>
          <p:cNvSpPr txBox="1">
            <a:spLocks/>
          </p:cNvSpPr>
          <p:nvPr/>
        </p:nvSpPr>
        <p:spPr>
          <a:xfrm>
            <a:off x="7028873" y="1825625"/>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本システムによって解消。</a:t>
            </a:r>
            <a:endParaRPr lang="ja-JP" altLang="en-US" sz="1400" dirty="0"/>
          </a:p>
        </p:txBody>
      </p:sp>
      <p:sp>
        <p:nvSpPr>
          <p:cNvPr id="7" name="右矢印 6"/>
          <p:cNvSpPr/>
          <p:nvPr/>
        </p:nvSpPr>
        <p:spPr>
          <a:xfrm>
            <a:off x="6668656" y="1812061"/>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右矢印 7"/>
          <p:cNvSpPr/>
          <p:nvPr/>
        </p:nvSpPr>
        <p:spPr>
          <a:xfrm>
            <a:off x="6668656" y="2439844"/>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右矢印 8"/>
          <p:cNvSpPr/>
          <p:nvPr/>
        </p:nvSpPr>
        <p:spPr>
          <a:xfrm>
            <a:off x="6668656" y="3081771"/>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右矢印 9"/>
          <p:cNvSpPr/>
          <p:nvPr/>
        </p:nvSpPr>
        <p:spPr>
          <a:xfrm>
            <a:off x="6668656" y="3723698"/>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右矢印 10"/>
          <p:cNvSpPr/>
          <p:nvPr/>
        </p:nvSpPr>
        <p:spPr>
          <a:xfrm>
            <a:off x="6668656" y="4365625"/>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右矢印 11"/>
          <p:cNvSpPr/>
          <p:nvPr/>
        </p:nvSpPr>
        <p:spPr>
          <a:xfrm>
            <a:off x="6668656" y="5011306"/>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右矢印 12"/>
          <p:cNvSpPr/>
          <p:nvPr/>
        </p:nvSpPr>
        <p:spPr>
          <a:xfrm>
            <a:off x="6668656" y="5665359"/>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コンテンツ プレースホルダー 2"/>
          <p:cNvSpPr txBox="1">
            <a:spLocks/>
          </p:cNvSpPr>
          <p:nvPr/>
        </p:nvSpPr>
        <p:spPr>
          <a:xfrm>
            <a:off x="7028873" y="2467552"/>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給与計算機能を実装し、解消。</a:t>
            </a:r>
            <a:endParaRPr lang="ja-JP" altLang="en-US" sz="1400" dirty="0"/>
          </a:p>
        </p:txBody>
      </p:sp>
      <p:sp>
        <p:nvSpPr>
          <p:cNvPr id="15" name="コンテンツ プレースホルダー 2"/>
          <p:cNvSpPr txBox="1">
            <a:spLocks/>
          </p:cNvSpPr>
          <p:nvPr/>
        </p:nvSpPr>
        <p:spPr>
          <a:xfrm>
            <a:off x="7028873" y="3109479"/>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書類管理を各書類毎にデータ化し、システムにて管理。</a:t>
            </a:r>
            <a:r>
              <a:rPr lang="en-US" altLang="ja-JP" sz="1400" dirty="0" smtClean="0"/>
              <a:t/>
            </a:r>
            <a:br>
              <a:rPr lang="en-US" altLang="ja-JP" sz="1400" dirty="0" smtClean="0"/>
            </a:br>
            <a:r>
              <a:rPr lang="ja-JP" altLang="en-US" sz="1400" dirty="0" smtClean="0"/>
              <a:t>締日間近で警告を行う。</a:t>
            </a:r>
            <a:endParaRPr lang="ja-JP" altLang="en-US" sz="1400" dirty="0"/>
          </a:p>
        </p:txBody>
      </p:sp>
      <p:sp>
        <p:nvSpPr>
          <p:cNvPr id="16" name="コンテンツ プレースホルダー 2"/>
          <p:cNvSpPr txBox="1">
            <a:spLocks/>
          </p:cNvSpPr>
          <p:nvPr/>
        </p:nvSpPr>
        <p:spPr>
          <a:xfrm>
            <a:off x="7028873" y="3752848"/>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業者毎にリストアップを行い、各々の管理を行う。</a:t>
            </a:r>
            <a:endParaRPr lang="ja-JP" altLang="en-US" sz="1400" dirty="0"/>
          </a:p>
        </p:txBody>
      </p:sp>
      <p:sp>
        <p:nvSpPr>
          <p:cNvPr id="17" name="コンテンツ プレースホルダー 2"/>
          <p:cNvSpPr txBox="1">
            <a:spLocks/>
          </p:cNvSpPr>
          <p:nvPr/>
        </p:nvSpPr>
        <p:spPr>
          <a:xfrm>
            <a:off x="7028873" y="4397087"/>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問い合わせページを作成し、いつでも返答が可能な状態にする。</a:t>
            </a:r>
            <a:endParaRPr lang="ja-JP" altLang="en-US" sz="1400" dirty="0"/>
          </a:p>
        </p:txBody>
      </p:sp>
      <p:sp>
        <p:nvSpPr>
          <p:cNvPr id="18" name="コンテンツ プレースホルダー 2"/>
          <p:cNvSpPr txBox="1">
            <a:spLocks/>
          </p:cNvSpPr>
          <p:nvPr/>
        </p:nvSpPr>
        <p:spPr>
          <a:xfrm>
            <a:off x="7028873" y="5051140"/>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上記のリストアップに伴って、一括請求が可能。</a:t>
            </a:r>
            <a:endParaRPr lang="ja-JP" altLang="en-US" sz="1400" dirty="0"/>
          </a:p>
        </p:txBody>
      </p:sp>
      <p:sp>
        <p:nvSpPr>
          <p:cNvPr id="19" name="コンテンツ プレースホルダー 2"/>
          <p:cNvSpPr txBox="1">
            <a:spLocks/>
          </p:cNvSpPr>
          <p:nvPr/>
        </p:nvSpPr>
        <p:spPr>
          <a:xfrm>
            <a:off x="7028873" y="5705193"/>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請求日時の設定・変更を可能にする。</a:t>
            </a:r>
            <a:endParaRPr lang="ja-JP" altLang="en-US" sz="1400" dirty="0"/>
          </a:p>
        </p:txBody>
      </p:sp>
    </p:spTree>
    <p:extLst>
      <p:ext uri="{BB962C8B-B14F-4D97-AF65-F5344CB8AC3E}">
        <p14:creationId xmlns:p14="http://schemas.microsoft.com/office/powerpoint/2010/main" val="1853837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ppt_x</p:attrName>
                                        </p:attrNameLst>
                                      </p:cBhvr>
                                      <p:tavLst>
                                        <p:tav tm="0">
                                          <p:val>
                                            <p:strVal val="#ppt_x-#ppt_w*1.125000"/>
                                          </p:val>
                                        </p:tav>
                                        <p:tav tm="100000">
                                          <p:val>
                                            <p:strVal val="#ppt_x"/>
                                          </p:val>
                                        </p:tav>
                                      </p:tavLst>
                                    </p:anim>
                                    <p:animEffect transition="in" filter="wipe(right)">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ppt_x</p:attrName>
                                        </p:attrNameLst>
                                      </p:cBhvr>
                                      <p:tavLst>
                                        <p:tav tm="0">
                                          <p:val>
                                            <p:strVal val="#ppt_x-#ppt_w*1.125000"/>
                                          </p:val>
                                        </p:tav>
                                        <p:tav tm="100000">
                                          <p:val>
                                            <p:strVal val="#ppt_x"/>
                                          </p:val>
                                        </p:tav>
                                      </p:tavLst>
                                    </p:anim>
                                    <p:animEffect transition="in" filter="wipe(right)">
                                      <p:cBhvr>
                                        <p:cTn id="26" dur="500"/>
                                        <p:tgtEl>
                                          <p:spTgt spid="9"/>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p:tgtEl>
                                          <p:spTgt spid="10"/>
                                        </p:tgtEl>
                                        <p:attrNameLst>
                                          <p:attrName>ppt_x</p:attrName>
                                        </p:attrNameLst>
                                      </p:cBhvr>
                                      <p:tavLst>
                                        <p:tav tm="0">
                                          <p:val>
                                            <p:strVal val="#ppt_x-#ppt_w*1.125000"/>
                                          </p:val>
                                        </p:tav>
                                        <p:tav tm="100000">
                                          <p:val>
                                            <p:strVal val="#ppt_x"/>
                                          </p:val>
                                        </p:tav>
                                      </p:tavLst>
                                    </p:anim>
                                    <p:animEffect transition="in" filter="wipe(right)">
                                      <p:cBhvr>
                                        <p:cTn id="35" dur="500"/>
                                        <p:tgtEl>
                                          <p:spTgt spid="10"/>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4000"/>
                            </p:stCondLst>
                            <p:childTnLst>
                              <p:par>
                                <p:cTn id="41" presetID="12" presetClass="entr" presetSubtype="8"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p:tgtEl>
                                          <p:spTgt spid="11"/>
                                        </p:tgtEl>
                                        <p:attrNameLst>
                                          <p:attrName>ppt_x</p:attrName>
                                        </p:attrNameLst>
                                      </p:cBhvr>
                                      <p:tavLst>
                                        <p:tav tm="0">
                                          <p:val>
                                            <p:strVal val="#ppt_x-#ppt_w*1.125000"/>
                                          </p:val>
                                        </p:tav>
                                        <p:tav tm="100000">
                                          <p:val>
                                            <p:strVal val="#ppt_x"/>
                                          </p:val>
                                        </p:tav>
                                      </p:tavLst>
                                    </p:anim>
                                    <p:animEffect transition="in" filter="wipe(right)">
                                      <p:cBhvr>
                                        <p:cTn id="44" dur="500"/>
                                        <p:tgtEl>
                                          <p:spTgt spid="11"/>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par>
                          <p:cTn id="49" fill="hold">
                            <p:stCondLst>
                              <p:cond delay="5000"/>
                            </p:stCondLst>
                            <p:childTnLst>
                              <p:par>
                                <p:cTn id="50" presetID="12" presetClass="entr" presetSubtype="8"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p:tgtEl>
                                          <p:spTgt spid="12"/>
                                        </p:tgtEl>
                                        <p:attrNameLst>
                                          <p:attrName>ppt_x</p:attrName>
                                        </p:attrNameLst>
                                      </p:cBhvr>
                                      <p:tavLst>
                                        <p:tav tm="0">
                                          <p:val>
                                            <p:strVal val="#ppt_x-#ppt_w*1.125000"/>
                                          </p:val>
                                        </p:tav>
                                        <p:tav tm="100000">
                                          <p:val>
                                            <p:strVal val="#ppt_x"/>
                                          </p:val>
                                        </p:tav>
                                      </p:tavLst>
                                    </p:anim>
                                    <p:animEffect transition="in" filter="wipe(right)">
                                      <p:cBhvr>
                                        <p:cTn id="53" dur="500"/>
                                        <p:tgtEl>
                                          <p:spTgt spid="12"/>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par>
                          <p:cTn id="58" fill="hold">
                            <p:stCondLst>
                              <p:cond delay="6000"/>
                            </p:stCondLst>
                            <p:childTnLst>
                              <p:par>
                                <p:cTn id="59" presetID="12" presetClass="entr" presetSubtype="8"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p:tgtEl>
                                          <p:spTgt spid="13"/>
                                        </p:tgtEl>
                                        <p:attrNameLst>
                                          <p:attrName>ppt_x</p:attrName>
                                        </p:attrNameLst>
                                      </p:cBhvr>
                                      <p:tavLst>
                                        <p:tav tm="0">
                                          <p:val>
                                            <p:strVal val="#ppt_x-#ppt_w*1.125000"/>
                                          </p:val>
                                        </p:tav>
                                        <p:tav tm="100000">
                                          <p:val>
                                            <p:strVal val="#ppt_x"/>
                                          </p:val>
                                        </p:tav>
                                      </p:tavLst>
                                    </p:anim>
                                    <p:animEffect transition="in" filter="wipe(right)">
                                      <p:cBhvr>
                                        <p:cTn id="62" dur="500"/>
                                        <p:tgtEl>
                                          <p:spTgt spid="13"/>
                                        </p:tgtEl>
                                      </p:cBhvr>
                                    </p:animEffect>
                                  </p:childTnLst>
                                </p:cTn>
                              </p:par>
                            </p:childTnLst>
                          </p:cTn>
                        </p:par>
                        <p:par>
                          <p:cTn id="63" fill="hold">
                            <p:stCondLst>
                              <p:cond delay="6500"/>
                            </p:stCondLst>
                            <p:childTnLst>
                              <p:par>
                                <p:cTn id="64" presetID="10" presetClass="entr" presetSubtype="0"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システム化対象範囲</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05427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システム要件</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393126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機能</a:t>
            </a:r>
            <a:r>
              <a:rPr lang="ja-JP" altLang="en-US" dirty="0"/>
              <a:t>一覧</a:t>
            </a:r>
            <a:endParaRPr kumimoji="1" lang="ja-JP" altLang="en-US" dirty="0"/>
          </a:p>
        </p:txBody>
      </p:sp>
      <p:sp>
        <p:nvSpPr>
          <p:cNvPr id="3" name="コンテンツ プレースホルダー 2"/>
          <p:cNvSpPr>
            <a:spLocks noGrp="1"/>
          </p:cNvSpPr>
          <p:nvPr>
            <p:ph idx="1"/>
          </p:nvPr>
        </p:nvSpPr>
        <p:spPr/>
        <p:txBody>
          <a:bodyPr>
            <a:normAutofit fontScale="32500" lnSpcReduction="20000"/>
          </a:bodyPr>
          <a:lstStyle/>
          <a:p>
            <a:r>
              <a:rPr lang="ja-JP" altLang="en-US" dirty="0" smtClean="0"/>
              <a:t>給与計算</a:t>
            </a:r>
          </a:p>
          <a:p>
            <a:r>
              <a:rPr lang="en-US" altLang="ja-JP" dirty="0" smtClean="0"/>
              <a:t>Excel</a:t>
            </a:r>
            <a:r>
              <a:rPr lang="ja-JP" altLang="en-US" dirty="0" smtClean="0"/>
              <a:t>とやり取り</a:t>
            </a:r>
          </a:p>
          <a:p>
            <a:r>
              <a:rPr lang="ja-JP" altLang="en-US" dirty="0" smtClean="0"/>
              <a:t>問い合わせページ</a:t>
            </a:r>
          </a:p>
          <a:p>
            <a:r>
              <a:rPr lang="ja-JP" altLang="en-US" dirty="0" smtClean="0"/>
              <a:t>翌月繰越し</a:t>
            </a:r>
          </a:p>
          <a:p>
            <a:r>
              <a:rPr lang="ja-JP" altLang="en-US" dirty="0" smtClean="0"/>
              <a:t>請求書発行</a:t>
            </a:r>
          </a:p>
          <a:p>
            <a:r>
              <a:rPr lang="ja-JP" altLang="en-US" dirty="0" smtClean="0"/>
              <a:t>各書類／台帳ページ</a:t>
            </a:r>
          </a:p>
          <a:p>
            <a:r>
              <a:rPr lang="ja-JP" altLang="en-US" dirty="0" smtClean="0"/>
              <a:t>納期管理ページ </a:t>
            </a:r>
          </a:p>
          <a:p>
            <a:r>
              <a:rPr lang="ja-JP" altLang="en-US" dirty="0" smtClean="0"/>
              <a:t>業者毎にリストアップ</a:t>
            </a:r>
            <a:endParaRPr lang="en-US" altLang="ja-JP" dirty="0" smtClean="0"/>
          </a:p>
          <a:p>
            <a:r>
              <a:rPr lang="ja-JP" altLang="en-US" dirty="0" smtClean="0"/>
              <a:t>営業担当者毎にマイページ</a:t>
            </a:r>
          </a:p>
          <a:p>
            <a:r>
              <a:rPr lang="ja-JP" altLang="en-US" dirty="0" smtClean="0"/>
              <a:t>販売状況のリアルタイム表示 →</a:t>
            </a:r>
            <a:r>
              <a:rPr lang="en-US" altLang="ja-JP" dirty="0" smtClean="0"/>
              <a:t>API</a:t>
            </a:r>
            <a:r>
              <a:rPr lang="ja-JP" altLang="en-US" dirty="0" smtClean="0"/>
              <a:t>を利用。</a:t>
            </a:r>
          </a:p>
          <a:p>
            <a:r>
              <a:rPr lang="ja-JP" altLang="en-US" dirty="0" smtClean="0"/>
              <a:t>各種発行ボタン</a:t>
            </a:r>
          </a:p>
          <a:p>
            <a:r>
              <a:rPr lang="ja-JP" altLang="en-US" dirty="0" smtClean="0"/>
              <a:t>アクセス権の設置</a:t>
            </a:r>
          </a:p>
          <a:p>
            <a:r>
              <a:rPr lang="ja-JP" altLang="en-US" dirty="0" smtClean="0"/>
              <a:t>オークション検索／売注文内から検索</a:t>
            </a:r>
          </a:p>
          <a:p>
            <a:r>
              <a:rPr lang="ja-JP" altLang="en-US" dirty="0" smtClean="0"/>
              <a:t>売上履歴の表示</a:t>
            </a:r>
          </a:p>
          <a:p>
            <a:r>
              <a:rPr lang="ja-JP" altLang="en-US" dirty="0" smtClean="0"/>
              <a:t>締切り間近になると利用者に警告</a:t>
            </a:r>
          </a:p>
          <a:p>
            <a:r>
              <a:rPr lang="ja-JP" altLang="en-US" dirty="0" smtClean="0"/>
              <a:t>モバイル連携 →</a:t>
            </a:r>
            <a:r>
              <a:rPr lang="ja-JP" altLang="en-US" dirty="0" smtClean="0"/>
              <a:t>ブラウザから確認。</a:t>
            </a:r>
          </a:p>
          <a:p>
            <a:r>
              <a:rPr lang="ja-JP" altLang="en-US" dirty="0" smtClean="0"/>
              <a:t>業者と情報共有するためのメール   →情報や書類の添付が可能</a:t>
            </a:r>
          </a:p>
          <a:p>
            <a:r>
              <a:rPr lang="ja-JP" altLang="en-US" dirty="0" smtClean="0"/>
              <a:t>他利用者が存在している場合、該当ページで表示以外の機能は利用できない</a:t>
            </a:r>
          </a:p>
          <a:p>
            <a:endParaRPr kumimoji="1" lang="ja-JP" altLang="en-US" dirty="0"/>
          </a:p>
        </p:txBody>
      </p:sp>
    </p:spTree>
    <p:extLst>
      <p:ext uri="{BB962C8B-B14F-4D97-AF65-F5344CB8AC3E}">
        <p14:creationId xmlns:p14="http://schemas.microsoft.com/office/powerpoint/2010/main" val="305827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具体的な機能の説明</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436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5615732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824</Words>
  <Application>Microsoft Office PowerPoint</Application>
  <PresentationFormat>ワイド画面</PresentationFormat>
  <Paragraphs>113</Paragraphs>
  <Slides>16</Slides>
  <Notes>1</Notes>
  <HiddenSlides>7</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游ゴシック Light</vt:lpstr>
      <vt:lpstr>Arial</vt:lpstr>
      <vt:lpstr>Segoe UI Emoji</vt:lpstr>
      <vt:lpstr>Office テーマ</vt:lpstr>
      <vt:lpstr>スグクル社 車両販売管理システム</vt:lpstr>
      <vt:lpstr>スグクル車販株式会社の要求</vt:lpstr>
      <vt:lpstr>問題点</vt:lpstr>
      <vt:lpstr>具体的施策</vt:lpstr>
      <vt:lpstr>システム化対象範囲</vt:lpstr>
      <vt:lpstr>システム要件</vt:lpstr>
      <vt:lpstr>機能一覧</vt:lpstr>
      <vt:lpstr>具体的な機能の説明</vt:lpstr>
      <vt:lpstr>PowerPoint プレゼンテーション</vt:lpstr>
      <vt:lpstr>機能「納期管理ページ」</vt:lpstr>
      <vt:lpstr>機能「業者毎にリストアップ」</vt:lpstr>
      <vt:lpstr>機能「営業担当者毎にマイページ」</vt:lpstr>
      <vt:lpstr>システムの特徴（他社との差別化）</vt:lpstr>
      <vt:lpstr>導入の効果</vt:lpstr>
      <vt:lpstr>導入費用お見積り</vt:lpstr>
      <vt:lpstr>システムの全概要／メリット（まとめ）</vt:lpstr>
    </vt:vector>
  </TitlesOfParts>
  <Company>HAL大阪</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OHS60319</dc:creator>
  <cp:lastModifiedBy>吉田有希</cp:lastModifiedBy>
  <cp:revision>28</cp:revision>
  <dcterms:created xsi:type="dcterms:W3CDTF">2018-06-27T06:00:30Z</dcterms:created>
  <dcterms:modified xsi:type="dcterms:W3CDTF">2018-06-29T00:40:27Z</dcterms:modified>
</cp:coreProperties>
</file>