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39"/>
  </p:notesMasterIdLst>
  <p:sldIdLst>
    <p:sldId id="256" r:id="rId2"/>
    <p:sldId id="293" r:id="rId3"/>
    <p:sldId id="257" r:id="rId4"/>
    <p:sldId id="258" r:id="rId5"/>
    <p:sldId id="260" r:id="rId6"/>
    <p:sldId id="259" r:id="rId7"/>
    <p:sldId id="262" r:id="rId8"/>
    <p:sldId id="261" r:id="rId9"/>
    <p:sldId id="263" r:id="rId10"/>
    <p:sldId id="264" r:id="rId11"/>
    <p:sldId id="266" r:id="rId12"/>
    <p:sldId id="267" r:id="rId13"/>
    <p:sldId id="268" r:id="rId14"/>
    <p:sldId id="272" r:id="rId15"/>
    <p:sldId id="269" r:id="rId16"/>
    <p:sldId id="270" r:id="rId17"/>
    <p:sldId id="271" r:id="rId18"/>
    <p:sldId id="274" r:id="rId19"/>
    <p:sldId id="275" r:id="rId20"/>
    <p:sldId id="273" r:id="rId21"/>
    <p:sldId id="280" r:id="rId22"/>
    <p:sldId id="281" r:id="rId23"/>
    <p:sldId id="276" r:id="rId24"/>
    <p:sldId id="277" r:id="rId25"/>
    <p:sldId id="279" r:id="rId26"/>
    <p:sldId id="278" r:id="rId27"/>
    <p:sldId id="282" r:id="rId28"/>
    <p:sldId id="284" r:id="rId29"/>
    <p:sldId id="285" r:id="rId30"/>
    <p:sldId id="288" r:id="rId31"/>
    <p:sldId id="286" r:id="rId32"/>
    <p:sldId id="295" r:id="rId33"/>
    <p:sldId id="289" r:id="rId34"/>
    <p:sldId id="290" r:id="rId35"/>
    <p:sldId id="292" r:id="rId36"/>
    <p:sldId id="291" r:id="rId37"/>
    <p:sldId id="294" r:id="rId3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2" autoAdjust="0"/>
    <p:restoredTop sz="94660"/>
  </p:normalViewPr>
  <p:slideViewPr>
    <p:cSldViewPr>
      <p:cViewPr varScale="1">
        <p:scale>
          <a:sx n="100" d="100"/>
          <a:sy n="100" d="100"/>
        </p:scale>
        <p:origin x="-4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D066E-CB92-4671-8F48-80113D68117C}" type="datetimeFigureOut">
              <a:rPr kumimoji="1" lang="ja-JP" altLang="en-US" smtClean="0"/>
              <a:t>2012/7/26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121EF-8D08-474F-B849-C22F5EAD6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059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21EF-8D08-474F-B849-C22F5EAD6449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26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B8B7-3D4C-4DBE-9486-7733678A1810}" type="datetimeFigureOut">
              <a:rPr kumimoji="1" lang="ja-JP" altLang="en-US" smtClean="0"/>
              <a:t>2012/7/26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78F9DE-DE28-4451-93D5-53934E21B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B8B7-3D4C-4DBE-9486-7733678A1810}" type="datetimeFigureOut">
              <a:rPr kumimoji="1" lang="ja-JP" altLang="en-US" smtClean="0"/>
              <a:t>2012/7/26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F9DE-DE28-4451-93D5-53934E21B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B8B7-3D4C-4DBE-9486-7733678A1810}" type="datetimeFigureOut">
              <a:rPr kumimoji="1" lang="ja-JP" altLang="en-US" smtClean="0"/>
              <a:t>2012/7/26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F9DE-DE28-4451-93D5-53934E21B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B8B7-3D4C-4DBE-9486-7733678A1810}" type="datetimeFigureOut">
              <a:rPr kumimoji="1" lang="ja-JP" altLang="en-US" smtClean="0"/>
              <a:t>2012/7/26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F9DE-DE28-4451-93D5-53934E21B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B8B7-3D4C-4DBE-9486-7733678A1810}" type="datetimeFigureOut">
              <a:rPr kumimoji="1" lang="ja-JP" altLang="en-US" smtClean="0"/>
              <a:t>2012/7/26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F9DE-DE28-4451-93D5-53934E21B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B8B7-3D4C-4DBE-9486-7733678A1810}" type="datetimeFigureOut">
              <a:rPr kumimoji="1" lang="ja-JP" altLang="en-US" smtClean="0"/>
              <a:t>2012/7/26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F9DE-DE28-4451-93D5-53934E21B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B8B7-3D4C-4DBE-9486-7733678A1810}" type="datetimeFigureOut">
              <a:rPr kumimoji="1" lang="ja-JP" altLang="en-US" smtClean="0"/>
              <a:t>2012/7/26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F9DE-DE28-4451-93D5-53934E21B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B8B7-3D4C-4DBE-9486-7733678A1810}" type="datetimeFigureOut">
              <a:rPr kumimoji="1" lang="ja-JP" altLang="en-US" smtClean="0"/>
              <a:t>2012/7/26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F9DE-DE28-4451-93D5-53934E21B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B8B7-3D4C-4DBE-9486-7733678A1810}" type="datetimeFigureOut">
              <a:rPr kumimoji="1" lang="ja-JP" altLang="en-US" smtClean="0"/>
              <a:t>2012/7/26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F9DE-DE28-4451-93D5-53934E21B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B8B7-3D4C-4DBE-9486-7733678A1810}" type="datetimeFigureOut">
              <a:rPr kumimoji="1" lang="ja-JP" altLang="en-US" smtClean="0"/>
              <a:t>2012/7/26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F9DE-DE28-4451-93D5-53934E21B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B8B7-3D4C-4DBE-9486-7733678A1810}" type="datetimeFigureOut">
              <a:rPr kumimoji="1" lang="ja-JP" altLang="en-US" smtClean="0"/>
              <a:t>2012/7/26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F9DE-DE28-4451-93D5-53934E21B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76CB8B7-3D4C-4DBE-9486-7733678A1810}" type="datetimeFigureOut">
              <a:rPr kumimoji="1" lang="ja-JP" altLang="en-US" smtClean="0"/>
              <a:t>2012/7/26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E78F9DE-DE28-4451-93D5-53934E21B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kumimoji="1"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ja/Git-&#12391;&#12398;&#20998;&#25955;&#20316;&#26989;-&#20998;&#25955;&#20316;&#26989;&#12398;&#27969;&#12428;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it-scm.com/book/ja/Git-&#12391;&#12398;&#20998;&#25955;&#20316;&#26989;-&#20998;&#25955;&#20316;&#26989;&#12398;&#27969;&#12428;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ja/Git&#12398;&#20869;&#20596;-Git&#12458;&#12502;&#12472;&#12455;&#12463;&#12488;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ja/Git-&#12398;&#12502;&#12521;&#12531;&#12481;&#27231;&#33021;-&#12502;&#12521;&#12531;&#12481;&#12392;&#12399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git-scm.com/book/ja/Git-&#12398;&#12502;&#12521;&#12531;&#12481;&#27231;&#33021;-&#12502;&#12521;&#12531;&#12481;&#12392;&#12399;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1127078" TargetMode="External"/><Relationship Id="rId2" Type="http://schemas.openxmlformats.org/officeDocument/2006/relationships/hyperlink" Target="https://github.com/iwata/git-no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eijinsonyaban.blogspot.jp/2010/10/successful-git-branching-model.html" TargetMode="External"/><Relationship Id="rId5" Type="http://schemas.openxmlformats.org/officeDocument/2006/relationships/hyperlink" Target="https://github.com/nvie/gitflow/" TargetMode="External"/><Relationship Id="rId4" Type="http://schemas.openxmlformats.org/officeDocument/2006/relationships/hyperlink" Target="https://gist.github.com/1131618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.jp/dp/477415184X" TargetMode="External"/><Relationship Id="rId2" Type="http://schemas.openxmlformats.org/officeDocument/2006/relationships/hyperlink" Target="http://www.amazon.co.jp/dp/479802380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-scm.com/book/ja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try.github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groups/niigata.sc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ja.wikipedia.org/wiki/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lang="ja-JP" altLang="en-US" dirty="0"/>
              <a:t> </a:t>
            </a:r>
            <a:r>
              <a:rPr lang="en-US" altLang="ja-JP" dirty="0" smtClean="0"/>
              <a:t>Hands-on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Niigata.scm</a:t>
            </a:r>
            <a:r>
              <a:rPr kumimoji="1" lang="en-US" altLang="ja-JP" dirty="0" smtClean="0"/>
              <a:t> feat. NDS</a:t>
            </a:r>
          </a:p>
          <a:p>
            <a:r>
              <a:rPr lang="en-US" altLang="ja-JP" dirty="0"/>
              <a:t>2012/7/28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40768"/>
            <a:ext cx="31432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38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分散型バージョン管理システム（</a:t>
            </a:r>
            <a:r>
              <a:rPr lang="en-US" altLang="ja-JP" sz="3200" dirty="0" smtClean="0"/>
              <a:t>DVCS</a:t>
            </a:r>
            <a:r>
              <a:rPr lang="ja-JP" altLang="en-US" sz="3200" dirty="0" smtClean="0"/>
              <a:t>）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Subversion</a:t>
            </a:r>
            <a:r>
              <a:rPr lang="ja-JP" altLang="en-US" dirty="0" smtClean="0"/>
              <a:t>等の集中型バージョン管理システム</a:t>
            </a:r>
            <a:endParaRPr lang="en-US" altLang="ja-JP" dirty="0" smtClean="0"/>
          </a:p>
          <a:p>
            <a:r>
              <a:rPr kumimoji="1" lang="ja-JP" altLang="en-US" sz="2800" dirty="0"/>
              <a:t>各開発</a:t>
            </a:r>
            <a:r>
              <a:rPr kumimoji="1" lang="ja-JP" altLang="en-US" sz="2800" dirty="0" smtClean="0"/>
              <a:t>者はリポジトリーから作業コピーを「チェックアウト」して編集</a:t>
            </a:r>
            <a:endParaRPr lang="en-US" altLang="ja-JP" sz="2800" dirty="0" smtClean="0"/>
          </a:p>
          <a:p>
            <a:r>
              <a:rPr kumimoji="1" lang="ja-JP" altLang="en-US" sz="2800" dirty="0"/>
              <a:t>作業が</a:t>
            </a:r>
            <a:r>
              <a:rPr kumimoji="1" lang="ja-JP" altLang="en-US" sz="2800" dirty="0" smtClean="0"/>
              <a:t>終わったらリポジトリーに「コミット」</a:t>
            </a:r>
            <a:endParaRPr kumimoji="1" lang="en-US" altLang="ja-JP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86" y="3789040"/>
            <a:ext cx="47625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827584" y="6409858"/>
            <a:ext cx="752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図の</a:t>
            </a:r>
            <a:r>
              <a:rPr lang="ja-JP" altLang="en-US" dirty="0" smtClean="0"/>
              <a:t>引用元 </a:t>
            </a:r>
            <a:r>
              <a:rPr lang="en-US" altLang="ja-JP" dirty="0" smtClean="0"/>
              <a:t>: </a:t>
            </a:r>
            <a:r>
              <a:rPr lang="en-US" altLang="ja-JP" dirty="0" smtClean="0">
                <a:hlinkClick r:id="rId3"/>
              </a:rPr>
              <a:t>http</a:t>
            </a:r>
            <a:r>
              <a:rPr lang="en-US" altLang="ja-JP" dirty="0">
                <a:hlinkClick r:id="rId3"/>
              </a:rPr>
              <a:t>://git-scm.com/book/ja/Git-</a:t>
            </a:r>
            <a:r>
              <a:rPr lang="ja-JP" altLang="en-US" dirty="0" err="1">
                <a:hlinkClick r:id="rId3"/>
              </a:rPr>
              <a:t>での</a:t>
            </a:r>
            <a:r>
              <a:rPr lang="ja-JP" altLang="en-US" dirty="0">
                <a:hlinkClick r:id="rId3"/>
              </a:rPr>
              <a:t>分散作業</a:t>
            </a:r>
            <a:r>
              <a:rPr lang="en-US" altLang="ja-JP" dirty="0">
                <a:hlinkClick r:id="rId3"/>
              </a:rPr>
              <a:t>-</a:t>
            </a:r>
            <a:r>
              <a:rPr lang="ja-JP" altLang="en-US" dirty="0">
                <a:hlinkClick r:id="rId3"/>
              </a:rPr>
              <a:t>分散作業の</a:t>
            </a:r>
            <a:r>
              <a:rPr lang="ja-JP" altLang="en-US" dirty="0" smtClean="0">
                <a:hlinkClick r:id="rId3"/>
              </a:rPr>
              <a:t>流れ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64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分散型バージョン管理システム（</a:t>
            </a:r>
            <a:r>
              <a:rPr lang="en-US" altLang="ja-JP" sz="3200" dirty="0" smtClean="0"/>
              <a:t>DVCS</a:t>
            </a:r>
            <a:r>
              <a:rPr lang="ja-JP" altLang="en-US" sz="3200" dirty="0" smtClean="0"/>
              <a:t>）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err="1"/>
              <a:t>Git</a:t>
            </a:r>
            <a:r>
              <a:rPr lang="ja-JP" altLang="en-US" dirty="0"/>
              <a:t>を始めとした分散型バージョン管理システム</a:t>
            </a:r>
          </a:p>
          <a:p>
            <a:r>
              <a:rPr kumimoji="1" lang="ja-JP" altLang="en-US" dirty="0" smtClean="0"/>
              <a:t>各開発者は共有リポジトリーから「</a:t>
            </a:r>
            <a:r>
              <a:rPr lang="ja-JP" altLang="en-US" dirty="0"/>
              <a:t>クローン</a:t>
            </a:r>
            <a:r>
              <a:rPr kumimoji="1" lang="ja-JP" altLang="en-US" dirty="0" smtClean="0"/>
              <a:t>」して完全なリポジトリーを自分で持つ</a:t>
            </a:r>
            <a:endParaRPr lang="en-US" altLang="ja-JP" dirty="0" smtClean="0"/>
          </a:p>
          <a:p>
            <a:r>
              <a:rPr kumimoji="1" lang="ja-JP" altLang="en-US" dirty="0"/>
              <a:t>作業が</a:t>
            </a:r>
            <a:r>
              <a:rPr kumimoji="1" lang="ja-JP" altLang="en-US" dirty="0" smtClean="0"/>
              <a:t>終わったら自分のリポジトリーに「コミット」</a:t>
            </a:r>
            <a:endParaRPr kumimoji="1" lang="en-US" altLang="ja-JP" dirty="0" smtClean="0"/>
          </a:p>
          <a:p>
            <a:r>
              <a:rPr kumimoji="1" lang="ja-JP" altLang="en-US" dirty="0" smtClean="0"/>
              <a:t>クローン元の共有リポジトリーに「プッシュ」</a:t>
            </a:r>
            <a:endParaRPr kumimoji="1" lang="en-US" altLang="ja-JP" dirty="0" smtClean="0"/>
          </a:p>
          <a:p>
            <a:r>
              <a:rPr lang="ja-JP" altLang="en-US" dirty="0"/>
              <a:t>他の</a:t>
            </a:r>
            <a:r>
              <a:rPr lang="ja-JP" altLang="en-US" dirty="0" smtClean="0"/>
              <a:t>人の成果を取り込むため適宜「プル」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584" y="6516052"/>
            <a:ext cx="752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図の</a:t>
            </a:r>
            <a:r>
              <a:rPr lang="ja-JP" altLang="en-US" dirty="0" smtClean="0"/>
              <a:t>引用元 </a:t>
            </a:r>
            <a:r>
              <a:rPr lang="en-US" altLang="ja-JP" dirty="0" smtClean="0"/>
              <a:t>: </a:t>
            </a:r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://git-scm.com/book/ja/Git-</a:t>
            </a:r>
            <a:r>
              <a:rPr lang="ja-JP" altLang="en-US" dirty="0" err="1">
                <a:hlinkClick r:id="rId2"/>
              </a:rPr>
              <a:t>での</a:t>
            </a:r>
            <a:r>
              <a:rPr lang="ja-JP" altLang="en-US" dirty="0">
                <a:hlinkClick r:id="rId2"/>
              </a:rPr>
              <a:t>分散作業</a:t>
            </a:r>
            <a:r>
              <a:rPr lang="en-US" altLang="ja-JP" dirty="0">
                <a:hlinkClick r:id="rId2"/>
              </a:rPr>
              <a:t>-</a:t>
            </a:r>
            <a:r>
              <a:rPr lang="ja-JP" altLang="en-US" dirty="0">
                <a:hlinkClick r:id="rId2"/>
              </a:rPr>
              <a:t>分散作業の</a:t>
            </a:r>
            <a:r>
              <a:rPr lang="ja-JP" altLang="en-US" dirty="0" smtClean="0">
                <a:hlinkClick r:id="rId2"/>
              </a:rPr>
              <a:t>流れ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99" y="4365104"/>
            <a:ext cx="4990653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97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分散型バージョン管理システム（</a:t>
            </a:r>
            <a:r>
              <a:rPr lang="en-US" altLang="ja-JP" sz="3200" dirty="0" smtClean="0"/>
              <a:t>DVCS</a:t>
            </a:r>
            <a:r>
              <a:rPr lang="ja-JP" altLang="en-US" sz="3200" dirty="0" smtClean="0"/>
              <a:t>）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 smtClean="0"/>
              <a:t>利点：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他の作業者を気にせずコミットできる</a:t>
            </a:r>
            <a:endParaRPr kumimoji="1" lang="en-US" altLang="ja-JP" sz="2800" dirty="0" smtClean="0"/>
          </a:p>
          <a:p>
            <a:r>
              <a:rPr lang="ja-JP" altLang="en-US" sz="2800" dirty="0"/>
              <a:t>共有リポジトリーにアクセス</a:t>
            </a:r>
            <a:r>
              <a:rPr lang="ja-JP" altLang="en-US" sz="2800" dirty="0" smtClean="0"/>
              <a:t>できないスタンドアローンな環境でもコミットできる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sz="2800" dirty="0" smtClean="0"/>
              <a:t>注意点：</a:t>
            </a:r>
            <a:endParaRPr kumimoji="1" lang="en-US" altLang="ja-JP" sz="2800" dirty="0" smtClean="0"/>
          </a:p>
          <a:p>
            <a:r>
              <a:rPr lang="ja-JP" altLang="en-US" sz="2800" dirty="0"/>
              <a:t>他の</a:t>
            </a:r>
            <a:r>
              <a:rPr lang="ja-JP" altLang="en-US" sz="2800" dirty="0" smtClean="0"/>
              <a:t>作業者の成果物とのマージが必要</a:t>
            </a:r>
            <a:endParaRPr lang="en-US" altLang="ja-JP" sz="2800" dirty="0" smtClean="0"/>
          </a:p>
          <a:p>
            <a:r>
              <a:rPr kumimoji="1" lang="ja-JP" altLang="en-US" sz="2800" dirty="0"/>
              <a:t>完全</a:t>
            </a:r>
            <a:r>
              <a:rPr kumimoji="1" lang="ja-JP" altLang="en-US" sz="2800" dirty="0" smtClean="0"/>
              <a:t>なリポジトリーを持つため、巨大なリポジトリーだとサイズが大きくなりがち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54870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コミットは変更できない（</a:t>
            </a:r>
            <a:r>
              <a:rPr kumimoji="1" lang="en-US" altLang="ja-JP" sz="3200" dirty="0" smtClean="0"/>
              <a:t>Immutable</a:t>
            </a:r>
            <a:r>
              <a:rPr kumimoji="1" lang="ja-JP" altLang="en-US" sz="3200" dirty="0" smtClean="0"/>
              <a:t>）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kumimoji="1" lang="ja-JP" altLang="en-US" sz="2800" dirty="0" smtClean="0"/>
              <a:t>のコミットはその時点でのスナップショット</a:t>
            </a:r>
            <a:endParaRPr kumimoji="1" lang="en-US" altLang="ja-JP" sz="2800" dirty="0" smtClean="0"/>
          </a:p>
          <a:p>
            <a:r>
              <a:rPr lang="ja-JP" altLang="en-US" sz="2800" dirty="0"/>
              <a:t>コミットメッセージ</a:t>
            </a:r>
            <a:r>
              <a:rPr lang="ja-JP" altLang="en-US" sz="2800" dirty="0" smtClean="0"/>
              <a:t>含め、一つのオブジェクトにまとめられる</a:t>
            </a:r>
            <a:endParaRPr lang="en-US" altLang="ja-JP" sz="2800" dirty="0" smtClean="0"/>
          </a:p>
          <a:p>
            <a:r>
              <a:rPr kumimoji="1" lang="ja-JP" altLang="en-US" sz="2800" dirty="0"/>
              <a:t>コミットしなおすことはできる</a:t>
            </a:r>
            <a:r>
              <a:rPr kumimoji="1" lang="ja-JP" altLang="en-US" sz="2800" dirty="0" smtClean="0"/>
              <a:t>が、別のコミットオブジェクトが作られる</a:t>
            </a:r>
            <a:endParaRPr kumimoji="1" lang="en-US" altLang="ja-JP" sz="2800" dirty="0" smtClean="0"/>
          </a:p>
        </p:txBody>
      </p:sp>
      <p:pic>
        <p:nvPicPr>
          <p:cNvPr id="4098" name="Picture 2" descr="http://git-scm.com/figures/18333fig0901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337" y="4005064"/>
            <a:ext cx="3654137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827584" y="6516052"/>
            <a:ext cx="683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ja-JP" altLang="en-US" dirty="0"/>
              <a:t>図の</a:t>
            </a:r>
            <a:r>
              <a:rPr lang="ja-JP" altLang="en-US" dirty="0" smtClean="0"/>
              <a:t>引用元 </a:t>
            </a:r>
            <a:r>
              <a:rPr lang="en-US" altLang="ja-JP" dirty="0" smtClean="0"/>
              <a:t>: </a:t>
            </a:r>
            <a:r>
              <a:rPr lang="en-US" altLang="ja-JP" dirty="0" smtClean="0">
                <a:hlinkClick r:id="rId3"/>
              </a:rPr>
              <a:t>http</a:t>
            </a:r>
            <a:r>
              <a:rPr lang="en-US" altLang="ja-JP" dirty="0">
                <a:hlinkClick r:id="rId3"/>
              </a:rPr>
              <a:t>://</a:t>
            </a:r>
            <a:r>
              <a:rPr lang="en-US" altLang="ja-JP" dirty="0" smtClean="0">
                <a:hlinkClick r:id="rId3"/>
              </a:rPr>
              <a:t>git-scm.com/book/ja/</a:t>
            </a:r>
            <a:r>
              <a:rPr lang="en-US" altLang="ja-JP" dirty="0">
                <a:hlinkClick r:id="rId3"/>
              </a:rPr>
              <a:t>Git</a:t>
            </a:r>
            <a:r>
              <a:rPr lang="ja-JP" altLang="en-US" dirty="0">
                <a:hlinkClick r:id="rId3"/>
              </a:rPr>
              <a:t>の</a:t>
            </a:r>
            <a:r>
              <a:rPr lang="ja-JP" altLang="en-US" dirty="0" smtClean="0">
                <a:hlinkClick r:id="rId3"/>
              </a:rPr>
              <a:t>内側</a:t>
            </a:r>
            <a:r>
              <a:rPr lang="en-US" altLang="ja-JP" dirty="0" smtClean="0">
                <a:hlinkClick r:id="rId3"/>
              </a:rPr>
              <a:t>-</a:t>
            </a:r>
            <a:r>
              <a:rPr lang="en-US" altLang="ja-JP" dirty="0" err="1" smtClean="0">
                <a:hlinkClick r:id="rId3"/>
              </a:rPr>
              <a:t>Git</a:t>
            </a:r>
            <a:r>
              <a:rPr lang="ja-JP" altLang="en-US" dirty="0">
                <a:hlinkClick r:id="rId3"/>
              </a:rPr>
              <a:t>オブジェクト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1209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コミットは変更できない（</a:t>
            </a:r>
            <a:r>
              <a:rPr kumimoji="1" lang="en-US" altLang="ja-JP" sz="3200" dirty="0" smtClean="0"/>
              <a:t>Immutable</a:t>
            </a:r>
            <a:r>
              <a:rPr kumimoji="1" lang="ja-JP" altLang="en-US" sz="3200" dirty="0" smtClean="0"/>
              <a:t>）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利点：</a:t>
            </a:r>
            <a:endParaRPr kumimoji="1" lang="en-US" altLang="ja-JP" dirty="0" smtClean="0"/>
          </a:p>
          <a:p>
            <a:r>
              <a:rPr lang="ja-JP" altLang="en-US" dirty="0" smtClean="0"/>
              <a:t>ファイル、フォルダツリーの状態を、コミットした時点に瞬時に復元できる</a:t>
            </a:r>
            <a:endParaRPr lang="en-US" altLang="ja-JP" dirty="0" smtClean="0"/>
          </a:p>
          <a:p>
            <a:r>
              <a:rPr kumimoji="1" lang="ja-JP" altLang="en-US" dirty="0"/>
              <a:t>どこまででも</a:t>
            </a:r>
            <a:r>
              <a:rPr kumimoji="1" lang="ja-JP" altLang="en-US" dirty="0" smtClean="0"/>
              <a:t>戻れる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注意点：</a:t>
            </a:r>
            <a:endParaRPr kumimoji="1" lang="en-US" altLang="ja-JP" dirty="0" smtClean="0"/>
          </a:p>
          <a:p>
            <a:r>
              <a:rPr lang="ja-JP" altLang="en-US" dirty="0" smtClean="0"/>
              <a:t>ファイル数が多くなると、その分コミットオブジェクトも大きくなりパフォーマンスが劣化する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29581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リビジョンは</a:t>
            </a:r>
            <a:r>
              <a:rPr lang="en-US" altLang="ja-JP" sz="3200" dirty="0"/>
              <a:t>SHA-1</a:t>
            </a:r>
            <a:r>
              <a:rPr lang="ja-JP" altLang="en-US" sz="3200" dirty="0"/>
              <a:t>ハッシュ値</a:t>
            </a:r>
            <a:endParaRPr lang="en-US" altLang="ja-JP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 smtClean="0"/>
              <a:t>リビジョンはその時点のコミットオブジェクトの</a:t>
            </a:r>
            <a:r>
              <a:rPr kumimoji="1" lang="en-US" altLang="ja-JP" sz="2800" dirty="0" smtClean="0"/>
              <a:t>SHA-1</a:t>
            </a:r>
            <a:r>
              <a:rPr kumimoji="1" lang="ja-JP" altLang="en-US" sz="2800" dirty="0" smtClean="0"/>
              <a:t>ハッシュ値で表す</a:t>
            </a:r>
            <a:endParaRPr kumimoji="1" lang="en-US" altLang="ja-JP" sz="28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ja-JP" altLang="en-US" dirty="0" smtClean="0"/>
              <a:t>自分と他の開発者で別々にリポジトリーが成長するため、単純に番号で表すことはできない</a:t>
            </a:r>
            <a:endParaRPr lang="en-US" altLang="ja-JP" dirty="0" smtClean="0"/>
          </a:p>
        </p:txBody>
      </p:sp>
      <p:pic>
        <p:nvPicPr>
          <p:cNvPr id="6148" name="Picture 4" descr="http://git-scm.com/figures/18333fig030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73016"/>
            <a:ext cx="47625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827584" y="6516052"/>
            <a:ext cx="729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ja-JP" altLang="en-US" dirty="0"/>
              <a:t>図の</a:t>
            </a:r>
            <a:r>
              <a:rPr lang="ja-JP" altLang="en-US" dirty="0" smtClean="0"/>
              <a:t>引用元 </a:t>
            </a:r>
            <a:r>
              <a:rPr lang="en-US" altLang="ja-JP" dirty="0" smtClean="0"/>
              <a:t>: </a:t>
            </a:r>
            <a:r>
              <a:rPr lang="en-US" altLang="ja-JP" dirty="0" smtClean="0">
                <a:hlinkClick r:id="rId3"/>
              </a:rPr>
              <a:t>http</a:t>
            </a:r>
            <a:r>
              <a:rPr lang="en-US" altLang="ja-JP" dirty="0">
                <a:hlinkClick r:id="rId3"/>
              </a:rPr>
              <a:t>://</a:t>
            </a:r>
            <a:r>
              <a:rPr lang="en-US" altLang="ja-JP" dirty="0" smtClean="0">
                <a:hlinkClick r:id="rId3"/>
              </a:rPr>
              <a:t>git-scm.com/book/ja/Git-</a:t>
            </a:r>
            <a:r>
              <a:rPr lang="ja-JP" altLang="en-US" dirty="0" smtClean="0">
                <a:hlinkClick r:id="rId3"/>
              </a:rPr>
              <a:t>の</a:t>
            </a:r>
            <a:r>
              <a:rPr lang="ja-JP" altLang="en-US" dirty="0">
                <a:hlinkClick r:id="rId3"/>
              </a:rPr>
              <a:t>ブランチ</a:t>
            </a:r>
            <a:r>
              <a:rPr lang="ja-JP" altLang="en-US" dirty="0" smtClean="0">
                <a:hlinkClick r:id="rId3"/>
              </a:rPr>
              <a:t>機能</a:t>
            </a:r>
            <a:r>
              <a:rPr lang="en-US" altLang="ja-JP" dirty="0" smtClean="0">
                <a:hlinkClick r:id="rId3"/>
              </a:rPr>
              <a:t>-</a:t>
            </a:r>
            <a:r>
              <a:rPr lang="ja-JP" altLang="en-US" dirty="0" smtClean="0">
                <a:hlinkClick r:id="rId3"/>
              </a:rPr>
              <a:t>ブランチ</a:t>
            </a:r>
            <a:r>
              <a:rPr lang="ja-JP" altLang="en-US" dirty="0">
                <a:hlinkClick r:id="rId3"/>
              </a:rPr>
              <a:t>と</a:t>
            </a:r>
            <a:r>
              <a:rPr lang="ja-JP" altLang="en-US" dirty="0" smtClean="0">
                <a:hlinkClick r:id="rId3"/>
              </a:rPr>
              <a:t>は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2890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リビジョンは</a:t>
            </a:r>
            <a:r>
              <a:rPr lang="en-US" altLang="ja-JP" sz="3200" dirty="0"/>
              <a:t>SHA-1</a:t>
            </a:r>
            <a:r>
              <a:rPr lang="ja-JP" altLang="en-US" sz="3200" dirty="0"/>
              <a:t>ハッシュ値</a:t>
            </a:r>
            <a:endParaRPr lang="en-US" altLang="ja-JP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利点：</a:t>
            </a:r>
            <a:endParaRPr lang="en-US" altLang="ja-JP" dirty="0" smtClean="0"/>
          </a:p>
          <a:p>
            <a:r>
              <a:rPr lang="ja-JP" altLang="en-US" dirty="0" smtClean="0"/>
              <a:t>コミットを参照する際、ハッシュ値のため非常に高速</a:t>
            </a:r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注意点：</a:t>
            </a:r>
            <a:endParaRPr lang="en-US" altLang="ja-JP" dirty="0" smtClean="0"/>
          </a:p>
          <a:p>
            <a:r>
              <a:rPr lang="ja-JP" altLang="en-US" dirty="0"/>
              <a:t>自分が行った変更</a:t>
            </a:r>
            <a:r>
              <a:rPr lang="ja-JP" altLang="en-US" dirty="0" smtClean="0"/>
              <a:t>をリビジョンで特定するのは困難</a:t>
            </a:r>
            <a:endParaRPr lang="en-US" altLang="ja-JP" dirty="0" smtClean="0"/>
          </a:p>
          <a:p>
            <a:r>
              <a:rPr lang="ja-JP" altLang="en-US" dirty="0"/>
              <a:t>リビジョンの</a:t>
            </a:r>
            <a:r>
              <a:rPr lang="ja-JP" altLang="en-US" dirty="0" smtClean="0"/>
              <a:t>指定が面倒</a:t>
            </a:r>
            <a:endParaRPr lang="en-US" altLang="ja-JP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01606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リビジョンは</a:t>
            </a:r>
            <a:r>
              <a:rPr lang="en-US" altLang="ja-JP" sz="3200" dirty="0"/>
              <a:t>SHA-1</a:t>
            </a:r>
            <a:r>
              <a:rPr lang="ja-JP" altLang="en-US" sz="3200" dirty="0"/>
              <a:t>ハッシュ値</a:t>
            </a:r>
            <a:endParaRPr lang="en-US" altLang="ja-JP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「リビジョンの指定が面倒」</a:t>
            </a:r>
            <a:endParaRPr lang="en-US" altLang="ja-JP" dirty="0" smtClean="0"/>
          </a:p>
          <a:p>
            <a:r>
              <a:rPr lang="ja-JP" altLang="en-US" dirty="0"/>
              <a:t>これ</a:t>
            </a:r>
            <a:r>
              <a:rPr lang="ja-JP" altLang="en-US" dirty="0" smtClean="0"/>
              <a:t>はリビジョンを指定していろいろやろうとするから</a:t>
            </a:r>
            <a:endParaRPr lang="en-US" altLang="ja-JP" dirty="0" smtClean="0"/>
          </a:p>
          <a:p>
            <a:r>
              <a:rPr lang="en-US" altLang="ja-JP" dirty="0" err="1" smtClean="0"/>
              <a:t>Git</a:t>
            </a:r>
            <a:r>
              <a:rPr lang="ja-JP" altLang="en-US" dirty="0" smtClean="0"/>
              <a:t>では粒度の小さい作業単位にブランチを作成するのが基本</a:t>
            </a:r>
            <a:endParaRPr lang="en-US" altLang="ja-JP" dirty="0" smtClean="0"/>
          </a:p>
          <a:p>
            <a:r>
              <a:rPr lang="ja-JP" altLang="en-US" dirty="0"/>
              <a:t>ブランチ</a:t>
            </a:r>
            <a:r>
              <a:rPr lang="ja-JP" altLang="en-US" dirty="0" smtClean="0"/>
              <a:t>はわかりやすい名前を付けることができる</a:t>
            </a:r>
            <a:endParaRPr lang="en-US" altLang="ja-JP" dirty="0" smtClean="0"/>
          </a:p>
          <a:p>
            <a:r>
              <a:rPr lang="ja-JP" altLang="en-US" dirty="0" smtClean="0"/>
              <a:t>マージなどはブランチ名を指定して行うため、明示的にリビジョンを指定することはあまりない</a:t>
            </a:r>
            <a:endParaRPr lang="en-US" altLang="ja-JP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44938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 smtClean="0"/>
              <a:t>ブランチ、タグは</a:t>
            </a:r>
            <a:r>
              <a:rPr lang="ja-JP" altLang="en-US" sz="3200" dirty="0"/>
              <a:t>単なるポインタ</a:t>
            </a:r>
            <a:endParaRPr lang="en-US" altLang="ja-JP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smtClean="0"/>
              <a:t>Subversion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ブランチ、タグ</a:t>
            </a:r>
            <a:endParaRPr kumimoji="1" lang="en-US" altLang="ja-JP" dirty="0" smtClean="0"/>
          </a:p>
          <a:p>
            <a:r>
              <a:rPr lang="ja-JP" altLang="en-US" dirty="0" smtClean="0"/>
              <a:t>リポジトリー上のあるツリーの「コピー」</a:t>
            </a:r>
            <a:endParaRPr lang="en-US" altLang="ja-JP" dirty="0" smtClean="0"/>
          </a:p>
          <a:p>
            <a:r>
              <a:rPr kumimoji="1" lang="ja-JP" altLang="en-US" dirty="0" smtClean="0"/>
              <a:t>ブランチを作成するには共有リポジトリーへのアクセスが不可欠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ブランチ、タグ</a:t>
            </a:r>
            <a:endParaRPr kumimoji="1" lang="en-US" altLang="ja-JP" dirty="0" smtClean="0"/>
          </a:p>
          <a:p>
            <a:r>
              <a:rPr lang="ja-JP" altLang="en-US" dirty="0" smtClean="0"/>
              <a:t>コミットオブジェクトへの「ポインタ」</a:t>
            </a:r>
            <a:endParaRPr lang="en-US" altLang="ja-JP" dirty="0" smtClean="0"/>
          </a:p>
          <a:p>
            <a:r>
              <a:rPr kumimoji="1" lang="ja-JP" altLang="en-US" dirty="0" smtClean="0"/>
              <a:t>共有リポジトリーとは関係なく、ローカルで好きなだけ作れる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5063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dirty="0" smtClean="0"/>
              <a:t>ブランチ、タグは</a:t>
            </a:r>
            <a:r>
              <a:rPr kumimoji="1" lang="ja-JP" altLang="en-US" sz="3200" dirty="0" smtClean="0"/>
              <a:t>単なるポインタ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ブランチ、タグイメージ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7584" y="6516052"/>
            <a:ext cx="729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ja-JP" altLang="en-US" dirty="0"/>
              <a:t>図の</a:t>
            </a:r>
            <a:r>
              <a:rPr lang="ja-JP" altLang="en-US" dirty="0" smtClean="0"/>
              <a:t>引用元 </a:t>
            </a:r>
            <a:r>
              <a:rPr lang="en-US" altLang="ja-JP" dirty="0" smtClean="0"/>
              <a:t>: </a:t>
            </a:r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git-scm.com/book/ja/Git-</a:t>
            </a:r>
            <a:r>
              <a:rPr lang="ja-JP" altLang="en-US" dirty="0" smtClean="0">
                <a:hlinkClick r:id="rId2"/>
              </a:rPr>
              <a:t>の</a:t>
            </a:r>
            <a:r>
              <a:rPr lang="ja-JP" altLang="en-US" dirty="0">
                <a:hlinkClick r:id="rId2"/>
              </a:rPr>
              <a:t>ブランチ</a:t>
            </a:r>
            <a:r>
              <a:rPr lang="ja-JP" altLang="en-US" dirty="0" smtClean="0">
                <a:hlinkClick r:id="rId2"/>
              </a:rPr>
              <a:t>機能</a:t>
            </a:r>
            <a:r>
              <a:rPr lang="en-US" altLang="ja-JP" dirty="0" smtClean="0">
                <a:hlinkClick r:id="rId2"/>
              </a:rPr>
              <a:t>-</a:t>
            </a:r>
            <a:r>
              <a:rPr lang="ja-JP" altLang="en-US" dirty="0" smtClean="0">
                <a:hlinkClick r:id="rId2"/>
              </a:rPr>
              <a:t>ブランチ</a:t>
            </a:r>
            <a:r>
              <a:rPr lang="ja-JP" altLang="en-US" dirty="0">
                <a:hlinkClick r:id="rId2"/>
              </a:rPr>
              <a:t>と</a:t>
            </a:r>
            <a:r>
              <a:rPr lang="ja-JP" altLang="en-US" dirty="0" smtClean="0">
                <a:hlinkClick r:id="rId2"/>
              </a:rPr>
              <a:t>は</a:t>
            </a:r>
            <a:endParaRPr lang="ja-JP" altLang="en-US" dirty="0"/>
          </a:p>
        </p:txBody>
      </p:sp>
      <p:pic>
        <p:nvPicPr>
          <p:cNvPr id="7172" name="Picture 4" descr="http://git-scm.com/figures/18333fig0309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33093"/>
            <a:ext cx="5544616" cy="423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94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謝辞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4400" dirty="0" smtClean="0"/>
              <a:t>コラボ企画として</a:t>
            </a:r>
            <a:endParaRPr kumimoji="1" lang="en-US" altLang="ja-JP" sz="4400" dirty="0" smtClean="0"/>
          </a:p>
          <a:p>
            <a:pPr marL="0" indent="0" algn="ctr">
              <a:buNone/>
            </a:pPr>
            <a:r>
              <a:rPr lang="ja-JP" altLang="en-US" sz="4400" dirty="0"/>
              <a:t>会場を提供して</a:t>
            </a:r>
            <a:r>
              <a:rPr lang="ja-JP" altLang="en-US" sz="4400" dirty="0" smtClean="0"/>
              <a:t>いただいた</a:t>
            </a:r>
            <a:endParaRPr lang="en-US" altLang="ja-JP" sz="4400" dirty="0" smtClean="0"/>
          </a:p>
          <a:p>
            <a:pPr marL="0" indent="0" algn="ctr">
              <a:buNone/>
            </a:pPr>
            <a:r>
              <a:rPr kumimoji="1" lang="en-US" altLang="ja-JP" sz="4400" dirty="0" smtClean="0"/>
              <a:t>“</a:t>
            </a:r>
            <a:r>
              <a:rPr kumimoji="1" lang="ja-JP" altLang="en-US" sz="4400" dirty="0" smtClean="0"/>
              <a:t>長岡</a:t>
            </a:r>
            <a:r>
              <a:rPr kumimoji="1" lang="en-US" altLang="ja-JP" sz="4400" dirty="0" smtClean="0"/>
              <a:t>IT</a:t>
            </a:r>
            <a:r>
              <a:rPr kumimoji="1" lang="ja-JP" altLang="en-US" sz="4400" dirty="0" smtClean="0"/>
              <a:t>開発者勉強会（</a:t>
            </a:r>
            <a:r>
              <a:rPr kumimoji="1" lang="en-US" altLang="ja-JP" sz="4400" dirty="0" smtClean="0"/>
              <a:t>NDS</a:t>
            </a:r>
            <a:r>
              <a:rPr kumimoji="1" lang="ja-JP" altLang="en-US" sz="4400" dirty="0" smtClean="0"/>
              <a:t>）</a:t>
            </a:r>
            <a:r>
              <a:rPr kumimoji="1" lang="en-US" altLang="ja-JP" sz="4400" dirty="0" smtClean="0"/>
              <a:t>”</a:t>
            </a:r>
          </a:p>
          <a:p>
            <a:pPr marL="0" indent="0" algn="ctr">
              <a:buNone/>
            </a:pPr>
            <a:r>
              <a:rPr kumimoji="1" lang="ja-JP" altLang="en-US" sz="4400" dirty="0" smtClean="0"/>
              <a:t>に</a:t>
            </a:r>
            <a:endParaRPr kumimoji="1" lang="en-US" altLang="ja-JP" sz="4400" dirty="0" smtClean="0"/>
          </a:p>
          <a:p>
            <a:pPr marL="0" indent="0" algn="ctr">
              <a:buNone/>
            </a:pPr>
            <a:r>
              <a:rPr kumimoji="1" lang="ja-JP" altLang="en-US" sz="7200" dirty="0" smtClean="0">
                <a:solidFill>
                  <a:srgbClr val="FF0000"/>
                </a:solidFill>
              </a:rPr>
              <a:t>感謝</a:t>
            </a:r>
            <a:endParaRPr kumimoji="1" lang="ja-JP" alt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890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 smtClean="0"/>
              <a:t>ブランチ、タグは</a:t>
            </a:r>
            <a:r>
              <a:rPr lang="ja-JP" altLang="en-US" sz="3200" dirty="0"/>
              <a:t>単なるポインタ</a:t>
            </a:r>
            <a:endParaRPr lang="en-US" altLang="ja-JP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単なるポインタなので・・・</a:t>
            </a:r>
            <a:endParaRPr kumimoji="1" lang="en-US" altLang="ja-JP" dirty="0" smtClean="0"/>
          </a:p>
          <a:p>
            <a:r>
              <a:rPr kumimoji="1" lang="ja-JP" altLang="en-US" dirty="0" smtClean="0"/>
              <a:t>ブランチ、タグが</a:t>
            </a:r>
            <a:r>
              <a:rPr kumimoji="1" lang="ja-JP" altLang="en-US" dirty="0" smtClean="0"/>
              <a:t>「軽い」</a:t>
            </a:r>
            <a:endParaRPr kumimoji="1" lang="en-US" altLang="ja-JP" dirty="0" smtClean="0"/>
          </a:p>
          <a:p>
            <a:r>
              <a:rPr lang="ja-JP" altLang="en-US" dirty="0" smtClean="0"/>
              <a:t>ブランチ、タグの</a:t>
            </a:r>
            <a:r>
              <a:rPr lang="ja-JP" altLang="en-US" dirty="0" smtClean="0"/>
              <a:t>作成、切り替えが「高速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lang="ja-JP" altLang="en-US" dirty="0"/>
              <a:t>ブランチを切り替えるだけ</a:t>
            </a:r>
            <a:r>
              <a:rPr lang="ja-JP" altLang="en-US" dirty="0" smtClean="0"/>
              <a:t>で、フォルダ構成も変化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9881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ja-JP" altLang="en-US" dirty="0" smtClean="0"/>
              <a:t>の利点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03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err="1" smtClean="0"/>
              <a:t>Git</a:t>
            </a:r>
            <a:r>
              <a:rPr kumimoji="1" lang="ja-JP" altLang="en-US" sz="3200" dirty="0" smtClean="0"/>
              <a:t>の利点</a:t>
            </a:r>
            <a:endParaRPr kumimoji="1" lang="ja-JP" altLang="en-US" sz="32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高速ブランチング</a:t>
            </a:r>
            <a:endParaRPr kumimoji="1" lang="en-US" altLang="ja-JP" dirty="0" smtClean="0"/>
          </a:p>
          <a:p>
            <a:r>
              <a:rPr kumimoji="1" lang="ja-JP" altLang="en-US" dirty="0" smtClean="0"/>
              <a:t>各種コード共有サービス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255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dirty="0" smtClean="0"/>
              <a:t>高速ブランチング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高速に動作するブランチによって、</a:t>
            </a: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は次のような作業手順が一般的となる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作業単位にブランチ作成（</a:t>
            </a:r>
            <a:r>
              <a:rPr lang="en-US" altLang="ja-JP" dirty="0" smtClean="0"/>
              <a:t>topic branch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ブランチ</a:t>
            </a:r>
            <a:r>
              <a:rPr lang="ja-JP" altLang="en-US" dirty="0" smtClean="0"/>
              <a:t>で適宜コミット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メインライン</a:t>
            </a:r>
            <a:r>
              <a:rPr kumimoji="1" lang="ja-JP" altLang="en-US" dirty="0" smtClean="0"/>
              <a:t>にブランチをマージ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7423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dirty="0" smtClean="0"/>
              <a:t>高速ブランチング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smtClean="0"/>
              <a:t>topic branch</a:t>
            </a:r>
            <a:r>
              <a:rPr kumimoji="1" lang="ja-JP" altLang="en-US" dirty="0" smtClean="0"/>
              <a:t>の利点</a:t>
            </a:r>
            <a:endParaRPr kumimoji="1" lang="en-US" altLang="ja-JP" dirty="0" smtClean="0"/>
          </a:p>
          <a:p>
            <a:r>
              <a:rPr kumimoji="1" lang="ja-JP" altLang="en-US" dirty="0" smtClean="0"/>
              <a:t>行うべき作業が明確になる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小さい</a:t>
            </a:r>
            <a:r>
              <a:rPr kumimoji="1" lang="ja-JP" altLang="en-US" dirty="0"/>
              <a:t>単位</a:t>
            </a:r>
            <a:r>
              <a:rPr kumimoji="1" lang="ja-JP" altLang="en-US" dirty="0" smtClean="0"/>
              <a:t>で徐々に成果を積み上げていくことができる</a:t>
            </a:r>
            <a:endParaRPr kumimoji="1" lang="en-US" altLang="ja-JP" dirty="0" smtClean="0"/>
          </a:p>
          <a:p>
            <a:r>
              <a:rPr lang="en-US" altLang="ja-JP" dirty="0" smtClean="0"/>
              <a:t>TDD</a:t>
            </a:r>
            <a:r>
              <a:rPr lang="ja-JP" altLang="en-US" dirty="0" smtClean="0"/>
              <a:t>との相性が</a:t>
            </a:r>
            <a:r>
              <a:rPr lang="ja-JP" altLang="en-US" dirty="0" smtClean="0"/>
              <a:t>良い</a:t>
            </a:r>
            <a:endParaRPr lang="en-US" altLang="ja-JP" dirty="0" smtClean="0"/>
          </a:p>
          <a:p>
            <a:r>
              <a:rPr lang="ja-JP" altLang="en-US" dirty="0" smtClean="0"/>
              <a:t>試行した結果うまくいかなかったらブランチごと捨てるだけ</a:t>
            </a:r>
            <a:endParaRPr lang="en-US" altLang="ja-JP" dirty="0" smtClean="0"/>
          </a:p>
          <a:p>
            <a:r>
              <a:rPr lang="ja-JP" altLang="en-US" dirty="0"/>
              <a:t>いくつ</a:t>
            </a:r>
            <a:r>
              <a:rPr lang="ja-JP" altLang="en-US" dirty="0" smtClean="0"/>
              <a:t>も試行ブランチを作って比較できる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0488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角丸四角形 12"/>
          <p:cNvSpPr/>
          <p:nvPr/>
        </p:nvSpPr>
        <p:spPr>
          <a:xfrm>
            <a:off x="5652120" y="3717032"/>
            <a:ext cx="194421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dirty="0" smtClean="0"/>
              <a:t>高速ブランチング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smtClean="0"/>
              <a:t>topic branch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Subversion</a:t>
            </a:r>
            <a:r>
              <a:rPr kumimoji="1" lang="ja-JP" altLang="en-US" dirty="0" smtClean="0"/>
              <a:t>でやると・・・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204864"/>
            <a:ext cx="3528392" cy="4118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835696" y="6390431"/>
            <a:ext cx="134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Branch HELL</a:t>
            </a:r>
            <a:endParaRPr kumimoji="1" lang="ja-JP" altLang="en-US" dirty="0"/>
          </a:p>
        </p:txBody>
      </p:sp>
      <p:sp>
        <p:nvSpPr>
          <p:cNvPr id="5" name="フローチャート : 磁気ディスク 4"/>
          <p:cNvSpPr/>
          <p:nvPr/>
        </p:nvSpPr>
        <p:spPr>
          <a:xfrm>
            <a:off x="6012160" y="2492896"/>
            <a:ext cx="1224136" cy="720080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repository</a:t>
            </a:r>
            <a:endParaRPr kumimoji="1" lang="ja-JP" altLang="en-US" dirty="0"/>
          </a:p>
        </p:txBody>
      </p:sp>
      <p:pic>
        <p:nvPicPr>
          <p:cNvPr id="1027" name="Picture 3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62" y="5229200"/>
            <a:ext cx="897731" cy="91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5880404" y="6390431"/>
            <a:ext cx="182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Low Performance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6228184" y="3356992"/>
            <a:ext cx="0" cy="16561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6516216" y="3356992"/>
            <a:ext cx="0" cy="16561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6785061" y="3356992"/>
            <a:ext cx="0" cy="16561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7073093" y="3356992"/>
            <a:ext cx="0" cy="16561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145641" y="4000418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Network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371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dirty="0" smtClean="0"/>
              <a:t>高速ブランチング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ブランチングをサポートするサブコマンド</a:t>
            </a:r>
            <a:endParaRPr lang="en-US" altLang="ja-JP" dirty="0"/>
          </a:p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-now</a:t>
            </a:r>
            <a:br>
              <a:rPr kumimoji="1" lang="en-US" altLang="ja-JP" dirty="0" smtClean="0"/>
            </a:br>
            <a:r>
              <a:rPr lang="en-US" altLang="ja-JP" dirty="0" smtClean="0">
                <a:hlinkClick r:id="rId2"/>
              </a:rPr>
              <a:t>https://github.com/iwata/git-now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hlinkClick r:id="rId3"/>
              </a:rPr>
              <a:t>https://gist.github.com/1127078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セーブするような感覚でコミット</a:t>
            </a:r>
            <a:endParaRPr kumimoji="1" lang="en-US" altLang="ja-JP" dirty="0" smtClean="0"/>
          </a:p>
          <a:p>
            <a:r>
              <a:rPr lang="en-US" altLang="ja-JP" dirty="0" err="1" smtClean="0"/>
              <a:t>git</a:t>
            </a:r>
            <a:r>
              <a:rPr lang="en-US" altLang="ja-JP" dirty="0" smtClean="0"/>
              <a:t>-master</a:t>
            </a:r>
            <a:br>
              <a:rPr lang="en-US" altLang="ja-JP" dirty="0" smtClean="0"/>
            </a:br>
            <a:r>
              <a:rPr lang="en-US" altLang="ja-JP" dirty="0" smtClean="0">
                <a:hlinkClick r:id="rId4"/>
              </a:rPr>
              <a:t>https://gist.github.com/1131618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topic branch</a:t>
            </a:r>
            <a:r>
              <a:rPr lang="ja-JP" altLang="en-US" dirty="0" smtClean="0"/>
              <a:t>のマージをサポート</a:t>
            </a:r>
            <a:endParaRPr lang="en-US" altLang="ja-JP" dirty="0" smtClean="0"/>
          </a:p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-flow</a:t>
            </a:r>
            <a:br>
              <a:rPr kumimoji="1" lang="en-US" altLang="ja-JP" dirty="0" smtClean="0"/>
            </a:br>
            <a:r>
              <a:rPr lang="en-US" altLang="ja-JP" dirty="0" smtClean="0">
                <a:hlinkClick r:id="rId5"/>
              </a:rPr>
              <a:t>https://github.com/nvie/gitflow/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 </a:t>
            </a:r>
            <a:r>
              <a:rPr lang="en-US" altLang="ja-JP" dirty="0"/>
              <a:t>successful </a:t>
            </a:r>
            <a:r>
              <a:rPr lang="en-US" altLang="ja-JP" dirty="0" err="1"/>
              <a:t>Git</a:t>
            </a:r>
            <a:r>
              <a:rPr lang="en-US" altLang="ja-JP" dirty="0"/>
              <a:t> branching </a:t>
            </a:r>
            <a:r>
              <a:rPr lang="en-US" altLang="ja-JP" dirty="0" smtClean="0"/>
              <a:t>model</a:t>
            </a:r>
            <a:r>
              <a:rPr lang="ja-JP" altLang="en-US" dirty="0" smtClean="0"/>
              <a:t>」をサポート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hlinkClick r:id="rId6"/>
              </a:rPr>
              <a:t>http://keijinsonyaban.blogspot.jp/2010/10/successful-git-branching-model.html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92490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dirty="0" smtClean="0"/>
              <a:t>各種コード共有サービス</a:t>
            </a:r>
            <a:endParaRPr kumimoji="1" lang="ja-JP" altLang="en-US" sz="3200" dirty="0"/>
          </a:p>
        </p:txBody>
      </p:sp>
      <p:pic>
        <p:nvPicPr>
          <p:cNvPr id="2050" name="Picture 2" descr="http://atnd.org/event_images/0004/0804/octocat_original.png?131532815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74" y="1760489"/>
            <a:ext cx="1560579" cy="156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1.google.com/images?q=tbn:ANd9GcSp9E6GJ3CfWKUvNa-XypxZNqz79KQezHlQR9qvGK_wbPwiS1N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084606"/>
            <a:ext cx="2808312" cy="91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ackl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607" y="3573016"/>
            <a:ext cx="18764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869160"/>
            <a:ext cx="2589449" cy="70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 descr="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93096"/>
            <a:ext cx="2318652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098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/>
              <a:t>各種コード共有サービス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お勧めは・・・</a:t>
            </a:r>
            <a:endParaRPr kumimoji="1" lang="ja-JP" altLang="en-US" dirty="0"/>
          </a:p>
        </p:txBody>
      </p:sp>
      <p:pic>
        <p:nvPicPr>
          <p:cNvPr id="4" name="Picture 2" descr="http://atnd.org/event_images/0004/0804/octocat_original.png?13153281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8272" y="2492896"/>
            <a:ext cx="1558711" cy="155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encrypted-tbn1.google.com/images?q=tbn:ANd9GcSp9E6GJ3CfWKUvNa-XypxZNqz79KQezHlQR9qvGK_wbPwiS1N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81128"/>
            <a:ext cx="2808312" cy="91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4328144" y="293452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公開用</a:t>
            </a:r>
            <a:endParaRPr kumimoji="1"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28144" y="4714135"/>
            <a:ext cx="384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/>
              <a:t>プライベート用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85338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の学習法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10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/>
              <a:t>GitHub</a:t>
            </a:r>
            <a:r>
              <a:rPr lang="ja-JP" altLang="en-US" dirty="0"/>
              <a:t>を始めとして様々なコード共有サイトで採用されている</a:t>
            </a:r>
            <a:r>
              <a:rPr lang="en-US" altLang="ja-JP" dirty="0" err="1"/>
              <a:t>Git</a:t>
            </a:r>
            <a:r>
              <a:rPr lang="ja-JP" altLang="en-US" dirty="0"/>
              <a:t>ですが、いまい</a:t>
            </a:r>
            <a:r>
              <a:rPr lang="ja-JP" altLang="en-US" dirty="0" err="1"/>
              <a:t>ち</a:t>
            </a:r>
            <a:r>
              <a:rPr lang="ja-JP" altLang="en-US" dirty="0"/>
              <a:t>よくわからないという人もまだ多いと思います。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そんな</a:t>
            </a:r>
            <a:r>
              <a:rPr lang="ja-JP" altLang="en-US" dirty="0"/>
              <a:t>あなたと一緒に、</a:t>
            </a:r>
            <a:r>
              <a:rPr lang="en-US" altLang="ja-JP" dirty="0" err="1"/>
              <a:t>Git</a:t>
            </a:r>
            <a:r>
              <a:rPr lang="ja-JP" altLang="en-US" dirty="0"/>
              <a:t>の概念、特長を実際に手を動かしながら共</a:t>
            </a:r>
            <a:r>
              <a:rPr lang="ja-JP" altLang="en-US" dirty="0" smtClean="0"/>
              <a:t>に学んでいきましょう。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06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err="1" smtClean="0"/>
              <a:t>Git</a:t>
            </a:r>
            <a:r>
              <a:rPr kumimoji="1" lang="ja-JP" altLang="en-US" sz="3200" dirty="0" smtClean="0"/>
              <a:t>の学習法</a:t>
            </a:r>
            <a:endParaRPr kumimoji="1" lang="ja-JP" altLang="en-US" sz="32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dirty="0" smtClean="0"/>
              <a:t>読書駆動学習</a:t>
            </a:r>
            <a:endParaRPr lang="en-US" altLang="ja-JP" dirty="0" smtClean="0"/>
          </a:p>
          <a:p>
            <a:r>
              <a:rPr kumimoji="1" lang="ja-JP" altLang="en-US" sz="2400" dirty="0" smtClean="0"/>
              <a:t>入門</a:t>
            </a:r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 err="1" smtClean="0"/>
              <a:t>Git</a:t>
            </a:r>
            <a:r>
              <a:rPr lang="ja-JP" altLang="en-US" sz="2400" dirty="0" smtClean="0"/>
              <a:t>のコミッターが書いた入門書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>
                <a:hlinkClick r:id="rId2"/>
              </a:rPr>
              <a:t>http://</a:t>
            </a:r>
            <a:r>
              <a:rPr lang="en-US" altLang="ja-JP" sz="2400" dirty="0" smtClean="0">
                <a:hlinkClick r:id="rId2"/>
              </a:rPr>
              <a:t>www.amazon.co.jp/dp/4798023809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（入門</a:t>
            </a:r>
            <a:r>
              <a:rPr lang="en-US" altLang="ja-JP" sz="2400" dirty="0" err="1" smtClean="0"/>
              <a:t>git</a:t>
            </a:r>
            <a:r>
              <a:rPr lang="ja-JP" altLang="en-US" sz="2400" dirty="0" smtClean="0"/>
              <a:t>という本</a:t>
            </a:r>
            <a:r>
              <a:rPr lang="ja-JP" altLang="en-US" sz="2400" dirty="0" smtClean="0"/>
              <a:t>もあるので注意）</a:t>
            </a:r>
            <a:endParaRPr kumimoji="1" lang="en-US" altLang="ja-JP" sz="2400" dirty="0" smtClean="0"/>
          </a:p>
          <a:p>
            <a:r>
              <a:rPr lang="en-US" altLang="ja-JP" sz="2400" dirty="0" err="1" smtClean="0"/>
              <a:t>Git</a:t>
            </a:r>
            <a:r>
              <a:rPr lang="ja-JP" altLang="en-US" sz="2400" dirty="0" smtClean="0"/>
              <a:t>ポケットリファレンス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おなじみポケットリファレンス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>
                <a:hlinkClick r:id="rId3"/>
              </a:rPr>
              <a:t>http://www.amazon.co.jp/dp/477415184X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Pro </a:t>
            </a:r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err="1" smtClean="0"/>
              <a:t>Git</a:t>
            </a:r>
            <a:r>
              <a:rPr kumimoji="1" lang="ja-JP" altLang="en-US" sz="2400" dirty="0" smtClean="0"/>
              <a:t>の内部についても学べる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>
                <a:hlinkClick r:id="rId4"/>
              </a:rPr>
              <a:t>http://</a:t>
            </a:r>
            <a:r>
              <a:rPr lang="en-US" altLang="ja-JP" sz="2400" dirty="0" smtClean="0">
                <a:hlinkClick r:id="rId4"/>
              </a:rPr>
              <a:t>git-scm.com/book/ja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（いろんな人が</a:t>
            </a:r>
            <a:r>
              <a:rPr lang="en-US" altLang="ja-JP" sz="2400" dirty="0" smtClean="0"/>
              <a:t>PDF</a:t>
            </a:r>
            <a:r>
              <a:rPr lang="ja-JP" altLang="en-US" sz="2400" dirty="0" smtClean="0"/>
              <a:t>化してくれているので探してみるとよい）</a:t>
            </a:r>
            <a:endParaRPr kumimoji="1" lang="en-US" altLang="ja-JP" sz="24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8012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err="1" smtClean="0"/>
              <a:t>Git</a:t>
            </a:r>
            <a:r>
              <a:rPr kumimoji="1" lang="ja-JP" altLang="en-US" sz="3200" dirty="0" smtClean="0"/>
              <a:t>の学習法</a:t>
            </a:r>
            <a:endParaRPr kumimoji="1" lang="ja-JP" altLang="en-US" sz="32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試してみる</a:t>
            </a:r>
            <a:endParaRPr lang="en-US" altLang="ja-JP" dirty="0" smtClean="0"/>
          </a:p>
          <a:p>
            <a:r>
              <a:rPr lang="en-US" altLang="ja-JP" dirty="0" err="1" smtClean="0"/>
              <a:t>tryGit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try.github.com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24944"/>
            <a:ext cx="4680520" cy="384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99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err="1" smtClean="0"/>
              <a:t>Git</a:t>
            </a:r>
            <a:r>
              <a:rPr kumimoji="1" lang="ja-JP" altLang="en-US" sz="3200" dirty="0" smtClean="0"/>
              <a:t>の学習法</a:t>
            </a:r>
            <a:endParaRPr kumimoji="1" lang="ja-JP" altLang="en-US" sz="32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とにかくいろいろ動かしてみる</a:t>
            </a:r>
            <a:endParaRPr lang="en-US" altLang="ja-JP" dirty="0" smtClean="0"/>
          </a:p>
          <a:p>
            <a:r>
              <a:rPr lang="ja-JP" altLang="en-US" sz="2400" dirty="0" smtClean="0"/>
              <a:t>おともに</a:t>
            </a:r>
            <a:r>
              <a:rPr lang="en-US" altLang="ja-JP" sz="2400" dirty="0" smtClean="0"/>
              <a:t>”</a:t>
            </a:r>
            <a:r>
              <a:rPr lang="en-US" altLang="ja-JP" sz="2400" dirty="0" err="1" smtClean="0"/>
              <a:t>gitk</a:t>
            </a:r>
            <a:r>
              <a:rPr lang="en-US" altLang="ja-JP" sz="2400" dirty="0" smtClean="0"/>
              <a:t>”</a:t>
            </a:r>
          </a:p>
          <a:p>
            <a:pPr lvl="1"/>
            <a:r>
              <a:rPr lang="ja-JP" altLang="en-US" sz="2400" dirty="0"/>
              <a:t>リポジトリのツリー</a:t>
            </a:r>
            <a:r>
              <a:rPr lang="ja-JP" altLang="en-US" sz="2400" dirty="0" smtClean="0"/>
              <a:t>を</a:t>
            </a:r>
            <a:r>
              <a:rPr lang="ja-JP" altLang="en-US" sz="2400" dirty="0"/>
              <a:t>可視化</a:t>
            </a:r>
            <a:endParaRPr lang="en-US" altLang="ja-JP" sz="2400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29111"/>
            <a:ext cx="5756126" cy="354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5766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892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dirty="0" smtClean="0"/>
              <a:t>まとめ</a:t>
            </a:r>
            <a:endParaRPr kumimoji="1" lang="ja-JP" altLang="en-US" sz="32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今日のハンズオンを入り口として、まずは使ってみよう</a:t>
            </a:r>
            <a:endParaRPr kumimoji="1" lang="en-US" altLang="ja-JP" dirty="0" smtClean="0"/>
          </a:p>
          <a:p>
            <a:pPr lvl="1"/>
            <a:r>
              <a:rPr lang="ja-JP" altLang="en-US" sz="2400" dirty="0"/>
              <a:t>壊して</a:t>
            </a:r>
            <a:r>
              <a:rPr lang="ja-JP" altLang="en-US" sz="2400" dirty="0" smtClean="0"/>
              <a:t>も戻れるから安心</a:t>
            </a:r>
            <a:endParaRPr kumimoji="1" lang="en-US" altLang="ja-JP" sz="2400" dirty="0" smtClean="0"/>
          </a:p>
          <a:p>
            <a:r>
              <a:rPr lang="ja-JP" altLang="en-US" dirty="0"/>
              <a:t>使って</a:t>
            </a:r>
            <a:r>
              <a:rPr lang="ja-JP" altLang="en-US" dirty="0" smtClean="0"/>
              <a:t>いく上でわからないことがあれば、本や</a:t>
            </a:r>
            <a:r>
              <a:rPr lang="en-US" altLang="ja-JP" dirty="0" smtClean="0"/>
              <a:t>blog</a:t>
            </a:r>
            <a:r>
              <a:rPr lang="ja-JP" altLang="en-US" dirty="0" smtClean="0"/>
              <a:t>な</a:t>
            </a:r>
            <a:r>
              <a:rPr lang="ja-JP" altLang="en-US" dirty="0"/>
              <a:t>ど</a:t>
            </a:r>
            <a:r>
              <a:rPr lang="ja-JP" altLang="en-US" dirty="0" smtClean="0"/>
              <a:t>、先人の知恵を借りよう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97526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dirty="0" smtClean="0"/>
              <a:t>最後に</a:t>
            </a:r>
            <a:endParaRPr kumimoji="1" lang="ja-JP" altLang="en-US" sz="320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802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err="1" smtClean="0"/>
              <a:t>Niigata.scm</a:t>
            </a:r>
            <a:endParaRPr kumimoji="1" lang="ja-JP" altLang="en-US" sz="32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新潟県を拠点とするソフトウェア構成管理（</a:t>
            </a:r>
            <a:r>
              <a:rPr lang="en-US" altLang="ja-JP" dirty="0" smtClean="0"/>
              <a:t>Software Configuration Management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を扱うコミュニティ</a:t>
            </a:r>
            <a:endParaRPr lang="en-US" altLang="ja-JP" dirty="0" smtClean="0"/>
          </a:p>
          <a:p>
            <a:pPr lvl="1"/>
            <a:r>
              <a:rPr kumimoji="1" lang="en-US" altLang="ja-JP" sz="2400" dirty="0" smtClean="0"/>
              <a:t>Not “Source Code Management</a:t>
            </a:r>
            <a:r>
              <a:rPr lang="en-US" altLang="ja-JP" sz="2400" dirty="0" smtClean="0"/>
              <a:t>”</a:t>
            </a:r>
          </a:p>
          <a:p>
            <a:r>
              <a:rPr lang="ja-JP" altLang="en-US" dirty="0"/>
              <a:t>今後</a:t>
            </a:r>
            <a:r>
              <a:rPr lang="ja-JP" altLang="en-US" dirty="0" smtClean="0"/>
              <a:t>はビルド、</a:t>
            </a:r>
            <a:r>
              <a:rPr lang="en-US" altLang="ja-JP" dirty="0" smtClean="0"/>
              <a:t>CI</a:t>
            </a:r>
            <a:r>
              <a:rPr lang="ja-JP" altLang="en-US" dirty="0"/>
              <a:t>など</a:t>
            </a:r>
            <a:r>
              <a:rPr lang="ja-JP" altLang="en-US" dirty="0" smtClean="0"/>
              <a:t>も扱っていきたい</a:t>
            </a:r>
            <a:endParaRPr lang="en-US" altLang="ja-JP" dirty="0" smtClean="0"/>
          </a:p>
          <a:p>
            <a:r>
              <a:rPr kumimoji="1" lang="ja-JP" altLang="en-US" dirty="0" smtClean="0"/>
              <a:t>現在メンバーは私の他に</a:t>
            </a:r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dictav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@civic</a:t>
            </a:r>
          </a:p>
          <a:p>
            <a:r>
              <a:rPr lang="en-US" altLang="ja-JP" dirty="0" smtClean="0"/>
              <a:t>Facebook</a:t>
            </a:r>
            <a:r>
              <a:rPr lang="ja-JP" altLang="en-US" dirty="0" smtClean="0"/>
              <a:t>にグループありますので、参加したい方はお気軽にメンバーまでご一報を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>
                <a:hlinkClick r:id="rId2"/>
              </a:rPr>
              <a:t>https://www.facebook.com/groups/niigata.scm/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69052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dirty="0" smtClean="0"/>
              <a:t>自己紹介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高野 将（</a:t>
            </a:r>
            <a:r>
              <a:rPr lang="en-US" altLang="ja-JP" dirty="0" smtClean="0"/>
              <a:t>TAKANO </a:t>
            </a:r>
            <a:r>
              <a:rPr lang="en-US" altLang="ja-JP" dirty="0" err="1" smtClean="0"/>
              <a:t>Sho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kumimoji="1" lang="en-US" altLang="ja-JP" sz="2400" dirty="0" smtClean="0"/>
              <a:t>@</a:t>
            </a:r>
            <a:r>
              <a:rPr kumimoji="1" lang="en-US" altLang="ja-JP" sz="2400" dirty="0" err="1" smtClean="0"/>
              <a:t>masaru_b_cl</a:t>
            </a:r>
            <a:endParaRPr kumimoji="1" lang="en-US" altLang="ja-JP" sz="2400" dirty="0" smtClean="0"/>
          </a:p>
          <a:p>
            <a:r>
              <a:rPr lang="ja-JP" altLang="en-US" dirty="0"/>
              <a:t>長岡</a:t>
            </a:r>
            <a:r>
              <a:rPr lang="ja-JP" altLang="en-US" dirty="0" smtClean="0"/>
              <a:t>市内の</a:t>
            </a:r>
            <a:r>
              <a:rPr lang="en-US" altLang="ja-JP" dirty="0" err="1" smtClean="0"/>
              <a:t>SIer</a:t>
            </a:r>
            <a:r>
              <a:rPr lang="ja-JP" altLang="en-US" dirty="0" smtClean="0"/>
              <a:t>で開発者やってます</a:t>
            </a:r>
            <a:endParaRPr lang="en-US" altLang="ja-JP" dirty="0" smtClean="0"/>
          </a:p>
          <a:p>
            <a:pPr lvl="1"/>
            <a:r>
              <a:rPr kumimoji="1" lang="en-US" altLang="ja-JP" sz="2400" dirty="0" err="1" smtClean="0"/>
              <a:t>Git</a:t>
            </a:r>
            <a:r>
              <a:rPr lang="ja-JP" altLang="en-US" sz="2400" dirty="0" smtClean="0"/>
              <a:t>は業務</a:t>
            </a:r>
            <a:r>
              <a:rPr lang="ja-JP" altLang="en-US" sz="2400" dirty="0" smtClean="0"/>
              <a:t>でも個人的に活躍中</a:t>
            </a:r>
            <a:endParaRPr lang="en-US" altLang="ja-JP" sz="2400" dirty="0" smtClean="0"/>
          </a:p>
          <a:p>
            <a:pPr lvl="1"/>
            <a:r>
              <a:rPr kumimoji="1" lang="ja-JP" altLang="en-US" sz="2400" dirty="0"/>
              <a:t>今後</a:t>
            </a:r>
            <a:r>
              <a:rPr kumimoji="1" lang="ja-JP" altLang="en-US" sz="2400" dirty="0" smtClean="0"/>
              <a:t>は</a:t>
            </a:r>
            <a:r>
              <a:rPr kumimoji="1" lang="ja-JP" altLang="en-US" sz="2400" dirty="0"/>
              <a:t>メンバー</a:t>
            </a:r>
            <a:r>
              <a:rPr kumimoji="1" lang="ja-JP" altLang="en-US" sz="2400" dirty="0" smtClean="0"/>
              <a:t>に広めていきたいところ</a:t>
            </a:r>
            <a:endParaRPr kumimoji="1" lang="en-US" altLang="ja-JP" sz="2400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 algn="ctr">
              <a:buNone/>
            </a:pPr>
            <a:r>
              <a:rPr kumimoji="1" lang="ja-JP" altLang="en-US" sz="4400" dirty="0" smtClean="0">
                <a:solidFill>
                  <a:srgbClr val="FF0000"/>
                </a:solidFill>
              </a:rPr>
              <a:t>本日はよろしくお願いします！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6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smtClean="0"/>
              <a:t>Agenda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lang="ja-JP" altLang="en-US" dirty="0" smtClean="0"/>
              <a:t>の起源</a:t>
            </a:r>
            <a:endParaRPr kumimoji="1" lang="en-US" altLang="ja-JP" dirty="0" smtClean="0"/>
          </a:p>
          <a:p>
            <a:r>
              <a:rPr lang="en-US" altLang="ja-JP" dirty="0" err="1" smtClean="0"/>
              <a:t>Git</a:t>
            </a:r>
            <a:r>
              <a:rPr lang="ja-JP" altLang="en-US" dirty="0" smtClean="0"/>
              <a:t>の特徴</a:t>
            </a:r>
            <a:endParaRPr kumimoji="1" lang="en-US" altLang="ja-JP" dirty="0" smtClean="0"/>
          </a:p>
          <a:p>
            <a:r>
              <a:rPr lang="en-US" altLang="ja-JP" dirty="0" err="1" smtClean="0"/>
              <a:t>Git</a:t>
            </a:r>
            <a:r>
              <a:rPr lang="ja-JP" altLang="en-US" dirty="0" smtClean="0"/>
              <a:t>の利点</a:t>
            </a:r>
            <a:endParaRPr lang="en-US" altLang="ja-JP" dirty="0" smtClean="0"/>
          </a:p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の学習法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8028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ja-JP" altLang="en-US" dirty="0" smtClean="0"/>
              <a:t>の起源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67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ja-JP" altLang="en-US" sz="3200" dirty="0" smtClean="0"/>
              <a:t>の起源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Linux</a:t>
            </a:r>
            <a:r>
              <a:rPr lang="ja-JP" altLang="en-US" dirty="0" smtClean="0"/>
              <a:t>のカーネルコードの管理のために開発された。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256032" lvl="1" indent="0">
              <a:buNone/>
            </a:pPr>
            <a:r>
              <a:rPr lang="en-US" altLang="ja-JP" sz="2400" dirty="0" smtClean="0"/>
              <a:t>Linus</a:t>
            </a:r>
            <a:br>
              <a:rPr lang="en-US" altLang="ja-JP" sz="2400" dirty="0" smtClean="0"/>
            </a:br>
            <a:r>
              <a:rPr lang="ja-JP" altLang="en-US" sz="2400" dirty="0" smtClean="0"/>
              <a:t>「</a:t>
            </a:r>
            <a:r>
              <a:rPr lang="en-US" altLang="ja-JP" sz="2400" dirty="0" err="1" smtClean="0"/>
              <a:t>BitKeeper</a:t>
            </a:r>
            <a:r>
              <a:rPr lang="ja-JP" altLang="en-US" sz="2400" dirty="0" smtClean="0"/>
              <a:t>の代わり、なんかないかなー」</a:t>
            </a:r>
            <a:endParaRPr lang="en-US" altLang="ja-JP" sz="2400" dirty="0" smtClean="0"/>
          </a:p>
          <a:p>
            <a:pPr marL="256032" lvl="1" indent="0">
              <a:buNone/>
            </a:pPr>
            <a:r>
              <a:rPr lang="ja-JP" altLang="en-US" sz="2400" dirty="0" smtClean="0"/>
              <a:t>「ないみたいだから俺がつくって</a:t>
            </a:r>
            <a:r>
              <a:rPr lang="ja-JP" altLang="en-US" sz="2400" dirty="0" err="1" smtClean="0"/>
              <a:t>やんよ</a:t>
            </a:r>
            <a:r>
              <a:rPr lang="ja-JP" altLang="en-US" sz="2400" dirty="0" smtClean="0"/>
              <a:t>」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pPr marL="0" indent="0">
              <a:buNone/>
            </a:pPr>
            <a:r>
              <a:rPr kumimoji="1" lang="ja-JP" altLang="en-US" dirty="0" smtClean="0"/>
              <a:t>詳しくは</a:t>
            </a:r>
            <a:r>
              <a:rPr kumimoji="1" lang="en-US" altLang="ja-JP" dirty="0" smtClean="0"/>
              <a:t>Wikipedia</a:t>
            </a:r>
            <a:r>
              <a:rPr kumimoji="1" lang="ja-JP" altLang="en-US" dirty="0" smtClean="0"/>
              <a:t>あたりをどうぞ。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ja.wikipedia.org/wiki/Git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284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70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err="1" smtClean="0"/>
              <a:t>Git</a:t>
            </a:r>
            <a:r>
              <a:rPr kumimoji="1" lang="ja-JP" altLang="en-US" sz="3200" dirty="0" smtClean="0"/>
              <a:t>の特徴</a:t>
            </a:r>
            <a:endParaRPr kumimoji="1" lang="ja-JP" altLang="en-US" sz="3200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分散型バージョン管理システム（</a:t>
            </a:r>
            <a:r>
              <a:rPr kumimoji="1" lang="en-US" altLang="ja-JP" dirty="0" smtClean="0"/>
              <a:t>DVCS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ja-JP" altLang="en-US" dirty="0" smtClean="0"/>
              <a:t>コミットは変更できない（</a:t>
            </a:r>
            <a:r>
              <a:rPr lang="en-US" altLang="ja-JP" dirty="0" smtClean="0"/>
              <a:t>Immutable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リビジョンは</a:t>
            </a:r>
            <a:r>
              <a:rPr kumimoji="1" lang="en-US" altLang="ja-JP" dirty="0" smtClean="0"/>
              <a:t>SHA-1</a:t>
            </a:r>
            <a:r>
              <a:rPr kumimoji="1" lang="ja-JP" altLang="en-US" dirty="0" smtClean="0"/>
              <a:t>ハッシュ値</a:t>
            </a:r>
            <a:endParaRPr kumimoji="1" lang="en-US" altLang="ja-JP" dirty="0" smtClean="0"/>
          </a:p>
          <a:p>
            <a:r>
              <a:rPr kumimoji="1" lang="ja-JP" altLang="en-US" dirty="0" smtClean="0"/>
              <a:t>ブランチ、タグは</a:t>
            </a:r>
            <a:r>
              <a:rPr kumimoji="1" lang="ja-JP" altLang="en-US" dirty="0" smtClean="0"/>
              <a:t>単なるポインタ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031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分散型バージョン管理システム（</a:t>
            </a:r>
            <a:r>
              <a:rPr kumimoji="1" lang="en-US" altLang="ja-JP" sz="3200" dirty="0" smtClean="0"/>
              <a:t>DVCS</a:t>
            </a:r>
            <a:r>
              <a:rPr lang="ja-JP" altLang="en-US" sz="3200" dirty="0"/>
              <a:t>）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4000" dirty="0" smtClean="0"/>
              <a:t>開発者は作業コピーでなく、</a:t>
            </a:r>
            <a:endParaRPr kumimoji="1" lang="en-US" altLang="ja-JP" sz="4000" dirty="0" smtClean="0"/>
          </a:p>
          <a:p>
            <a:pPr marL="0" indent="0" algn="ctr">
              <a:buNone/>
            </a:pPr>
            <a:r>
              <a:rPr kumimoji="1" lang="ja-JP" altLang="en-US" sz="4000" dirty="0" smtClean="0"/>
              <a:t>完全なリポジトリーを自分で持つ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809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グゼクティブ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エグゼクティ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2522</TotalTime>
  <Words>989</Words>
  <Application>Microsoft Office PowerPoint</Application>
  <PresentationFormat>画面に合わせる (4:3)</PresentationFormat>
  <Paragraphs>169</Paragraphs>
  <Slides>37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38" baseType="lpstr">
      <vt:lpstr>エグゼクティブ</vt:lpstr>
      <vt:lpstr>Git Hands-on</vt:lpstr>
      <vt:lpstr>謝辞</vt:lpstr>
      <vt:lpstr>はじめに</vt:lpstr>
      <vt:lpstr>Agenda</vt:lpstr>
      <vt:lpstr>Gitの起源</vt:lpstr>
      <vt:lpstr>Gitの起源</vt:lpstr>
      <vt:lpstr>Gitの特徴</vt:lpstr>
      <vt:lpstr>Gitの特徴</vt:lpstr>
      <vt:lpstr>分散型バージョン管理システム（DVCS）</vt:lpstr>
      <vt:lpstr>分散型バージョン管理システム（DVCS）</vt:lpstr>
      <vt:lpstr>分散型バージョン管理システム（DVCS）</vt:lpstr>
      <vt:lpstr>分散型バージョン管理システム（DVCS）</vt:lpstr>
      <vt:lpstr>コミットは変更できない（Immutable）</vt:lpstr>
      <vt:lpstr>コミットは変更できない（Immutable）</vt:lpstr>
      <vt:lpstr>リビジョンはSHA-1ハッシュ値</vt:lpstr>
      <vt:lpstr>リビジョンはSHA-1ハッシュ値</vt:lpstr>
      <vt:lpstr>リビジョンはSHA-1ハッシュ値</vt:lpstr>
      <vt:lpstr>ブランチ、タグは単なるポインタ</vt:lpstr>
      <vt:lpstr>ブランチ、タグは単なるポインタ</vt:lpstr>
      <vt:lpstr>ブランチ、タグは単なるポインタ</vt:lpstr>
      <vt:lpstr>Gitの利点</vt:lpstr>
      <vt:lpstr>Gitの利点</vt:lpstr>
      <vt:lpstr>高速ブランチング</vt:lpstr>
      <vt:lpstr>高速ブランチング</vt:lpstr>
      <vt:lpstr>高速ブランチング</vt:lpstr>
      <vt:lpstr>高速ブランチング</vt:lpstr>
      <vt:lpstr>各種コード共有サービス</vt:lpstr>
      <vt:lpstr>各種コード共有サービス</vt:lpstr>
      <vt:lpstr>Gitの学習法</vt:lpstr>
      <vt:lpstr>Gitの学習法</vt:lpstr>
      <vt:lpstr>Gitの学習法</vt:lpstr>
      <vt:lpstr>Gitの学習法</vt:lpstr>
      <vt:lpstr>まとめ</vt:lpstr>
      <vt:lpstr>まとめ</vt:lpstr>
      <vt:lpstr>最後に</vt:lpstr>
      <vt:lpstr>Niigata.scm</vt:lpstr>
      <vt:lpstr>自己紹介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Hands-on</dc:title>
  <dc:creator>高野　将</dc:creator>
  <cp:lastModifiedBy>高野　将</cp:lastModifiedBy>
  <cp:revision>105</cp:revision>
  <dcterms:created xsi:type="dcterms:W3CDTF">2012-07-21T22:04:58Z</dcterms:created>
  <dcterms:modified xsi:type="dcterms:W3CDTF">2012-07-26T14:42:53Z</dcterms:modified>
</cp:coreProperties>
</file>