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4" r:id="rId2"/>
    <p:sldId id="583" r:id="rId3"/>
    <p:sldId id="588" r:id="rId4"/>
    <p:sldId id="447" r:id="rId5"/>
    <p:sldId id="450" r:id="rId6"/>
    <p:sldId id="452" r:id="rId7"/>
    <p:sldId id="459" r:id="rId8"/>
    <p:sldId id="461" r:id="rId9"/>
    <p:sldId id="464" r:id="rId10"/>
    <p:sldId id="468" r:id="rId11"/>
    <p:sldId id="572" r:id="rId12"/>
    <p:sldId id="338" r:id="rId13"/>
    <p:sldId id="516" r:id="rId14"/>
    <p:sldId id="551" r:id="rId15"/>
    <p:sldId id="537" r:id="rId16"/>
    <p:sldId id="562" r:id="rId17"/>
    <p:sldId id="476" r:id="rId18"/>
    <p:sldId id="477" r:id="rId19"/>
    <p:sldId id="495" r:id="rId20"/>
    <p:sldId id="586" r:id="rId21"/>
    <p:sldId id="584" r:id="rId22"/>
    <p:sldId id="538" r:id="rId23"/>
    <p:sldId id="575" r:id="rId24"/>
    <p:sldId id="497" r:id="rId25"/>
    <p:sldId id="498" r:id="rId26"/>
    <p:sldId id="576" r:id="rId27"/>
    <p:sldId id="499" r:id="rId28"/>
    <p:sldId id="577" r:id="rId29"/>
    <p:sldId id="567" r:id="rId30"/>
    <p:sldId id="578" r:id="rId31"/>
    <p:sldId id="530" r:id="rId32"/>
  </p:sldIdLst>
  <p:sldSz cx="9144000" cy="6858000" type="screen4x3"/>
  <p:notesSz cx="9856788" cy="679767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784">
          <p15:clr>
            <a:srgbClr val="A4A3A4"/>
          </p15:clr>
        </p15:guide>
        <p15:guide id="3" orient="horz" pos="1440">
          <p15:clr>
            <a:srgbClr val="A4A3A4"/>
          </p15:clr>
        </p15:guide>
        <p15:guide id="4" pos="2880">
          <p15:clr>
            <a:srgbClr val="A4A3A4"/>
          </p15:clr>
        </p15:guide>
        <p15:guide id="5" pos="240">
          <p15:clr>
            <a:srgbClr val="A4A3A4"/>
          </p15:clr>
        </p15:guide>
        <p15:guide id="6" pos="5472">
          <p15:clr>
            <a:srgbClr val="A4A3A4"/>
          </p15:clr>
        </p15:guide>
        <p15:guide id="7" pos="4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o Gave da Silva" initials="AG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242"/>
    <a:srgbClr val="8FADF9"/>
    <a:srgbClr val="F99253"/>
    <a:srgbClr val="6DB048"/>
    <a:srgbClr val="FAA068"/>
    <a:srgbClr val="FCC48C"/>
    <a:srgbClr val="FF1313"/>
    <a:srgbClr val="E4E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98286" autoAdjust="0"/>
  </p:normalViewPr>
  <p:slideViewPr>
    <p:cSldViewPr>
      <p:cViewPr varScale="1">
        <p:scale>
          <a:sx n="88" d="100"/>
          <a:sy n="88" d="100"/>
        </p:scale>
        <p:origin x="900" y="66"/>
      </p:cViewPr>
      <p:guideLst>
        <p:guide orient="horz" pos="2160"/>
        <p:guide orient="horz" pos="2784"/>
        <p:guide orient="horz" pos="1440"/>
        <p:guide pos="2880"/>
        <p:guide pos="240"/>
        <p:guide pos="5472"/>
        <p:guide pos="4944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1362" y="-114"/>
      </p:cViewPr>
      <p:guideLst>
        <p:guide orient="horz" pos="2141"/>
        <p:guide pos="3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24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9.xml"/><Relationship Id="rId5" Type="http://schemas.openxmlformats.org/officeDocument/2006/relationships/slide" Target="slides/slide7.xml"/><Relationship Id="rId10" Type="http://schemas.openxmlformats.org/officeDocument/2006/relationships/slide" Target="slides/slide17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t" anchorCtr="0" compatLnSpc="1">
            <a:prstTxWarp prst="textNoShape">
              <a:avLst/>
            </a:prstTxWarp>
          </a:bodyPr>
          <a:lstStyle>
            <a:lvl1pPr defTabSz="949325">
              <a:defRPr sz="13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6413" y="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b" anchorCtr="0" compatLnSpc="1">
            <a:prstTxWarp prst="textNoShape">
              <a:avLst/>
            </a:prstTxWarp>
          </a:bodyPr>
          <a:lstStyle>
            <a:lvl1pPr defTabSz="949325">
              <a:defRPr sz="13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6413" y="645795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 b="0">
                <a:cs typeface="+mn-cs"/>
              </a:defRPr>
            </a:lvl1pPr>
          </a:lstStyle>
          <a:p>
            <a:pPr>
              <a:defRPr/>
            </a:pPr>
            <a:fld id="{25F60458-B0B2-4D5E-A225-D94A47DCF1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75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t" anchorCtr="0" compatLnSpc="1">
            <a:prstTxWarp prst="textNoShape">
              <a:avLst/>
            </a:prstTxWarp>
          </a:bodyPr>
          <a:lstStyle>
            <a:lvl1pPr defTabSz="949325">
              <a:defRPr sz="13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6413" y="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450" y="3227388"/>
            <a:ext cx="7227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b" anchorCtr="0" compatLnSpc="1">
            <a:prstTxWarp prst="textNoShape">
              <a:avLst/>
            </a:prstTxWarp>
          </a:bodyPr>
          <a:lstStyle>
            <a:lvl1pPr defTabSz="949325">
              <a:defRPr sz="13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6413" y="645795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93" tIns="47546" rIns="95093" bIns="47546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 b="0">
                <a:cs typeface="+mn-cs"/>
              </a:defRPr>
            </a:lvl1pPr>
          </a:lstStyle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163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7A8DCF-652A-407A-BC8B-57F9E719D9AC}" type="slidenum">
              <a:rPr lang="pt-BR" smtClean="0"/>
              <a:pPr>
                <a:defRPr/>
              </a:pPr>
              <a:t>1</a:t>
            </a:fld>
            <a:endParaRPr lang="pt-B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026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584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31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123091-11A2-4B4A-9908-0B5BFB972009}" type="slidenum">
              <a:rPr lang="pt-BR" smtClean="0"/>
              <a:pPr>
                <a:defRPr/>
              </a:pPr>
              <a:t>12</a:t>
            </a:fld>
            <a:endParaRPr lang="pt-B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5325" y="509588"/>
            <a:ext cx="3398838" cy="25495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228975"/>
            <a:ext cx="7227888" cy="3059113"/>
          </a:xfrm>
          <a:noFill/>
          <a:ln/>
        </p:spPr>
        <p:txBody>
          <a:bodyPr lIns="92236" tIns="46117" rIns="92236" bIns="46117"/>
          <a:lstStyle/>
          <a:p>
            <a:pPr eaLnBrk="1" hangingPunct="1"/>
            <a:r>
              <a:rPr lang="en-US" sz="1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89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91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21797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02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747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D90B5-02C7-40F2-BDE7-16D08D093A4F}" type="slidenum">
              <a:rPr lang="pt-BR" smtClean="0"/>
              <a:pPr>
                <a:defRPr/>
              </a:pPr>
              <a:t>17</a:t>
            </a:fld>
            <a:endParaRPr lang="pt-B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5325" y="509588"/>
            <a:ext cx="3398838" cy="25495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228975"/>
            <a:ext cx="7227888" cy="3059113"/>
          </a:xfrm>
          <a:noFill/>
          <a:ln/>
        </p:spPr>
        <p:txBody>
          <a:bodyPr lIns="92236" tIns="46117" rIns="92236" bIns="46117"/>
          <a:lstStyle/>
          <a:p>
            <a:pPr eaLnBrk="1" hangingPunct="1"/>
            <a:r>
              <a:rPr lang="en-US" sz="1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70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317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B45B9-D837-44AB-A837-F5C728653D63}" type="slidenum">
              <a:rPr lang="pt-BR" smtClean="0"/>
              <a:pPr>
                <a:defRPr/>
              </a:pPr>
              <a:t>19</a:t>
            </a:fld>
            <a:endParaRPr lang="pt-B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3475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5586413" y="645795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93" tIns="47546" rIns="95093" bIns="47546" anchor="b"/>
          <a:lstStyle/>
          <a:p>
            <a:pPr algn="r" defTabSz="949325"/>
            <a:fld id="{D256BE9B-1FF3-4D78-9342-A31DA33D9CF7}" type="slidenum">
              <a:rPr lang="pt-BR" sz="1300" b="0"/>
              <a:pPr algn="r" defTabSz="949325"/>
              <a:t>2</a:t>
            </a:fld>
            <a:endParaRPr lang="pt-BR" sz="1300" b="0"/>
          </a:p>
        </p:txBody>
      </p:sp>
      <p:sp>
        <p:nvSpPr>
          <p:cNvPr id="37891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2150" y="509588"/>
            <a:ext cx="3397250" cy="2547937"/>
          </a:xfrm>
          <a:solidFill>
            <a:srgbClr val="FFFFFF"/>
          </a:solidFill>
          <a:ln/>
        </p:spPr>
      </p:sp>
      <p:sp>
        <p:nvSpPr>
          <p:cNvPr id="37892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62084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929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02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572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973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D7804-4A78-453F-A39D-7DB3B70AE230}" type="slidenum">
              <a:rPr lang="pt-BR" smtClean="0"/>
              <a:pPr>
                <a:defRPr/>
              </a:pPr>
              <a:t>24</a:t>
            </a:fld>
            <a:endParaRPr lang="pt-B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5325" y="509588"/>
            <a:ext cx="3398838" cy="25495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228975"/>
            <a:ext cx="7227888" cy="3059113"/>
          </a:xfrm>
          <a:noFill/>
          <a:ln/>
        </p:spPr>
        <p:txBody>
          <a:bodyPr lIns="92236" tIns="46117" rIns="92236" bIns="46117"/>
          <a:lstStyle/>
          <a:p>
            <a:pPr eaLnBrk="1" hangingPunct="1"/>
            <a:r>
              <a:rPr lang="en-US" sz="1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653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35380-D48B-4522-9CD5-BC40FC52456B}" type="slidenum">
              <a:rPr lang="pt-BR" smtClean="0"/>
              <a:pPr>
                <a:defRPr/>
              </a:pPr>
              <a:t>25</a:t>
            </a:fld>
            <a:endParaRPr lang="pt-B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14152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930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153C2C-E531-4E95-B834-434BBFDEB357}" type="slidenum">
              <a:rPr lang="pt-BR" smtClean="0"/>
              <a:pPr>
                <a:defRPr/>
              </a:pPr>
              <a:t>27</a:t>
            </a:fld>
            <a:endParaRPr lang="pt-B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60315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493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D0D2F9-C86C-40EA-94FF-57CE56867317}" type="slidenum">
              <a:rPr lang="pt-BR" smtClean="0"/>
              <a:pPr>
                <a:defRPr/>
              </a:pPr>
              <a:t>29</a:t>
            </a:fld>
            <a:endParaRPr lang="pt-B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5325" y="508000"/>
            <a:ext cx="3400425" cy="2551113"/>
          </a:xfrm>
          <a:ln/>
        </p:spPr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2028825" y="3476625"/>
            <a:ext cx="0" cy="47307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pt-BR"/>
          </a:p>
        </p:txBody>
      </p:sp>
      <p:sp>
        <p:nvSpPr>
          <p:cNvPr id="48133" name="AutoShape 4"/>
          <p:cNvSpPr>
            <a:spLocks/>
          </p:cNvSpPr>
          <p:nvPr/>
        </p:nvSpPr>
        <p:spPr bwMode="auto">
          <a:xfrm>
            <a:off x="3946525" y="3160713"/>
            <a:ext cx="336550" cy="368300"/>
          </a:xfrm>
          <a:prstGeom prst="leftBrace">
            <a:avLst>
              <a:gd name="adj1" fmla="val 9119"/>
              <a:gd name="adj2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pt-BR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9954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5586413" y="6457950"/>
            <a:ext cx="4270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93" tIns="47546" rIns="95093" bIns="47546" anchor="b"/>
          <a:lstStyle/>
          <a:p>
            <a:pPr algn="r" defTabSz="949325"/>
            <a:fld id="{D256BE9B-1FF3-4D78-9342-A31DA33D9CF7}" type="slidenum">
              <a:rPr lang="pt-BR" sz="1300" b="0"/>
              <a:pPr algn="r" defTabSz="949325"/>
              <a:t>3</a:t>
            </a:fld>
            <a:endParaRPr lang="pt-BR" sz="1300" b="0"/>
          </a:p>
        </p:txBody>
      </p:sp>
      <p:sp>
        <p:nvSpPr>
          <p:cNvPr id="37891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2150" y="509588"/>
            <a:ext cx="3397250" cy="2547937"/>
          </a:xfrm>
          <a:solidFill>
            <a:srgbClr val="FFFFFF"/>
          </a:solidFill>
          <a:ln/>
        </p:spPr>
      </p:sp>
      <p:sp>
        <p:nvSpPr>
          <p:cNvPr id="37892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35823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971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850C7-016A-4804-8D06-DDF51B1EBAAB}" type="slidenum">
              <a:rPr lang="pt-BR" smtClean="0"/>
              <a:pPr>
                <a:defRPr/>
              </a:pPr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2259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14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64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98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F4D7F-1F15-4529-9CBE-EC751F7625E4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84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solidFill>
                <a:srgbClr val="FF13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1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199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FADF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8FADF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grpSp>
        <p:nvGrpSpPr>
          <p:cNvPr id="2052" name="Group 65"/>
          <p:cNvGrpSpPr>
            <a:grpSpLocks/>
          </p:cNvGrpSpPr>
          <p:nvPr/>
        </p:nvGrpSpPr>
        <p:grpSpPr bwMode="auto">
          <a:xfrm>
            <a:off x="228600" y="152400"/>
            <a:ext cx="2057400" cy="609600"/>
            <a:chOff x="1791" y="346"/>
            <a:chExt cx="3397" cy="879"/>
          </a:xfrm>
        </p:grpSpPr>
        <p:sp>
          <p:nvSpPr>
            <p:cNvPr id="1090" name="Freeform 66"/>
            <p:cNvSpPr>
              <a:spLocks/>
            </p:cNvSpPr>
            <p:nvPr userDrawn="1"/>
          </p:nvSpPr>
          <p:spPr bwMode="auto">
            <a:xfrm>
              <a:off x="3036" y="1049"/>
              <a:ext cx="160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211" y="865"/>
                </a:cxn>
                <a:cxn ang="0">
                  <a:pos x="204" y="274"/>
                </a:cxn>
                <a:cxn ang="0">
                  <a:pos x="206" y="274"/>
                </a:cxn>
                <a:cxn ang="0">
                  <a:pos x="509" y="865"/>
                </a:cxn>
                <a:cxn ang="0">
                  <a:pos x="795" y="865"/>
                </a:cxn>
                <a:cxn ang="0">
                  <a:pos x="795" y="0"/>
                </a:cxn>
                <a:cxn ang="0">
                  <a:pos x="585" y="0"/>
                </a:cxn>
                <a:cxn ang="0">
                  <a:pos x="588" y="588"/>
                </a:cxn>
                <a:cxn ang="0">
                  <a:pos x="586" y="588"/>
                </a:cxn>
                <a:cxn ang="0">
                  <a:pos x="293" y="0"/>
                </a:cxn>
                <a:cxn ang="0">
                  <a:pos x="0" y="0"/>
                </a:cxn>
                <a:cxn ang="0">
                  <a:pos x="0" y="865"/>
                </a:cxn>
              </a:cxnLst>
              <a:rect l="0" t="0" r="r" b="b"/>
              <a:pathLst>
                <a:path w="795" h="865">
                  <a:moveTo>
                    <a:pt x="0" y="865"/>
                  </a:moveTo>
                  <a:lnTo>
                    <a:pt x="211" y="865"/>
                  </a:lnTo>
                  <a:lnTo>
                    <a:pt x="204" y="274"/>
                  </a:lnTo>
                  <a:lnTo>
                    <a:pt x="206" y="274"/>
                  </a:lnTo>
                  <a:lnTo>
                    <a:pt x="509" y="865"/>
                  </a:lnTo>
                  <a:lnTo>
                    <a:pt x="795" y="865"/>
                  </a:lnTo>
                  <a:lnTo>
                    <a:pt x="795" y="0"/>
                  </a:lnTo>
                  <a:lnTo>
                    <a:pt x="585" y="0"/>
                  </a:lnTo>
                  <a:lnTo>
                    <a:pt x="588" y="588"/>
                  </a:lnTo>
                  <a:lnTo>
                    <a:pt x="586" y="58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1" name="Freeform 67"/>
            <p:cNvSpPr>
              <a:spLocks/>
            </p:cNvSpPr>
            <p:nvPr userDrawn="1"/>
          </p:nvSpPr>
          <p:spPr bwMode="auto">
            <a:xfrm>
              <a:off x="3217" y="1049"/>
              <a:ext cx="131" cy="174"/>
            </a:xfrm>
            <a:custGeom>
              <a:avLst/>
              <a:gdLst/>
              <a:ahLst/>
              <a:cxnLst>
                <a:cxn ang="0">
                  <a:pos x="214" y="865"/>
                </a:cxn>
                <a:cxn ang="0">
                  <a:pos x="444" y="865"/>
                </a:cxn>
                <a:cxn ang="0">
                  <a:pos x="444" y="171"/>
                </a:cxn>
                <a:cxn ang="0">
                  <a:pos x="657" y="171"/>
                </a:cxn>
                <a:cxn ang="0">
                  <a:pos x="657" y="0"/>
                </a:cxn>
                <a:cxn ang="0">
                  <a:pos x="0" y="0"/>
                </a:cxn>
                <a:cxn ang="0">
                  <a:pos x="0" y="171"/>
                </a:cxn>
                <a:cxn ang="0">
                  <a:pos x="214" y="171"/>
                </a:cxn>
                <a:cxn ang="0">
                  <a:pos x="214" y="865"/>
                </a:cxn>
              </a:cxnLst>
              <a:rect l="0" t="0" r="r" b="b"/>
              <a:pathLst>
                <a:path w="657" h="865">
                  <a:moveTo>
                    <a:pt x="214" y="865"/>
                  </a:moveTo>
                  <a:lnTo>
                    <a:pt x="444" y="865"/>
                  </a:lnTo>
                  <a:lnTo>
                    <a:pt x="444" y="171"/>
                  </a:lnTo>
                  <a:lnTo>
                    <a:pt x="657" y="171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214" y="171"/>
                  </a:lnTo>
                  <a:lnTo>
                    <a:pt x="214" y="8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2" name="Freeform 68"/>
            <p:cNvSpPr>
              <a:spLocks noEditPoints="1"/>
            </p:cNvSpPr>
            <p:nvPr userDrawn="1"/>
          </p:nvSpPr>
          <p:spPr bwMode="auto">
            <a:xfrm>
              <a:off x="3369" y="1049"/>
              <a:ext cx="144" cy="174"/>
            </a:xfrm>
            <a:custGeom>
              <a:avLst/>
              <a:gdLst/>
              <a:ahLst/>
              <a:cxnLst>
                <a:cxn ang="0">
                  <a:pos x="231" y="865"/>
                </a:cxn>
                <a:cxn ang="0">
                  <a:pos x="279" y="523"/>
                </a:cxn>
                <a:cxn ang="0">
                  <a:pos x="309" y="525"/>
                </a:cxn>
                <a:cxn ang="0">
                  <a:pos x="334" y="531"/>
                </a:cxn>
                <a:cxn ang="0">
                  <a:pos x="356" y="542"/>
                </a:cxn>
                <a:cxn ang="0">
                  <a:pos x="375" y="560"/>
                </a:cxn>
                <a:cxn ang="0">
                  <a:pos x="392" y="585"/>
                </a:cxn>
                <a:cxn ang="0">
                  <a:pos x="408" y="617"/>
                </a:cxn>
                <a:cxn ang="0">
                  <a:pos x="425" y="658"/>
                </a:cxn>
                <a:cxn ang="0">
                  <a:pos x="442" y="709"/>
                </a:cxn>
                <a:cxn ang="0">
                  <a:pos x="732" y="865"/>
                </a:cxn>
                <a:cxn ang="0">
                  <a:pos x="633" y="592"/>
                </a:cxn>
                <a:cxn ang="0">
                  <a:pos x="609" y="529"/>
                </a:cxn>
                <a:cxn ang="0">
                  <a:pos x="592" y="490"/>
                </a:cxn>
                <a:cxn ang="0">
                  <a:pos x="578" y="470"/>
                </a:cxn>
                <a:cxn ang="0">
                  <a:pos x="560" y="454"/>
                </a:cxn>
                <a:cxn ang="0">
                  <a:pos x="537" y="443"/>
                </a:cxn>
                <a:cxn ang="0">
                  <a:pos x="525" y="436"/>
                </a:cxn>
                <a:cxn ang="0">
                  <a:pos x="564" y="424"/>
                </a:cxn>
                <a:cxn ang="0">
                  <a:pos x="598" y="407"/>
                </a:cxn>
                <a:cxn ang="0">
                  <a:pos x="627" y="386"/>
                </a:cxn>
                <a:cxn ang="0">
                  <a:pos x="650" y="361"/>
                </a:cxn>
                <a:cxn ang="0">
                  <a:pos x="668" y="331"/>
                </a:cxn>
                <a:cxn ang="0">
                  <a:pos x="681" y="297"/>
                </a:cxn>
                <a:cxn ang="0">
                  <a:pos x="688" y="260"/>
                </a:cxn>
                <a:cxn ang="0">
                  <a:pos x="690" y="218"/>
                </a:cxn>
                <a:cxn ang="0">
                  <a:pos x="689" y="191"/>
                </a:cxn>
                <a:cxn ang="0">
                  <a:pos x="685" y="166"/>
                </a:cxn>
                <a:cxn ang="0">
                  <a:pos x="679" y="143"/>
                </a:cxn>
                <a:cxn ang="0">
                  <a:pos x="669" y="121"/>
                </a:cxn>
                <a:cxn ang="0">
                  <a:pos x="657" y="102"/>
                </a:cxn>
                <a:cxn ang="0">
                  <a:pos x="643" y="84"/>
                </a:cxn>
                <a:cxn ang="0">
                  <a:pos x="627" y="68"/>
                </a:cxn>
                <a:cxn ang="0">
                  <a:pos x="609" y="53"/>
                </a:cxn>
                <a:cxn ang="0">
                  <a:pos x="589" y="41"/>
                </a:cxn>
                <a:cxn ang="0">
                  <a:pos x="567" y="29"/>
                </a:cxn>
                <a:cxn ang="0">
                  <a:pos x="520" y="14"/>
                </a:cxn>
                <a:cxn ang="0">
                  <a:pos x="468" y="3"/>
                </a:cxn>
                <a:cxn ang="0">
                  <a:pos x="412" y="0"/>
                </a:cxn>
                <a:cxn ang="0">
                  <a:pos x="0" y="865"/>
                </a:cxn>
                <a:cxn ang="0">
                  <a:pos x="292" y="163"/>
                </a:cxn>
                <a:cxn ang="0">
                  <a:pos x="355" y="167"/>
                </a:cxn>
                <a:cxn ang="0">
                  <a:pos x="384" y="173"/>
                </a:cxn>
                <a:cxn ang="0">
                  <a:pos x="409" y="181"/>
                </a:cxn>
                <a:cxn ang="0">
                  <a:pos x="430" y="193"/>
                </a:cxn>
                <a:cxn ang="0">
                  <a:pos x="446" y="210"/>
                </a:cxn>
                <a:cxn ang="0">
                  <a:pos x="457" y="232"/>
                </a:cxn>
                <a:cxn ang="0">
                  <a:pos x="460" y="259"/>
                </a:cxn>
                <a:cxn ang="0">
                  <a:pos x="459" y="276"/>
                </a:cxn>
                <a:cxn ang="0">
                  <a:pos x="456" y="292"/>
                </a:cxn>
                <a:cxn ang="0">
                  <a:pos x="451" y="304"/>
                </a:cxn>
                <a:cxn ang="0">
                  <a:pos x="444" y="316"/>
                </a:cxn>
                <a:cxn ang="0">
                  <a:pos x="427" y="334"/>
                </a:cxn>
                <a:cxn ang="0">
                  <a:pos x="404" y="346"/>
                </a:cxn>
                <a:cxn ang="0">
                  <a:pos x="378" y="353"/>
                </a:cxn>
                <a:cxn ang="0">
                  <a:pos x="350" y="358"/>
                </a:cxn>
                <a:cxn ang="0">
                  <a:pos x="292" y="360"/>
                </a:cxn>
                <a:cxn ang="0">
                  <a:pos x="231" y="163"/>
                </a:cxn>
              </a:cxnLst>
              <a:rect l="0" t="0" r="r" b="b"/>
              <a:pathLst>
                <a:path w="732" h="865">
                  <a:moveTo>
                    <a:pt x="0" y="865"/>
                  </a:moveTo>
                  <a:lnTo>
                    <a:pt x="231" y="865"/>
                  </a:lnTo>
                  <a:lnTo>
                    <a:pt x="231" y="523"/>
                  </a:lnTo>
                  <a:lnTo>
                    <a:pt x="279" y="523"/>
                  </a:lnTo>
                  <a:lnTo>
                    <a:pt x="294" y="523"/>
                  </a:lnTo>
                  <a:lnTo>
                    <a:pt x="309" y="525"/>
                  </a:lnTo>
                  <a:lnTo>
                    <a:pt x="322" y="527"/>
                  </a:lnTo>
                  <a:lnTo>
                    <a:pt x="334" y="531"/>
                  </a:lnTo>
                  <a:lnTo>
                    <a:pt x="345" y="536"/>
                  </a:lnTo>
                  <a:lnTo>
                    <a:pt x="356" y="542"/>
                  </a:lnTo>
                  <a:lnTo>
                    <a:pt x="365" y="551"/>
                  </a:lnTo>
                  <a:lnTo>
                    <a:pt x="375" y="560"/>
                  </a:lnTo>
                  <a:lnTo>
                    <a:pt x="384" y="572"/>
                  </a:lnTo>
                  <a:lnTo>
                    <a:pt x="392" y="585"/>
                  </a:lnTo>
                  <a:lnTo>
                    <a:pt x="400" y="600"/>
                  </a:lnTo>
                  <a:lnTo>
                    <a:pt x="408" y="617"/>
                  </a:lnTo>
                  <a:lnTo>
                    <a:pt x="416" y="637"/>
                  </a:lnTo>
                  <a:lnTo>
                    <a:pt x="425" y="658"/>
                  </a:lnTo>
                  <a:lnTo>
                    <a:pt x="433" y="682"/>
                  </a:lnTo>
                  <a:lnTo>
                    <a:pt x="442" y="709"/>
                  </a:lnTo>
                  <a:lnTo>
                    <a:pt x="491" y="865"/>
                  </a:lnTo>
                  <a:lnTo>
                    <a:pt x="732" y="865"/>
                  </a:lnTo>
                  <a:lnTo>
                    <a:pt x="648" y="629"/>
                  </a:lnTo>
                  <a:lnTo>
                    <a:pt x="633" y="592"/>
                  </a:lnTo>
                  <a:lnTo>
                    <a:pt x="620" y="558"/>
                  </a:lnTo>
                  <a:lnTo>
                    <a:pt x="609" y="529"/>
                  </a:lnTo>
                  <a:lnTo>
                    <a:pt x="598" y="502"/>
                  </a:lnTo>
                  <a:lnTo>
                    <a:pt x="592" y="490"/>
                  </a:lnTo>
                  <a:lnTo>
                    <a:pt x="585" y="480"/>
                  </a:lnTo>
                  <a:lnTo>
                    <a:pt x="578" y="470"/>
                  </a:lnTo>
                  <a:lnTo>
                    <a:pt x="569" y="462"/>
                  </a:lnTo>
                  <a:lnTo>
                    <a:pt x="560" y="454"/>
                  </a:lnTo>
                  <a:lnTo>
                    <a:pt x="549" y="448"/>
                  </a:lnTo>
                  <a:lnTo>
                    <a:pt x="537" y="443"/>
                  </a:lnTo>
                  <a:lnTo>
                    <a:pt x="525" y="438"/>
                  </a:lnTo>
                  <a:lnTo>
                    <a:pt x="525" y="436"/>
                  </a:lnTo>
                  <a:lnTo>
                    <a:pt x="545" y="431"/>
                  </a:lnTo>
                  <a:lnTo>
                    <a:pt x="564" y="424"/>
                  </a:lnTo>
                  <a:lnTo>
                    <a:pt x="581" y="416"/>
                  </a:lnTo>
                  <a:lnTo>
                    <a:pt x="598" y="407"/>
                  </a:lnTo>
                  <a:lnTo>
                    <a:pt x="613" y="397"/>
                  </a:lnTo>
                  <a:lnTo>
                    <a:pt x="627" y="386"/>
                  </a:lnTo>
                  <a:lnTo>
                    <a:pt x="638" y="373"/>
                  </a:lnTo>
                  <a:lnTo>
                    <a:pt x="650" y="361"/>
                  </a:lnTo>
                  <a:lnTo>
                    <a:pt x="660" y="346"/>
                  </a:lnTo>
                  <a:lnTo>
                    <a:pt x="668" y="331"/>
                  </a:lnTo>
                  <a:lnTo>
                    <a:pt x="674" y="314"/>
                  </a:lnTo>
                  <a:lnTo>
                    <a:pt x="681" y="297"/>
                  </a:lnTo>
                  <a:lnTo>
                    <a:pt x="685" y="279"/>
                  </a:lnTo>
                  <a:lnTo>
                    <a:pt x="688" y="260"/>
                  </a:lnTo>
                  <a:lnTo>
                    <a:pt x="690" y="240"/>
                  </a:lnTo>
                  <a:lnTo>
                    <a:pt x="690" y="218"/>
                  </a:lnTo>
                  <a:lnTo>
                    <a:pt x="690" y="205"/>
                  </a:lnTo>
                  <a:lnTo>
                    <a:pt x="689" y="191"/>
                  </a:lnTo>
                  <a:lnTo>
                    <a:pt x="687" y="178"/>
                  </a:lnTo>
                  <a:lnTo>
                    <a:pt x="685" y="166"/>
                  </a:lnTo>
                  <a:lnTo>
                    <a:pt x="682" y="154"/>
                  </a:lnTo>
                  <a:lnTo>
                    <a:pt x="679" y="143"/>
                  </a:lnTo>
                  <a:lnTo>
                    <a:pt x="673" y="131"/>
                  </a:lnTo>
                  <a:lnTo>
                    <a:pt x="669" y="121"/>
                  </a:lnTo>
                  <a:lnTo>
                    <a:pt x="663" y="111"/>
                  </a:lnTo>
                  <a:lnTo>
                    <a:pt x="657" y="102"/>
                  </a:lnTo>
                  <a:lnTo>
                    <a:pt x="650" y="92"/>
                  </a:lnTo>
                  <a:lnTo>
                    <a:pt x="643" y="84"/>
                  </a:lnTo>
                  <a:lnTo>
                    <a:pt x="635" y="75"/>
                  </a:lnTo>
                  <a:lnTo>
                    <a:pt x="627" y="68"/>
                  </a:lnTo>
                  <a:lnTo>
                    <a:pt x="618" y="60"/>
                  </a:lnTo>
                  <a:lnTo>
                    <a:pt x="609" y="53"/>
                  </a:lnTo>
                  <a:lnTo>
                    <a:pt x="599" y="46"/>
                  </a:lnTo>
                  <a:lnTo>
                    <a:pt x="589" y="41"/>
                  </a:lnTo>
                  <a:lnTo>
                    <a:pt x="579" y="35"/>
                  </a:lnTo>
                  <a:lnTo>
                    <a:pt x="567" y="29"/>
                  </a:lnTo>
                  <a:lnTo>
                    <a:pt x="545" y="21"/>
                  </a:lnTo>
                  <a:lnTo>
                    <a:pt x="520" y="14"/>
                  </a:lnTo>
                  <a:lnTo>
                    <a:pt x="495" y="7"/>
                  </a:lnTo>
                  <a:lnTo>
                    <a:pt x="468" y="3"/>
                  </a:lnTo>
                  <a:lnTo>
                    <a:pt x="441" y="1"/>
                  </a:lnTo>
                  <a:lnTo>
                    <a:pt x="412" y="0"/>
                  </a:lnTo>
                  <a:lnTo>
                    <a:pt x="0" y="0"/>
                  </a:lnTo>
                  <a:lnTo>
                    <a:pt x="0" y="865"/>
                  </a:lnTo>
                  <a:close/>
                  <a:moveTo>
                    <a:pt x="231" y="163"/>
                  </a:moveTo>
                  <a:lnTo>
                    <a:pt x="292" y="163"/>
                  </a:lnTo>
                  <a:lnTo>
                    <a:pt x="324" y="164"/>
                  </a:lnTo>
                  <a:lnTo>
                    <a:pt x="355" y="167"/>
                  </a:lnTo>
                  <a:lnTo>
                    <a:pt x="370" y="170"/>
                  </a:lnTo>
                  <a:lnTo>
                    <a:pt x="384" y="173"/>
                  </a:lnTo>
                  <a:lnTo>
                    <a:pt x="396" y="176"/>
                  </a:lnTo>
                  <a:lnTo>
                    <a:pt x="409" y="181"/>
                  </a:lnTo>
                  <a:lnTo>
                    <a:pt x="420" y="187"/>
                  </a:lnTo>
                  <a:lnTo>
                    <a:pt x="430" y="193"/>
                  </a:lnTo>
                  <a:lnTo>
                    <a:pt x="439" y="201"/>
                  </a:lnTo>
                  <a:lnTo>
                    <a:pt x="446" y="210"/>
                  </a:lnTo>
                  <a:lnTo>
                    <a:pt x="453" y="221"/>
                  </a:lnTo>
                  <a:lnTo>
                    <a:pt x="457" y="232"/>
                  </a:lnTo>
                  <a:lnTo>
                    <a:pt x="459" y="245"/>
                  </a:lnTo>
                  <a:lnTo>
                    <a:pt x="460" y="259"/>
                  </a:lnTo>
                  <a:lnTo>
                    <a:pt x="460" y="268"/>
                  </a:lnTo>
                  <a:lnTo>
                    <a:pt x="459" y="276"/>
                  </a:lnTo>
                  <a:lnTo>
                    <a:pt x="458" y="284"/>
                  </a:lnTo>
                  <a:lnTo>
                    <a:pt x="456" y="292"/>
                  </a:lnTo>
                  <a:lnTo>
                    <a:pt x="454" y="298"/>
                  </a:lnTo>
                  <a:lnTo>
                    <a:pt x="451" y="304"/>
                  </a:lnTo>
                  <a:lnTo>
                    <a:pt x="448" y="311"/>
                  </a:lnTo>
                  <a:lnTo>
                    <a:pt x="444" y="316"/>
                  </a:lnTo>
                  <a:lnTo>
                    <a:pt x="437" y="326"/>
                  </a:lnTo>
                  <a:lnTo>
                    <a:pt x="427" y="334"/>
                  </a:lnTo>
                  <a:lnTo>
                    <a:pt x="415" y="341"/>
                  </a:lnTo>
                  <a:lnTo>
                    <a:pt x="404" y="346"/>
                  </a:lnTo>
                  <a:lnTo>
                    <a:pt x="391" y="350"/>
                  </a:lnTo>
                  <a:lnTo>
                    <a:pt x="378" y="353"/>
                  </a:lnTo>
                  <a:lnTo>
                    <a:pt x="363" y="355"/>
                  </a:lnTo>
                  <a:lnTo>
                    <a:pt x="350" y="358"/>
                  </a:lnTo>
                  <a:lnTo>
                    <a:pt x="320" y="359"/>
                  </a:lnTo>
                  <a:lnTo>
                    <a:pt x="292" y="360"/>
                  </a:lnTo>
                  <a:lnTo>
                    <a:pt x="231" y="360"/>
                  </a:lnTo>
                  <a:lnTo>
                    <a:pt x="231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3" name="Freeform 69"/>
            <p:cNvSpPr>
              <a:spLocks noEditPoints="1"/>
            </p:cNvSpPr>
            <p:nvPr userDrawn="1"/>
          </p:nvSpPr>
          <p:spPr bwMode="auto">
            <a:xfrm>
              <a:off x="1935" y="1049"/>
              <a:ext cx="189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235" y="865"/>
                </a:cxn>
                <a:cxn ang="0">
                  <a:pos x="303" y="680"/>
                </a:cxn>
                <a:cxn ang="0">
                  <a:pos x="627" y="680"/>
                </a:cxn>
                <a:cxn ang="0">
                  <a:pos x="691" y="865"/>
                </a:cxn>
                <a:cxn ang="0">
                  <a:pos x="944" y="865"/>
                </a:cxn>
                <a:cxn ang="0">
                  <a:pos x="611" y="0"/>
                </a:cxn>
                <a:cxn ang="0">
                  <a:pos x="328" y="0"/>
                </a:cxn>
                <a:cxn ang="0">
                  <a:pos x="0" y="865"/>
                </a:cxn>
                <a:cxn ang="0">
                  <a:pos x="572" y="517"/>
                </a:cxn>
                <a:cxn ang="0">
                  <a:pos x="356" y="517"/>
                </a:cxn>
                <a:cxn ang="0">
                  <a:pos x="467" y="178"/>
                </a:cxn>
                <a:cxn ang="0">
                  <a:pos x="469" y="178"/>
                </a:cxn>
                <a:cxn ang="0">
                  <a:pos x="572" y="517"/>
                </a:cxn>
              </a:cxnLst>
              <a:rect l="0" t="0" r="r" b="b"/>
              <a:pathLst>
                <a:path w="944" h="865">
                  <a:moveTo>
                    <a:pt x="0" y="865"/>
                  </a:moveTo>
                  <a:lnTo>
                    <a:pt x="235" y="865"/>
                  </a:lnTo>
                  <a:lnTo>
                    <a:pt x="303" y="680"/>
                  </a:lnTo>
                  <a:lnTo>
                    <a:pt x="627" y="680"/>
                  </a:lnTo>
                  <a:lnTo>
                    <a:pt x="691" y="865"/>
                  </a:lnTo>
                  <a:lnTo>
                    <a:pt x="944" y="865"/>
                  </a:lnTo>
                  <a:lnTo>
                    <a:pt x="611" y="0"/>
                  </a:lnTo>
                  <a:lnTo>
                    <a:pt x="328" y="0"/>
                  </a:lnTo>
                  <a:lnTo>
                    <a:pt x="0" y="865"/>
                  </a:lnTo>
                  <a:close/>
                  <a:moveTo>
                    <a:pt x="572" y="517"/>
                  </a:moveTo>
                  <a:lnTo>
                    <a:pt x="356" y="517"/>
                  </a:lnTo>
                  <a:lnTo>
                    <a:pt x="467" y="178"/>
                  </a:lnTo>
                  <a:lnTo>
                    <a:pt x="469" y="178"/>
                  </a:lnTo>
                  <a:lnTo>
                    <a:pt x="572" y="5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4" name="Freeform 70"/>
            <p:cNvSpPr>
              <a:spLocks noEditPoints="1"/>
            </p:cNvSpPr>
            <p:nvPr userDrawn="1"/>
          </p:nvSpPr>
          <p:spPr bwMode="auto">
            <a:xfrm>
              <a:off x="1791" y="1049"/>
              <a:ext cx="139" cy="174"/>
            </a:xfrm>
            <a:custGeom>
              <a:avLst/>
              <a:gdLst/>
              <a:ahLst/>
              <a:cxnLst>
                <a:cxn ang="0">
                  <a:pos x="394" y="864"/>
                </a:cxn>
                <a:cxn ang="0">
                  <a:pos x="482" y="856"/>
                </a:cxn>
                <a:cxn ang="0">
                  <a:pos x="552" y="835"/>
                </a:cxn>
                <a:cxn ang="0">
                  <a:pos x="591" y="817"/>
                </a:cxn>
                <a:cxn ang="0">
                  <a:pos x="625" y="794"/>
                </a:cxn>
                <a:cxn ang="0">
                  <a:pos x="654" y="764"/>
                </a:cxn>
                <a:cxn ang="0">
                  <a:pos x="677" y="728"/>
                </a:cxn>
                <a:cxn ang="0">
                  <a:pos x="693" y="685"/>
                </a:cxn>
                <a:cxn ang="0">
                  <a:pos x="701" y="634"/>
                </a:cxn>
                <a:cxn ang="0">
                  <a:pos x="699" y="577"/>
                </a:cxn>
                <a:cxn ang="0">
                  <a:pos x="684" y="529"/>
                </a:cxn>
                <a:cxn ang="0">
                  <a:pos x="657" y="488"/>
                </a:cxn>
                <a:cxn ang="0">
                  <a:pos x="618" y="457"/>
                </a:cxn>
                <a:cxn ang="0">
                  <a:pos x="567" y="434"/>
                </a:cxn>
                <a:cxn ang="0">
                  <a:pos x="527" y="421"/>
                </a:cxn>
                <a:cxn ang="0">
                  <a:pos x="576" y="400"/>
                </a:cxn>
                <a:cxn ang="0">
                  <a:pos x="618" y="372"/>
                </a:cxn>
                <a:cxn ang="0">
                  <a:pos x="649" y="336"/>
                </a:cxn>
                <a:cxn ang="0">
                  <a:pos x="669" y="293"/>
                </a:cxn>
                <a:cxn ang="0">
                  <a:pos x="678" y="240"/>
                </a:cxn>
                <a:cxn ang="0">
                  <a:pos x="677" y="192"/>
                </a:cxn>
                <a:cxn ang="0">
                  <a:pos x="671" y="156"/>
                </a:cxn>
                <a:cxn ang="0">
                  <a:pos x="658" y="122"/>
                </a:cxn>
                <a:cxn ang="0">
                  <a:pos x="640" y="93"/>
                </a:cxn>
                <a:cxn ang="0">
                  <a:pos x="617" y="69"/>
                </a:cxn>
                <a:cxn ang="0">
                  <a:pos x="589" y="48"/>
                </a:cxn>
                <a:cxn ang="0">
                  <a:pos x="557" y="31"/>
                </a:cxn>
                <a:cxn ang="0">
                  <a:pos x="483" y="7"/>
                </a:cxn>
                <a:cxn ang="0">
                  <a:pos x="398" y="0"/>
                </a:cxn>
                <a:cxn ang="0">
                  <a:pos x="230" y="498"/>
                </a:cxn>
                <a:cxn ang="0">
                  <a:pos x="361" y="501"/>
                </a:cxn>
                <a:cxn ang="0">
                  <a:pos x="403" y="509"/>
                </a:cxn>
                <a:cxn ang="0">
                  <a:pos x="438" y="527"/>
                </a:cxn>
                <a:cxn ang="0">
                  <a:pos x="459" y="551"/>
                </a:cxn>
                <a:cxn ang="0">
                  <a:pos x="467" y="570"/>
                </a:cxn>
                <a:cxn ang="0">
                  <a:pos x="470" y="592"/>
                </a:cxn>
                <a:cxn ang="0">
                  <a:pos x="470" y="617"/>
                </a:cxn>
                <a:cxn ang="0">
                  <a:pos x="465" y="637"/>
                </a:cxn>
                <a:cxn ang="0">
                  <a:pos x="455" y="654"/>
                </a:cxn>
                <a:cxn ang="0">
                  <a:pos x="428" y="678"/>
                </a:cxn>
                <a:cxn ang="0">
                  <a:pos x="391" y="693"/>
                </a:cxn>
                <a:cxn ang="0">
                  <a:pos x="330" y="701"/>
                </a:cxn>
                <a:cxn ang="0">
                  <a:pos x="230" y="498"/>
                </a:cxn>
                <a:cxn ang="0">
                  <a:pos x="326" y="164"/>
                </a:cxn>
                <a:cxn ang="0">
                  <a:pos x="379" y="170"/>
                </a:cxn>
                <a:cxn ang="0">
                  <a:pos x="412" y="182"/>
                </a:cxn>
                <a:cxn ang="0">
                  <a:pos x="435" y="204"/>
                </a:cxn>
                <a:cxn ang="0">
                  <a:pos x="448" y="237"/>
                </a:cxn>
                <a:cxn ang="0">
                  <a:pos x="445" y="276"/>
                </a:cxn>
                <a:cxn ang="0">
                  <a:pos x="428" y="304"/>
                </a:cxn>
                <a:cxn ang="0">
                  <a:pos x="400" y="324"/>
                </a:cxn>
                <a:cxn ang="0">
                  <a:pos x="364" y="335"/>
                </a:cxn>
                <a:cxn ang="0">
                  <a:pos x="323" y="342"/>
                </a:cxn>
                <a:cxn ang="0">
                  <a:pos x="230" y="342"/>
                </a:cxn>
              </a:cxnLst>
              <a:rect l="0" t="0" r="r" b="b"/>
              <a:pathLst>
                <a:path w="702" h="865">
                  <a:moveTo>
                    <a:pt x="0" y="865"/>
                  </a:moveTo>
                  <a:lnTo>
                    <a:pt x="364" y="865"/>
                  </a:lnTo>
                  <a:lnTo>
                    <a:pt x="394" y="864"/>
                  </a:lnTo>
                  <a:lnTo>
                    <a:pt x="424" y="863"/>
                  </a:lnTo>
                  <a:lnTo>
                    <a:pt x="453" y="860"/>
                  </a:lnTo>
                  <a:lnTo>
                    <a:pt x="482" y="856"/>
                  </a:lnTo>
                  <a:lnTo>
                    <a:pt x="511" y="849"/>
                  </a:lnTo>
                  <a:lnTo>
                    <a:pt x="539" y="841"/>
                  </a:lnTo>
                  <a:lnTo>
                    <a:pt x="552" y="835"/>
                  </a:lnTo>
                  <a:lnTo>
                    <a:pt x="566" y="830"/>
                  </a:lnTo>
                  <a:lnTo>
                    <a:pt x="579" y="824"/>
                  </a:lnTo>
                  <a:lnTo>
                    <a:pt x="591" y="817"/>
                  </a:lnTo>
                  <a:lnTo>
                    <a:pt x="603" y="810"/>
                  </a:lnTo>
                  <a:lnTo>
                    <a:pt x="615" y="802"/>
                  </a:lnTo>
                  <a:lnTo>
                    <a:pt x="625" y="794"/>
                  </a:lnTo>
                  <a:lnTo>
                    <a:pt x="636" y="784"/>
                  </a:lnTo>
                  <a:lnTo>
                    <a:pt x="645" y="775"/>
                  </a:lnTo>
                  <a:lnTo>
                    <a:pt x="654" y="764"/>
                  </a:lnTo>
                  <a:lnTo>
                    <a:pt x="662" y="754"/>
                  </a:lnTo>
                  <a:lnTo>
                    <a:pt x="671" y="741"/>
                  </a:lnTo>
                  <a:lnTo>
                    <a:pt x="677" y="728"/>
                  </a:lnTo>
                  <a:lnTo>
                    <a:pt x="684" y="714"/>
                  </a:lnTo>
                  <a:lnTo>
                    <a:pt x="689" y="701"/>
                  </a:lnTo>
                  <a:lnTo>
                    <a:pt x="693" y="685"/>
                  </a:lnTo>
                  <a:lnTo>
                    <a:pt x="696" y="669"/>
                  </a:lnTo>
                  <a:lnTo>
                    <a:pt x="700" y="652"/>
                  </a:lnTo>
                  <a:lnTo>
                    <a:pt x="701" y="634"/>
                  </a:lnTo>
                  <a:lnTo>
                    <a:pt x="702" y="615"/>
                  </a:lnTo>
                  <a:lnTo>
                    <a:pt x="701" y="595"/>
                  </a:lnTo>
                  <a:lnTo>
                    <a:pt x="699" y="577"/>
                  </a:lnTo>
                  <a:lnTo>
                    <a:pt x="695" y="560"/>
                  </a:lnTo>
                  <a:lnTo>
                    <a:pt x="690" y="543"/>
                  </a:lnTo>
                  <a:lnTo>
                    <a:pt x="684" y="529"/>
                  </a:lnTo>
                  <a:lnTo>
                    <a:pt x="676" y="515"/>
                  </a:lnTo>
                  <a:lnTo>
                    <a:pt x="668" y="501"/>
                  </a:lnTo>
                  <a:lnTo>
                    <a:pt x="657" y="488"/>
                  </a:lnTo>
                  <a:lnTo>
                    <a:pt x="645" y="478"/>
                  </a:lnTo>
                  <a:lnTo>
                    <a:pt x="633" y="467"/>
                  </a:lnTo>
                  <a:lnTo>
                    <a:pt x="618" y="457"/>
                  </a:lnTo>
                  <a:lnTo>
                    <a:pt x="603" y="449"/>
                  </a:lnTo>
                  <a:lnTo>
                    <a:pt x="586" y="441"/>
                  </a:lnTo>
                  <a:lnTo>
                    <a:pt x="567" y="434"/>
                  </a:lnTo>
                  <a:lnTo>
                    <a:pt x="548" y="429"/>
                  </a:lnTo>
                  <a:lnTo>
                    <a:pt x="527" y="423"/>
                  </a:lnTo>
                  <a:lnTo>
                    <a:pt x="527" y="421"/>
                  </a:lnTo>
                  <a:lnTo>
                    <a:pt x="545" y="415"/>
                  </a:lnTo>
                  <a:lnTo>
                    <a:pt x="561" y="407"/>
                  </a:lnTo>
                  <a:lnTo>
                    <a:pt x="576" y="400"/>
                  </a:lnTo>
                  <a:lnTo>
                    <a:pt x="591" y="392"/>
                  </a:lnTo>
                  <a:lnTo>
                    <a:pt x="605" y="382"/>
                  </a:lnTo>
                  <a:lnTo>
                    <a:pt x="618" y="372"/>
                  </a:lnTo>
                  <a:lnTo>
                    <a:pt x="628" y="361"/>
                  </a:lnTo>
                  <a:lnTo>
                    <a:pt x="639" y="349"/>
                  </a:lnTo>
                  <a:lnTo>
                    <a:pt x="649" y="336"/>
                  </a:lnTo>
                  <a:lnTo>
                    <a:pt x="656" y="323"/>
                  </a:lnTo>
                  <a:lnTo>
                    <a:pt x="663" y="308"/>
                  </a:lnTo>
                  <a:lnTo>
                    <a:pt x="669" y="293"/>
                  </a:lnTo>
                  <a:lnTo>
                    <a:pt x="673" y="276"/>
                  </a:lnTo>
                  <a:lnTo>
                    <a:pt x="676" y="258"/>
                  </a:lnTo>
                  <a:lnTo>
                    <a:pt x="678" y="240"/>
                  </a:lnTo>
                  <a:lnTo>
                    <a:pt x="679" y="220"/>
                  </a:lnTo>
                  <a:lnTo>
                    <a:pt x="678" y="206"/>
                  </a:lnTo>
                  <a:lnTo>
                    <a:pt x="677" y="192"/>
                  </a:lnTo>
                  <a:lnTo>
                    <a:pt x="676" y="179"/>
                  </a:lnTo>
                  <a:lnTo>
                    <a:pt x="674" y="167"/>
                  </a:lnTo>
                  <a:lnTo>
                    <a:pt x="671" y="156"/>
                  </a:lnTo>
                  <a:lnTo>
                    <a:pt x="667" y="144"/>
                  </a:lnTo>
                  <a:lnTo>
                    <a:pt x="662" y="132"/>
                  </a:lnTo>
                  <a:lnTo>
                    <a:pt x="658" y="122"/>
                  </a:lnTo>
                  <a:lnTo>
                    <a:pt x="652" y="112"/>
                  </a:lnTo>
                  <a:lnTo>
                    <a:pt x="646" y="103"/>
                  </a:lnTo>
                  <a:lnTo>
                    <a:pt x="640" y="93"/>
                  </a:lnTo>
                  <a:lnTo>
                    <a:pt x="633" y="85"/>
                  </a:lnTo>
                  <a:lnTo>
                    <a:pt x="625" y="76"/>
                  </a:lnTo>
                  <a:lnTo>
                    <a:pt x="617" y="69"/>
                  </a:lnTo>
                  <a:lnTo>
                    <a:pt x="608" y="61"/>
                  </a:lnTo>
                  <a:lnTo>
                    <a:pt x="599" y="54"/>
                  </a:lnTo>
                  <a:lnTo>
                    <a:pt x="589" y="48"/>
                  </a:lnTo>
                  <a:lnTo>
                    <a:pt x="579" y="41"/>
                  </a:lnTo>
                  <a:lnTo>
                    <a:pt x="569" y="36"/>
                  </a:lnTo>
                  <a:lnTo>
                    <a:pt x="557" y="31"/>
                  </a:lnTo>
                  <a:lnTo>
                    <a:pt x="534" y="21"/>
                  </a:lnTo>
                  <a:lnTo>
                    <a:pt x="510" y="14"/>
                  </a:lnTo>
                  <a:lnTo>
                    <a:pt x="483" y="7"/>
                  </a:lnTo>
                  <a:lnTo>
                    <a:pt x="456" y="3"/>
                  </a:lnTo>
                  <a:lnTo>
                    <a:pt x="428" y="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865"/>
                  </a:lnTo>
                  <a:close/>
                  <a:moveTo>
                    <a:pt x="230" y="498"/>
                  </a:moveTo>
                  <a:lnTo>
                    <a:pt x="301" y="498"/>
                  </a:lnTo>
                  <a:lnTo>
                    <a:pt x="331" y="499"/>
                  </a:lnTo>
                  <a:lnTo>
                    <a:pt x="361" y="501"/>
                  </a:lnTo>
                  <a:lnTo>
                    <a:pt x="376" y="503"/>
                  </a:lnTo>
                  <a:lnTo>
                    <a:pt x="390" y="506"/>
                  </a:lnTo>
                  <a:lnTo>
                    <a:pt x="403" y="509"/>
                  </a:lnTo>
                  <a:lnTo>
                    <a:pt x="416" y="515"/>
                  </a:lnTo>
                  <a:lnTo>
                    <a:pt x="428" y="520"/>
                  </a:lnTo>
                  <a:lnTo>
                    <a:pt x="438" y="527"/>
                  </a:lnTo>
                  <a:lnTo>
                    <a:pt x="448" y="536"/>
                  </a:lnTo>
                  <a:lnTo>
                    <a:pt x="455" y="546"/>
                  </a:lnTo>
                  <a:lnTo>
                    <a:pt x="459" y="551"/>
                  </a:lnTo>
                  <a:lnTo>
                    <a:pt x="462" y="556"/>
                  </a:lnTo>
                  <a:lnTo>
                    <a:pt x="465" y="563"/>
                  </a:lnTo>
                  <a:lnTo>
                    <a:pt x="467" y="570"/>
                  </a:lnTo>
                  <a:lnTo>
                    <a:pt x="468" y="576"/>
                  </a:lnTo>
                  <a:lnTo>
                    <a:pt x="470" y="585"/>
                  </a:lnTo>
                  <a:lnTo>
                    <a:pt x="470" y="592"/>
                  </a:lnTo>
                  <a:lnTo>
                    <a:pt x="471" y="601"/>
                  </a:lnTo>
                  <a:lnTo>
                    <a:pt x="470" y="609"/>
                  </a:lnTo>
                  <a:lnTo>
                    <a:pt x="470" y="617"/>
                  </a:lnTo>
                  <a:lnTo>
                    <a:pt x="468" y="624"/>
                  </a:lnTo>
                  <a:lnTo>
                    <a:pt x="467" y="630"/>
                  </a:lnTo>
                  <a:lnTo>
                    <a:pt x="465" y="637"/>
                  </a:lnTo>
                  <a:lnTo>
                    <a:pt x="462" y="643"/>
                  </a:lnTo>
                  <a:lnTo>
                    <a:pt x="460" y="649"/>
                  </a:lnTo>
                  <a:lnTo>
                    <a:pt x="455" y="654"/>
                  </a:lnTo>
                  <a:lnTo>
                    <a:pt x="448" y="663"/>
                  </a:lnTo>
                  <a:lnTo>
                    <a:pt x="438" y="672"/>
                  </a:lnTo>
                  <a:lnTo>
                    <a:pt x="428" y="678"/>
                  </a:lnTo>
                  <a:lnTo>
                    <a:pt x="416" y="685"/>
                  </a:lnTo>
                  <a:lnTo>
                    <a:pt x="403" y="689"/>
                  </a:lnTo>
                  <a:lnTo>
                    <a:pt x="391" y="693"/>
                  </a:lnTo>
                  <a:lnTo>
                    <a:pt x="376" y="696"/>
                  </a:lnTo>
                  <a:lnTo>
                    <a:pt x="361" y="698"/>
                  </a:lnTo>
                  <a:lnTo>
                    <a:pt x="330" y="701"/>
                  </a:lnTo>
                  <a:lnTo>
                    <a:pt x="298" y="702"/>
                  </a:lnTo>
                  <a:lnTo>
                    <a:pt x="230" y="702"/>
                  </a:lnTo>
                  <a:lnTo>
                    <a:pt x="230" y="498"/>
                  </a:lnTo>
                  <a:close/>
                  <a:moveTo>
                    <a:pt x="230" y="163"/>
                  </a:moveTo>
                  <a:lnTo>
                    <a:pt x="297" y="163"/>
                  </a:lnTo>
                  <a:lnTo>
                    <a:pt x="326" y="164"/>
                  </a:lnTo>
                  <a:lnTo>
                    <a:pt x="354" y="166"/>
                  </a:lnTo>
                  <a:lnTo>
                    <a:pt x="366" y="167"/>
                  </a:lnTo>
                  <a:lnTo>
                    <a:pt x="379" y="170"/>
                  </a:lnTo>
                  <a:lnTo>
                    <a:pt x="391" y="173"/>
                  </a:lnTo>
                  <a:lnTo>
                    <a:pt x="401" y="177"/>
                  </a:lnTo>
                  <a:lnTo>
                    <a:pt x="412" y="182"/>
                  </a:lnTo>
                  <a:lnTo>
                    <a:pt x="421" y="188"/>
                  </a:lnTo>
                  <a:lnTo>
                    <a:pt x="429" y="195"/>
                  </a:lnTo>
                  <a:lnTo>
                    <a:pt x="435" y="204"/>
                  </a:lnTo>
                  <a:lnTo>
                    <a:pt x="442" y="213"/>
                  </a:lnTo>
                  <a:lnTo>
                    <a:pt x="445" y="224"/>
                  </a:lnTo>
                  <a:lnTo>
                    <a:pt x="448" y="237"/>
                  </a:lnTo>
                  <a:lnTo>
                    <a:pt x="449" y="250"/>
                  </a:lnTo>
                  <a:lnTo>
                    <a:pt x="448" y="263"/>
                  </a:lnTo>
                  <a:lnTo>
                    <a:pt x="445" y="276"/>
                  </a:lnTo>
                  <a:lnTo>
                    <a:pt x="441" y="286"/>
                  </a:lnTo>
                  <a:lnTo>
                    <a:pt x="435" y="296"/>
                  </a:lnTo>
                  <a:lnTo>
                    <a:pt x="428" y="304"/>
                  </a:lnTo>
                  <a:lnTo>
                    <a:pt x="420" y="312"/>
                  </a:lnTo>
                  <a:lnTo>
                    <a:pt x="411" y="318"/>
                  </a:lnTo>
                  <a:lnTo>
                    <a:pt x="400" y="324"/>
                  </a:lnTo>
                  <a:lnTo>
                    <a:pt x="389" y="329"/>
                  </a:lnTo>
                  <a:lnTo>
                    <a:pt x="377" y="332"/>
                  </a:lnTo>
                  <a:lnTo>
                    <a:pt x="364" y="335"/>
                  </a:lnTo>
                  <a:lnTo>
                    <a:pt x="350" y="338"/>
                  </a:lnTo>
                  <a:lnTo>
                    <a:pt x="338" y="340"/>
                  </a:lnTo>
                  <a:lnTo>
                    <a:pt x="323" y="342"/>
                  </a:lnTo>
                  <a:lnTo>
                    <a:pt x="309" y="342"/>
                  </a:lnTo>
                  <a:lnTo>
                    <a:pt x="295" y="342"/>
                  </a:lnTo>
                  <a:lnTo>
                    <a:pt x="230" y="342"/>
                  </a:lnTo>
                  <a:lnTo>
                    <a:pt x="230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auto">
            <a:xfrm>
              <a:off x="2137" y="1049"/>
              <a:ext cx="157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211" y="865"/>
                </a:cxn>
                <a:cxn ang="0">
                  <a:pos x="204" y="274"/>
                </a:cxn>
                <a:cxn ang="0">
                  <a:pos x="207" y="274"/>
                </a:cxn>
                <a:cxn ang="0">
                  <a:pos x="509" y="865"/>
                </a:cxn>
                <a:cxn ang="0">
                  <a:pos x="795" y="865"/>
                </a:cxn>
                <a:cxn ang="0">
                  <a:pos x="795" y="0"/>
                </a:cxn>
                <a:cxn ang="0">
                  <a:pos x="585" y="0"/>
                </a:cxn>
                <a:cxn ang="0">
                  <a:pos x="588" y="588"/>
                </a:cxn>
                <a:cxn ang="0">
                  <a:pos x="586" y="588"/>
                </a:cxn>
                <a:cxn ang="0">
                  <a:pos x="293" y="0"/>
                </a:cxn>
                <a:cxn ang="0">
                  <a:pos x="0" y="0"/>
                </a:cxn>
                <a:cxn ang="0">
                  <a:pos x="0" y="865"/>
                </a:cxn>
              </a:cxnLst>
              <a:rect l="0" t="0" r="r" b="b"/>
              <a:pathLst>
                <a:path w="795" h="865">
                  <a:moveTo>
                    <a:pt x="0" y="865"/>
                  </a:moveTo>
                  <a:lnTo>
                    <a:pt x="211" y="865"/>
                  </a:lnTo>
                  <a:lnTo>
                    <a:pt x="204" y="274"/>
                  </a:lnTo>
                  <a:lnTo>
                    <a:pt x="207" y="274"/>
                  </a:lnTo>
                  <a:lnTo>
                    <a:pt x="509" y="865"/>
                  </a:lnTo>
                  <a:lnTo>
                    <a:pt x="795" y="865"/>
                  </a:lnTo>
                  <a:lnTo>
                    <a:pt x="795" y="0"/>
                  </a:lnTo>
                  <a:lnTo>
                    <a:pt x="585" y="0"/>
                  </a:lnTo>
                  <a:lnTo>
                    <a:pt x="588" y="588"/>
                  </a:lnTo>
                  <a:lnTo>
                    <a:pt x="586" y="588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auto">
            <a:xfrm>
              <a:off x="2315" y="1046"/>
              <a:ext cx="152" cy="179"/>
            </a:xfrm>
            <a:custGeom>
              <a:avLst/>
              <a:gdLst/>
              <a:ahLst/>
              <a:cxnLst>
                <a:cxn ang="0">
                  <a:pos x="692" y="696"/>
                </a:cxn>
                <a:cxn ang="0">
                  <a:pos x="612" y="717"/>
                </a:cxn>
                <a:cxn ang="0">
                  <a:pos x="527" y="724"/>
                </a:cxn>
                <a:cxn ang="0">
                  <a:pos x="480" y="721"/>
                </a:cxn>
                <a:cxn ang="0">
                  <a:pos x="437" y="713"/>
                </a:cxn>
                <a:cxn ang="0">
                  <a:pos x="397" y="701"/>
                </a:cxn>
                <a:cxn ang="0">
                  <a:pos x="361" y="683"/>
                </a:cxn>
                <a:cxn ang="0">
                  <a:pos x="328" y="660"/>
                </a:cxn>
                <a:cxn ang="0">
                  <a:pos x="301" y="633"/>
                </a:cxn>
                <a:cxn ang="0">
                  <a:pos x="277" y="601"/>
                </a:cxn>
                <a:cxn ang="0">
                  <a:pos x="259" y="566"/>
                </a:cxn>
                <a:cxn ang="0">
                  <a:pos x="246" y="525"/>
                </a:cxn>
                <a:cxn ang="0">
                  <a:pos x="239" y="482"/>
                </a:cxn>
                <a:cxn ang="0">
                  <a:pos x="238" y="436"/>
                </a:cxn>
                <a:cxn ang="0">
                  <a:pos x="242" y="393"/>
                </a:cxn>
                <a:cxn ang="0">
                  <a:pos x="253" y="352"/>
                </a:cxn>
                <a:cxn ang="0">
                  <a:pos x="268" y="315"/>
                </a:cxn>
                <a:cxn ang="0">
                  <a:pos x="287" y="281"/>
                </a:cxn>
                <a:cxn ang="0">
                  <a:pos x="311" y="250"/>
                </a:cxn>
                <a:cxn ang="0">
                  <a:pos x="340" y="225"/>
                </a:cxn>
                <a:cxn ang="0">
                  <a:pos x="373" y="204"/>
                </a:cxn>
                <a:cxn ang="0">
                  <a:pos x="409" y="188"/>
                </a:cxn>
                <a:cxn ang="0">
                  <a:pos x="449" y="176"/>
                </a:cxn>
                <a:cxn ang="0">
                  <a:pos x="493" y="172"/>
                </a:cxn>
                <a:cxn ang="0">
                  <a:pos x="566" y="175"/>
                </a:cxn>
                <a:cxn ang="0">
                  <a:pos x="650" y="194"/>
                </a:cxn>
                <a:cxn ang="0">
                  <a:pos x="734" y="231"/>
                </a:cxn>
                <a:cxn ang="0">
                  <a:pos x="689" y="27"/>
                </a:cxn>
                <a:cxn ang="0">
                  <a:pos x="594" y="7"/>
                </a:cxn>
                <a:cxn ang="0">
                  <a:pos x="496" y="0"/>
                </a:cxn>
                <a:cxn ang="0">
                  <a:pos x="417" y="4"/>
                </a:cxn>
                <a:cxn ang="0">
                  <a:pos x="344" y="16"/>
                </a:cxn>
                <a:cxn ang="0">
                  <a:pos x="276" y="36"/>
                </a:cxn>
                <a:cxn ang="0">
                  <a:pos x="213" y="64"/>
                </a:cxn>
                <a:cxn ang="0">
                  <a:pos x="157" y="99"/>
                </a:cxn>
                <a:cxn ang="0">
                  <a:pos x="109" y="142"/>
                </a:cxn>
                <a:cxn ang="0">
                  <a:pos x="69" y="194"/>
                </a:cxn>
                <a:cxn ang="0">
                  <a:pos x="37" y="254"/>
                </a:cxn>
                <a:cxn ang="0">
                  <a:pos x="15" y="322"/>
                </a:cxn>
                <a:cxn ang="0">
                  <a:pos x="2" y="397"/>
                </a:cxn>
                <a:cxn ang="0">
                  <a:pos x="0" y="481"/>
                </a:cxn>
                <a:cxn ang="0">
                  <a:pos x="12" y="565"/>
                </a:cxn>
                <a:cxn ang="0">
                  <a:pos x="35" y="637"/>
                </a:cxn>
                <a:cxn ang="0">
                  <a:pos x="68" y="700"/>
                </a:cxn>
                <a:cxn ang="0">
                  <a:pos x="112" y="752"/>
                </a:cxn>
                <a:cxn ang="0">
                  <a:pos x="161" y="796"/>
                </a:cxn>
                <a:cxn ang="0">
                  <a:pos x="218" y="831"/>
                </a:cxn>
                <a:cxn ang="0">
                  <a:pos x="279" y="858"/>
                </a:cxn>
                <a:cxn ang="0">
                  <a:pos x="343" y="877"/>
                </a:cxn>
                <a:cxn ang="0">
                  <a:pos x="409" y="890"/>
                </a:cxn>
                <a:cxn ang="0">
                  <a:pos x="475" y="895"/>
                </a:cxn>
                <a:cxn ang="0">
                  <a:pos x="578" y="892"/>
                </a:cxn>
                <a:cxn ang="0">
                  <a:pos x="674" y="878"/>
                </a:cxn>
                <a:cxn ang="0">
                  <a:pos x="753" y="860"/>
                </a:cxn>
              </a:cxnLst>
              <a:rect l="0" t="0" r="r" b="b"/>
              <a:pathLst>
                <a:path w="753" h="895">
                  <a:moveTo>
                    <a:pt x="742" y="679"/>
                  </a:moveTo>
                  <a:lnTo>
                    <a:pt x="718" y="688"/>
                  </a:lnTo>
                  <a:lnTo>
                    <a:pt x="692" y="696"/>
                  </a:lnTo>
                  <a:lnTo>
                    <a:pt x="666" y="704"/>
                  </a:lnTo>
                  <a:lnTo>
                    <a:pt x="639" y="711"/>
                  </a:lnTo>
                  <a:lnTo>
                    <a:pt x="612" y="717"/>
                  </a:lnTo>
                  <a:lnTo>
                    <a:pt x="583" y="721"/>
                  </a:lnTo>
                  <a:lnTo>
                    <a:pt x="554" y="723"/>
                  </a:lnTo>
                  <a:lnTo>
                    <a:pt x="527" y="724"/>
                  </a:lnTo>
                  <a:lnTo>
                    <a:pt x="511" y="724"/>
                  </a:lnTo>
                  <a:lnTo>
                    <a:pt x="496" y="723"/>
                  </a:lnTo>
                  <a:lnTo>
                    <a:pt x="480" y="721"/>
                  </a:lnTo>
                  <a:lnTo>
                    <a:pt x="466" y="719"/>
                  </a:lnTo>
                  <a:lnTo>
                    <a:pt x="451" y="717"/>
                  </a:lnTo>
                  <a:lnTo>
                    <a:pt x="437" y="713"/>
                  </a:lnTo>
                  <a:lnTo>
                    <a:pt x="424" y="709"/>
                  </a:lnTo>
                  <a:lnTo>
                    <a:pt x="410" y="705"/>
                  </a:lnTo>
                  <a:lnTo>
                    <a:pt x="397" y="701"/>
                  </a:lnTo>
                  <a:lnTo>
                    <a:pt x="384" y="695"/>
                  </a:lnTo>
                  <a:lnTo>
                    <a:pt x="373" y="689"/>
                  </a:lnTo>
                  <a:lnTo>
                    <a:pt x="361" y="683"/>
                  </a:lnTo>
                  <a:lnTo>
                    <a:pt x="349" y="675"/>
                  </a:lnTo>
                  <a:lnTo>
                    <a:pt x="339" y="668"/>
                  </a:lnTo>
                  <a:lnTo>
                    <a:pt x="328" y="660"/>
                  </a:lnTo>
                  <a:lnTo>
                    <a:pt x="319" y="651"/>
                  </a:lnTo>
                  <a:lnTo>
                    <a:pt x="309" y="642"/>
                  </a:lnTo>
                  <a:lnTo>
                    <a:pt x="301" y="633"/>
                  </a:lnTo>
                  <a:lnTo>
                    <a:pt x="292" y="623"/>
                  </a:lnTo>
                  <a:lnTo>
                    <a:pt x="285" y="613"/>
                  </a:lnTo>
                  <a:lnTo>
                    <a:pt x="277" y="601"/>
                  </a:lnTo>
                  <a:lnTo>
                    <a:pt x="271" y="590"/>
                  </a:lnTo>
                  <a:lnTo>
                    <a:pt x="264" y="578"/>
                  </a:lnTo>
                  <a:lnTo>
                    <a:pt x="259" y="566"/>
                  </a:lnTo>
                  <a:lnTo>
                    <a:pt x="254" y="553"/>
                  </a:lnTo>
                  <a:lnTo>
                    <a:pt x="250" y="539"/>
                  </a:lnTo>
                  <a:lnTo>
                    <a:pt x="246" y="525"/>
                  </a:lnTo>
                  <a:lnTo>
                    <a:pt x="243" y="512"/>
                  </a:lnTo>
                  <a:lnTo>
                    <a:pt x="241" y="497"/>
                  </a:lnTo>
                  <a:lnTo>
                    <a:pt x="239" y="482"/>
                  </a:lnTo>
                  <a:lnTo>
                    <a:pt x="238" y="467"/>
                  </a:lnTo>
                  <a:lnTo>
                    <a:pt x="238" y="451"/>
                  </a:lnTo>
                  <a:lnTo>
                    <a:pt x="238" y="436"/>
                  </a:lnTo>
                  <a:lnTo>
                    <a:pt x="239" y="421"/>
                  </a:lnTo>
                  <a:lnTo>
                    <a:pt x="240" y="408"/>
                  </a:lnTo>
                  <a:lnTo>
                    <a:pt x="242" y="393"/>
                  </a:lnTo>
                  <a:lnTo>
                    <a:pt x="245" y="379"/>
                  </a:lnTo>
                  <a:lnTo>
                    <a:pt x="249" y="365"/>
                  </a:lnTo>
                  <a:lnTo>
                    <a:pt x="253" y="352"/>
                  </a:lnTo>
                  <a:lnTo>
                    <a:pt x="257" y="340"/>
                  </a:lnTo>
                  <a:lnTo>
                    <a:pt x="262" y="327"/>
                  </a:lnTo>
                  <a:lnTo>
                    <a:pt x="268" y="315"/>
                  </a:lnTo>
                  <a:lnTo>
                    <a:pt x="273" y="304"/>
                  </a:lnTo>
                  <a:lnTo>
                    <a:pt x="280" y="292"/>
                  </a:lnTo>
                  <a:lnTo>
                    <a:pt x="287" y="281"/>
                  </a:lnTo>
                  <a:lnTo>
                    <a:pt x="295" y="271"/>
                  </a:lnTo>
                  <a:lnTo>
                    <a:pt x="303" y="260"/>
                  </a:lnTo>
                  <a:lnTo>
                    <a:pt x="311" y="250"/>
                  </a:lnTo>
                  <a:lnTo>
                    <a:pt x="321" y="242"/>
                  </a:lnTo>
                  <a:lnTo>
                    <a:pt x="330" y="233"/>
                  </a:lnTo>
                  <a:lnTo>
                    <a:pt x="340" y="225"/>
                  </a:lnTo>
                  <a:lnTo>
                    <a:pt x="350" y="218"/>
                  </a:lnTo>
                  <a:lnTo>
                    <a:pt x="361" y="210"/>
                  </a:lnTo>
                  <a:lnTo>
                    <a:pt x="373" y="204"/>
                  </a:lnTo>
                  <a:lnTo>
                    <a:pt x="384" y="197"/>
                  </a:lnTo>
                  <a:lnTo>
                    <a:pt x="396" y="192"/>
                  </a:lnTo>
                  <a:lnTo>
                    <a:pt x="409" y="188"/>
                  </a:lnTo>
                  <a:lnTo>
                    <a:pt x="423" y="184"/>
                  </a:lnTo>
                  <a:lnTo>
                    <a:pt x="435" y="179"/>
                  </a:lnTo>
                  <a:lnTo>
                    <a:pt x="449" y="176"/>
                  </a:lnTo>
                  <a:lnTo>
                    <a:pt x="463" y="174"/>
                  </a:lnTo>
                  <a:lnTo>
                    <a:pt x="478" y="173"/>
                  </a:lnTo>
                  <a:lnTo>
                    <a:pt x="493" y="172"/>
                  </a:lnTo>
                  <a:lnTo>
                    <a:pt x="508" y="171"/>
                  </a:lnTo>
                  <a:lnTo>
                    <a:pt x="537" y="172"/>
                  </a:lnTo>
                  <a:lnTo>
                    <a:pt x="566" y="175"/>
                  </a:lnTo>
                  <a:lnTo>
                    <a:pt x="595" y="179"/>
                  </a:lnTo>
                  <a:lnTo>
                    <a:pt x="622" y="186"/>
                  </a:lnTo>
                  <a:lnTo>
                    <a:pt x="650" y="194"/>
                  </a:lnTo>
                  <a:lnTo>
                    <a:pt x="677" y="205"/>
                  </a:lnTo>
                  <a:lnTo>
                    <a:pt x="706" y="218"/>
                  </a:lnTo>
                  <a:lnTo>
                    <a:pt x="734" y="231"/>
                  </a:lnTo>
                  <a:lnTo>
                    <a:pt x="752" y="44"/>
                  </a:lnTo>
                  <a:lnTo>
                    <a:pt x="721" y="36"/>
                  </a:lnTo>
                  <a:lnTo>
                    <a:pt x="689" y="27"/>
                  </a:lnTo>
                  <a:lnTo>
                    <a:pt x="657" y="20"/>
                  </a:lnTo>
                  <a:lnTo>
                    <a:pt x="625" y="13"/>
                  </a:lnTo>
                  <a:lnTo>
                    <a:pt x="594" y="7"/>
                  </a:lnTo>
                  <a:lnTo>
                    <a:pt x="561" y="3"/>
                  </a:lnTo>
                  <a:lnTo>
                    <a:pt x="529" y="1"/>
                  </a:lnTo>
                  <a:lnTo>
                    <a:pt x="496" y="0"/>
                  </a:lnTo>
                  <a:lnTo>
                    <a:pt x="469" y="1"/>
                  </a:lnTo>
                  <a:lnTo>
                    <a:pt x="443" y="2"/>
                  </a:lnTo>
                  <a:lnTo>
                    <a:pt x="417" y="4"/>
                  </a:lnTo>
                  <a:lnTo>
                    <a:pt x="392" y="7"/>
                  </a:lnTo>
                  <a:lnTo>
                    <a:pt x="367" y="12"/>
                  </a:lnTo>
                  <a:lnTo>
                    <a:pt x="344" y="16"/>
                  </a:lnTo>
                  <a:lnTo>
                    <a:pt x="321" y="22"/>
                  </a:lnTo>
                  <a:lnTo>
                    <a:pt x="297" y="29"/>
                  </a:lnTo>
                  <a:lnTo>
                    <a:pt x="276" y="36"/>
                  </a:lnTo>
                  <a:lnTo>
                    <a:pt x="254" y="44"/>
                  </a:lnTo>
                  <a:lnTo>
                    <a:pt x="234" y="53"/>
                  </a:lnTo>
                  <a:lnTo>
                    <a:pt x="213" y="64"/>
                  </a:lnTo>
                  <a:lnTo>
                    <a:pt x="194" y="74"/>
                  </a:lnTo>
                  <a:lnTo>
                    <a:pt x="175" y="86"/>
                  </a:lnTo>
                  <a:lnTo>
                    <a:pt x="157" y="99"/>
                  </a:lnTo>
                  <a:lnTo>
                    <a:pt x="140" y="112"/>
                  </a:lnTo>
                  <a:lnTo>
                    <a:pt x="124" y="127"/>
                  </a:lnTo>
                  <a:lnTo>
                    <a:pt x="109" y="142"/>
                  </a:lnTo>
                  <a:lnTo>
                    <a:pt x="95" y="159"/>
                  </a:lnTo>
                  <a:lnTo>
                    <a:pt x="82" y="176"/>
                  </a:lnTo>
                  <a:lnTo>
                    <a:pt x="69" y="194"/>
                  </a:lnTo>
                  <a:lnTo>
                    <a:pt x="57" y="213"/>
                  </a:lnTo>
                  <a:lnTo>
                    <a:pt x="47" y="233"/>
                  </a:lnTo>
                  <a:lnTo>
                    <a:pt x="37" y="254"/>
                  </a:lnTo>
                  <a:lnTo>
                    <a:pt x="29" y="275"/>
                  </a:lnTo>
                  <a:lnTo>
                    <a:pt x="21" y="298"/>
                  </a:lnTo>
                  <a:lnTo>
                    <a:pt x="15" y="322"/>
                  </a:lnTo>
                  <a:lnTo>
                    <a:pt x="10" y="345"/>
                  </a:lnTo>
                  <a:lnTo>
                    <a:pt x="5" y="370"/>
                  </a:lnTo>
                  <a:lnTo>
                    <a:pt x="2" y="397"/>
                  </a:lnTo>
                  <a:lnTo>
                    <a:pt x="0" y="424"/>
                  </a:lnTo>
                  <a:lnTo>
                    <a:pt x="0" y="451"/>
                  </a:lnTo>
                  <a:lnTo>
                    <a:pt x="0" y="481"/>
                  </a:lnTo>
                  <a:lnTo>
                    <a:pt x="3" y="511"/>
                  </a:lnTo>
                  <a:lnTo>
                    <a:pt x="6" y="538"/>
                  </a:lnTo>
                  <a:lnTo>
                    <a:pt x="12" y="565"/>
                  </a:lnTo>
                  <a:lnTo>
                    <a:pt x="18" y="589"/>
                  </a:lnTo>
                  <a:lnTo>
                    <a:pt x="26" y="614"/>
                  </a:lnTo>
                  <a:lnTo>
                    <a:pt x="35" y="637"/>
                  </a:lnTo>
                  <a:lnTo>
                    <a:pt x="45" y="658"/>
                  </a:lnTo>
                  <a:lnTo>
                    <a:pt x="56" y="679"/>
                  </a:lnTo>
                  <a:lnTo>
                    <a:pt x="68" y="700"/>
                  </a:lnTo>
                  <a:lnTo>
                    <a:pt x="82" y="718"/>
                  </a:lnTo>
                  <a:lnTo>
                    <a:pt x="97" y="736"/>
                  </a:lnTo>
                  <a:lnTo>
                    <a:pt x="112" y="752"/>
                  </a:lnTo>
                  <a:lnTo>
                    <a:pt x="128" y="768"/>
                  </a:lnTo>
                  <a:lnTo>
                    <a:pt x="144" y="782"/>
                  </a:lnTo>
                  <a:lnTo>
                    <a:pt x="161" y="796"/>
                  </a:lnTo>
                  <a:lnTo>
                    <a:pt x="180" y="809"/>
                  </a:lnTo>
                  <a:lnTo>
                    <a:pt x="199" y="821"/>
                  </a:lnTo>
                  <a:lnTo>
                    <a:pt x="218" y="831"/>
                  </a:lnTo>
                  <a:lnTo>
                    <a:pt x="238" y="841"/>
                  </a:lnTo>
                  <a:lnTo>
                    <a:pt x="258" y="850"/>
                  </a:lnTo>
                  <a:lnTo>
                    <a:pt x="279" y="858"/>
                  </a:lnTo>
                  <a:lnTo>
                    <a:pt x="301" y="865"/>
                  </a:lnTo>
                  <a:lnTo>
                    <a:pt x="322" y="872"/>
                  </a:lnTo>
                  <a:lnTo>
                    <a:pt x="343" y="877"/>
                  </a:lnTo>
                  <a:lnTo>
                    <a:pt x="365" y="882"/>
                  </a:lnTo>
                  <a:lnTo>
                    <a:pt x="388" y="887"/>
                  </a:lnTo>
                  <a:lnTo>
                    <a:pt x="409" y="890"/>
                  </a:lnTo>
                  <a:lnTo>
                    <a:pt x="431" y="892"/>
                  </a:lnTo>
                  <a:lnTo>
                    <a:pt x="453" y="894"/>
                  </a:lnTo>
                  <a:lnTo>
                    <a:pt x="475" y="895"/>
                  </a:lnTo>
                  <a:lnTo>
                    <a:pt x="497" y="895"/>
                  </a:lnTo>
                  <a:lnTo>
                    <a:pt x="538" y="894"/>
                  </a:lnTo>
                  <a:lnTo>
                    <a:pt x="578" y="892"/>
                  </a:lnTo>
                  <a:lnTo>
                    <a:pt x="613" y="889"/>
                  </a:lnTo>
                  <a:lnTo>
                    <a:pt x="644" y="883"/>
                  </a:lnTo>
                  <a:lnTo>
                    <a:pt x="674" y="878"/>
                  </a:lnTo>
                  <a:lnTo>
                    <a:pt x="702" y="873"/>
                  </a:lnTo>
                  <a:lnTo>
                    <a:pt x="728" y="866"/>
                  </a:lnTo>
                  <a:lnTo>
                    <a:pt x="753" y="860"/>
                  </a:lnTo>
                  <a:lnTo>
                    <a:pt x="742" y="6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7" name="Freeform 73"/>
            <p:cNvSpPr>
              <a:spLocks noEditPoints="1"/>
            </p:cNvSpPr>
            <p:nvPr userDrawn="1"/>
          </p:nvSpPr>
          <p:spPr bwMode="auto">
            <a:xfrm>
              <a:off x="2470" y="1046"/>
              <a:ext cx="173" cy="179"/>
            </a:xfrm>
            <a:custGeom>
              <a:avLst/>
              <a:gdLst/>
              <a:ahLst/>
              <a:cxnLst>
                <a:cxn ang="0">
                  <a:pos x="4" y="522"/>
                </a:cxn>
                <a:cxn ang="0">
                  <a:pos x="21" y="613"/>
                </a:cxn>
                <a:cxn ang="0">
                  <a:pos x="53" y="692"/>
                </a:cxn>
                <a:cxn ang="0">
                  <a:pos x="98" y="759"/>
                </a:cxn>
                <a:cxn ang="0">
                  <a:pos x="156" y="814"/>
                </a:cxn>
                <a:cxn ang="0">
                  <a:pos x="227" y="856"/>
                </a:cxn>
                <a:cxn ang="0">
                  <a:pos x="311" y="882"/>
                </a:cxn>
                <a:cxn ang="0">
                  <a:pos x="408" y="895"/>
                </a:cxn>
                <a:cxn ang="0">
                  <a:pos x="510" y="891"/>
                </a:cxn>
                <a:cxn ang="0">
                  <a:pos x="600" y="871"/>
                </a:cxn>
                <a:cxn ang="0">
                  <a:pos x="677" y="837"/>
                </a:cxn>
                <a:cxn ang="0">
                  <a:pos x="742" y="789"/>
                </a:cxn>
                <a:cxn ang="0">
                  <a:pos x="794" y="727"/>
                </a:cxn>
                <a:cxn ang="0">
                  <a:pos x="832" y="654"/>
                </a:cxn>
                <a:cxn ang="0">
                  <a:pos x="857" y="569"/>
                </a:cxn>
                <a:cxn ang="0">
                  <a:pos x="867" y="473"/>
                </a:cxn>
                <a:cxn ang="0">
                  <a:pos x="863" y="373"/>
                </a:cxn>
                <a:cxn ang="0">
                  <a:pos x="846" y="281"/>
                </a:cxn>
                <a:cxn ang="0">
                  <a:pos x="815" y="202"/>
                </a:cxn>
                <a:cxn ang="0">
                  <a:pos x="771" y="135"/>
                </a:cxn>
                <a:cxn ang="0">
                  <a:pos x="712" y="79"/>
                </a:cxn>
                <a:cxn ang="0">
                  <a:pos x="641" y="39"/>
                </a:cxn>
                <a:cxn ang="0">
                  <a:pos x="557" y="13"/>
                </a:cxn>
                <a:cxn ang="0">
                  <a:pos x="460" y="1"/>
                </a:cxn>
                <a:cxn ang="0">
                  <a:pos x="357" y="4"/>
                </a:cxn>
                <a:cxn ang="0">
                  <a:pos x="267" y="24"/>
                </a:cxn>
                <a:cxn ang="0">
                  <a:pos x="189" y="58"/>
                </a:cxn>
                <a:cxn ang="0">
                  <a:pos x="124" y="106"/>
                </a:cxn>
                <a:cxn ang="0">
                  <a:pos x="73" y="167"/>
                </a:cxn>
                <a:cxn ang="0">
                  <a:pos x="35" y="240"/>
                </a:cxn>
                <a:cxn ang="0">
                  <a:pos x="11" y="326"/>
                </a:cxn>
                <a:cxn ang="0">
                  <a:pos x="0" y="421"/>
                </a:cxn>
                <a:cxn ang="0">
                  <a:pos x="241" y="393"/>
                </a:cxn>
                <a:cxn ang="0">
                  <a:pos x="263" y="294"/>
                </a:cxn>
                <a:cxn ang="0">
                  <a:pos x="284" y="253"/>
                </a:cxn>
                <a:cxn ang="0">
                  <a:pos x="310" y="219"/>
                </a:cxn>
                <a:cxn ang="0">
                  <a:pos x="344" y="193"/>
                </a:cxn>
                <a:cxn ang="0">
                  <a:pos x="385" y="177"/>
                </a:cxn>
                <a:cxn ang="0">
                  <a:pos x="433" y="171"/>
                </a:cxn>
                <a:cxn ang="0">
                  <a:pos x="482" y="177"/>
                </a:cxn>
                <a:cxn ang="0">
                  <a:pos x="523" y="193"/>
                </a:cxn>
                <a:cxn ang="0">
                  <a:pos x="557" y="219"/>
                </a:cxn>
                <a:cxn ang="0">
                  <a:pos x="584" y="253"/>
                </a:cxn>
                <a:cxn ang="0">
                  <a:pos x="604" y="294"/>
                </a:cxn>
                <a:cxn ang="0">
                  <a:pos x="626" y="393"/>
                </a:cxn>
                <a:cxn ang="0">
                  <a:pos x="626" y="500"/>
                </a:cxn>
                <a:cxn ang="0">
                  <a:pos x="604" y="598"/>
                </a:cxn>
                <a:cxn ang="0">
                  <a:pos x="571" y="657"/>
                </a:cxn>
                <a:cxn ang="0">
                  <a:pos x="542" y="689"/>
                </a:cxn>
                <a:cxn ang="0">
                  <a:pos x="503" y="710"/>
                </a:cxn>
                <a:cxn ang="0">
                  <a:pos x="459" y="722"/>
                </a:cxn>
                <a:cxn ang="0">
                  <a:pos x="409" y="722"/>
                </a:cxn>
                <a:cxn ang="0">
                  <a:pos x="363" y="710"/>
                </a:cxn>
                <a:cxn ang="0">
                  <a:pos x="326" y="689"/>
                </a:cxn>
                <a:cxn ang="0">
                  <a:pos x="296" y="657"/>
                </a:cxn>
                <a:cxn ang="0">
                  <a:pos x="263" y="598"/>
                </a:cxn>
                <a:cxn ang="0">
                  <a:pos x="241" y="500"/>
                </a:cxn>
              </a:cxnLst>
              <a:rect l="0" t="0" r="r" b="b"/>
              <a:pathLst>
                <a:path w="867" h="895">
                  <a:moveTo>
                    <a:pt x="0" y="448"/>
                  </a:moveTo>
                  <a:lnTo>
                    <a:pt x="0" y="473"/>
                  </a:lnTo>
                  <a:lnTo>
                    <a:pt x="2" y="498"/>
                  </a:lnTo>
                  <a:lnTo>
                    <a:pt x="4" y="522"/>
                  </a:lnTo>
                  <a:lnTo>
                    <a:pt x="8" y="546"/>
                  </a:lnTo>
                  <a:lnTo>
                    <a:pt x="11" y="569"/>
                  </a:lnTo>
                  <a:lnTo>
                    <a:pt x="16" y="591"/>
                  </a:lnTo>
                  <a:lnTo>
                    <a:pt x="21" y="613"/>
                  </a:lnTo>
                  <a:lnTo>
                    <a:pt x="28" y="634"/>
                  </a:lnTo>
                  <a:lnTo>
                    <a:pt x="35" y="654"/>
                  </a:lnTo>
                  <a:lnTo>
                    <a:pt x="44" y="673"/>
                  </a:lnTo>
                  <a:lnTo>
                    <a:pt x="53" y="692"/>
                  </a:lnTo>
                  <a:lnTo>
                    <a:pt x="63" y="710"/>
                  </a:lnTo>
                  <a:lnTo>
                    <a:pt x="73" y="727"/>
                  </a:lnTo>
                  <a:lnTo>
                    <a:pt x="85" y="744"/>
                  </a:lnTo>
                  <a:lnTo>
                    <a:pt x="98" y="759"/>
                  </a:lnTo>
                  <a:lnTo>
                    <a:pt x="111" y="774"/>
                  </a:lnTo>
                  <a:lnTo>
                    <a:pt x="125" y="789"/>
                  </a:lnTo>
                  <a:lnTo>
                    <a:pt x="140" y="802"/>
                  </a:lnTo>
                  <a:lnTo>
                    <a:pt x="156" y="814"/>
                  </a:lnTo>
                  <a:lnTo>
                    <a:pt x="172" y="826"/>
                  </a:lnTo>
                  <a:lnTo>
                    <a:pt x="190" y="837"/>
                  </a:lnTo>
                  <a:lnTo>
                    <a:pt x="208" y="846"/>
                  </a:lnTo>
                  <a:lnTo>
                    <a:pt x="227" y="856"/>
                  </a:lnTo>
                  <a:lnTo>
                    <a:pt x="246" y="864"/>
                  </a:lnTo>
                  <a:lnTo>
                    <a:pt x="268" y="871"/>
                  </a:lnTo>
                  <a:lnTo>
                    <a:pt x="289" y="877"/>
                  </a:lnTo>
                  <a:lnTo>
                    <a:pt x="311" y="882"/>
                  </a:lnTo>
                  <a:lnTo>
                    <a:pt x="335" y="888"/>
                  </a:lnTo>
                  <a:lnTo>
                    <a:pt x="358" y="891"/>
                  </a:lnTo>
                  <a:lnTo>
                    <a:pt x="382" y="893"/>
                  </a:lnTo>
                  <a:lnTo>
                    <a:pt x="408" y="895"/>
                  </a:lnTo>
                  <a:lnTo>
                    <a:pt x="433" y="895"/>
                  </a:lnTo>
                  <a:lnTo>
                    <a:pt x="460" y="895"/>
                  </a:lnTo>
                  <a:lnTo>
                    <a:pt x="485" y="893"/>
                  </a:lnTo>
                  <a:lnTo>
                    <a:pt x="510" y="891"/>
                  </a:lnTo>
                  <a:lnTo>
                    <a:pt x="533" y="888"/>
                  </a:lnTo>
                  <a:lnTo>
                    <a:pt x="556" y="882"/>
                  </a:lnTo>
                  <a:lnTo>
                    <a:pt x="579" y="877"/>
                  </a:lnTo>
                  <a:lnTo>
                    <a:pt x="600" y="871"/>
                  </a:lnTo>
                  <a:lnTo>
                    <a:pt x="621" y="864"/>
                  </a:lnTo>
                  <a:lnTo>
                    <a:pt x="640" y="856"/>
                  </a:lnTo>
                  <a:lnTo>
                    <a:pt x="659" y="846"/>
                  </a:lnTo>
                  <a:lnTo>
                    <a:pt x="677" y="837"/>
                  </a:lnTo>
                  <a:lnTo>
                    <a:pt x="695" y="826"/>
                  </a:lnTo>
                  <a:lnTo>
                    <a:pt x="711" y="814"/>
                  </a:lnTo>
                  <a:lnTo>
                    <a:pt x="727" y="802"/>
                  </a:lnTo>
                  <a:lnTo>
                    <a:pt x="742" y="789"/>
                  </a:lnTo>
                  <a:lnTo>
                    <a:pt x="757" y="774"/>
                  </a:lnTo>
                  <a:lnTo>
                    <a:pt x="770" y="759"/>
                  </a:lnTo>
                  <a:lnTo>
                    <a:pt x="782" y="744"/>
                  </a:lnTo>
                  <a:lnTo>
                    <a:pt x="794" y="727"/>
                  </a:lnTo>
                  <a:lnTo>
                    <a:pt x="805" y="710"/>
                  </a:lnTo>
                  <a:lnTo>
                    <a:pt x="814" y="692"/>
                  </a:lnTo>
                  <a:lnTo>
                    <a:pt x="824" y="673"/>
                  </a:lnTo>
                  <a:lnTo>
                    <a:pt x="832" y="654"/>
                  </a:lnTo>
                  <a:lnTo>
                    <a:pt x="840" y="634"/>
                  </a:lnTo>
                  <a:lnTo>
                    <a:pt x="846" y="613"/>
                  </a:lnTo>
                  <a:lnTo>
                    <a:pt x="851" y="591"/>
                  </a:lnTo>
                  <a:lnTo>
                    <a:pt x="857" y="569"/>
                  </a:lnTo>
                  <a:lnTo>
                    <a:pt x="860" y="546"/>
                  </a:lnTo>
                  <a:lnTo>
                    <a:pt x="863" y="522"/>
                  </a:lnTo>
                  <a:lnTo>
                    <a:pt x="865" y="498"/>
                  </a:lnTo>
                  <a:lnTo>
                    <a:pt x="867" y="473"/>
                  </a:lnTo>
                  <a:lnTo>
                    <a:pt x="867" y="448"/>
                  </a:lnTo>
                  <a:lnTo>
                    <a:pt x="867" y="421"/>
                  </a:lnTo>
                  <a:lnTo>
                    <a:pt x="865" y="397"/>
                  </a:lnTo>
                  <a:lnTo>
                    <a:pt x="863" y="373"/>
                  </a:lnTo>
                  <a:lnTo>
                    <a:pt x="861" y="348"/>
                  </a:lnTo>
                  <a:lnTo>
                    <a:pt x="857" y="326"/>
                  </a:lnTo>
                  <a:lnTo>
                    <a:pt x="851" y="304"/>
                  </a:lnTo>
                  <a:lnTo>
                    <a:pt x="846" y="281"/>
                  </a:lnTo>
                  <a:lnTo>
                    <a:pt x="840" y="260"/>
                  </a:lnTo>
                  <a:lnTo>
                    <a:pt x="832" y="240"/>
                  </a:lnTo>
                  <a:lnTo>
                    <a:pt x="824" y="221"/>
                  </a:lnTo>
                  <a:lnTo>
                    <a:pt x="815" y="202"/>
                  </a:lnTo>
                  <a:lnTo>
                    <a:pt x="806" y="184"/>
                  </a:lnTo>
                  <a:lnTo>
                    <a:pt x="794" y="167"/>
                  </a:lnTo>
                  <a:lnTo>
                    <a:pt x="784" y="151"/>
                  </a:lnTo>
                  <a:lnTo>
                    <a:pt x="771" y="135"/>
                  </a:lnTo>
                  <a:lnTo>
                    <a:pt x="757" y="120"/>
                  </a:lnTo>
                  <a:lnTo>
                    <a:pt x="743" y="106"/>
                  </a:lnTo>
                  <a:lnTo>
                    <a:pt x="728" y="92"/>
                  </a:lnTo>
                  <a:lnTo>
                    <a:pt x="712" y="79"/>
                  </a:lnTo>
                  <a:lnTo>
                    <a:pt x="697" y="69"/>
                  </a:lnTo>
                  <a:lnTo>
                    <a:pt x="678" y="58"/>
                  </a:lnTo>
                  <a:lnTo>
                    <a:pt x="660" y="48"/>
                  </a:lnTo>
                  <a:lnTo>
                    <a:pt x="641" y="39"/>
                  </a:lnTo>
                  <a:lnTo>
                    <a:pt x="622" y="31"/>
                  </a:lnTo>
                  <a:lnTo>
                    <a:pt x="601" y="24"/>
                  </a:lnTo>
                  <a:lnTo>
                    <a:pt x="580" y="18"/>
                  </a:lnTo>
                  <a:lnTo>
                    <a:pt x="557" y="13"/>
                  </a:lnTo>
                  <a:lnTo>
                    <a:pt x="534" y="8"/>
                  </a:lnTo>
                  <a:lnTo>
                    <a:pt x="511" y="4"/>
                  </a:lnTo>
                  <a:lnTo>
                    <a:pt x="485" y="2"/>
                  </a:lnTo>
                  <a:lnTo>
                    <a:pt x="460" y="1"/>
                  </a:lnTo>
                  <a:lnTo>
                    <a:pt x="433" y="0"/>
                  </a:lnTo>
                  <a:lnTo>
                    <a:pt x="408" y="1"/>
                  </a:lnTo>
                  <a:lnTo>
                    <a:pt x="382" y="2"/>
                  </a:lnTo>
                  <a:lnTo>
                    <a:pt x="357" y="4"/>
                  </a:lnTo>
                  <a:lnTo>
                    <a:pt x="333" y="8"/>
                  </a:lnTo>
                  <a:lnTo>
                    <a:pt x="310" y="13"/>
                  </a:lnTo>
                  <a:lnTo>
                    <a:pt x="288" y="18"/>
                  </a:lnTo>
                  <a:lnTo>
                    <a:pt x="267" y="24"/>
                  </a:lnTo>
                  <a:lnTo>
                    <a:pt x="245" y="31"/>
                  </a:lnTo>
                  <a:lnTo>
                    <a:pt x="226" y="39"/>
                  </a:lnTo>
                  <a:lnTo>
                    <a:pt x="207" y="48"/>
                  </a:lnTo>
                  <a:lnTo>
                    <a:pt x="189" y="58"/>
                  </a:lnTo>
                  <a:lnTo>
                    <a:pt x="171" y="69"/>
                  </a:lnTo>
                  <a:lnTo>
                    <a:pt x="155" y="79"/>
                  </a:lnTo>
                  <a:lnTo>
                    <a:pt x="139" y="92"/>
                  </a:lnTo>
                  <a:lnTo>
                    <a:pt x="124" y="106"/>
                  </a:lnTo>
                  <a:lnTo>
                    <a:pt x="111" y="120"/>
                  </a:lnTo>
                  <a:lnTo>
                    <a:pt x="97" y="135"/>
                  </a:lnTo>
                  <a:lnTo>
                    <a:pt x="84" y="151"/>
                  </a:lnTo>
                  <a:lnTo>
                    <a:pt x="73" y="167"/>
                  </a:lnTo>
                  <a:lnTo>
                    <a:pt x="62" y="184"/>
                  </a:lnTo>
                  <a:lnTo>
                    <a:pt x="52" y="202"/>
                  </a:lnTo>
                  <a:lnTo>
                    <a:pt x="44" y="221"/>
                  </a:lnTo>
                  <a:lnTo>
                    <a:pt x="35" y="240"/>
                  </a:lnTo>
                  <a:lnTo>
                    <a:pt x="28" y="260"/>
                  </a:lnTo>
                  <a:lnTo>
                    <a:pt x="21" y="281"/>
                  </a:lnTo>
                  <a:lnTo>
                    <a:pt x="16" y="304"/>
                  </a:lnTo>
                  <a:lnTo>
                    <a:pt x="11" y="326"/>
                  </a:lnTo>
                  <a:lnTo>
                    <a:pt x="6" y="348"/>
                  </a:lnTo>
                  <a:lnTo>
                    <a:pt x="4" y="373"/>
                  </a:lnTo>
                  <a:lnTo>
                    <a:pt x="2" y="397"/>
                  </a:lnTo>
                  <a:lnTo>
                    <a:pt x="0" y="421"/>
                  </a:lnTo>
                  <a:lnTo>
                    <a:pt x="0" y="448"/>
                  </a:lnTo>
                  <a:close/>
                  <a:moveTo>
                    <a:pt x="238" y="448"/>
                  </a:moveTo>
                  <a:lnTo>
                    <a:pt x="239" y="419"/>
                  </a:lnTo>
                  <a:lnTo>
                    <a:pt x="241" y="393"/>
                  </a:lnTo>
                  <a:lnTo>
                    <a:pt x="244" y="366"/>
                  </a:lnTo>
                  <a:lnTo>
                    <a:pt x="249" y="341"/>
                  </a:lnTo>
                  <a:lnTo>
                    <a:pt x="255" y="317"/>
                  </a:lnTo>
                  <a:lnTo>
                    <a:pt x="263" y="294"/>
                  </a:lnTo>
                  <a:lnTo>
                    <a:pt x="268" y="283"/>
                  </a:lnTo>
                  <a:lnTo>
                    <a:pt x="272" y="273"/>
                  </a:lnTo>
                  <a:lnTo>
                    <a:pt x="277" y="263"/>
                  </a:lnTo>
                  <a:lnTo>
                    <a:pt x="284" y="253"/>
                  </a:lnTo>
                  <a:lnTo>
                    <a:pt x="290" y="244"/>
                  </a:lnTo>
                  <a:lnTo>
                    <a:pt x="296" y="236"/>
                  </a:lnTo>
                  <a:lnTo>
                    <a:pt x="303" y="227"/>
                  </a:lnTo>
                  <a:lnTo>
                    <a:pt x="310" y="219"/>
                  </a:lnTo>
                  <a:lnTo>
                    <a:pt x="319" y="212"/>
                  </a:lnTo>
                  <a:lnTo>
                    <a:pt x="326" y="205"/>
                  </a:lnTo>
                  <a:lnTo>
                    <a:pt x="335" y="198"/>
                  </a:lnTo>
                  <a:lnTo>
                    <a:pt x="344" y="193"/>
                  </a:lnTo>
                  <a:lnTo>
                    <a:pt x="354" y="188"/>
                  </a:lnTo>
                  <a:lnTo>
                    <a:pt x="363" y="184"/>
                  </a:lnTo>
                  <a:lnTo>
                    <a:pt x="374" y="180"/>
                  </a:lnTo>
                  <a:lnTo>
                    <a:pt x="385" y="177"/>
                  </a:lnTo>
                  <a:lnTo>
                    <a:pt x="396" y="174"/>
                  </a:lnTo>
                  <a:lnTo>
                    <a:pt x="409" y="173"/>
                  </a:lnTo>
                  <a:lnTo>
                    <a:pt x="421" y="172"/>
                  </a:lnTo>
                  <a:lnTo>
                    <a:pt x="433" y="171"/>
                  </a:lnTo>
                  <a:lnTo>
                    <a:pt x="447" y="172"/>
                  </a:lnTo>
                  <a:lnTo>
                    <a:pt x="459" y="173"/>
                  </a:lnTo>
                  <a:lnTo>
                    <a:pt x="471" y="174"/>
                  </a:lnTo>
                  <a:lnTo>
                    <a:pt x="482" y="177"/>
                  </a:lnTo>
                  <a:lnTo>
                    <a:pt x="494" y="180"/>
                  </a:lnTo>
                  <a:lnTo>
                    <a:pt x="503" y="184"/>
                  </a:lnTo>
                  <a:lnTo>
                    <a:pt x="514" y="188"/>
                  </a:lnTo>
                  <a:lnTo>
                    <a:pt x="523" y="193"/>
                  </a:lnTo>
                  <a:lnTo>
                    <a:pt x="533" y="198"/>
                  </a:lnTo>
                  <a:lnTo>
                    <a:pt x="542" y="205"/>
                  </a:lnTo>
                  <a:lnTo>
                    <a:pt x="549" y="212"/>
                  </a:lnTo>
                  <a:lnTo>
                    <a:pt x="557" y="219"/>
                  </a:lnTo>
                  <a:lnTo>
                    <a:pt x="565" y="227"/>
                  </a:lnTo>
                  <a:lnTo>
                    <a:pt x="571" y="236"/>
                  </a:lnTo>
                  <a:lnTo>
                    <a:pt x="578" y="244"/>
                  </a:lnTo>
                  <a:lnTo>
                    <a:pt x="584" y="253"/>
                  </a:lnTo>
                  <a:lnTo>
                    <a:pt x="590" y="263"/>
                  </a:lnTo>
                  <a:lnTo>
                    <a:pt x="596" y="273"/>
                  </a:lnTo>
                  <a:lnTo>
                    <a:pt x="600" y="283"/>
                  </a:lnTo>
                  <a:lnTo>
                    <a:pt x="604" y="294"/>
                  </a:lnTo>
                  <a:lnTo>
                    <a:pt x="613" y="317"/>
                  </a:lnTo>
                  <a:lnTo>
                    <a:pt x="619" y="341"/>
                  </a:lnTo>
                  <a:lnTo>
                    <a:pt x="623" y="366"/>
                  </a:lnTo>
                  <a:lnTo>
                    <a:pt x="626" y="393"/>
                  </a:lnTo>
                  <a:lnTo>
                    <a:pt x="629" y="419"/>
                  </a:lnTo>
                  <a:lnTo>
                    <a:pt x="630" y="448"/>
                  </a:lnTo>
                  <a:lnTo>
                    <a:pt x="629" y="475"/>
                  </a:lnTo>
                  <a:lnTo>
                    <a:pt x="626" y="500"/>
                  </a:lnTo>
                  <a:lnTo>
                    <a:pt x="623" y="525"/>
                  </a:lnTo>
                  <a:lnTo>
                    <a:pt x="619" y="551"/>
                  </a:lnTo>
                  <a:lnTo>
                    <a:pt x="613" y="574"/>
                  </a:lnTo>
                  <a:lnTo>
                    <a:pt x="604" y="598"/>
                  </a:lnTo>
                  <a:lnTo>
                    <a:pt x="596" y="619"/>
                  </a:lnTo>
                  <a:lnTo>
                    <a:pt x="584" y="639"/>
                  </a:lnTo>
                  <a:lnTo>
                    <a:pt x="578" y="649"/>
                  </a:lnTo>
                  <a:lnTo>
                    <a:pt x="571" y="657"/>
                  </a:lnTo>
                  <a:lnTo>
                    <a:pt x="565" y="666"/>
                  </a:lnTo>
                  <a:lnTo>
                    <a:pt x="557" y="674"/>
                  </a:lnTo>
                  <a:lnTo>
                    <a:pt x="549" y="682"/>
                  </a:lnTo>
                  <a:lnTo>
                    <a:pt x="542" y="689"/>
                  </a:lnTo>
                  <a:lnTo>
                    <a:pt x="533" y="695"/>
                  </a:lnTo>
                  <a:lnTo>
                    <a:pt x="523" y="701"/>
                  </a:lnTo>
                  <a:lnTo>
                    <a:pt x="514" y="706"/>
                  </a:lnTo>
                  <a:lnTo>
                    <a:pt x="503" y="710"/>
                  </a:lnTo>
                  <a:lnTo>
                    <a:pt x="494" y="714"/>
                  </a:lnTo>
                  <a:lnTo>
                    <a:pt x="482" y="718"/>
                  </a:lnTo>
                  <a:lnTo>
                    <a:pt x="471" y="721"/>
                  </a:lnTo>
                  <a:lnTo>
                    <a:pt x="459" y="722"/>
                  </a:lnTo>
                  <a:lnTo>
                    <a:pt x="447" y="724"/>
                  </a:lnTo>
                  <a:lnTo>
                    <a:pt x="433" y="724"/>
                  </a:lnTo>
                  <a:lnTo>
                    <a:pt x="421" y="724"/>
                  </a:lnTo>
                  <a:lnTo>
                    <a:pt x="409" y="722"/>
                  </a:lnTo>
                  <a:lnTo>
                    <a:pt x="396" y="721"/>
                  </a:lnTo>
                  <a:lnTo>
                    <a:pt x="385" y="718"/>
                  </a:lnTo>
                  <a:lnTo>
                    <a:pt x="374" y="714"/>
                  </a:lnTo>
                  <a:lnTo>
                    <a:pt x="363" y="710"/>
                  </a:lnTo>
                  <a:lnTo>
                    <a:pt x="354" y="706"/>
                  </a:lnTo>
                  <a:lnTo>
                    <a:pt x="344" y="701"/>
                  </a:lnTo>
                  <a:lnTo>
                    <a:pt x="335" y="695"/>
                  </a:lnTo>
                  <a:lnTo>
                    <a:pt x="326" y="689"/>
                  </a:lnTo>
                  <a:lnTo>
                    <a:pt x="319" y="682"/>
                  </a:lnTo>
                  <a:lnTo>
                    <a:pt x="310" y="674"/>
                  </a:lnTo>
                  <a:lnTo>
                    <a:pt x="303" y="666"/>
                  </a:lnTo>
                  <a:lnTo>
                    <a:pt x="296" y="657"/>
                  </a:lnTo>
                  <a:lnTo>
                    <a:pt x="290" y="649"/>
                  </a:lnTo>
                  <a:lnTo>
                    <a:pt x="284" y="639"/>
                  </a:lnTo>
                  <a:lnTo>
                    <a:pt x="272" y="619"/>
                  </a:lnTo>
                  <a:lnTo>
                    <a:pt x="263" y="598"/>
                  </a:lnTo>
                  <a:lnTo>
                    <a:pt x="255" y="574"/>
                  </a:lnTo>
                  <a:lnTo>
                    <a:pt x="249" y="551"/>
                  </a:lnTo>
                  <a:lnTo>
                    <a:pt x="244" y="525"/>
                  </a:lnTo>
                  <a:lnTo>
                    <a:pt x="241" y="500"/>
                  </a:lnTo>
                  <a:lnTo>
                    <a:pt x="239" y="475"/>
                  </a:lnTo>
                  <a:lnTo>
                    <a:pt x="238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8" name="Freeform 74"/>
            <p:cNvSpPr>
              <a:spLocks/>
            </p:cNvSpPr>
            <p:nvPr userDrawn="1"/>
          </p:nvSpPr>
          <p:spPr bwMode="auto">
            <a:xfrm>
              <a:off x="2716" y="1046"/>
              <a:ext cx="152" cy="179"/>
            </a:xfrm>
            <a:custGeom>
              <a:avLst/>
              <a:gdLst/>
              <a:ahLst/>
              <a:cxnLst>
                <a:cxn ang="0">
                  <a:pos x="692" y="696"/>
                </a:cxn>
                <a:cxn ang="0">
                  <a:pos x="612" y="717"/>
                </a:cxn>
                <a:cxn ang="0">
                  <a:pos x="527" y="724"/>
                </a:cxn>
                <a:cxn ang="0">
                  <a:pos x="480" y="721"/>
                </a:cxn>
                <a:cxn ang="0">
                  <a:pos x="438" y="713"/>
                </a:cxn>
                <a:cxn ang="0">
                  <a:pos x="397" y="701"/>
                </a:cxn>
                <a:cxn ang="0">
                  <a:pos x="361" y="683"/>
                </a:cxn>
                <a:cxn ang="0">
                  <a:pos x="328" y="660"/>
                </a:cxn>
                <a:cxn ang="0">
                  <a:pos x="301" y="633"/>
                </a:cxn>
                <a:cxn ang="0">
                  <a:pos x="277" y="601"/>
                </a:cxn>
                <a:cxn ang="0">
                  <a:pos x="259" y="566"/>
                </a:cxn>
                <a:cxn ang="0">
                  <a:pos x="247" y="525"/>
                </a:cxn>
                <a:cxn ang="0">
                  <a:pos x="239" y="482"/>
                </a:cxn>
                <a:cxn ang="0">
                  <a:pos x="238" y="436"/>
                </a:cxn>
                <a:cxn ang="0">
                  <a:pos x="242" y="393"/>
                </a:cxn>
                <a:cxn ang="0">
                  <a:pos x="253" y="352"/>
                </a:cxn>
                <a:cxn ang="0">
                  <a:pos x="268" y="315"/>
                </a:cxn>
                <a:cxn ang="0">
                  <a:pos x="287" y="281"/>
                </a:cxn>
                <a:cxn ang="0">
                  <a:pos x="311" y="250"/>
                </a:cxn>
                <a:cxn ang="0">
                  <a:pos x="340" y="225"/>
                </a:cxn>
                <a:cxn ang="0">
                  <a:pos x="373" y="204"/>
                </a:cxn>
                <a:cxn ang="0">
                  <a:pos x="409" y="188"/>
                </a:cxn>
                <a:cxn ang="0">
                  <a:pos x="449" y="176"/>
                </a:cxn>
                <a:cxn ang="0">
                  <a:pos x="493" y="172"/>
                </a:cxn>
                <a:cxn ang="0">
                  <a:pos x="566" y="175"/>
                </a:cxn>
                <a:cxn ang="0">
                  <a:pos x="650" y="194"/>
                </a:cxn>
                <a:cxn ang="0">
                  <a:pos x="734" y="231"/>
                </a:cxn>
                <a:cxn ang="0">
                  <a:pos x="689" y="27"/>
                </a:cxn>
                <a:cxn ang="0">
                  <a:pos x="594" y="7"/>
                </a:cxn>
                <a:cxn ang="0">
                  <a:pos x="496" y="0"/>
                </a:cxn>
                <a:cxn ang="0">
                  <a:pos x="417" y="4"/>
                </a:cxn>
                <a:cxn ang="0">
                  <a:pos x="344" y="16"/>
                </a:cxn>
                <a:cxn ang="0">
                  <a:pos x="276" y="36"/>
                </a:cxn>
                <a:cxn ang="0">
                  <a:pos x="214" y="64"/>
                </a:cxn>
                <a:cxn ang="0">
                  <a:pos x="157" y="99"/>
                </a:cxn>
                <a:cxn ang="0">
                  <a:pos x="110" y="142"/>
                </a:cxn>
                <a:cxn ang="0">
                  <a:pos x="69" y="194"/>
                </a:cxn>
                <a:cxn ang="0">
                  <a:pos x="37" y="254"/>
                </a:cxn>
                <a:cxn ang="0">
                  <a:pos x="15" y="322"/>
                </a:cxn>
                <a:cxn ang="0">
                  <a:pos x="2" y="397"/>
                </a:cxn>
                <a:cxn ang="0">
                  <a:pos x="0" y="481"/>
                </a:cxn>
                <a:cxn ang="0">
                  <a:pos x="12" y="565"/>
                </a:cxn>
                <a:cxn ang="0">
                  <a:pos x="35" y="637"/>
                </a:cxn>
                <a:cxn ang="0">
                  <a:pos x="68" y="700"/>
                </a:cxn>
                <a:cxn ang="0">
                  <a:pos x="112" y="752"/>
                </a:cxn>
                <a:cxn ang="0">
                  <a:pos x="162" y="796"/>
                </a:cxn>
                <a:cxn ang="0">
                  <a:pos x="218" y="831"/>
                </a:cxn>
                <a:cxn ang="0">
                  <a:pos x="279" y="858"/>
                </a:cxn>
                <a:cxn ang="0">
                  <a:pos x="343" y="877"/>
                </a:cxn>
                <a:cxn ang="0">
                  <a:pos x="409" y="890"/>
                </a:cxn>
                <a:cxn ang="0">
                  <a:pos x="475" y="895"/>
                </a:cxn>
                <a:cxn ang="0">
                  <a:pos x="578" y="892"/>
                </a:cxn>
                <a:cxn ang="0">
                  <a:pos x="674" y="878"/>
                </a:cxn>
                <a:cxn ang="0">
                  <a:pos x="753" y="860"/>
                </a:cxn>
              </a:cxnLst>
              <a:rect l="0" t="0" r="r" b="b"/>
              <a:pathLst>
                <a:path w="753" h="895">
                  <a:moveTo>
                    <a:pt x="742" y="679"/>
                  </a:moveTo>
                  <a:lnTo>
                    <a:pt x="718" y="688"/>
                  </a:lnTo>
                  <a:lnTo>
                    <a:pt x="692" y="696"/>
                  </a:lnTo>
                  <a:lnTo>
                    <a:pt x="666" y="704"/>
                  </a:lnTo>
                  <a:lnTo>
                    <a:pt x="639" y="711"/>
                  </a:lnTo>
                  <a:lnTo>
                    <a:pt x="612" y="717"/>
                  </a:lnTo>
                  <a:lnTo>
                    <a:pt x="583" y="721"/>
                  </a:lnTo>
                  <a:lnTo>
                    <a:pt x="554" y="723"/>
                  </a:lnTo>
                  <a:lnTo>
                    <a:pt x="527" y="724"/>
                  </a:lnTo>
                  <a:lnTo>
                    <a:pt x="511" y="724"/>
                  </a:lnTo>
                  <a:lnTo>
                    <a:pt x="496" y="723"/>
                  </a:lnTo>
                  <a:lnTo>
                    <a:pt x="480" y="721"/>
                  </a:lnTo>
                  <a:lnTo>
                    <a:pt x="465" y="719"/>
                  </a:lnTo>
                  <a:lnTo>
                    <a:pt x="451" y="717"/>
                  </a:lnTo>
                  <a:lnTo>
                    <a:pt x="438" y="713"/>
                  </a:lnTo>
                  <a:lnTo>
                    <a:pt x="424" y="709"/>
                  </a:lnTo>
                  <a:lnTo>
                    <a:pt x="410" y="705"/>
                  </a:lnTo>
                  <a:lnTo>
                    <a:pt x="397" y="701"/>
                  </a:lnTo>
                  <a:lnTo>
                    <a:pt x="385" y="695"/>
                  </a:lnTo>
                  <a:lnTo>
                    <a:pt x="373" y="689"/>
                  </a:lnTo>
                  <a:lnTo>
                    <a:pt x="361" y="683"/>
                  </a:lnTo>
                  <a:lnTo>
                    <a:pt x="350" y="675"/>
                  </a:lnTo>
                  <a:lnTo>
                    <a:pt x="339" y="668"/>
                  </a:lnTo>
                  <a:lnTo>
                    <a:pt x="328" y="660"/>
                  </a:lnTo>
                  <a:lnTo>
                    <a:pt x="319" y="651"/>
                  </a:lnTo>
                  <a:lnTo>
                    <a:pt x="309" y="642"/>
                  </a:lnTo>
                  <a:lnTo>
                    <a:pt x="301" y="633"/>
                  </a:lnTo>
                  <a:lnTo>
                    <a:pt x="292" y="623"/>
                  </a:lnTo>
                  <a:lnTo>
                    <a:pt x="285" y="613"/>
                  </a:lnTo>
                  <a:lnTo>
                    <a:pt x="277" y="601"/>
                  </a:lnTo>
                  <a:lnTo>
                    <a:pt x="271" y="590"/>
                  </a:lnTo>
                  <a:lnTo>
                    <a:pt x="265" y="578"/>
                  </a:lnTo>
                  <a:lnTo>
                    <a:pt x="259" y="566"/>
                  </a:lnTo>
                  <a:lnTo>
                    <a:pt x="254" y="553"/>
                  </a:lnTo>
                  <a:lnTo>
                    <a:pt x="250" y="539"/>
                  </a:lnTo>
                  <a:lnTo>
                    <a:pt x="247" y="525"/>
                  </a:lnTo>
                  <a:lnTo>
                    <a:pt x="243" y="512"/>
                  </a:lnTo>
                  <a:lnTo>
                    <a:pt x="241" y="497"/>
                  </a:lnTo>
                  <a:lnTo>
                    <a:pt x="239" y="482"/>
                  </a:lnTo>
                  <a:lnTo>
                    <a:pt x="238" y="467"/>
                  </a:lnTo>
                  <a:lnTo>
                    <a:pt x="238" y="451"/>
                  </a:lnTo>
                  <a:lnTo>
                    <a:pt x="238" y="436"/>
                  </a:lnTo>
                  <a:lnTo>
                    <a:pt x="239" y="421"/>
                  </a:lnTo>
                  <a:lnTo>
                    <a:pt x="240" y="408"/>
                  </a:lnTo>
                  <a:lnTo>
                    <a:pt x="242" y="393"/>
                  </a:lnTo>
                  <a:lnTo>
                    <a:pt x="246" y="379"/>
                  </a:lnTo>
                  <a:lnTo>
                    <a:pt x="249" y="365"/>
                  </a:lnTo>
                  <a:lnTo>
                    <a:pt x="253" y="352"/>
                  </a:lnTo>
                  <a:lnTo>
                    <a:pt x="257" y="340"/>
                  </a:lnTo>
                  <a:lnTo>
                    <a:pt x="262" y="327"/>
                  </a:lnTo>
                  <a:lnTo>
                    <a:pt x="268" y="315"/>
                  </a:lnTo>
                  <a:lnTo>
                    <a:pt x="273" y="304"/>
                  </a:lnTo>
                  <a:lnTo>
                    <a:pt x="281" y="292"/>
                  </a:lnTo>
                  <a:lnTo>
                    <a:pt x="287" y="281"/>
                  </a:lnTo>
                  <a:lnTo>
                    <a:pt x="295" y="271"/>
                  </a:lnTo>
                  <a:lnTo>
                    <a:pt x="303" y="260"/>
                  </a:lnTo>
                  <a:lnTo>
                    <a:pt x="311" y="250"/>
                  </a:lnTo>
                  <a:lnTo>
                    <a:pt x="321" y="242"/>
                  </a:lnTo>
                  <a:lnTo>
                    <a:pt x="330" y="233"/>
                  </a:lnTo>
                  <a:lnTo>
                    <a:pt x="340" y="225"/>
                  </a:lnTo>
                  <a:lnTo>
                    <a:pt x="351" y="218"/>
                  </a:lnTo>
                  <a:lnTo>
                    <a:pt x="361" y="210"/>
                  </a:lnTo>
                  <a:lnTo>
                    <a:pt x="373" y="204"/>
                  </a:lnTo>
                  <a:lnTo>
                    <a:pt x="385" y="197"/>
                  </a:lnTo>
                  <a:lnTo>
                    <a:pt x="396" y="192"/>
                  </a:lnTo>
                  <a:lnTo>
                    <a:pt x="409" y="188"/>
                  </a:lnTo>
                  <a:lnTo>
                    <a:pt x="423" y="184"/>
                  </a:lnTo>
                  <a:lnTo>
                    <a:pt x="436" y="179"/>
                  </a:lnTo>
                  <a:lnTo>
                    <a:pt x="449" y="176"/>
                  </a:lnTo>
                  <a:lnTo>
                    <a:pt x="463" y="174"/>
                  </a:lnTo>
                  <a:lnTo>
                    <a:pt x="478" y="173"/>
                  </a:lnTo>
                  <a:lnTo>
                    <a:pt x="493" y="172"/>
                  </a:lnTo>
                  <a:lnTo>
                    <a:pt x="508" y="171"/>
                  </a:lnTo>
                  <a:lnTo>
                    <a:pt x="537" y="172"/>
                  </a:lnTo>
                  <a:lnTo>
                    <a:pt x="566" y="175"/>
                  </a:lnTo>
                  <a:lnTo>
                    <a:pt x="595" y="179"/>
                  </a:lnTo>
                  <a:lnTo>
                    <a:pt x="622" y="186"/>
                  </a:lnTo>
                  <a:lnTo>
                    <a:pt x="650" y="194"/>
                  </a:lnTo>
                  <a:lnTo>
                    <a:pt x="678" y="205"/>
                  </a:lnTo>
                  <a:lnTo>
                    <a:pt x="706" y="218"/>
                  </a:lnTo>
                  <a:lnTo>
                    <a:pt x="734" y="231"/>
                  </a:lnTo>
                  <a:lnTo>
                    <a:pt x="752" y="44"/>
                  </a:lnTo>
                  <a:lnTo>
                    <a:pt x="721" y="36"/>
                  </a:lnTo>
                  <a:lnTo>
                    <a:pt x="689" y="27"/>
                  </a:lnTo>
                  <a:lnTo>
                    <a:pt x="657" y="20"/>
                  </a:lnTo>
                  <a:lnTo>
                    <a:pt x="626" y="13"/>
                  </a:lnTo>
                  <a:lnTo>
                    <a:pt x="594" y="7"/>
                  </a:lnTo>
                  <a:lnTo>
                    <a:pt x="561" y="3"/>
                  </a:lnTo>
                  <a:lnTo>
                    <a:pt x="529" y="1"/>
                  </a:lnTo>
                  <a:lnTo>
                    <a:pt x="496" y="0"/>
                  </a:lnTo>
                  <a:lnTo>
                    <a:pt x="470" y="1"/>
                  </a:lnTo>
                  <a:lnTo>
                    <a:pt x="443" y="2"/>
                  </a:lnTo>
                  <a:lnTo>
                    <a:pt x="417" y="4"/>
                  </a:lnTo>
                  <a:lnTo>
                    <a:pt x="392" y="7"/>
                  </a:lnTo>
                  <a:lnTo>
                    <a:pt x="368" y="12"/>
                  </a:lnTo>
                  <a:lnTo>
                    <a:pt x="344" y="16"/>
                  </a:lnTo>
                  <a:lnTo>
                    <a:pt x="321" y="22"/>
                  </a:lnTo>
                  <a:lnTo>
                    <a:pt x="298" y="29"/>
                  </a:lnTo>
                  <a:lnTo>
                    <a:pt x="276" y="36"/>
                  </a:lnTo>
                  <a:lnTo>
                    <a:pt x="254" y="44"/>
                  </a:lnTo>
                  <a:lnTo>
                    <a:pt x="234" y="53"/>
                  </a:lnTo>
                  <a:lnTo>
                    <a:pt x="214" y="64"/>
                  </a:lnTo>
                  <a:lnTo>
                    <a:pt x="195" y="74"/>
                  </a:lnTo>
                  <a:lnTo>
                    <a:pt x="175" y="86"/>
                  </a:lnTo>
                  <a:lnTo>
                    <a:pt x="157" y="99"/>
                  </a:lnTo>
                  <a:lnTo>
                    <a:pt x="140" y="112"/>
                  </a:lnTo>
                  <a:lnTo>
                    <a:pt x="124" y="127"/>
                  </a:lnTo>
                  <a:lnTo>
                    <a:pt x="110" y="142"/>
                  </a:lnTo>
                  <a:lnTo>
                    <a:pt x="95" y="159"/>
                  </a:lnTo>
                  <a:lnTo>
                    <a:pt x="82" y="176"/>
                  </a:lnTo>
                  <a:lnTo>
                    <a:pt x="69" y="194"/>
                  </a:lnTo>
                  <a:lnTo>
                    <a:pt x="58" y="213"/>
                  </a:lnTo>
                  <a:lnTo>
                    <a:pt x="47" y="233"/>
                  </a:lnTo>
                  <a:lnTo>
                    <a:pt x="37" y="254"/>
                  </a:lnTo>
                  <a:lnTo>
                    <a:pt x="29" y="275"/>
                  </a:lnTo>
                  <a:lnTo>
                    <a:pt x="22" y="298"/>
                  </a:lnTo>
                  <a:lnTo>
                    <a:pt x="15" y="322"/>
                  </a:lnTo>
                  <a:lnTo>
                    <a:pt x="10" y="345"/>
                  </a:lnTo>
                  <a:lnTo>
                    <a:pt x="6" y="370"/>
                  </a:lnTo>
                  <a:lnTo>
                    <a:pt x="2" y="397"/>
                  </a:lnTo>
                  <a:lnTo>
                    <a:pt x="0" y="424"/>
                  </a:lnTo>
                  <a:lnTo>
                    <a:pt x="0" y="451"/>
                  </a:lnTo>
                  <a:lnTo>
                    <a:pt x="0" y="481"/>
                  </a:lnTo>
                  <a:lnTo>
                    <a:pt x="3" y="511"/>
                  </a:lnTo>
                  <a:lnTo>
                    <a:pt x="7" y="538"/>
                  </a:lnTo>
                  <a:lnTo>
                    <a:pt x="12" y="565"/>
                  </a:lnTo>
                  <a:lnTo>
                    <a:pt x="18" y="589"/>
                  </a:lnTo>
                  <a:lnTo>
                    <a:pt x="26" y="614"/>
                  </a:lnTo>
                  <a:lnTo>
                    <a:pt x="35" y="637"/>
                  </a:lnTo>
                  <a:lnTo>
                    <a:pt x="45" y="658"/>
                  </a:lnTo>
                  <a:lnTo>
                    <a:pt x="57" y="679"/>
                  </a:lnTo>
                  <a:lnTo>
                    <a:pt x="68" y="700"/>
                  </a:lnTo>
                  <a:lnTo>
                    <a:pt x="82" y="718"/>
                  </a:lnTo>
                  <a:lnTo>
                    <a:pt x="97" y="736"/>
                  </a:lnTo>
                  <a:lnTo>
                    <a:pt x="112" y="752"/>
                  </a:lnTo>
                  <a:lnTo>
                    <a:pt x="128" y="768"/>
                  </a:lnTo>
                  <a:lnTo>
                    <a:pt x="145" y="782"/>
                  </a:lnTo>
                  <a:lnTo>
                    <a:pt x="162" y="796"/>
                  </a:lnTo>
                  <a:lnTo>
                    <a:pt x="180" y="809"/>
                  </a:lnTo>
                  <a:lnTo>
                    <a:pt x="199" y="821"/>
                  </a:lnTo>
                  <a:lnTo>
                    <a:pt x="218" y="831"/>
                  </a:lnTo>
                  <a:lnTo>
                    <a:pt x="238" y="841"/>
                  </a:lnTo>
                  <a:lnTo>
                    <a:pt x="258" y="850"/>
                  </a:lnTo>
                  <a:lnTo>
                    <a:pt x="279" y="858"/>
                  </a:lnTo>
                  <a:lnTo>
                    <a:pt x="301" y="865"/>
                  </a:lnTo>
                  <a:lnTo>
                    <a:pt x="322" y="872"/>
                  </a:lnTo>
                  <a:lnTo>
                    <a:pt x="343" y="877"/>
                  </a:lnTo>
                  <a:lnTo>
                    <a:pt x="365" y="882"/>
                  </a:lnTo>
                  <a:lnTo>
                    <a:pt x="388" y="887"/>
                  </a:lnTo>
                  <a:lnTo>
                    <a:pt x="409" y="890"/>
                  </a:lnTo>
                  <a:lnTo>
                    <a:pt x="431" y="892"/>
                  </a:lnTo>
                  <a:lnTo>
                    <a:pt x="454" y="894"/>
                  </a:lnTo>
                  <a:lnTo>
                    <a:pt x="475" y="895"/>
                  </a:lnTo>
                  <a:lnTo>
                    <a:pt x="497" y="895"/>
                  </a:lnTo>
                  <a:lnTo>
                    <a:pt x="539" y="894"/>
                  </a:lnTo>
                  <a:lnTo>
                    <a:pt x="578" y="892"/>
                  </a:lnTo>
                  <a:lnTo>
                    <a:pt x="613" y="889"/>
                  </a:lnTo>
                  <a:lnTo>
                    <a:pt x="645" y="883"/>
                  </a:lnTo>
                  <a:lnTo>
                    <a:pt x="674" y="878"/>
                  </a:lnTo>
                  <a:lnTo>
                    <a:pt x="702" y="873"/>
                  </a:lnTo>
                  <a:lnTo>
                    <a:pt x="729" y="866"/>
                  </a:lnTo>
                  <a:lnTo>
                    <a:pt x="753" y="860"/>
                  </a:lnTo>
                  <a:lnTo>
                    <a:pt x="742" y="6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099" name="Freeform 75"/>
            <p:cNvSpPr>
              <a:spLocks/>
            </p:cNvSpPr>
            <p:nvPr userDrawn="1"/>
          </p:nvSpPr>
          <p:spPr bwMode="auto">
            <a:xfrm>
              <a:off x="2889" y="1049"/>
              <a:ext cx="123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623" y="865"/>
                </a:cxn>
                <a:cxn ang="0">
                  <a:pos x="623" y="702"/>
                </a:cxn>
                <a:cxn ang="0">
                  <a:pos x="230" y="702"/>
                </a:cxn>
                <a:cxn ang="0">
                  <a:pos x="230" y="505"/>
                </a:cxn>
                <a:cxn ang="0">
                  <a:pos x="588" y="505"/>
                </a:cxn>
                <a:cxn ang="0">
                  <a:pos x="588" y="342"/>
                </a:cxn>
                <a:cxn ang="0">
                  <a:pos x="230" y="342"/>
                </a:cxn>
                <a:cxn ang="0">
                  <a:pos x="230" y="163"/>
                </a:cxn>
                <a:cxn ang="0">
                  <a:pos x="609" y="163"/>
                </a:cxn>
                <a:cxn ang="0">
                  <a:pos x="609" y="0"/>
                </a:cxn>
                <a:cxn ang="0">
                  <a:pos x="0" y="0"/>
                </a:cxn>
                <a:cxn ang="0">
                  <a:pos x="0" y="865"/>
                </a:cxn>
              </a:cxnLst>
              <a:rect l="0" t="0" r="r" b="b"/>
              <a:pathLst>
                <a:path w="623" h="865">
                  <a:moveTo>
                    <a:pt x="0" y="865"/>
                  </a:moveTo>
                  <a:lnTo>
                    <a:pt x="623" y="865"/>
                  </a:lnTo>
                  <a:lnTo>
                    <a:pt x="623" y="702"/>
                  </a:lnTo>
                  <a:lnTo>
                    <a:pt x="230" y="702"/>
                  </a:lnTo>
                  <a:lnTo>
                    <a:pt x="230" y="505"/>
                  </a:lnTo>
                  <a:lnTo>
                    <a:pt x="588" y="505"/>
                  </a:lnTo>
                  <a:lnTo>
                    <a:pt x="588" y="342"/>
                  </a:lnTo>
                  <a:lnTo>
                    <a:pt x="230" y="342"/>
                  </a:lnTo>
                  <a:lnTo>
                    <a:pt x="230" y="163"/>
                  </a:lnTo>
                  <a:lnTo>
                    <a:pt x="609" y="163"/>
                  </a:lnTo>
                  <a:lnTo>
                    <a:pt x="609" y="0"/>
                  </a:lnTo>
                  <a:lnTo>
                    <a:pt x="0" y="0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0" name="Freeform 76"/>
            <p:cNvSpPr>
              <a:spLocks noEditPoints="1"/>
            </p:cNvSpPr>
            <p:nvPr userDrawn="1"/>
          </p:nvSpPr>
          <p:spPr bwMode="auto">
            <a:xfrm>
              <a:off x="3518" y="1049"/>
              <a:ext cx="189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235" y="865"/>
                </a:cxn>
                <a:cxn ang="0">
                  <a:pos x="303" y="680"/>
                </a:cxn>
                <a:cxn ang="0">
                  <a:pos x="628" y="680"/>
                </a:cxn>
                <a:cxn ang="0">
                  <a:pos x="692" y="865"/>
                </a:cxn>
                <a:cxn ang="0">
                  <a:pos x="945" y="865"/>
                </a:cxn>
                <a:cxn ang="0">
                  <a:pos x="612" y="0"/>
                </a:cxn>
                <a:cxn ang="0">
                  <a:pos x="329" y="0"/>
                </a:cxn>
                <a:cxn ang="0">
                  <a:pos x="0" y="865"/>
                </a:cxn>
                <a:cxn ang="0">
                  <a:pos x="573" y="517"/>
                </a:cxn>
                <a:cxn ang="0">
                  <a:pos x="356" y="517"/>
                </a:cxn>
                <a:cxn ang="0">
                  <a:pos x="467" y="178"/>
                </a:cxn>
                <a:cxn ang="0">
                  <a:pos x="470" y="178"/>
                </a:cxn>
                <a:cxn ang="0">
                  <a:pos x="573" y="517"/>
                </a:cxn>
              </a:cxnLst>
              <a:rect l="0" t="0" r="r" b="b"/>
              <a:pathLst>
                <a:path w="945" h="865">
                  <a:moveTo>
                    <a:pt x="0" y="865"/>
                  </a:moveTo>
                  <a:lnTo>
                    <a:pt x="235" y="865"/>
                  </a:lnTo>
                  <a:lnTo>
                    <a:pt x="303" y="680"/>
                  </a:lnTo>
                  <a:lnTo>
                    <a:pt x="628" y="680"/>
                  </a:lnTo>
                  <a:lnTo>
                    <a:pt x="692" y="865"/>
                  </a:lnTo>
                  <a:lnTo>
                    <a:pt x="945" y="865"/>
                  </a:lnTo>
                  <a:lnTo>
                    <a:pt x="612" y="0"/>
                  </a:lnTo>
                  <a:lnTo>
                    <a:pt x="329" y="0"/>
                  </a:lnTo>
                  <a:lnTo>
                    <a:pt x="0" y="865"/>
                  </a:lnTo>
                  <a:close/>
                  <a:moveTo>
                    <a:pt x="573" y="517"/>
                  </a:moveTo>
                  <a:lnTo>
                    <a:pt x="356" y="517"/>
                  </a:lnTo>
                  <a:lnTo>
                    <a:pt x="467" y="178"/>
                  </a:lnTo>
                  <a:lnTo>
                    <a:pt x="470" y="178"/>
                  </a:lnTo>
                  <a:lnTo>
                    <a:pt x="573" y="5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1" name="Freeform 77"/>
            <p:cNvSpPr>
              <a:spLocks/>
            </p:cNvSpPr>
            <p:nvPr userDrawn="1"/>
          </p:nvSpPr>
          <p:spPr bwMode="auto">
            <a:xfrm>
              <a:off x="3720" y="1049"/>
              <a:ext cx="118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587" y="865"/>
                </a:cxn>
                <a:cxn ang="0">
                  <a:pos x="587" y="694"/>
                </a:cxn>
                <a:cxn ang="0">
                  <a:pos x="230" y="694"/>
                </a:cxn>
                <a:cxn ang="0">
                  <a:pos x="230" y="0"/>
                </a:cxn>
                <a:cxn ang="0">
                  <a:pos x="0" y="0"/>
                </a:cxn>
                <a:cxn ang="0">
                  <a:pos x="0" y="865"/>
                </a:cxn>
              </a:cxnLst>
              <a:rect l="0" t="0" r="r" b="b"/>
              <a:pathLst>
                <a:path w="587" h="865">
                  <a:moveTo>
                    <a:pt x="0" y="865"/>
                  </a:moveTo>
                  <a:lnTo>
                    <a:pt x="587" y="865"/>
                  </a:lnTo>
                  <a:lnTo>
                    <a:pt x="587" y="694"/>
                  </a:lnTo>
                  <a:lnTo>
                    <a:pt x="230" y="694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2" name="Freeform 78"/>
            <p:cNvSpPr>
              <a:spLocks noEditPoints="1"/>
            </p:cNvSpPr>
            <p:nvPr userDrawn="1"/>
          </p:nvSpPr>
          <p:spPr bwMode="auto">
            <a:xfrm>
              <a:off x="3909" y="1049"/>
              <a:ext cx="165" cy="174"/>
            </a:xfrm>
            <a:custGeom>
              <a:avLst/>
              <a:gdLst/>
              <a:ahLst/>
              <a:cxnLst>
                <a:cxn ang="0">
                  <a:pos x="342" y="865"/>
                </a:cxn>
                <a:cxn ang="0">
                  <a:pos x="421" y="860"/>
                </a:cxn>
                <a:cxn ang="0">
                  <a:pos x="496" y="848"/>
                </a:cxn>
                <a:cxn ang="0">
                  <a:pos x="564" y="829"/>
                </a:cxn>
                <a:cxn ang="0">
                  <a:pos x="626" y="802"/>
                </a:cxn>
                <a:cxn ang="0">
                  <a:pos x="682" y="769"/>
                </a:cxn>
                <a:cxn ang="0">
                  <a:pos x="728" y="725"/>
                </a:cxn>
                <a:cxn ang="0">
                  <a:pos x="768" y="673"/>
                </a:cxn>
                <a:cxn ang="0">
                  <a:pos x="797" y="612"/>
                </a:cxn>
                <a:cxn ang="0">
                  <a:pos x="816" y="540"/>
                </a:cxn>
                <a:cxn ang="0">
                  <a:pos x="826" y="458"/>
                </a:cxn>
                <a:cxn ang="0">
                  <a:pos x="824" y="369"/>
                </a:cxn>
                <a:cxn ang="0">
                  <a:pos x="811" y="289"/>
                </a:cxn>
                <a:cxn ang="0">
                  <a:pos x="789" y="221"/>
                </a:cxn>
                <a:cxn ang="0">
                  <a:pos x="757" y="163"/>
                </a:cxn>
                <a:cxn ang="0">
                  <a:pos x="716" y="115"/>
                </a:cxn>
                <a:cxn ang="0">
                  <a:pos x="667" y="77"/>
                </a:cxn>
                <a:cxn ang="0">
                  <a:pos x="609" y="48"/>
                </a:cxn>
                <a:cxn ang="0">
                  <a:pos x="545" y="25"/>
                </a:cxn>
                <a:cxn ang="0">
                  <a:pos x="473" y="10"/>
                </a:cxn>
                <a:cxn ang="0">
                  <a:pos x="397" y="3"/>
                </a:cxn>
                <a:cxn ang="0">
                  <a:pos x="314" y="0"/>
                </a:cxn>
                <a:cxn ang="0">
                  <a:pos x="230" y="171"/>
                </a:cxn>
                <a:cxn ang="0">
                  <a:pos x="350" y="172"/>
                </a:cxn>
                <a:cxn ang="0">
                  <a:pos x="394" y="177"/>
                </a:cxn>
                <a:cxn ang="0">
                  <a:pos x="433" y="188"/>
                </a:cxn>
                <a:cxn ang="0">
                  <a:pos x="468" y="203"/>
                </a:cxn>
                <a:cxn ang="0">
                  <a:pos x="499" y="222"/>
                </a:cxn>
                <a:cxn ang="0">
                  <a:pos x="525" y="246"/>
                </a:cxn>
                <a:cxn ang="0">
                  <a:pos x="548" y="274"/>
                </a:cxn>
                <a:cxn ang="0">
                  <a:pos x="566" y="307"/>
                </a:cxn>
                <a:cxn ang="0">
                  <a:pos x="579" y="345"/>
                </a:cxn>
                <a:cxn ang="0">
                  <a:pos x="586" y="386"/>
                </a:cxn>
                <a:cxn ang="0">
                  <a:pos x="588" y="433"/>
                </a:cxn>
                <a:cxn ang="0">
                  <a:pos x="586" y="479"/>
                </a:cxn>
                <a:cxn ang="0">
                  <a:pos x="579" y="521"/>
                </a:cxn>
                <a:cxn ang="0">
                  <a:pos x="566" y="558"/>
                </a:cxn>
                <a:cxn ang="0">
                  <a:pos x="549" y="591"/>
                </a:cxn>
                <a:cxn ang="0">
                  <a:pos x="527" y="620"/>
                </a:cxn>
                <a:cxn ang="0">
                  <a:pos x="501" y="643"/>
                </a:cxn>
                <a:cxn ang="0">
                  <a:pos x="469" y="662"/>
                </a:cxn>
                <a:cxn ang="0">
                  <a:pos x="434" y="677"/>
                </a:cxn>
                <a:cxn ang="0">
                  <a:pos x="395" y="688"/>
                </a:cxn>
                <a:cxn ang="0">
                  <a:pos x="351" y="693"/>
                </a:cxn>
                <a:cxn ang="0">
                  <a:pos x="230" y="694"/>
                </a:cxn>
              </a:cxnLst>
              <a:rect l="0" t="0" r="r" b="b"/>
              <a:pathLst>
                <a:path w="827" h="865">
                  <a:moveTo>
                    <a:pt x="0" y="865"/>
                  </a:moveTo>
                  <a:lnTo>
                    <a:pt x="314" y="865"/>
                  </a:lnTo>
                  <a:lnTo>
                    <a:pt x="342" y="865"/>
                  </a:lnTo>
                  <a:lnTo>
                    <a:pt x="369" y="864"/>
                  </a:lnTo>
                  <a:lnTo>
                    <a:pt x="396" y="862"/>
                  </a:lnTo>
                  <a:lnTo>
                    <a:pt x="421" y="860"/>
                  </a:lnTo>
                  <a:lnTo>
                    <a:pt x="447" y="857"/>
                  </a:lnTo>
                  <a:lnTo>
                    <a:pt x="471" y="852"/>
                  </a:lnTo>
                  <a:lnTo>
                    <a:pt x="496" y="848"/>
                  </a:lnTo>
                  <a:lnTo>
                    <a:pt x="519" y="843"/>
                  </a:lnTo>
                  <a:lnTo>
                    <a:pt x="542" y="836"/>
                  </a:lnTo>
                  <a:lnTo>
                    <a:pt x="564" y="829"/>
                  </a:lnTo>
                  <a:lnTo>
                    <a:pt x="586" y="822"/>
                  </a:lnTo>
                  <a:lnTo>
                    <a:pt x="606" y="812"/>
                  </a:lnTo>
                  <a:lnTo>
                    <a:pt x="626" y="802"/>
                  </a:lnTo>
                  <a:lnTo>
                    <a:pt x="645" y="792"/>
                  </a:lnTo>
                  <a:lnTo>
                    <a:pt x="664" y="780"/>
                  </a:lnTo>
                  <a:lnTo>
                    <a:pt x="682" y="769"/>
                  </a:lnTo>
                  <a:lnTo>
                    <a:pt x="697" y="755"/>
                  </a:lnTo>
                  <a:lnTo>
                    <a:pt x="713" y="741"/>
                  </a:lnTo>
                  <a:lnTo>
                    <a:pt x="728" y="725"/>
                  </a:lnTo>
                  <a:lnTo>
                    <a:pt x="742" y="709"/>
                  </a:lnTo>
                  <a:lnTo>
                    <a:pt x="755" y="692"/>
                  </a:lnTo>
                  <a:lnTo>
                    <a:pt x="768" y="673"/>
                  </a:lnTo>
                  <a:lnTo>
                    <a:pt x="778" y="654"/>
                  </a:lnTo>
                  <a:lnTo>
                    <a:pt x="788" y="634"/>
                  </a:lnTo>
                  <a:lnTo>
                    <a:pt x="797" y="612"/>
                  </a:lnTo>
                  <a:lnTo>
                    <a:pt x="805" y="589"/>
                  </a:lnTo>
                  <a:lnTo>
                    <a:pt x="811" y="566"/>
                  </a:lnTo>
                  <a:lnTo>
                    <a:pt x="816" y="540"/>
                  </a:lnTo>
                  <a:lnTo>
                    <a:pt x="821" y="515"/>
                  </a:lnTo>
                  <a:lnTo>
                    <a:pt x="824" y="487"/>
                  </a:lnTo>
                  <a:lnTo>
                    <a:pt x="826" y="458"/>
                  </a:lnTo>
                  <a:lnTo>
                    <a:pt x="827" y="429"/>
                  </a:lnTo>
                  <a:lnTo>
                    <a:pt x="826" y="398"/>
                  </a:lnTo>
                  <a:lnTo>
                    <a:pt x="824" y="369"/>
                  </a:lnTo>
                  <a:lnTo>
                    <a:pt x="821" y="341"/>
                  </a:lnTo>
                  <a:lnTo>
                    <a:pt x="816" y="314"/>
                  </a:lnTo>
                  <a:lnTo>
                    <a:pt x="811" y="289"/>
                  </a:lnTo>
                  <a:lnTo>
                    <a:pt x="805" y="265"/>
                  </a:lnTo>
                  <a:lnTo>
                    <a:pt x="797" y="242"/>
                  </a:lnTo>
                  <a:lnTo>
                    <a:pt x="789" y="221"/>
                  </a:lnTo>
                  <a:lnTo>
                    <a:pt x="779" y="200"/>
                  </a:lnTo>
                  <a:lnTo>
                    <a:pt x="769" y="181"/>
                  </a:lnTo>
                  <a:lnTo>
                    <a:pt x="757" y="163"/>
                  </a:lnTo>
                  <a:lnTo>
                    <a:pt x="744" y="146"/>
                  </a:lnTo>
                  <a:lnTo>
                    <a:pt x="730" y="130"/>
                  </a:lnTo>
                  <a:lnTo>
                    <a:pt x="716" y="115"/>
                  </a:lnTo>
                  <a:lnTo>
                    <a:pt x="700" y="102"/>
                  </a:lnTo>
                  <a:lnTo>
                    <a:pt x="684" y="89"/>
                  </a:lnTo>
                  <a:lnTo>
                    <a:pt x="667" y="77"/>
                  </a:lnTo>
                  <a:lnTo>
                    <a:pt x="648" y="67"/>
                  </a:lnTo>
                  <a:lnTo>
                    <a:pt x="628" y="56"/>
                  </a:lnTo>
                  <a:lnTo>
                    <a:pt x="609" y="48"/>
                  </a:lnTo>
                  <a:lnTo>
                    <a:pt x="588" y="39"/>
                  </a:lnTo>
                  <a:lnTo>
                    <a:pt x="567" y="32"/>
                  </a:lnTo>
                  <a:lnTo>
                    <a:pt x="545" y="25"/>
                  </a:lnTo>
                  <a:lnTo>
                    <a:pt x="521" y="20"/>
                  </a:lnTo>
                  <a:lnTo>
                    <a:pt x="498" y="15"/>
                  </a:lnTo>
                  <a:lnTo>
                    <a:pt x="473" y="10"/>
                  </a:lnTo>
                  <a:lnTo>
                    <a:pt x="449" y="7"/>
                  </a:lnTo>
                  <a:lnTo>
                    <a:pt x="424" y="5"/>
                  </a:lnTo>
                  <a:lnTo>
                    <a:pt x="397" y="3"/>
                  </a:lnTo>
                  <a:lnTo>
                    <a:pt x="371" y="1"/>
                  </a:lnTo>
                  <a:lnTo>
                    <a:pt x="343" y="0"/>
                  </a:lnTo>
                  <a:lnTo>
                    <a:pt x="314" y="0"/>
                  </a:lnTo>
                  <a:lnTo>
                    <a:pt x="0" y="0"/>
                  </a:lnTo>
                  <a:lnTo>
                    <a:pt x="0" y="865"/>
                  </a:lnTo>
                  <a:close/>
                  <a:moveTo>
                    <a:pt x="230" y="171"/>
                  </a:moveTo>
                  <a:lnTo>
                    <a:pt x="320" y="171"/>
                  </a:lnTo>
                  <a:lnTo>
                    <a:pt x="335" y="172"/>
                  </a:lnTo>
                  <a:lnTo>
                    <a:pt x="350" y="172"/>
                  </a:lnTo>
                  <a:lnTo>
                    <a:pt x="365" y="174"/>
                  </a:lnTo>
                  <a:lnTo>
                    <a:pt x="380" y="175"/>
                  </a:lnTo>
                  <a:lnTo>
                    <a:pt x="394" y="177"/>
                  </a:lnTo>
                  <a:lnTo>
                    <a:pt x="407" y="180"/>
                  </a:lnTo>
                  <a:lnTo>
                    <a:pt x="420" y="183"/>
                  </a:lnTo>
                  <a:lnTo>
                    <a:pt x="433" y="188"/>
                  </a:lnTo>
                  <a:lnTo>
                    <a:pt x="445" y="192"/>
                  </a:lnTo>
                  <a:lnTo>
                    <a:pt x="456" y="197"/>
                  </a:lnTo>
                  <a:lnTo>
                    <a:pt x="468" y="203"/>
                  </a:lnTo>
                  <a:lnTo>
                    <a:pt x="479" y="208"/>
                  </a:lnTo>
                  <a:lnTo>
                    <a:pt x="489" y="215"/>
                  </a:lnTo>
                  <a:lnTo>
                    <a:pt x="499" y="222"/>
                  </a:lnTo>
                  <a:lnTo>
                    <a:pt x="509" y="229"/>
                  </a:lnTo>
                  <a:lnTo>
                    <a:pt x="517" y="238"/>
                  </a:lnTo>
                  <a:lnTo>
                    <a:pt x="525" y="246"/>
                  </a:lnTo>
                  <a:lnTo>
                    <a:pt x="534" y="255"/>
                  </a:lnTo>
                  <a:lnTo>
                    <a:pt x="541" y="264"/>
                  </a:lnTo>
                  <a:lnTo>
                    <a:pt x="548" y="274"/>
                  </a:lnTo>
                  <a:lnTo>
                    <a:pt x="554" y="284"/>
                  </a:lnTo>
                  <a:lnTo>
                    <a:pt x="561" y="296"/>
                  </a:lnTo>
                  <a:lnTo>
                    <a:pt x="566" y="307"/>
                  </a:lnTo>
                  <a:lnTo>
                    <a:pt x="570" y="319"/>
                  </a:lnTo>
                  <a:lnTo>
                    <a:pt x="574" y="331"/>
                  </a:lnTo>
                  <a:lnTo>
                    <a:pt x="579" y="345"/>
                  </a:lnTo>
                  <a:lnTo>
                    <a:pt x="582" y="358"/>
                  </a:lnTo>
                  <a:lnTo>
                    <a:pt x="584" y="371"/>
                  </a:lnTo>
                  <a:lnTo>
                    <a:pt x="586" y="386"/>
                  </a:lnTo>
                  <a:lnTo>
                    <a:pt x="587" y="401"/>
                  </a:lnTo>
                  <a:lnTo>
                    <a:pt x="588" y="417"/>
                  </a:lnTo>
                  <a:lnTo>
                    <a:pt x="588" y="433"/>
                  </a:lnTo>
                  <a:lnTo>
                    <a:pt x="588" y="449"/>
                  </a:lnTo>
                  <a:lnTo>
                    <a:pt x="587" y="464"/>
                  </a:lnTo>
                  <a:lnTo>
                    <a:pt x="586" y="479"/>
                  </a:lnTo>
                  <a:lnTo>
                    <a:pt x="584" y="493"/>
                  </a:lnTo>
                  <a:lnTo>
                    <a:pt x="582" y="507"/>
                  </a:lnTo>
                  <a:lnTo>
                    <a:pt x="579" y="521"/>
                  </a:lnTo>
                  <a:lnTo>
                    <a:pt x="575" y="534"/>
                  </a:lnTo>
                  <a:lnTo>
                    <a:pt x="571" y="547"/>
                  </a:lnTo>
                  <a:lnTo>
                    <a:pt x="566" y="558"/>
                  </a:lnTo>
                  <a:lnTo>
                    <a:pt x="561" y="570"/>
                  </a:lnTo>
                  <a:lnTo>
                    <a:pt x="555" y="581"/>
                  </a:lnTo>
                  <a:lnTo>
                    <a:pt x="549" y="591"/>
                  </a:lnTo>
                  <a:lnTo>
                    <a:pt x="542" y="601"/>
                  </a:lnTo>
                  <a:lnTo>
                    <a:pt x="535" y="610"/>
                  </a:lnTo>
                  <a:lnTo>
                    <a:pt x="527" y="620"/>
                  </a:lnTo>
                  <a:lnTo>
                    <a:pt x="519" y="628"/>
                  </a:lnTo>
                  <a:lnTo>
                    <a:pt x="510" y="636"/>
                  </a:lnTo>
                  <a:lnTo>
                    <a:pt x="501" y="643"/>
                  </a:lnTo>
                  <a:lnTo>
                    <a:pt x="490" y="651"/>
                  </a:lnTo>
                  <a:lnTo>
                    <a:pt x="481" y="657"/>
                  </a:lnTo>
                  <a:lnTo>
                    <a:pt x="469" y="662"/>
                  </a:lnTo>
                  <a:lnTo>
                    <a:pt x="459" y="668"/>
                  </a:lnTo>
                  <a:lnTo>
                    <a:pt x="447" y="673"/>
                  </a:lnTo>
                  <a:lnTo>
                    <a:pt x="434" y="677"/>
                  </a:lnTo>
                  <a:lnTo>
                    <a:pt x="421" y="681"/>
                  </a:lnTo>
                  <a:lnTo>
                    <a:pt x="409" y="685"/>
                  </a:lnTo>
                  <a:lnTo>
                    <a:pt x="395" y="688"/>
                  </a:lnTo>
                  <a:lnTo>
                    <a:pt x="381" y="690"/>
                  </a:lnTo>
                  <a:lnTo>
                    <a:pt x="366" y="692"/>
                  </a:lnTo>
                  <a:lnTo>
                    <a:pt x="351" y="693"/>
                  </a:lnTo>
                  <a:lnTo>
                    <a:pt x="335" y="694"/>
                  </a:lnTo>
                  <a:lnTo>
                    <a:pt x="320" y="694"/>
                  </a:lnTo>
                  <a:lnTo>
                    <a:pt x="230" y="694"/>
                  </a:lnTo>
                  <a:lnTo>
                    <a:pt x="230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3" name="Freeform 79"/>
            <p:cNvSpPr>
              <a:spLocks noEditPoints="1"/>
            </p:cNvSpPr>
            <p:nvPr userDrawn="1"/>
          </p:nvSpPr>
          <p:spPr bwMode="auto">
            <a:xfrm>
              <a:off x="4085" y="1046"/>
              <a:ext cx="173" cy="179"/>
            </a:xfrm>
            <a:custGeom>
              <a:avLst/>
              <a:gdLst/>
              <a:ahLst/>
              <a:cxnLst>
                <a:cxn ang="0">
                  <a:pos x="3" y="522"/>
                </a:cxn>
                <a:cxn ang="0">
                  <a:pos x="21" y="613"/>
                </a:cxn>
                <a:cxn ang="0">
                  <a:pos x="52" y="692"/>
                </a:cxn>
                <a:cxn ang="0">
                  <a:pos x="98" y="759"/>
                </a:cxn>
                <a:cxn ang="0">
                  <a:pos x="155" y="814"/>
                </a:cxn>
                <a:cxn ang="0">
                  <a:pos x="227" y="856"/>
                </a:cxn>
                <a:cxn ang="0">
                  <a:pos x="311" y="882"/>
                </a:cxn>
                <a:cxn ang="0">
                  <a:pos x="408" y="895"/>
                </a:cxn>
                <a:cxn ang="0">
                  <a:pos x="509" y="891"/>
                </a:cxn>
                <a:cxn ang="0">
                  <a:pos x="600" y="871"/>
                </a:cxn>
                <a:cxn ang="0">
                  <a:pos x="677" y="837"/>
                </a:cxn>
                <a:cxn ang="0">
                  <a:pos x="742" y="789"/>
                </a:cxn>
                <a:cxn ang="0">
                  <a:pos x="794" y="727"/>
                </a:cxn>
                <a:cxn ang="0">
                  <a:pos x="831" y="654"/>
                </a:cxn>
                <a:cxn ang="0">
                  <a:pos x="855" y="569"/>
                </a:cxn>
                <a:cxn ang="0">
                  <a:pos x="866" y="473"/>
                </a:cxn>
                <a:cxn ang="0">
                  <a:pos x="863" y="373"/>
                </a:cxn>
                <a:cxn ang="0">
                  <a:pos x="846" y="281"/>
                </a:cxn>
                <a:cxn ang="0">
                  <a:pos x="815" y="202"/>
                </a:cxn>
                <a:cxn ang="0">
                  <a:pos x="771" y="135"/>
                </a:cxn>
                <a:cxn ang="0">
                  <a:pos x="712" y="79"/>
                </a:cxn>
                <a:cxn ang="0">
                  <a:pos x="641" y="39"/>
                </a:cxn>
                <a:cxn ang="0">
                  <a:pos x="557" y="13"/>
                </a:cxn>
                <a:cxn ang="0">
                  <a:pos x="460" y="1"/>
                </a:cxn>
                <a:cxn ang="0">
                  <a:pos x="357" y="4"/>
                </a:cxn>
                <a:cxn ang="0">
                  <a:pos x="266" y="24"/>
                </a:cxn>
                <a:cxn ang="0">
                  <a:pos x="188" y="58"/>
                </a:cxn>
                <a:cxn ang="0">
                  <a:pos x="124" y="106"/>
                </a:cxn>
                <a:cxn ang="0">
                  <a:pos x="72" y="167"/>
                </a:cxn>
                <a:cxn ang="0">
                  <a:pos x="35" y="240"/>
                </a:cxn>
                <a:cxn ang="0">
                  <a:pos x="10" y="326"/>
                </a:cxn>
                <a:cxn ang="0">
                  <a:pos x="0" y="421"/>
                </a:cxn>
                <a:cxn ang="0">
                  <a:pos x="240" y="393"/>
                </a:cxn>
                <a:cxn ang="0">
                  <a:pos x="262" y="294"/>
                </a:cxn>
                <a:cxn ang="0">
                  <a:pos x="283" y="253"/>
                </a:cxn>
                <a:cxn ang="0">
                  <a:pos x="310" y="219"/>
                </a:cxn>
                <a:cxn ang="0">
                  <a:pos x="344" y="193"/>
                </a:cxn>
                <a:cxn ang="0">
                  <a:pos x="384" y="177"/>
                </a:cxn>
                <a:cxn ang="0">
                  <a:pos x="433" y="171"/>
                </a:cxn>
                <a:cxn ang="0">
                  <a:pos x="482" y="177"/>
                </a:cxn>
                <a:cxn ang="0">
                  <a:pos x="523" y="193"/>
                </a:cxn>
                <a:cxn ang="0">
                  <a:pos x="557" y="219"/>
                </a:cxn>
                <a:cxn ang="0">
                  <a:pos x="584" y="253"/>
                </a:cxn>
                <a:cxn ang="0">
                  <a:pos x="604" y="294"/>
                </a:cxn>
                <a:cxn ang="0">
                  <a:pos x="626" y="393"/>
                </a:cxn>
                <a:cxn ang="0">
                  <a:pos x="626" y="500"/>
                </a:cxn>
                <a:cxn ang="0">
                  <a:pos x="604" y="598"/>
                </a:cxn>
                <a:cxn ang="0">
                  <a:pos x="571" y="657"/>
                </a:cxn>
                <a:cxn ang="0">
                  <a:pos x="541" y="689"/>
                </a:cxn>
                <a:cxn ang="0">
                  <a:pos x="503" y="710"/>
                </a:cxn>
                <a:cxn ang="0">
                  <a:pos x="458" y="722"/>
                </a:cxn>
                <a:cxn ang="0">
                  <a:pos x="408" y="722"/>
                </a:cxn>
                <a:cxn ang="0">
                  <a:pos x="363" y="710"/>
                </a:cxn>
                <a:cxn ang="0">
                  <a:pos x="326" y="689"/>
                </a:cxn>
                <a:cxn ang="0">
                  <a:pos x="295" y="657"/>
                </a:cxn>
                <a:cxn ang="0">
                  <a:pos x="262" y="598"/>
                </a:cxn>
                <a:cxn ang="0">
                  <a:pos x="240" y="500"/>
                </a:cxn>
              </a:cxnLst>
              <a:rect l="0" t="0" r="r" b="b"/>
              <a:pathLst>
                <a:path w="867" h="895">
                  <a:moveTo>
                    <a:pt x="0" y="448"/>
                  </a:moveTo>
                  <a:lnTo>
                    <a:pt x="0" y="473"/>
                  </a:lnTo>
                  <a:lnTo>
                    <a:pt x="1" y="498"/>
                  </a:lnTo>
                  <a:lnTo>
                    <a:pt x="3" y="522"/>
                  </a:lnTo>
                  <a:lnTo>
                    <a:pt x="6" y="546"/>
                  </a:lnTo>
                  <a:lnTo>
                    <a:pt x="10" y="569"/>
                  </a:lnTo>
                  <a:lnTo>
                    <a:pt x="16" y="591"/>
                  </a:lnTo>
                  <a:lnTo>
                    <a:pt x="21" y="613"/>
                  </a:lnTo>
                  <a:lnTo>
                    <a:pt x="27" y="634"/>
                  </a:lnTo>
                  <a:lnTo>
                    <a:pt x="35" y="654"/>
                  </a:lnTo>
                  <a:lnTo>
                    <a:pt x="43" y="673"/>
                  </a:lnTo>
                  <a:lnTo>
                    <a:pt x="52" y="692"/>
                  </a:lnTo>
                  <a:lnTo>
                    <a:pt x="63" y="710"/>
                  </a:lnTo>
                  <a:lnTo>
                    <a:pt x="73" y="727"/>
                  </a:lnTo>
                  <a:lnTo>
                    <a:pt x="85" y="744"/>
                  </a:lnTo>
                  <a:lnTo>
                    <a:pt x="98" y="759"/>
                  </a:lnTo>
                  <a:lnTo>
                    <a:pt x="110" y="774"/>
                  </a:lnTo>
                  <a:lnTo>
                    <a:pt x="125" y="789"/>
                  </a:lnTo>
                  <a:lnTo>
                    <a:pt x="140" y="802"/>
                  </a:lnTo>
                  <a:lnTo>
                    <a:pt x="155" y="814"/>
                  </a:lnTo>
                  <a:lnTo>
                    <a:pt x="172" y="826"/>
                  </a:lnTo>
                  <a:lnTo>
                    <a:pt x="189" y="837"/>
                  </a:lnTo>
                  <a:lnTo>
                    <a:pt x="208" y="846"/>
                  </a:lnTo>
                  <a:lnTo>
                    <a:pt x="227" y="856"/>
                  </a:lnTo>
                  <a:lnTo>
                    <a:pt x="246" y="864"/>
                  </a:lnTo>
                  <a:lnTo>
                    <a:pt x="267" y="871"/>
                  </a:lnTo>
                  <a:lnTo>
                    <a:pt x="289" y="877"/>
                  </a:lnTo>
                  <a:lnTo>
                    <a:pt x="311" y="882"/>
                  </a:lnTo>
                  <a:lnTo>
                    <a:pt x="333" y="888"/>
                  </a:lnTo>
                  <a:lnTo>
                    <a:pt x="358" y="891"/>
                  </a:lnTo>
                  <a:lnTo>
                    <a:pt x="382" y="893"/>
                  </a:lnTo>
                  <a:lnTo>
                    <a:pt x="408" y="895"/>
                  </a:lnTo>
                  <a:lnTo>
                    <a:pt x="433" y="895"/>
                  </a:lnTo>
                  <a:lnTo>
                    <a:pt x="460" y="895"/>
                  </a:lnTo>
                  <a:lnTo>
                    <a:pt x="485" y="893"/>
                  </a:lnTo>
                  <a:lnTo>
                    <a:pt x="509" y="891"/>
                  </a:lnTo>
                  <a:lnTo>
                    <a:pt x="533" y="888"/>
                  </a:lnTo>
                  <a:lnTo>
                    <a:pt x="556" y="882"/>
                  </a:lnTo>
                  <a:lnTo>
                    <a:pt x="578" y="877"/>
                  </a:lnTo>
                  <a:lnTo>
                    <a:pt x="600" y="871"/>
                  </a:lnTo>
                  <a:lnTo>
                    <a:pt x="620" y="864"/>
                  </a:lnTo>
                  <a:lnTo>
                    <a:pt x="640" y="856"/>
                  </a:lnTo>
                  <a:lnTo>
                    <a:pt x="659" y="846"/>
                  </a:lnTo>
                  <a:lnTo>
                    <a:pt x="677" y="837"/>
                  </a:lnTo>
                  <a:lnTo>
                    <a:pt x="695" y="826"/>
                  </a:lnTo>
                  <a:lnTo>
                    <a:pt x="711" y="814"/>
                  </a:lnTo>
                  <a:lnTo>
                    <a:pt x="727" y="802"/>
                  </a:lnTo>
                  <a:lnTo>
                    <a:pt x="742" y="789"/>
                  </a:lnTo>
                  <a:lnTo>
                    <a:pt x="756" y="774"/>
                  </a:lnTo>
                  <a:lnTo>
                    <a:pt x="770" y="759"/>
                  </a:lnTo>
                  <a:lnTo>
                    <a:pt x="782" y="744"/>
                  </a:lnTo>
                  <a:lnTo>
                    <a:pt x="794" y="727"/>
                  </a:lnTo>
                  <a:lnTo>
                    <a:pt x="805" y="710"/>
                  </a:lnTo>
                  <a:lnTo>
                    <a:pt x="814" y="692"/>
                  </a:lnTo>
                  <a:lnTo>
                    <a:pt x="824" y="673"/>
                  </a:lnTo>
                  <a:lnTo>
                    <a:pt x="831" y="654"/>
                  </a:lnTo>
                  <a:lnTo>
                    <a:pt x="839" y="634"/>
                  </a:lnTo>
                  <a:lnTo>
                    <a:pt x="846" y="613"/>
                  </a:lnTo>
                  <a:lnTo>
                    <a:pt x="851" y="591"/>
                  </a:lnTo>
                  <a:lnTo>
                    <a:pt x="855" y="569"/>
                  </a:lnTo>
                  <a:lnTo>
                    <a:pt x="860" y="546"/>
                  </a:lnTo>
                  <a:lnTo>
                    <a:pt x="863" y="522"/>
                  </a:lnTo>
                  <a:lnTo>
                    <a:pt x="865" y="498"/>
                  </a:lnTo>
                  <a:lnTo>
                    <a:pt x="866" y="473"/>
                  </a:lnTo>
                  <a:lnTo>
                    <a:pt x="867" y="448"/>
                  </a:lnTo>
                  <a:lnTo>
                    <a:pt x="866" y="421"/>
                  </a:lnTo>
                  <a:lnTo>
                    <a:pt x="865" y="397"/>
                  </a:lnTo>
                  <a:lnTo>
                    <a:pt x="863" y="373"/>
                  </a:lnTo>
                  <a:lnTo>
                    <a:pt x="860" y="348"/>
                  </a:lnTo>
                  <a:lnTo>
                    <a:pt x="857" y="326"/>
                  </a:lnTo>
                  <a:lnTo>
                    <a:pt x="851" y="304"/>
                  </a:lnTo>
                  <a:lnTo>
                    <a:pt x="846" y="281"/>
                  </a:lnTo>
                  <a:lnTo>
                    <a:pt x="840" y="260"/>
                  </a:lnTo>
                  <a:lnTo>
                    <a:pt x="832" y="240"/>
                  </a:lnTo>
                  <a:lnTo>
                    <a:pt x="824" y="221"/>
                  </a:lnTo>
                  <a:lnTo>
                    <a:pt x="815" y="202"/>
                  </a:lnTo>
                  <a:lnTo>
                    <a:pt x="805" y="184"/>
                  </a:lnTo>
                  <a:lnTo>
                    <a:pt x="794" y="167"/>
                  </a:lnTo>
                  <a:lnTo>
                    <a:pt x="782" y="151"/>
                  </a:lnTo>
                  <a:lnTo>
                    <a:pt x="771" y="135"/>
                  </a:lnTo>
                  <a:lnTo>
                    <a:pt x="757" y="120"/>
                  </a:lnTo>
                  <a:lnTo>
                    <a:pt x="743" y="106"/>
                  </a:lnTo>
                  <a:lnTo>
                    <a:pt x="728" y="92"/>
                  </a:lnTo>
                  <a:lnTo>
                    <a:pt x="712" y="79"/>
                  </a:lnTo>
                  <a:lnTo>
                    <a:pt x="696" y="69"/>
                  </a:lnTo>
                  <a:lnTo>
                    <a:pt x="678" y="58"/>
                  </a:lnTo>
                  <a:lnTo>
                    <a:pt x="660" y="48"/>
                  </a:lnTo>
                  <a:lnTo>
                    <a:pt x="641" y="39"/>
                  </a:lnTo>
                  <a:lnTo>
                    <a:pt x="621" y="31"/>
                  </a:lnTo>
                  <a:lnTo>
                    <a:pt x="601" y="24"/>
                  </a:lnTo>
                  <a:lnTo>
                    <a:pt x="579" y="18"/>
                  </a:lnTo>
                  <a:lnTo>
                    <a:pt x="557" y="13"/>
                  </a:lnTo>
                  <a:lnTo>
                    <a:pt x="534" y="8"/>
                  </a:lnTo>
                  <a:lnTo>
                    <a:pt x="509" y="4"/>
                  </a:lnTo>
                  <a:lnTo>
                    <a:pt x="485" y="2"/>
                  </a:lnTo>
                  <a:lnTo>
                    <a:pt x="460" y="1"/>
                  </a:lnTo>
                  <a:lnTo>
                    <a:pt x="433" y="0"/>
                  </a:lnTo>
                  <a:lnTo>
                    <a:pt x="406" y="1"/>
                  </a:lnTo>
                  <a:lnTo>
                    <a:pt x="381" y="2"/>
                  </a:lnTo>
                  <a:lnTo>
                    <a:pt x="357" y="4"/>
                  </a:lnTo>
                  <a:lnTo>
                    <a:pt x="333" y="8"/>
                  </a:lnTo>
                  <a:lnTo>
                    <a:pt x="310" y="13"/>
                  </a:lnTo>
                  <a:lnTo>
                    <a:pt x="288" y="18"/>
                  </a:lnTo>
                  <a:lnTo>
                    <a:pt x="266" y="24"/>
                  </a:lnTo>
                  <a:lnTo>
                    <a:pt x="245" y="31"/>
                  </a:lnTo>
                  <a:lnTo>
                    <a:pt x="225" y="39"/>
                  </a:lnTo>
                  <a:lnTo>
                    <a:pt x="207" y="48"/>
                  </a:lnTo>
                  <a:lnTo>
                    <a:pt x="188" y="58"/>
                  </a:lnTo>
                  <a:lnTo>
                    <a:pt x="171" y="69"/>
                  </a:lnTo>
                  <a:lnTo>
                    <a:pt x="154" y="79"/>
                  </a:lnTo>
                  <a:lnTo>
                    <a:pt x="139" y="92"/>
                  </a:lnTo>
                  <a:lnTo>
                    <a:pt x="124" y="106"/>
                  </a:lnTo>
                  <a:lnTo>
                    <a:pt x="109" y="120"/>
                  </a:lnTo>
                  <a:lnTo>
                    <a:pt x="96" y="135"/>
                  </a:lnTo>
                  <a:lnTo>
                    <a:pt x="84" y="151"/>
                  </a:lnTo>
                  <a:lnTo>
                    <a:pt x="72" y="167"/>
                  </a:lnTo>
                  <a:lnTo>
                    <a:pt x="61" y="184"/>
                  </a:lnTo>
                  <a:lnTo>
                    <a:pt x="52" y="202"/>
                  </a:lnTo>
                  <a:lnTo>
                    <a:pt x="42" y="221"/>
                  </a:lnTo>
                  <a:lnTo>
                    <a:pt x="35" y="240"/>
                  </a:lnTo>
                  <a:lnTo>
                    <a:pt x="27" y="260"/>
                  </a:lnTo>
                  <a:lnTo>
                    <a:pt x="21" y="281"/>
                  </a:lnTo>
                  <a:lnTo>
                    <a:pt x="15" y="304"/>
                  </a:lnTo>
                  <a:lnTo>
                    <a:pt x="10" y="326"/>
                  </a:lnTo>
                  <a:lnTo>
                    <a:pt x="6" y="348"/>
                  </a:lnTo>
                  <a:lnTo>
                    <a:pt x="3" y="373"/>
                  </a:lnTo>
                  <a:lnTo>
                    <a:pt x="1" y="397"/>
                  </a:lnTo>
                  <a:lnTo>
                    <a:pt x="0" y="421"/>
                  </a:lnTo>
                  <a:lnTo>
                    <a:pt x="0" y="448"/>
                  </a:lnTo>
                  <a:close/>
                  <a:moveTo>
                    <a:pt x="238" y="448"/>
                  </a:moveTo>
                  <a:lnTo>
                    <a:pt x="238" y="419"/>
                  </a:lnTo>
                  <a:lnTo>
                    <a:pt x="240" y="393"/>
                  </a:lnTo>
                  <a:lnTo>
                    <a:pt x="244" y="366"/>
                  </a:lnTo>
                  <a:lnTo>
                    <a:pt x="248" y="341"/>
                  </a:lnTo>
                  <a:lnTo>
                    <a:pt x="255" y="317"/>
                  </a:lnTo>
                  <a:lnTo>
                    <a:pt x="262" y="294"/>
                  </a:lnTo>
                  <a:lnTo>
                    <a:pt x="267" y="283"/>
                  </a:lnTo>
                  <a:lnTo>
                    <a:pt x="272" y="273"/>
                  </a:lnTo>
                  <a:lnTo>
                    <a:pt x="277" y="263"/>
                  </a:lnTo>
                  <a:lnTo>
                    <a:pt x="283" y="253"/>
                  </a:lnTo>
                  <a:lnTo>
                    <a:pt x="289" y="244"/>
                  </a:lnTo>
                  <a:lnTo>
                    <a:pt x="295" y="236"/>
                  </a:lnTo>
                  <a:lnTo>
                    <a:pt x="302" y="227"/>
                  </a:lnTo>
                  <a:lnTo>
                    <a:pt x="310" y="219"/>
                  </a:lnTo>
                  <a:lnTo>
                    <a:pt x="317" y="212"/>
                  </a:lnTo>
                  <a:lnTo>
                    <a:pt x="326" y="205"/>
                  </a:lnTo>
                  <a:lnTo>
                    <a:pt x="334" y="198"/>
                  </a:lnTo>
                  <a:lnTo>
                    <a:pt x="344" y="193"/>
                  </a:lnTo>
                  <a:lnTo>
                    <a:pt x="353" y="188"/>
                  </a:lnTo>
                  <a:lnTo>
                    <a:pt x="363" y="184"/>
                  </a:lnTo>
                  <a:lnTo>
                    <a:pt x="374" y="180"/>
                  </a:lnTo>
                  <a:lnTo>
                    <a:pt x="384" y="177"/>
                  </a:lnTo>
                  <a:lnTo>
                    <a:pt x="396" y="174"/>
                  </a:lnTo>
                  <a:lnTo>
                    <a:pt x="408" y="173"/>
                  </a:lnTo>
                  <a:lnTo>
                    <a:pt x="420" y="172"/>
                  </a:lnTo>
                  <a:lnTo>
                    <a:pt x="433" y="171"/>
                  </a:lnTo>
                  <a:lnTo>
                    <a:pt x="446" y="172"/>
                  </a:lnTo>
                  <a:lnTo>
                    <a:pt x="458" y="173"/>
                  </a:lnTo>
                  <a:lnTo>
                    <a:pt x="470" y="174"/>
                  </a:lnTo>
                  <a:lnTo>
                    <a:pt x="482" y="177"/>
                  </a:lnTo>
                  <a:lnTo>
                    <a:pt x="492" y="180"/>
                  </a:lnTo>
                  <a:lnTo>
                    <a:pt x="503" y="184"/>
                  </a:lnTo>
                  <a:lnTo>
                    <a:pt x="514" y="188"/>
                  </a:lnTo>
                  <a:lnTo>
                    <a:pt x="523" y="193"/>
                  </a:lnTo>
                  <a:lnTo>
                    <a:pt x="532" y="198"/>
                  </a:lnTo>
                  <a:lnTo>
                    <a:pt x="541" y="205"/>
                  </a:lnTo>
                  <a:lnTo>
                    <a:pt x="549" y="212"/>
                  </a:lnTo>
                  <a:lnTo>
                    <a:pt x="557" y="219"/>
                  </a:lnTo>
                  <a:lnTo>
                    <a:pt x="565" y="227"/>
                  </a:lnTo>
                  <a:lnTo>
                    <a:pt x="571" y="236"/>
                  </a:lnTo>
                  <a:lnTo>
                    <a:pt x="577" y="244"/>
                  </a:lnTo>
                  <a:lnTo>
                    <a:pt x="584" y="253"/>
                  </a:lnTo>
                  <a:lnTo>
                    <a:pt x="589" y="263"/>
                  </a:lnTo>
                  <a:lnTo>
                    <a:pt x="594" y="273"/>
                  </a:lnTo>
                  <a:lnTo>
                    <a:pt x="600" y="283"/>
                  </a:lnTo>
                  <a:lnTo>
                    <a:pt x="604" y="294"/>
                  </a:lnTo>
                  <a:lnTo>
                    <a:pt x="612" y="317"/>
                  </a:lnTo>
                  <a:lnTo>
                    <a:pt x="618" y="341"/>
                  </a:lnTo>
                  <a:lnTo>
                    <a:pt x="623" y="366"/>
                  </a:lnTo>
                  <a:lnTo>
                    <a:pt x="626" y="393"/>
                  </a:lnTo>
                  <a:lnTo>
                    <a:pt x="628" y="419"/>
                  </a:lnTo>
                  <a:lnTo>
                    <a:pt x="629" y="448"/>
                  </a:lnTo>
                  <a:lnTo>
                    <a:pt x="628" y="475"/>
                  </a:lnTo>
                  <a:lnTo>
                    <a:pt x="626" y="500"/>
                  </a:lnTo>
                  <a:lnTo>
                    <a:pt x="623" y="525"/>
                  </a:lnTo>
                  <a:lnTo>
                    <a:pt x="618" y="551"/>
                  </a:lnTo>
                  <a:lnTo>
                    <a:pt x="612" y="574"/>
                  </a:lnTo>
                  <a:lnTo>
                    <a:pt x="604" y="598"/>
                  </a:lnTo>
                  <a:lnTo>
                    <a:pt x="594" y="619"/>
                  </a:lnTo>
                  <a:lnTo>
                    <a:pt x="584" y="639"/>
                  </a:lnTo>
                  <a:lnTo>
                    <a:pt x="577" y="649"/>
                  </a:lnTo>
                  <a:lnTo>
                    <a:pt x="571" y="657"/>
                  </a:lnTo>
                  <a:lnTo>
                    <a:pt x="565" y="666"/>
                  </a:lnTo>
                  <a:lnTo>
                    <a:pt x="557" y="674"/>
                  </a:lnTo>
                  <a:lnTo>
                    <a:pt x="549" y="682"/>
                  </a:lnTo>
                  <a:lnTo>
                    <a:pt x="541" y="689"/>
                  </a:lnTo>
                  <a:lnTo>
                    <a:pt x="532" y="695"/>
                  </a:lnTo>
                  <a:lnTo>
                    <a:pt x="523" y="701"/>
                  </a:lnTo>
                  <a:lnTo>
                    <a:pt x="514" y="706"/>
                  </a:lnTo>
                  <a:lnTo>
                    <a:pt x="503" y="710"/>
                  </a:lnTo>
                  <a:lnTo>
                    <a:pt x="492" y="714"/>
                  </a:lnTo>
                  <a:lnTo>
                    <a:pt x="482" y="718"/>
                  </a:lnTo>
                  <a:lnTo>
                    <a:pt x="470" y="721"/>
                  </a:lnTo>
                  <a:lnTo>
                    <a:pt x="458" y="722"/>
                  </a:lnTo>
                  <a:lnTo>
                    <a:pt x="446" y="724"/>
                  </a:lnTo>
                  <a:lnTo>
                    <a:pt x="433" y="724"/>
                  </a:lnTo>
                  <a:lnTo>
                    <a:pt x="420" y="724"/>
                  </a:lnTo>
                  <a:lnTo>
                    <a:pt x="408" y="722"/>
                  </a:lnTo>
                  <a:lnTo>
                    <a:pt x="396" y="721"/>
                  </a:lnTo>
                  <a:lnTo>
                    <a:pt x="384" y="718"/>
                  </a:lnTo>
                  <a:lnTo>
                    <a:pt x="374" y="714"/>
                  </a:lnTo>
                  <a:lnTo>
                    <a:pt x="363" y="710"/>
                  </a:lnTo>
                  <a:lnTo>
                    <a:pt x="353" y="706"/>
                  </a:lnTo>
                  <a:lnTo>
                    <a:pt x="344" y="701"/>
                  </a:lnTo>
                  <a:lnTo>
                    <a:pt x="334" y="695"/>
                  </a:lnTo>
                  <a:lnTo>
                    <a:pt x="326" y="689"/>
                  </a:lnTo>
                  <a:lnTo>
                    <a:pt x="317" y="682"/>
                  </a:lnTo>
                  <a:lnTo>
                    <a:pt x="310" y="674"/>
                  </a:lnTo>
                  <a:lnTo>
                    <a:pt x="302" y="666"/>
                  </a:lnTo>
                  <a:lnTo>
                    <a:pt x="295" y="657"/>
                  </a:lnTo>
                  <a:lnTo>
                    <a:pt x="289" y="649"/>
                  </a:lnTo>
                  <a:lnTo>
                    <a:pt x="283" y="639"/>
                  </a:lnTo>
                  <a:lnTo>
                    <a:pt x="272" y="619"/>
                  </a:lnTo>
                  <a:lnTo>
                    <a:pt x="262" y="598"/>
                  </a:lnTo>
                  <a:lnTo>
                    <a:pt x="255" y="574"/>
                  </a:lnTo>
                  <a:lnTo>
                    <a:pt x="248" y="551"/>
                  </a:lnTo>
                  <a:lnTo>
                    <a:pt x="244" y="525"/>
                  </a:lnTo>
                  <a:lnTo>
                    <a:pt x="240" y="500"/>
                  </a:lnTo>
                  <a:lnTo>
                    <a:pt x="238" y="475"/>
                  </a:lnTo>
                  <a:lnTo>
                    <a:pt x="238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4" name="Freeform 80"/>
            <p:cNvSpPr>
              <a:spLocks noEditPoints="1"/>
            </p:cNvSpPr>
            <p:nvPr userDrawn="1"/>
          </p:nvSpPr>
          <p:spPr bwMode="auto">
            <a:xfrm>
              <a:off x="4336" y="1049"/>
              <a:ext cx="142" cy="174"/>
            </a:xfrm>
            <a:custGeom>
              <a:avLst/>
              <a:gdLst/>
              <a:ahLst/>
              <a:cxnLst>
                <a:cxn ang="0">
                  <a:pos x="394" y="864"/>
                </a:cxn>
                <a:cxn ang="0">
                  <a:pos x="483" y="856"/>
                </a:cxn>
                <a:cxn ang="0">
                  <a:pos x="553" y="835"/>
                </a:cxn>
                <a:cxn ang="0">
                  <a:pos x="592" y="817"/>
                </a:cxn>
                <a:cxn ang="0">
                  <a:pos x="626" y="794"/>
                </a:cxn>
                <a:cxn ang="0">
                  <a:pos x="655" y="764"/>
                </a:cxn>
                <a:cxn ang="0">
                  <a:pos x="678" y="728"/>
                </a:cxn>
                <a:cxn ang="0">
                  <a:pos x="693" y="685"/>
                </a:cxn>
                <a:cxn ang="0">
                  <a:pos x="701" y="634"/>
                </a:cxn>
                <a:cxn ang="0">
                  <a:pos x="699" y="577"/>
                </a:cxn>
                <a:cxn ang="0">
                  <a:pos x="685" y="529"/>
                </a:cxn>
                <a:cxn ang="0">
                  <a:pos x="657" y="488"/>
                </a:cxn>
                <a:cxn ang="0">
                  <a:pos x="619" y="457"/>
                </a:cxn>
                <a:cxn ang="0">
                  <a:pos x="568" y="434"/>
                </a:cxn>
                <a:cxn ang="0">
                  <a:pos x="527" y="421"/>
                </a:cxn>
                <a:cxn ang="0">
                  <a:pos x="577" y="400"/>
                </a:cxn>
                <a:cxn ang="0">
                  <a:pos x="618" y="372"/>
                </a:cxn>
                <a:cxn ang="0">
                  <a:pos x="649" y="336"/>
                </a:cxn>
                <a:cxn ang="0">
                  <a:pos x="669" y="293"/>
                </a:cxn>
                <a:cxn ang="0">
                  <a:pos x="679" y="240"/>
                </a:cxn>
                <a:cxn ang="0">
                  <a:pos x="679" y="192"/>
                </a:cxn>
                <a:cxn ang="0">
                  <a:pos x="671" y="156"/>
                </a:cxn>
                <a:cxn ang="0">
                  <a:pos x="658" y="122"/>
                </a:cxn>
                <a:cxn ang="0">
                  <a:pos x="640" y="93"/>
                </a:cxn>
                <a:cxn ang="0">
                  <a:pos x="617" y="69"/>
                </a:cxn>
                <a:cxn ang="0">
                  <a:pos x="589" y="48"/>
                </a:cxn>
                <a:cxn ang="0">
                  <a:pos x="558" y="31"/>
                </a:cxn>
                <a:cxn ang="0">
                  <a:pos x="484" y="7"/>
                </a:cxn>
                <a:cxn ang="0">
                  <a:pos x="398" y="0"/>
                </a:cxn>
                <a:cxn ang="0">
                  <a:pos x="231" y="498"/>
                </a:cxn>
                <a:cxn ang="0">
                  <a:pos x="361" y="501"/>
                </a:cxn>
                <a:cxn ang="0">
                  <a:pos x="404" y="509"/>
                </a:cxn>
                <a:cxn ang="0">
                  <a:pos x="439" y="527"/>
                </a:cxn>
                <a:cxn ang="0">
                  <a:pos x="460" y="551"/>
                </a:cxn>
                <a:cxn ang="0">
                  <a:pos x="467" y="570"/>
                </a:cxn>
                <a:cxn ang="0">
                  <a:pos x="472" y="592"/>
                </a:cxn>
                <a:cxn ang="0">
                  <a:pos x="471" y="617"/>
                </a:cxn>
                <a:cxn ang="0">
                  <a:pos x="465" y="637"/>
                </a:cxn>
                <a:cxn ang="0">
                  <a:pos x="457" y="654"/>
                </a:cxn>
                <a:cxn ang="0">
                  <a:pos x="428" y="678"/>
                </a:cxn>
                <a:cxn ang="0">
                  <a:pos x="391" y="693"/>
                </a:cxn>
                <a:cxn ang="0">
                  <a:pos x="330" y="701"/>
                </a:cxn>
                <a:cxn ang="0">
                  <a:pos x="231" y="498"/>
                </a:cxn>
                <a:cxn ang="0">
                  <a:pos x="326" y="164"/>
                </a:cxn>
                <a:cxn ang="0">
                  <a:pos x="379" y="170"/>
                </a:cxn>
                <a:cxn ang="0">
                  <a:pos x="412" y="182"/>
                </a:cxn>
                <a:cxn ang="0">
                  <a:pos x="437" y="204"/>
                </a:cxn>
                <a:cxn ang="0">
                  <a:pos x="448" y="237"/>
                </a:cxn>
                <a:cxn ang="0">
                  <a:pos x="446" y="276"/>
                </a:cxn>
                <a:cxn ang="0">
                  <a:pos x="429" y="304"/>
                </a:cxn>
                <a:cxn ang="0">
                  <a:pos x="400" y="324"/>
                </a:cxn>
                <a:cxn ang="0">
                  <a:pos x="364" y="335"/>
                </a:cxn>
                <a:cxn ang="0">
                  <a:pos x="324" y="342"/>
                </a:cxn>
                <a:cxn ang="0">
                  <a:pos x="231" y="342"/>
                </a:cxn>
              </a:cxnLst>
              <a:rect l="0" t="0" r="r" b="b"/>
              <a:pathLst>
                <a:path w="702" h="865">
                  <a:moveTo>
                    <a:pt x="0" y="865"/>
                  </a:moveTo>
                  <a:lnTo>
                    <a:pt x="364" y="865"/>
                  </a:lnTo>
                  <a:lnTo>
                    <a:pt x="394" y="864"/>
                  </a:lnTo>
                  <a:lnTo>
                    <a:pt x="424" y="863"/>
                  </a:lnTo>
                  <a:lnTo>
                    <a:pt x="454" y="860"/>
                  </a:lnTo>
                  <a:lnTo>
                    <a:pt x="483" y="856"/>
                  </a:lnTo>
                  <a:lnTo>
                    <a:pt x="512" y="849"/>
                  </a:lnTo>
                  <a:lnTo>
                    <a:pt x="540" y="841"/>
                  </a:lnTo>
                  <a:lnTo>
                    <a:pt x="553" y="835"/>
                  </a:lnTo>
                  <a:lnTo>
                    <a:pt x="566" y="830"/>
                  </a:lnTo>
                  <a:lnTo>
                    <a:pt x="579" y="824"/>
                  </a:lnTo>
                  <a:lnTo>
                    <a:pt x="592" y="817"/>
                  </a:lnTo>
                  <a:lnTo>
                    <a:pt x="603" y="810"/>
                  </a:lnTo>
                  <a:lnTo>
                    <a:pt x="615" y="802"/>
                  </a:lnTo>
                  <a:lnTo>
                    <a:pt x="626" y="794"/>
                  </a:lnTo>
                  <a:lnTo>
                    <a:pt x="636" y="784"/>
                  </a:lnTo>
                  <a:lnTo>
                    <a:pt x="646" y="775"/>
                  </a:lnTo>
                  <a:lnTo>
                    <a:pt x="655" y="764"/>
                  </a:lnTo>
                  <a:lnTo>
                    <a:pt x="664" y="754"/>
                  </a:lnTo>
                  <a:lnTo>
                    <a:pt x="671" y="741"/>
                  </a:lnTo>
                  <a:lnTo>
                    <a:pt x="678" y="728"/>
                  </a:lnTo>
                  <a:lnTo>
                    <a:pt x="684" y="714"/>
                  </a:lnTo>
                  <a:lnTo>
                    <a:pt x="689" y="701"/>
                  </a:lnTo>
                  <a:lnTo>
                    <a:pt x="693" y="685"/>
                  </a:lnTo>
                  <a:lnTo>
                    <a:pt x="698" y="669"/>
                  </a:lnTo>
                  <a:lnTo>
                    <a:pt x="700" y="652"/>
                  </a:lnTo>
                  <a:lnTo>
                    <a:pt x="701" y="634"/>
                  </a:lnTo>
                  <a:lnTo>
                    <a:pt x="702" y="615"/>
                  </a:lnTo>
                  <a:lnTo>
                    <a:pt x="701" y="595"/>
                  </a:lnTo>
                  <a:lnTo>
                    <a:pt x="699" y="577"/>
                  </a:lnTo>
                  <a:lnTo>
                    <a:pt x="696" y="560"/>
                  </a:lnTo>
                  <a:lnTo>
                    <a:pt x="691" y="543"/>
                  </a:lnTo>
                  <a:lnTo>
                    <a:pt x="685" y="529"/>
                  </a:lnTo>
                  <a:lnTo>
                    <a:pt x="676" y="515"/>
                  </a:lnTo>
                  <a:lnTo>
                    <a:pt x="668" y="501"/>
                  </a:lnTo>
                  <a:lnTo>
                    <a:pt x="657" y="488"/>
                  </a:lnTo>
                  <a:lnTo>
                    <a:pt x="646" y="478"/>
                  </a:lnTo>
                  <a:lnTo>
                    <a:pt x="633" y="467"/>
                  </a:lnTo>
                  <a:lnTo>
                    <a:pt x="619" y="457"/>
                  </a:lnTo>
                  <a:lnTo>
                    <a:pt x="603" y="449"/>
                  </a:lnTo>
                  <a:lnTo>
                    <a:pt x="586" y="441"/>
                  </a:lnTo>
                  <a:lnTo>
                    <a:pt x="568" y="434"/>
                  </a:lnTo>
                  <a:lnTo>
                    <a:pt x="548" y="429"/>
                  </a:lnTo>
                  <a:lnTo>
                    <a:pt x="527" y="423"/>
                  </a:lnTo>
                  <a:lnTo>
                    <a:pt x="527" y="421"/>
                  </a:lnTo>
                  <a:lnTo>
                    <a:pt x="545" y="415"/>
                  </a:lnTo>
                  <a:lnTo>
                    <a:pt x="562" y="407"/>
                  </a:lnTo>
                  <a:lnTo>
                    <a:pt x="577" y="400"/>
                  </a:lnTo>
                  <a:lnTo>
                    <a:pt x="592" y="392"/>
                  </a:lnTo>
                  <a:lnTo>
                    <a:pt x="605" y="382"/>
                  </a:lnTo>
                  <a:lnTo>
                    <a:pt x="618" y="372"/>
                  </a:lnTo>
                  <a:lnTo>
                    <a:pt x="630" y="361"/>
                  </a:lnTo>
                  <a:lnTo>
                    <a:pt x="639" y="349"/>
                  </a:lnTo>
                  <a:lnTo>
                    <a:pt x="649" y="336"/>
                  </a:lnTo>
                  <a:lnTo>
                    <a:pt x="657" y="323"/>
                  </a:lnTo>
                  <a:lnTo>
                    <a:pt x="664" y="308"/>
                  </a:lnTo>
                  <a:lnTo>
                    <a:pt x="669" y="293"/>
                  </a:lnTo>
                  <a:lnTo>
                    <a:pt x="673" y="276"/>
                  </a:lnTo>
                  <a:lnTo>
                    <a:pt x="678" y="258"/>
                  </a:lnTo>
                  <a:lnTo>
                    <a:pt x="679" y="240"/>
                  </a:lnTo>
                  <a:lnTo>
                    <a:pt x="680" y="220"/>
                  </a:lnTo>
                  <a:lnTo>
                    <a:pt x="680" y="206"/>
                  </a:lnTo>
                  <a:lnTo>
                    <a:pt x="679" y="192"/>
                  </a:lnTo>
                  <a:lnTo>
                    <a:pt x="676" y="179"/>
                  </a:lnTo>
                  <a:lnTo>
                    <a:pt x="674" y="167"/>
                  </a:lnTo>
                  <a:lnTo>
                    <a:pt x="671" y="156"/>
                  </a:lnTo>
                  <a:lnTo>
                    <a:pt x="667" y="144"/>
                  </a:lnTo>
                  <a:lnTo>
                    <a:pt x="663" y="132"/>
                  </a:lnTo>
                  <a:lnTo>
                    <a:pt x="658" y="122"/>
                  </a:lnTo>
                  <a:lnTo>
                    <a:pt x="653" y="112"/>
                  </a:lnTo>
                  <a:lnTo>
                    <a:pt x="647" y="103"/>
                  </a:lnTo>
                  <a:lnTo>
                    <a:pt x="640" y="93"/>
                  </a:lnTo>
                  <a:lnTo>
                    <a:pt x="633" y="85"/>
                  </a:lnTo>
                  <a:lnTo>
                    <a:pt x="626" y="76"/>
                  </a:lnTo>
                  <a:lnTo>
                    <a:pt x="617" y="69"/>
                  </a:lnTo>
                  <a:lnTo>
                    <a:pt x="609" y="61"/>
                  </a:lnTo>
                  <a:lnTo>
                    <a:pt x="599" y="54"/>
                  </a:lnTo>
                  <a:lnTo>
                    <a:pt x="589" y="48"/>
                  </a:lnTo>
                  <a:lnTo>
                    <a:pt x="580" y="41"/>
                  </a:lnTo>
                  <a:lnTo>
                    <a:pt x="569" y="36"/>
                  </a:lnTo>
                  <a:lnTo>
                    <a:pt x="558" y="31"/>
                  </a:lnTo>
                  <a:lnTo>
                    <a:pt x="535" y="21"/>
                  </a:lnTo>
                  <a:lnTo>
                    <a:pt x="510" y="14"/>
                  </a:lnTo>
                  <a:lnTo>
                    <a:pt x="484" y="7"/>
                  </a:lnTo>
                  <a:lnTo>
                    <a:pt x="457" y="3"/>
                  </a:lnTo>
                  <a:lnTo>
                    <a:pt x="428" y="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865"/>
                  </a:lnTo>
                  <a:close/>
                  <a:moveTo>
                    <a:pt x="231" y="498"/>
                  </a:moveTo>
                  <a:lnTo>
                    <a:pt x="302" y="498"/>
                  </a:lnTo>
                  <a:lnTo>
                    <a:pt x="331" y="499"/>
                  </a:lnTo>
                  <a:lnTo>
                    <a:pt x="361" y="501"/>
                  </a:lnTo>
                  <a:lnTo>
                    <a:pt x="376" y="503"/>
                  </a:lnTo>
                  <a:lnTo>
                    <a:pt x="390" y="506"/>
                  </a:lnTo>
                  <a:lnTo>
                    <a:pt x="404" y="509"/>
                  </a:lnTo>
                  <a:lnTo>
                    <a:pt x="416" y="515"/>
                  </a:lnTo>
                  <a:lnTo>
                    <a:pt x="428" y="520"/>
                  </a:lnTo>
                  <a:lnTo>
                    <a:pt x="439" y="527"/>
                  </a:lnTo>
                  <a:lnTo>
                    <a:pt x="448" y="536"/>
                  </a:lnTo>
                  <a:lnTo>
                    <a:pt x="456" y="546"/>
                  </a:lnTo>
                  <a:lnTo>
                    <a:pt x="460" y="551"/>
                  </a:lnTo>
                  <a:lnTo>
                    <a:pt x="462" y="556"/>
                  </a:lnTo>
                  <a:lnTo>
                    <a:pt x="465" y="563"/>
                  </a:lnTo>
                  <a:lnTo>
                    <a:pt x="467" y="570"/>
                  </a:lnTo>
                  <a:lnTo>
                    <a:pt x="469" y="576"/>
                  </a:lnTo>
                  <a:lnTo>
                    <a:pt x="471" y="585"/>
                  </a:lnTo>
                  <a:lnTo>
                    <a:pt x="472" y="592"/>
                  </a:lnTo>
                  <a:lnTo>
                    <a:pt x="472" y="601"/>
                  </a:lnTo>
                  <a:lnTo>
                    <a:pt x="472" y="609"/>
                  </a:lnTo>
                  <a:lnTo>
                    <a:pt x="471" y="617"/>
                  </a:lnTo>
                  <a:lnTo>
                    <a:pt x="469" y="624"/>
                  </a:lnTo>
                  <a:lnTo>
                    <a:pt x="467" y="630"/>
                  </a:lnTo>
                  <a:lnTo>
                    <a:pt x="465" y="637"/>
                  </a:lnTo>
                  <a:lnTo>
                    <a:pt x="463" y="643"/>
                  </a:lnTo>
                  <a:lnTo>
                    <a:pt x="460" y="649"/>
                  </a:lnTo>
                  <a:lnTo>
                    <a:pt x="457" y="654"/>
                  </a:lnTo>
                  <a:lnTo>
                    <a:pt x="448" y="663"/>
                  </a:lnTo>
                  <a:lnTo>
                    <a:pt x="439" y="672"/>
                  </a:lnTo>
                  <a:lnTo>
                    <a:pt x="428" y="678"/>
                  </a:lnTo>
                  <a:lnTo>
                    <a:pt x="416" y="685"/>
                  </a:lnTo>
                  <a:lnTo>
                    <a:pt x="405" y="689"/>
                  </a:lnTo>
                  <a:lnTo>
                    <a:pt x="391" y="693"/>
                  </a:lnTo>
                  <a:lnTo>
                    <a:pt x="376" y="696"/>
                  </a:lnTo>
                  <a:lnTo>
                    <a:pt x="361" y="698"/>
                  </a:lnTo>
                  <a:lnTo>
                    <a:pt x="330" y="701"/>
                  </a:lnTo>
                  <a:lnTo>
                    <a:pt x="300" y="702"/>
                  </a:lnTo>
                  <a:lnTo>
                    <a:pt x="231" y="702"/>
                  </a:lnTo>
                  <a:lnTo>
                    <a:pt x="231" y="498"/>
                  </a:lnTo>
                  <a:close/>
                  <a:moveTo>
                    <a:pt x="231" y="163"/>
                  </a:moveTo>
                  <a:lnTo>
                    <a:pt x="297" y="163"/>
                  </a:lnTo>
                  <a:lnTo>
                    <a:pt x="326" y="164"/>
                  </a:lnTo>
                  <a:lnTo>
                    <a:pt x="354" y="166"/>
                  </a:lnTo>
                  <a:lnTo>
                    <a:pt x="368" y="167"/>
                  </a:lnTo>
                  <a:lnTo>
                    <a:pt x="379" y="170"/>
                  </a:lnTo>
                  <a:lnTo>
                    <a:pt x="391" y="173"/>
                  </a:lnTo>
                  <a:lnTo>
                    <a:pt x="403" y="177"/>
                  </a:lnTo>
                  <a:lnTo>
                    <a:pt x="412" y="182"/>
                  </a:lnTo>
                  <a:lnTo>
                    <a:pt x="422" y="188"/>
                  </a:lnTo>
                  <a:lnTo>
                    <a:pt x="429" y="195"/>
                  </a:lnTo>
                  <a:lnTo>
                    <a:pt x="437" y="204"/>
                  </a:lnTo>
                  <a:lnTo>
                    <a:pt x="442" y="213"/>
                  </a:lnTo>
                  <a:lnTo>
                    <a:pt x="446" y="224"/>
                  </a:lnTo>
                  <a:lnTo>
                    <a:pt x="448" y="237"/>
                  </a:lnTo>
                  <a:lnTo>
                    <a:pt x="449" y="250"/>
                  </a:lnTo>
                  <a:lnTo>
                    <a:pt x="448" y="263"/>
                  </a:lnTo>
                  <a:lnTo>
                    <a:pt x="446" y="276"/>
                  </a:lnTo>
                  <a:lnTo>
                    <a:pt x="442" y="286"/>
                  </a:lnTo>
                  <a:lnTo>
                    <a:pt x="435" y="296"/>
                  </a:lnTo>
                  <a:lnTo>
                    <a:pt x="429" y="304"/>
                  </a:lnTo>
                  <a:lnTo>
                    <a:pt x="421" y="312"/>
                  </a:lnTo>
                  <a:lnTo>
                    <a:pt x="411" y="318"/>
                  </a:lnTo>
                  <a:lnTo>
                    <a:pt x="400" y="324"/>
                  </a:lnTo>
                  <a:lnTo>
                    <a:pt x="390" y="329"/>
                  </a:lnTo>
                  <a:lnTo>
                    <a:pt x="377" y="332"/>
                  </a:lnTo>
                  <a:lnTo>
                    <a:pt x="364" y="335"/>
                  </a:lnTo>
                  <a:lnTo>
                    <a:pt x="352" y="338"/>
                  </a:lnTo>
                  <a:lnTo>
                    <a:pt x="338" y="340"/>
                  </a:lnTo>
                  <a:lnTo>
                    <a:pt x="324" y="342"/>
                  </a:lnTo>
                  <a:lnTo>
                    <a:pt x="309" y="342"/>
                  </a:lnTo>
                  <a:lnTo>
                    <a:pt x="295" y="342"/>
                  </a:lnTo>
                  <a:lnTo>
                    <a:pt x="231" y="342"/>
                  </a:lnTo>
                  <a:lnTo>
                    <a:pt x="231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5" name="Freeform 81"/>
            <p:cNvSpPr>
              <a:spLocks noEditPoints="1"/>
            </p:cNvSpPr>
            <p:nvPr userDrawn="1"/>
          </p:nvSpPr>
          <p:spPr bwMode="auto">
            <a:xfrm>
              <a:off x="4499" y="1049"/>
              <a:ext cx="147" cy="174"/>
            </a:xfrm>
            <a:custGeom>
              <a:avLst/>
              <a:gdLst/>
              <a:ahLst/>
              <a:cxnLst>
                <a:cxn ang="0">
                  <a:pos x="231" y="865"/>
                </a:cxn>
                <a:cxn ang="0">
                  <a:pos x="279" y="523"/>
                </a:cxn>
                <a:cxn ang="0">
                  <a:pos x="309" y="525"/>
                </a:cxn>
                <a:cxn ang="0">
                  <a:pos x="334" y="531"/>
                </a:cxn>
                <a:cxn ang="0">
                  <a:pos x="356" y="542"/>
                </a:cxn>
                <a:cxn ang="0">
                  <a:pos x="375" y="560"/>
                </a:cxn>
                <a:cxn ang="0">
                  <a:pos x="392" y="585"/>
                </a:cxn>
                <a:cxn ang="0">
                  <a:pos x="409" y="617"/>
                </a:cxn>
                <a:cxn ang="0">
                  <a:pos x="425" y="658"/>
                </a:cxn>
                <a:cxn ang="0">
                  <a:pos x="442" y="709"/>
                </a:cxn>
                <a:cxn ang="0">
                  <a:pos x="731" y="865"/>
                </a:cxn>
                <a:cxn ang="0">
                  <a:pos x="633" y="592"/>
                </a:cxn>
                <a:cxn ang="0">
                  <a:pos x="609" y="529"/>
                </a:cxn>
                <a:cxn ang="0">
                  <a:pos x="591" y="490"/>
                </a:cxn>
                <a:cxn ang="0">
                  <a:pos x="578" y="470"/>
                </a:cxn>
                <a:cxn ang="0">
                  <a:pos x="559" y="454"/>
                </a:cxn>
                <a:cxn ang="0">
                  <a:pos x="538" y="443"/>
                </a:cxn>
                <a:cxn ang="0">
                  <a:pos x="524" y="436"/>
                </a:cxn>
                <a:cxn ang="0">
                  <a:pos x="564" y="424"/>
                </a:cxn>
                <a:cxn ang="0">
                  <a:pos x="598" y="407"/>
                </a:cxn>
                <a:cxn ang="0">
                  <a:pos x="626" y="386"/>
                </a:cxn>
                <a:cxn ang="0">
                  <a:pos x="650" y="361"/>
                </a:cxn>
                <a:cxn ang="0">
                  <a:pos x="668" y="331"/>
                </a:cxn>
                <a:cxn ang="0">
                  <a:pos x="681" y="297"/>
                </a:cxn>
                <a:cxn ang="0">
                  <a:pos x="688" y="260"/>
                </a:cxn>
                <a:cxn ang="0">
                  <a:pos x="691" y="218"/>
                </a:cxn>
                <a:cxn ang="0">
                  <a:pos x="689" y="191"/>
                </a:cxn>
                <a:cxn ang="0">
                  <a:pos x="685" y="166"/>
                </a:cxn>
                <a:cxn ang="0">
                  <a:pos x="678" y="143"/>
                </a:cxn>
                <a:cxn ang="0">
                  <a:pos x="669" y="121"/>
                </a:cxn>
                <a:cxn ang="0">
                  <a:pos x="657" y="102"/>
                </a:cxn>
                <a:cxn ang="0">
                  <a:pos x="643" y="84"/>
                </a:cxn>
                <a:cxn ang="0">
                  <a:pos x="627" y="68"/>
                </a:cxn>
                <a:cxn ang="0">
                  <a:pos x="609" y="53"/>
                </a:cxn>
                <a:cxn ang="0">
                  <a:pos x="589" y="41"/>
                </a:cxn>
                <a:cxn ang="0">
                  <a:pos x="568" y="29"/>
                </a:cxn>
                <a:cxn ang="0">
                  <a:pos x="520" y="14"/>
                </a:cxn>
                <a:cxn ang="0">
                  <a:pos x="468" y="3"/>
                </a:cxn>
                <a:cxn ang="0">
                  <a:pos x="412" y="0"/>
                </a:cxn>
                <a:cxn ang="0">
                  <a:pos x="0" y="865"/>
                </a:cxn>
                <a:cxn ang="0">
                  <a:pos x="292" y="163"/>
                </a:cxn>
                <a:cxn ang="0">
                  <a:pos x="356" y="167"/>
                </a:cxn>
                <a:cxn ang="0">
                  <a:pos x="383" y="173"/>
                </a:cxn>
                <a:cxn ang="0">
                  <a:pos x="409" y="181"/>
                </a:cxn>
                <a:cxn ang="0">
                  <a:pos x="430" y="193"/>
                </a:cxn>
                <a:cxn ang="0">
                  <a:pos x="446" y="210"/>
                </a:cxn>
                <a:cxn ang="0">
                  <a:pos x="457" y="232"/>
                </a:cxn>
                <a:cxn ang="0">
                  <a:pos x="460" y="259"/>
                </a:cxn>
                <a:cxn ang="0">
                  <a:pos x="459" y="276"/>
                </a:cxn>
                <a:cxn ang="0">
                  <a:pos x="457" y="292"/>
                </a:cxn>
                <a:cxn ang="0">
                  <a:pos x="451" y="304"/>
                </a:cxn>
                <a:cxn ang="0">
                  <a:pos x="445" y="316"/>
                </a:cxn>
                <a:cxn ang="0">
                  <a:pos x="427" y="334"/>
                </a:cxn>
                <a:cxn ang="0">
                  <a:pos x="403" y="346"/>
                </a:cxn>
                <a:cxn ang="0">
                  <a:pos x="378" y="353"/>
                </a:cxn>
                <a:cxn ang="0">
                  <a:pos x="349" y="358"/>
                </a:cxn>
                <a:cxn ang="0">
                  <a:pos x="292" y="360"/>
                </a:cxn>
                <a:cxn ang="0">
                  <a:pos x="231" y="163"/>
                </a:cxn>
              </a:cxnLst>
              <a:rect l="0" t="0" r="r" b="b"/>
              <a:pathLst>
                <a:path w="731" h="865">
                  <a:moveTo>
                    <a:pt x="0" y="865"/>
                  </a:moveTo>
                  <a:lnTo>
                    <a:pt x="231" y="865"/>
                  </a:lnTo>
                  <a:lnTo>
                    <a:pt x="231" y="523"/>
                  </a:lnTo>
                  <a:lnTo>
                    <a:pt x="279" y="523"/>
                  </a:lnTo>
                  <a:lnTo>
                    <a:pt x="295" y="523"/>
                  </a:lnTo>
                  <a:lnTo>
                    <a:pt x="309" y="525"/>
                  </a:lnTo>
                  <a:lnTo>
                    <a:pt x="322" y="527"/>
                  </a:lnTo>
                  <a:lnTo>
                    <a:pt x="334" y="531"/>
                  </a:lnTo>
                  <a:lnTo>
                    <a:pt x="345" y="536"/>
                  </a:lnTo>
                  <a:lnTo>
                    <a:pt x="356" y="542"/>
                  </a:lnTo>
                  <a:lnTo>
                    <a:pt x="365" y="551"/>
                  </a:lnTo>
                  <a:lnTo>
                    <a:pt x="375" y="560"/>
                  </a:lnTo>
                  <a:lnTo>
                    <a:pt x="383" y="572"/>
                  </a:lnTo>
                  <a:lnTo>
                    <a:pt x="392" y="585"/>
                  </a:lnTo>
                  <a:lnTo>
                    <a:pt x="400" y="600"/>
                  </a:lnTo>
                  <a:lnTo>
                    <a:pt x="409" y="617"/>
                  </a:lnTo>
                  <a:lnTo>
                    <a:pt x="416" y="637"/>
                  </a:lnTo>
                  <a:lnTo>
                    <a:pt x="425" y="658"/>
                  </a:lnTo>
                  <a:lnTo>
                    <a:pt x="433" y="682"/>
                  </a:lnTo>
                  <a:lnTo>
                    <a:pt x="442" y="709"/>
                  </a:lnTo>
                  <a:lnTo>
                    <a:pt x="492" y="865"/>
                  </a:lnTo>
                  <a:lnTo>
                    <a:pt x="731" y="865"/>
                  </a:lnTo>
                  <a:lnTo>
                    <a:pt x="648" y="629"/>
                  </a:lnTo>
                  <a:lnTo>
                    <a:pt x="633" y="592"/>
                  </a:lnTo>
                  <a:lnTo>
                    <a:pt x="620" y="558"/>
                  </a:lnTo>
                  <a:lnTo>
                    <a:pt x="609" y="529"/>
                  </a:lnTo>
                  <a:lnTo>
                    <a:pt x="598" y="502"/>
                  </a:lnTo>
                  <a:lnTo>
                    <a:pt x="591" y="490"/>
                  </a:lnTo>
                  <a:lnTo>
                    <a:pt x="585" y="480"/>
                  </a:lnTo>
                  <a:lnTo>
                    <a:pt x="578" y="470"/>
                  </a:lnTo>
                  <a:lnTo>
                    <a:pt x="569" y="462"/>
                  </a:lnTo>
                  <a:lnTo>
                    <a:pt x="559" y="454"/>
                  </a:lnTo>
                  <a:lnTo>
                    <a:pt x="550" y="448"/>
                  </a:lnTo>
                  <a:lnTo>
                    <a:pt x="538" y="443"/>
                  </a:lnTo>
                  <a:lnTo>
                    <a:pt x="524" y="438"/>
                  </a:lnTo>
                  <a:lnTo>
                    <a:pt x="524" y="436"/>
                  </a:lnTo>
                  <a:lnTo>
                    <a:pt x="545" y="431"/>
                  </a:lnTo>
                  <a:lnTo>
                    <a:pt x="564" y="424"/>
                  </a:lnTo>
                  <a:lnTo>
                    <a:pt x="582" y="416"/>
                  </a:lnTo>
                  <a:lnTo>
                    <a:pt x="598" y="407"/>
                  </a:lnTo>
                  <a:lnTo>
                    <a:pt x="613" y="397"/>
                  </a:lnTo>
                  <a:lnTo>
                    <a:pt x="626" y="386"/>
                  </a:lnTo>
                  <a:lnTo>
                    <a:pt x="638" y="373"/>
                  </a:lnTo>
                  <a:lnTo>
                    <a:pt x="650" y="361"/>
                  </a:lnTo>
                  <a:lnTo>
                    <a:pt x="659" y="346"/>
                  </a:lnTo>
                  <a:lnTo>
                    <a:pt x="668" y="331"/>
                  </a:lnTo>
                  <a:lnTo>
                    <a:pt x="674" y="314"/>
                  </a:lnTo>
                  <a:lnTo>
                    <a:pt x="681" y="297"/>
                  </a:lnTo>
                  <a:lnTo>
                    <a:pt x="685" y="279"/>
                  </a:lnTo>
                  <a:lnTo>
                    <a:pt x="688" y="260"/>
                  </a:lnTo>
                  <a:lnTo>
                    <a:pt x="690" y="240"/>
                  </a:lnTo>
                  <a:lnTo>
                    <a:pt x="691" y="218"/>
                  </a:lnTo>
                  <a:lnTo>
                    <a:pt x="690" y="205"/>
                  </a:lnTo>
                  <a:lnTo>
                    <a:pt x="689" y="191"/>
                  </a:lnTo>
                  <a:lnTo>
                    <a:pt x="688" y="178"/>
                  </a:lnTo>
                  <a:lnTo>
                    <a:pt x="685" y="166"/>
                  </a:lnTo>
                  <a:lnTo>
                    <a:pt x="682" y="154"/>
                  </a:lnTo>
                  <a:lnTo>
                    <a:pt x="678" y="143"/>
                  </a:lnTo>
                  <a:lnTo>
                    <a:pt x="674" y="131"/>
                  </a:lnTo>
                  <a:lnTo>
                    <a:pt x="669" y="121"/>
                  </a:lnTo>
                  <a:lnTo>
                    <a:pt x="664" y="111"/>
                  </a:lnTo>
                  <a:lnTo>
                    <a:pt x="657" y="102"/>
                  </a:lnTo>
                  <a:lnTo>
                    <a:pt x="651" y="92"/>
                  </a:lnTo>
                  <a:lnTo>
                    <a:pt x="643" y="84"/>
                  </a:lnTo>
                  <a:lnTo>
                    <a:pt x="635" y="75"/>
                  </a:lnTo>
                  <a:lnTo>
                    <a:pt x="627" y="68"/>
                  </a:lnTo>
                  <a:lnTo>
                    <a:pt x="618" y="60"/>
                  </a:lnTo>
                  <a:lnTo>
                    <a:pt x="609" y="53"/>
                  </a:lnTo>
                  <a:lnTo>
                    <a:pt x="599" y="46"/>
                  </a:lnTo>
                  <a:lnTo>
                    <a:pt x="589" y="41"/>
                  </a:lnTo>
                  <a:lnTo>
                    <a:pt x="579" y="35"/>
                  </a:lnTo>
                  <a:lnTo>
                    <a:pt x="568" y="29"/>
                  </a:lnTo>
                  <a:lnTo>
                    <a:pt x="545" y="21"/>
                  </a:lnTo>
                  <a:lnTo>
                    <a:pt x="520" y="14"/>
                  </a:lnTo>
                  <a:lnTo>
                    <a:pt x="495" y="7"/>
                  </a:lnTo>
                  <a:lnTo>
                    <a:pt x="468" y="3"/>
                  </a:lnTo>
                  <a:lnTo>
                    <a:pt x="441" y="1"/>
                  </a:lnTo>
                  <a:lnTo>
                    <a:pt x="412" y="0"/>
                  </a:lnTo>
                  <a:lnTo>
                    <a:pt x="0" y="0"/>
                  </a:lnTo>
                  <a:lnTo>
                    <a:pt x="0" y="865"/>
                  </a:lnTo>
                  <a:close/>
                  <a:moveTo>
                    <a:pt x="231" y="163"/>
                  </a:moveTo>
                  <a:lnTo>
                    <a:pt x="292" y="163"/>
                  </a:lnTo>
                  <a:lnTo>
                    <a:pt x="324" y="164"/>
                  </a:lnTo>
                  <a:lnTo>
                    <a:pt x="356" y="167"/>
                  </a:lnTo>
                  <a:lnTo>
                    <a:pt x="369" y="170"/>
                  </a:lnTo>
                  <a:lnTo>
                    <a:pt x="383" y="173"/>
                  </a:lnTo>
                  <a:lnTo>
                    <a:pt x="397" y="176"/>
                  </a:lnTo>
                  <a:lnTo>
                    <a:pt x="409" y="181"/>
                  </a:lnTo>
                  <a:lnTo>
                    <a:pt x="420" y="187"/>
                  </a:lnTo>
                  <a:lnTo>
                    <a:pt x="430" y="193"/>
                  </a:lnTo>
                  <a:lnTo>
                    <a:pt x="438" y="201"/>
                  </a:lnTo>
                  <a:lnTo>
                    <a:pt x="446" y="210"/>
                  </a:lnTo>
                  <a:lnTo>
                    <a:pt x="452" y="221"/>
                  </a:lnTo>
                  <a:lnTo>
                    <a:pt x="457" y="232"/>
                  </a:lnTo>
                  <a:lnTo>
                    <a:pt x="460" y="245"/>
                  </a:lnTo>
                  <a:lnTo>
                    <a:pt x="460" y="259"/>
                  </a:lnTo>
                  <a:lnTo>
                    <a:pt x="460" y="268"/>
                  </a:lnTo>
                  <a:lnTo>
                    <a:pt x="459" y="276"/>
                  </a:lnTo>
                  <a:lnTo>
                    <a:pt x="458" y="284"/>
                  </a:lnTo>
                  <a:lnTo>
                    <a:pt x="457" y="292"/>
                  </a:lnTo>
                  <a:lnTo>
                    <a:pt x="453" y="298"/>
                  </a:lnTo>
                  <a:lnTo>
                    <a:pt x="451" y="304"/>
                  </a:lnTo>
                  <a:lnTo>
                    <a:pt x="448" y="311"/>
                  </a:lnTo>
                  <a:lnTo>
                    <a:pt x="445" y="316"/>
                  </a:lnTo>
                  <a:lnTo>
                    <a:pt x="436" y="326"/>
                  </a:lnTo>
                  <a:lnTo>
                    <a:pt x="427" y="334"/>
                  </a:lnTo>
                  <a:lnTo>
                    <a:pt x="416" y="341"/>
                  </a:lnTo>
                  <a:lnTo>
                    <a:pt x="403" y="346"/>
                  </a:lnTo>
                  <a:lnTo>
                    <a:pt x="391" y="350"/>
                  </a:lnTo>
                  <a:lnTo>
                    <a:pt x="378" y="353"/>
                  </a:lnTo>
                  <a:lnTo>
                    <a:pt x="364" y="355"/>
                  </a:lnTo>
                  <a:lnTo>
                    <a:pt x="349" y="358"/>
                  </a:lnTo>
                  <a:lnTo>
                    <a:pt x="321" y="359"/>
                  </a:lnTo>
                  <a:lnTo>
                    <a:pt x="292" y="360"/>
                  </a:lnTo>
                  <a:lnTo>
                    <a:pt x="231" y="360"/>
                  </a:lnTo>
                  <a:lnTo>
                    <a:pt x="231" y="1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6" name="Freeform 82"/>
            <p:cNvSpPr>
              <a:spLocks noEditPoints="1"/>
            </p:cNvSpPr>
            <p:nvPr userDrawn="1"/>
          </p:nvSpPr>
          <p:spPr bwMode="auto">
            <a:xfrm>
              <a:off x="4651" y="1049"/>
              <a:ext cx="186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234" y="865"/>
                </a:cxn>
                <a:cxn ang="0">
                  <a:pos x="302" y="680"/>
                </a:cxn>
                <a:cxn ang="0">
                  <a:pos x="627" y="680"/>
                </a:cxn>
                <a:cxn ang="0">
                  <a:pos x="691" y="865"/>
                </a:cxn>
                <a:cxn ang="0">
                  <a:pos x="944" y="865"/>
                </a:cxn>
                <a:cxn ang="0">
                  <a:pos x="610" y="0"/>
                </a:cxn>
                <a:cxn ang="0">
                  <a:pos x="328" y="0"/>
                </a:cxn>
                <a:cxn ang="0">
                  <a:pos x="0" y="865"/>
                </a:cxn>
                <a:cxn ang="0">
                  <a:pos x="572" y="517"/>
                </a:cxn>
                <a:cxn ang="0">
                  <a:pos x="356" y="517"/>
                </a:cxn>
                <a:cxn ang="0">
                  <a:pos x="467" y="178"/>
                </a:cxn>
                <a:cxn ang="0">
                  <a:pos x="469" y="178"/>
                </a:cxn>
                <a:cxn ang="0">
                  <a:pos x="572" y="517"/>
                </a:cxn>
              </a:cxnLst>
              <a:rect l="0" t="0" r="r" b="b"/>
              <a:pathLst>
                <a:path w="944" h="865">
                  <a:moveTo>
                    <a:pt x="0" y="865"/>
                  </a:moveTo>
                  <a:lnTo>
                    <a:pt x="234" y="865"/>
                  </a:lnTo>
                  <a:lnTo>
                    <a:pt x="302" y="680"/>
                  </a:lnTo>
                  <a:lnTo>
                    <a:pt x="627" y="680"/>
                  </a:lnTo>
                  <a:lnTo>
                    <a:pt x="691" y="865"/>
                  </a:lnTo>
                  <a:lnTo>
                    <a:pt x="944" y="865"/>
                  </a:lnTo>
                  <a:lnTo>
                    <a:pt x="610" y="0"/>
                  </a:lnTo>
                  <a:lnTo>
                    <a:pt x="328" y="0"/>
                  </a:lnTo>
                  <a:lnTo>
                    <a:pt x="0" y="865"/>
                  </a:lnTo>
                  <a:close/>
                  <a:moveTo>
                    <a:pt x="572" y="517"/>
                  </a:moveTo>
                  <a:lnTo>
                    <a:pt x="356" y="517"/>
                  </a:lnTo>
                  <a:lnTo>
                    <a:pt x="467" y="178"/>
                  </a:lnTo>
                  <a:lnTo>
                    <a:pt x="469" y="178"/>
                  </a:lnTo>
                  <a:lnTo>
                    <a:pt x="572" y="5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4994" y="1049"/>
              <a:ext cx="45" cy="1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8" name="Freeform 84"/>
            <p:cNvSpPr>
              <a:spLocks/>
            </p:cNvSpPr>
            <p:nvPr userDrawn="1"/>
          </p:nvSpPr>
          <p:spPr bwMode="auto">
            <a:xfrm>
              <a:off x="5070" y="1049"/>
              <a:ext cx="118" cy="174"/>
            </a:xfrm>
            <a:custGeom>
              <a:avLst/>
              <a:gdLst/>
              <a:ahLst/>
              <a:cxnLst>
                <a:cxn ang="0">
                  <a:pos x="0" y="865"/>
                </a:cxn>
                <a:cxn ang="0">
                  <a:pos x="587" y="865"/>
                </a:cxn>
                <a:cxn ang="0">
                  <a:pos x="587" y="694"/>
                </a:cxn>
                <a:cxn ang="0">
                  <a:pos x="230" y="694"/>
                </a:cxn>
                <a:cxn ang="0">
                  <a:pos x="230" y="0"/>
                </a:cxn>
                <a:cxn ang="0">
                  <a:pos x="0" y="0"/>
                </a:cxn>
                <a:cxn ang="0">
                  <a:pos x="0" y="865"/>
                </a:cxn>
              </a:cxnLst>
              <a:rect l="0" t="0" r="r" b="b"/>
              <a:pathLst>
                <a:path w="587" h="865">
                  <a:moveTo>
                    <a:pt x="0" y="865"/>
                  </a:moveTo>
                  <a:lnTo>
                    <a:pt x="587" y="865"/>
                  </a:lnTo>
                  <a:lnTo>
                    <a:pt x="587" y="694"/>
                  </a:lnTo>
                  <a:lnTo>
                    <a:pt x="230" y="694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09" name="Freeform 85"/>
            <p:cNvSpPr>
              <a:spLocks/>
            </p:cNvSpPr>
            <p:nvPr userDrawn="1"/>
          </p:nvSpPr>
          <p:spPr bwMode="auto">
            <a:xfrm>
              <a:off x="4842" y="1046"/>
              <a:ext cx="131" cy="179"/>
            </a:xfrm>
            <a:custGeom>
              <a:avLst/>
              <a:gdLst/>
              <a:ahLst/>
              <a:cxnLst>
                <a:cxn ang="0">
                  <a:pos x="70" y="874"/>
                </a:cxn>
                <a:cxn ang="0">
                  <a:pos x="170" y="890"/>
                </a:cxn>
                <a:cxn ang="0">
                  <a:pos x="266" y="895"/>
                </a:cxn>
                <a:cxn ang="0">
                  <a:pos x="373" y="888"/>
                </a:cxn>
                <a:cxn ang="0">
                  <a:pos x="440" y="874"/>
                </a:cxn>
                <a:cxn ang="0">
                  <a:pos x="486" y="858"/>
                </a:cxn>
                <a:cxn ang="0">
                  <a:pos x="529" y="837"/>
                </a:cxn>
                <a:cxn ang="0">
                  <a:pos x="566" y="809"/>
                </a:cxn>
                <a:cxn ang="0">
                  <a:pos x="597" y="775"/>
                </a:cxn>
                <a:cxn ang="0">
                  <a:pos x="621" y="735"/>
                </a:cxn>
                <a:cxn ang="0">
                  <a:pos x="638" y="687"/>
                </a:cxn>
                <a:cxn ang="0">
                  <a:pos x="645" y="631"/>
                </a:cxn>
                <a:cxn ang="0">
                  <a:pos x="642" y="556"/>
                </a:cxn>
                <a:cxn ang="0">
                  <a:pos x="620" y="490"/>
                </a:cxn>
                <a:cxn ang="0">
                  <a:pos x="583" y="442"/>
                </a:cxn>
                <a:cxn ang="0">
                  <a:pos x="535" y="405"/>
                </a:cxn>
                <a:cxn ang="0">
                  <a:pos x="480" y="380"/>
                </a:cxn>
                <a:cxn ang="0">
                  <a:pos x="403" y="355"/>
                </a:cxn>
                <a:cxn ang="0">
                  <a:pos x="302" y="323"/>
                </a:cxn>
                <a:cxn ang="0">
                  <a:pos x="264" y="302"/>
                </a:cxn>
                <a:cxn ang="0">
                  <a:pos x="242" y="275"/>
                </a:cxn>
                <a:cxn ang="0">
                  <a:pos x="238" y="245"/>
                </a:cxn>
                <a:cxn ang="0">
                  <a:pos x="242" y="226"/>
                </a:cxn>
                <a:cxn ang="0">
                  <a:pos x="249" y="211"/>
                </a:cxn>
                <a:cxn ang="0">
                  <a:pos x="271" y="193"/>
                </a:cxn>
                <a:cxn ang="0">
                  <a:pos x="306" y="179"/>
                </a:cxn>
                <a:cxn ang="0">
                  <a:pos x="344" y="173"/>
                </a:cxn>
                <a:cxn ang="0">
                  <a:pos x="417" y="172"/>
                </a:cxn>
                <a:cxn ang="0">
                  <a:pos x="490" y="180"/>
                </a:cxn>
                <a:cxn ang="0">
                  <a:pos x="562" y="202"/>
                </a:cxn>
                <a:cxn ang="0">
                  <a:pos x="576" y="25"/>
                </a:cxn>
                <a:cxn ang="0">
                  <a:pos x="497" y="8"/>
                </a:cxn>
                <a:cxn ang="0">
                  <a:pos x="408" y="1"/>
                </a:cxn>
                <a:cxn ang="0">
                  <a:pos x="310" y="3"/>
                </a:cxn>
                <a:cxn ang="0">
                  <a:pos x="228" y="16"/>
                </a:cxn>
                <a:cxn ang="0">
                  <a:pos x="180" y="30"/>
                </a:cxn>
                <a:cxn ang="0">
                  <a:pos x="137" y="48"/>
                </a:cxn>
                <a:cxn ang="0">
                  <a:pos x="97" y="71"/>
                </a:cxn>
                <a:cxn ang="0">
                  <a:pos x="63" y="101"/>
                </a:cxn>
                <a:cxn ang="0">
                  <a:pos x="34" y="136"/>
                </a:cxn>
                <a:cxn ang="0">
                  <a:pos x="14" y="178"/>
                </a:cxn>
                <a:cxn ang="0">
                  <a:pos x="2" y="228"/>
                </a:cxn>
                <a:cxn ang="0">
                  <a:pos x="1" y="294"/>
                </a:cxn>
                <a:cxn ang="0">
                  <a:pos x="17" y="365"/>
                </a:cxn>
                <a:cxn ang="0">
                  <a:pos x="50" y="419"/>
                </a:cxn>
                <a:cxn ang="0">
                  <a:pos x="95" y="460"/>
                </a:cxn>
                <a:cxn ang="0">
                  <a:pos x="148" y="488"/>
                </a:cxn>
                <a:cxn ang="0">
                  <a:pos x="204" y="511"/>
                </a:cxn>
                <a:cxn ang="0">
                  <a:pos x="297" y="539"/>
                </a:cxn>
                <a:cxn ang="0">
                  <a:pos x="345" y="557"/>
                </a:cxn>
                <a:cxn ang="0">
                  <a:pos x="382" y="581"/>
                </a:cxn>
                <a:cxn ang="0">
                  <a:pos x="404" y="613"/>
                </a:cxn>
                <a:cxn ang="0">
                  <a:pos x="408" y="652"/>
                </a:cxn>
                <a:cxn ang="0">
                  <a:pos x="397" y="683"/>
                </a:cxn>
                <a:cxn ang="0">
                  <a:pos x="374" y="703"/>
                </a:cxn>
                <a:cxn ang="0">
                  <a:pos x="343" y="716"/>
                </a:cxn>
                <a:cxn ang="0">
                  <a:pos x="293" y="723"/>
                </a:cxn>
                <a:cxn ang="0">
                  <a:pos x="230" y="723"/>
                </a:cxn>
                <a:cxn ang="0">
                  <a:pos x="165" y="714"/>
                </a:cxn>
                <a:cxn ang="0">
                  <a:pos x="76" y="689"/>
                </a:cxn>
                <a:cxn ang="0">
                  <a:pos x="9" y="858"/>
                </a:cxn>
              </a:cxnLst>
              <a:rect l="0" t="0" r="r" b="b"/>
              <a:pathLst>
                <a:path w="647" h="895">
                  <a:moveTo>
                    <a:pt x="9" y="858"/>
                  </a:moveTo>
                  <a:lnTo>
                    <a:pt x="38" y="866"/>
                  </a:lnTo>
                  <a:lnTo>
                    <a:pt x="70" y="874"/>
                  </a:lnTo>
                  <a:lnTo>
                    <a:pt x="102" y="880"/>
                  </a:lnTo>
                  <a:lnTo>
                    <a:pt x="136" y="885"/>
                  </a:lnTo>
                  <a:lnTo>
                    <a:pt x="170" y="890"/>
                  </a:lnTo>
                  <a:lnTo>
                    <a:pt x="203" y="893"/>
                  </a:lnTo>
                  <a:lnTo>
                    <a:pt x="235" y="894"/>
                  </a:lnTo>
                  <a:lnTo>
                    <a:pt x="266" y="895"/>
                  </a:lnTo>
                  <a:lnTo>
                    <a:pt x="302" y="894"/>
                  </a:lnTo>
                  <a:lnTo>
                    <a:pt x="338" y="892"/>
                  </a:lnTo>
                  <a:lnTo>
                    <a:pt x="373" y="888"/>
                  </a:lnTo>
                  <a:lnTo>
                    <a:pt x="407" y="882"/>
                  </a:lnTo>
                  <a:lnTo>
                    <a:pt x="424" y="878"/>
                  </a:lnTo>
                  <a:lnTo>
                    <a:pt x="440" y="874"/>
                  </a:lnTo>
                  <a:lnTo>
                    <a:pt x="455" y="870"/>
                  </a:lnTo>
                  <a:lnTo>
                    <a:pt x="470" y="864"/>
                  </a:lnTo>
                  <a:lnTo>
                    <a:pt x="486" y="858"/>
                  </a:lnTo>
                  <a:lnTo>
                    <a:pt x="500" y="851"/>
                  </a:lnTo>
                  <a:lnTo>
                    <a:pt x="515" y="844"/>
                  </a:lnTo>
                  <a:lnTo>
                    <a:pt x="529" y="837"/>
                  </a:lnTo>
                  <a:lnTo>
                    <a:pt x="541" y="828"/>
                  </a:lnTo>
                  <a:lnTo>
                    <a:pt x="554" y="819"/>
                  </a:lnTo>
                  <a:lnTo>
                    <a:pt x="566" y="809"/>
                  </a:lnTo>
                  <a:lnTo>
                    <a:pt x="576" y="798"/>
                  </a:lnTo>
                  <a:lnTo>
                    <a:pt x="587" y="788"/>
                  </a:lnTo>
                  <a:lnTo>
                    <a:pt x="597" y="775"/>
                  </a:lnTo>
                  <a:lnTo>
                    <a:pt x="606" y="762"/>
                  </a:lnTo>
                  <a:lnTo>
                    <a:pt x="614" y="750"/>
                  </a:lnTo>
                  <a:lnTo>
                    <a:pt x="621" y="735"/>
                  </a:lnTo>
                  <a:lnTo>
                    <a:pt x="627" y="720"/>
                  </a:lnTo>
                  <a:lnTo>
                    <a:pt x="634" y="704"/>
                  </a:lnTo>
                  <a:lnTo>
                    <a:pt x="638" y="687"/>
                  </a:lnTo>
                  <a:lnTo>
                    <a:pt x="641" y="669"/>
                  </a:lnTo>
                  <a:lnTo>
                    <a:pt x="644" y="650"/>
                  </a:lnTo>
                  <a:lnTo>
                    <a:pt x="645" y="631"/>
                  </a:lnTo>
                  <a:lnTo>
                    <a:pt x="647" y="610"/>
                  </a:lnTo>
                  <a:lnTo>
                    <a:pt x="645" y="582"/>
                  </a:lnTo>
                  <a:lnTo>
                    <a:pt x="642" y="556"/>
                  </a:lnTo>
                  <a:lnTo>
                    <a:pt x="636" y="532"/>
                  </a:lnTo>
                  <a:lnTo>
                    <a:pt x="628" y="511"/>
                  </a:lnTo>
                  <a:lnTo>
                    <a:pt x="620" y="490"/>
                  </a:lnTo>
                  <a:lnTo>
                    <a:pt x="608" y="472"/>
                  </a:lnTo>
                  <a:lnTo>
                    <a:pt x="597" y="456"/>
                  </a:lnTo>
                  <a:lnTo>
                    <a:pt x="583" y="442"/>
                  </a:lnTo>
                  <a:lnTo>
                    <a:pt x="568" y="429"/>
                  </a:lnTo>
                  <a:lnTo>
                    <a:pt x="552" y="417"/>
                  </a:lnTo>
                  <a:lnTo>
                    <a:pt x="535" y="405"/>
                  </a:lnTo>
                  <a:lnTo>
                    <a:pt x="517" y="396"/>
                  </a:lnTo>
                  <a:lnTo>
                    <a:pt x="499" y="387"/>
                  </a:lnTo>
                  <a:lnTo>
                    <a:pt x="480" y="380"/>
                  </a:lnTo>
                  <a:lnTo>
                    <a:pt x="461" y="373"/>
                  </a:lnTo>
                  <a:lnTo>
                    <a:pt x="442" y="366"/>
                  </a:lnTo>
                  <a:lnTo>
                    <a:pt x="403" y="355"/>
                  </a:lnTo>
                  <a:lnTo>
                    <a:pt x="367" y="344"/>
                  </a:lnTo>
                  <a:lnTo>
                    <a:pt x="332" y="334"/>
                  </a:lnTo>
                  <a:lnTo>
                    <a:pt x="302" y="323"/>
                  </a:lnTo>
                  <a:lnTo>
                    <a:pt x="288" y="316"/>
                  </a:lnTo>
                  <a:lnTo>
                    <a:pt x="275" y="310"/>
                  </a:lnTo>
                  <a:lnTo>
                    <a:pt x="264" y="302"/>
                  </a:lnTo>
                  <a:lnTo>
                    <a:pt x="255" y="294"/>
                  </a:lnTo>
                  <a:lnTo>
                    <a:pt x="247" y="285"/>
                  </a:lnTo>
                  <a:lnTo>
                    <a:pt x="242" y="275"/>
                  </a:lnTo>
                  <a:lnTo>
                    <a:pt x="239" y="264"/>
                  </a:lnTo>
                  <a:lnTo>
                    <a:pt x="238" y="252"/>
                  </a:lnTo>
                  <a:lnTo>
                    <a:pt x="238" y="245"/>
                  </a:lnTo>
                  <a:lnTo>
                    <a:pt x="239" y="239"/>
                  </a:lnTo>
                  <a:lnTo>
                    <a:pt x="240" y="232"/>
                  </a:lnTo>
                  <a:lnTo>
                    <a:pt x="242" y="226"/>
                  </a:lnTo>
                  <a:lnTo>
                    <a:pt x="244" y="221"/>
                  </a:lnTo>
                  <a:lnTo>
                    <a:pt x="247" y="216"/>
                  </a:lnTo>
                  <a:lnTo>
                    <a:pt x="249" y="211"/>
                  </a:lnTo>
                  <a:lnTo>
                    <a:pt x="254" y="207"/>
                  </a:lnTo>
                  <a:lnTo>
                    <a:pt x="262" y="199"/>
                  </a:lnTo>
                  <a:lnTo>
                    <a:pt x="271" y="193"/>
                  </a:lnTo>
                  <a:lnTo>
                    <a:pt x="281" y="188"/>
                  </a:lnTo>
                  <a:lnTo>
                    <a:pt x="293" y="184"/>
                  </a:lnTo>
                  <a:lnTo>
                    <a:pt x="306" y="179"/>
                  </a:lnTo>
                  <a:lnTo>
                    <a:pt x="317" y="177"/>
                  </a:lnTo>
                  <a:lnTo>
                    <a:pt x="331" y="175"/>
                  </a:lnTo>
                  <a:lnTo>
                    <a:pt x="344" y="173"/>
                  </a:lnTo>
                  <a:lnTo>
                    <a:pt x="369" y="172"/>
                  </a:lnTo>
                  <a:lnTo>
                    <a:pt x="393" y="171"/>
                  </a:lnTo>
                  <a:lnTo>
                    <a:pt x="417" y="172"/>
                  </a:lnTo>
                  <a:lnTo>
                    <a:pt x="442" y="174"/>
                  </a:lnTo>
                  <a:lnTo>
                    <a:pt x="466" y="176"/>
                  </a:lnTo>
                  <a:lnTo>
                    <a:pt x="490" y="180"/>
                  </a:lnTo>
                  <a:lnTo>
                    <a:pt x="515" y="187"/>
                  </a:lnTo>
                  <a:lnTo>
                    <a:pt x="538" y="193"/>
                  </a:lnTo>
                  <a:lnTo>
                    <a:pt x="562" y="202"/>
                  </a:lnTo>
                  <a:lnTo>
                    <a:pt x="585" y="211"/>
                  </a:lnTo>
                  <a:lnTo>
                    <a:pt x="600" y="33"/>
                  </a:lnTo>
                  <a:lnTo>
                    <a:pt x="576" y="25"/>
                  </a:lnTo>
                  <a:lnTo>
                    <a:pt x="552" y="19"/>
                  </a:lnTo>
                  <a:lnTo>
                    <a:pt x="525" y="14"/>
                  </a:lnTo>
                  <a:lnTo>
                    <a:pt x="497" y="8"/>
                  </a:lnTo>
                  <a:lnTo>
                    <a:pt x="468" y="5"/>
                  </a:lnTo>
                  <a:lnTo>
                    <a:pt x="438" y="2"/>
                  </a:lnTo>
                  <a:lnTo>
                    <a:pt x="408" y="1"/>
                  </a:lnTo>
                  <a:lnTo>
                    <a:pt x="376" y="0"/>
                  </a:lnTo>
                  <a:lnTo>
                    <a:pt x="344" y="1"/>
                  </a:lnTo>
                  <a:lnTo>
                    <a:pt x="310" y="3"/>
                  </a:lnTo>
                  <a:lnTo>
                    <a:pt x="277" y="6"/>
                  </a:lnTo>
                  <a:lnTo>
                    <a:pt x="244" y="13"/>
                  </a:lnTo>
                  <a:lnTo>
                    <a:pt x="228" y="16"/>
                  </a:lnTo>
                  <a:lnTo>
                    <a:pt x="212" y="20"/>
                  </a:lnTo>
                  <a:lnTo>
                    <a:pt x="196" y="24"/>
                  </a:lnTo>
                  <a:lnTo>
                    <a:pt x="180" y="30"/>
                  </a:lnTo>
                  <a:lnTo>
                    <a:pt x="166" y="35"/>
                  </a:lnTo>
                  <a:lnTo>
                    <a:pt x="151" y="40"/>
                  </a:lnTo>
                  <a:lnTo>
                    <a:pt x="137" y="48"/>
                  </a:lnTo>
                  <a:lnTo>
                    <a:pt x="123" y="55"/>
                  </a:lnTo>
                  <a:lnTo>
                    <a:pt x="109" y="63"/>
                  </a:lnTo>
                  <a:lnTo>
                    <a:pt x="97" y="71"/>
                  </a:lnTo>
                  <a:lnTo>
                    <a:pt x="85" y="81"/>
                  </a:lnTo>
                  <a:lnTo>
                    <a:pt x="73" y="90"/>
                  </a:lnTo>
                  <a:lnTo>
                    <a:pt x="63" y="101"/>
                  </a:lnTo>
                  <a:lnTo>
                    <a:pt x="52" y="111"/>
                  </a:lnTo>
                  <a:lnTo>
                    <a:pt x="42" y="123"/>
                  </a:lnTo>
                  <a:lnTo>
                    <a:pt x="34" y="136"/>
                  </a:lnTo>
                  <a:lnTo>
                    <a:pt x="27" y="150"/>
                  </a:lnTo>
                  <a:lnTo>
                    <a:pt x="19" y="163"/>
                  </a:lnTo>
                  <a:lnTo>
                    <a:pt x="14" y="178"/>
                  </a:lnTo>
                  <a:lnTo>
                    <a:pt x="9" y="194"/>
                  </a:lnTo>
                  <a:lnTo>
                    <a:pt x="4" y="211"/>
                  </a:lnTo>
                  <a:lnTo>
                    <a:pt x="2" y="228"/>
                  </a:lnTo>
                  <a:lnTo>
                    <a:pt x="0" y="246"/>
                  </a:lnTo>
                  <a:lnTo>
                    <a:pt x="0" y="265"/>
                  </a:lnTo>
                  <a:lnTo>
                    <a:pt x="1" y="294"/>
                  </a:lnTo>
                  <a:lnTo>
                    <a:pt x="4" y="319"/>
                  </a:lnTo>
                  <a:lnTo>
                    <a:pt x="10" y="344"/>
                  </a:lnTo>
                  <a:lnTo>
                    <a:pt x="17" y="365"/>
                  </a:lnTo>
                  <a:lnTo>
                    <a:pt x="27" y="385"/>
                  </a:lnTo>
                  <a:lnTo>
                    <a:pt x="37" y="403"/>
                  </a:lnTo>
                  <a:lnTo>
                    <a:pt x="50" y="419"/>
                  </a:lnTo>
                  <a:lnTo>
                    <a:pt x="64" y="434"/>
                  </a:lnTo>
                  <a:lnTo>
                    <a:pt x="79" y="447"/>
                  </a:lnTo>
                  <a:lnTo>
                    <a:pt x="95" y="460"/>
                  </a:lnTo>
                  <a:lnTo>
                    <a:pt x="111" y="470"/>
                  </a:lnTo>
                  <a:lnTo>
                    <a:pt x="130" y="480"/>
                  </a:lnTo>
                  <a:lnTo>
                    <a:pt x="148" y="488"/>
                  </a:lnTo>
                  <a:lnTo>
                    <a:pt x="166" y="497"/>
                  </a:lnTo>
                  <a:lnTo>
                    <a:pt x="185" y="503"/>
                  </a:lnTo>
                  <a:lnTo>
                    <a:pt x="204" y="511"/>
                  </a:lnTo>
                  <a:lnTo>
                    <a:pt x="242" y="522"/>
                  </a:lnTo>
                  <a:lnTo>
                    <a:pt x="279" y="533"/>
                  </a:lnTo>
                  <a:lnTo>
                    <a:pt x="297" y="539"/>
                  </a:lnTo>
                  <a:lnTo>
                    <a:pt x="313" y="545"/>
                  </a:lnTo>
                  <a:lnTo>
                    <a:pt x="330" y="551"/>
                  </a:lnTo>
                  <a:lnTo>
                    <a:pt x="345" y="557"/>
                  </a:lnTo>
                  <a:lnTo>
                    <a:pt x="359" y="565"/>
                  </a:lnTo>
                  <a:lnTo>
                    <a:pt x="371" y="572"/>
                  </a:lnTo>
                  <a:lnTo>
                    <a:pt x="382" y="581"/>
                  </a:lnTo>
                  <a:lnTo>
                    <a:pt x="391" y="590"/>
                  </a:lnTo>
                  <a:lnTo>
                    <a:pt x="398" y="601"/>
                  </a:lnTo>
                  <a:lnTo>
                    <a:pt x="404" y="613"/>
                  </a:lnTo>
                  <a:lnTo>
                    <a:pt x="408" y="625"/>
                  </a:lnTo>
                  <a:lnTo>
                    <a:pt x="409" y="640"/>
                  </a:lnTo>
                  <a:lnTo>
                    <a:pt x="408" y="652"/>
                  </a:lnTo>
                  <a:lnTo>
                    <a:pt x="406" y="664"/>
                  </a:lnTo>
                  <a:lnTo>
                    <a:pt x="401" y="673"/>
                  </a:lnTo>
                  <a:lnTo>
                    <a:pt x="397" y="683"/>
                  </a:lnTo>
                  <a:lnTo>
                    <a:pt x="391" y="690"/>
                  </a:lnTo>
                  <a:lnTo>
                    <a:pt x="383" y="696"/>
                  </a:lnTo>
                  <a:lnTo>
                    <a:pt x="374" y="703"/>
                  </a:lnTo>
                  <a:lnTo>
                    <a:pt x="365" y="708"/>
                  </a:lnTo>
                  <a:lnTo>
                    <a:pt x="355" y="712"/>
                  </a:lnTo>
                  <a:lnTo>
                    <a:pt x="343" y="716"/>
                  </a:lnTo>
                  <a:lnTo>
                    <a:pt x="331" y="719"/>
                  </a:lnTo>
                  <a:lnTo>
                    <a:pt x="320" y="721"/>
                  </a:lnTo>
                  <a:lnTo>
                    <a:pt x="293" y="723"/>
                  </a:lnTo>
                  <a:lnTo>
                    <a:pt x="266" y="724"/>
                  </a:lnTo>
                  <a:lnTo>
                    <a:pt x="248" y="724"/>
                  </a:lnTo>
                  <a:lnTo>
                    <a:pt x="230" y="723"/>
                  </a:lnTo>
                  <a:lnTo>
                    <a:pt x="213" y="722"/>
                  </a:lnTo>
                  <a:lnTo>
                    <a:pt x="197" y="720"/>
                  </a:lnTo>
                  <a:lnTo>
                    <a:pt x="165" y="714"/>
                  </a:lnTo>
                  <a:lnTo>
                    <a:pt x="134" y="707"/>
                  </a:lnTo>
                  <a:lnTo>
                    <a:pt x="104" y="700"/>
                  </a:lnTo>
                  <a:lnTo>
                    <a:pt x="76" y="689"/>
                  </a:lnTo>
                  <a:lnTo>
                    <a:pt x="51" y="678"/>
                  </a:lnTo>
                  <a:lnTo>
                    <a:pt x="28" y="667"/>
                  </a:lnTo>
                  <a:lnTo>
                    <a:pt x="9" y="8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10" name="Freeform 86"/>
            <p:cNvSpPr>
              <a:spLocks/>
            </p:cNvSpPr>
            <p:nvPr userDrawn="1"/>
          </p:nvSpPr>
          <p:spPr bwMode="auto">
            <a:xfrm>
              <a:off x="3180" y="541"/>
              <a:ext cx="422" cy="423"/>
            </a:xfrm>
            <a:custGeom>
              <a:avLst/>
              <a:gdLst/>
              <a:ahLst/>
              <a:cxnLst>
                <a:cxn ang="0">
                  <a:pos x="974" y="2109"/>
                </a:cxn>
                <a:cxn ang="0">
                  <a:pos x="1839" y="2109"/>
                </a:cxn>
                <a:cxn ang="0">
                  <a:pos x="2109" y="1839"/>
                </a:cxn>
                <a:cxn ang="0">
                  <a:pos x="1244" y="1839"/>
                </a:cxn>
                <a:cxn ang="0">
                  <a:pos x="1244" y="1351"/>
                </a:cxn>
                <a:cxn ang="0">
                  <a:pos x="1407" y="1351"/>
                </a:cxn>
                <a:cxn ang="0">
                  <a:pos x="1676" y="1082"/>
                </a:cxn>
                <a:cxn ang="0">
                  <a:pos x="1028" y="1082"/>
                </a:cxn>
                <a:cxn ang="0">
                  <a:pos x="1028" y="432"/>
                </a:cxn>
                <a:cxn ang="0">
                  <a:pos x="757" y="703"/>
                </a:cxn>
                <a:cxn ang="0">
                  <a:pos x="757" y="865"/>
                </a:cxn>
                <a:cxn ang="0">
                  <a:pos x="271" y="865"/>
                </a:cxn>
                <a:cxn ang="0">
                  <a:pos x="271" y="0"/>
                </a:cxn>
                <a:cxn ang="0">
                  <a:pos x="0" y="269"/>
                </a:cxn>
                <a:cxn ang="0">
                  <a:pos x="0" y="1135"/>
                </a:cxn>
                <a:cxn ang="0">
                  <a:pos x="487" y="1135"/>
                </a:cxn>
                <a:cxn ang="0">
                  <a:pos x="487" y="1622"/>
                </a:cxn>
                <a:cxn ang="0">
                  <a:pos x="974" y="1622"/>
                </a:cxn>
                <a:cxn ang="0">
                  <a:pos x="974" y="2109"/>
                </a:cxn>
              </a:cxnLst>
              <a:rect l="0" t="0" r="r" b="b"/>
              <a:pathLst>
                <a:path w="2109" h="2109">
                  <a:moveTo>
                    <a:pt x="974" y="2109"/>
                  </a:moveTo>
                  <a:lnTo>
                    <a:pt x="1839" y="2109"/>
                  </a:lnTo>
                  <a:lnTo>
                    <a:pt x="2109" y="1839"/>
                  </a:lnTo>
                  <a:lnTo>
                    <a:pt x="1244" y="1839"/>
                  </a:lnTo>
                  <a:lnTo>
                    <a:pt x="1244" y="1351"/>
                  </a:lnTo>
                  <a:lnTo>
                    <a:pt x="1407" y="1351"/>
                  </a:lnTo>
                  <a:lnTo>
                    <a:pt x="1676" y="1082"/>
                  </a:lnTo>
                  <a:lnTo>
                    <a:pt x="1028" y="1082"/>
                  </a:lnTo>
                  <a:lnTo>
                    <a:pt x="1028" y="432"/>
                  </a:lnTo>
                  <a:lnTo>
                    <a:pt x="757" y="703"/>
                  </a:lnTo>
                  <a:lnTo>
                    <a:pt x="757" y="865"/>
                  </a:lnTo>
                  <a:lnTo>
                    <a:pt x="271" y="865"/>
                  </a:lnTo>
                  <a:lnTo>
                    <a:pt x="271" y="0"/>
                  </a:lnTo>
                  <a:lnTo>
                    <a:pt x="0" y="269"/>
                  </a:lnTo>
                  <a:lnTo>
                    <a:pt x="0" y="1135"/>
                  </a:lnTo>
                  <a:lnTo>
                    <a:pt x="487" y="1135"/>
                  </a:lnTo>
                  <a:lnTo>
                    <a:pt x="487" y="1622"/>
                  </a:lnTo>
                  <a:lnTo>
                    <a:pt x="974" y="1622"/>
                  </a:lnTo>
                  <a:lnTo>
                    <a:pt x="974" y="2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11" name="Freeform 87"/>
            <p:cNvSpPr>
              <a:spLocks/>
            </p:cNvSpPr>
            <p:nvPr userDrawn="1"/>
          </p:nvSpPr>
          <p:spPr bwMode="auto">
            <a:xfrm>
              <a:off x="3571" y="389"/>
              <a:ext cx="183" cy="183"/>
            </a:xfrm>
            <a:custGeom>
              <a:avLst/>
              <a:gdLst/>
              <a:ahLst/>
              <a:cxnLst>
                <a:cxn ang="0">
                  <a:pos x="0" y="919"/>
                </a:cxn>
                <a:cxn ang="0">
                  <a:pos x="0" y="269"/>
                </a:cxn>
                <a:cxn ang="0">
                  <a:pos x="271" y="0"/>
                </a:cxn>
                <a:cxn ang="0">
                  <a:pos x="271" y="648"/>
                </a:cxn>
                <a:cxn ang="0">
                  <a:pos x="919" y="648"/>
                </a:cxn>
                <a:cxn ang="0">
                  <a:pos x="649" y="919"/>
                </a:cxn>
                <a:cxn ang="0">
                  <a:pos x="0" y="919"/>
                </a:cxn>
              </a:cxnLst>
              <a:rect l="0" t="0" r="r" b="b"/>
              <a:pathLst>
                <a:path w="919" h="919">
                  <a:moveTo>
                    <a:pt x="0" y="919"/>
                  </a:moveTo>
                  <a:lnTo>
                    <a:pt x="0" y="269"/>
                  </a:lnTo>
                  <a:lnTo>
                    <a:pt x="271" y="0"/>
                  </a:lnTo>
                  <a:lnTo>
                    <a:pt x="271" y="648"/>
                  </a:lnTo>
                  <a:lnTo>
                    <a:pt x="919" y="648"/>
                  </a:lnTo>
                  <a:lnTo>
                    <a:pt x="649" y="919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12" name="Freeform 88"/>
            <p:cNvSpPr>
              <a:spLocks/>
            </p:cNvSpPr>
            <p:nvPr userDrawn="1"/>
          </p:nvSpPr>
          <p:spPr bwMode="auto">
            <a:xfrm>
              <a:off x="3280" y="346"/>
              <a:ext cx="236" cy="227"/>
            </a:xfrm>
            <a:custGeom>
              <a:avLst/>
              <a:gdLst/>
              <a:ahLst/>
              <a:cxnLst>
                <a:cxn ang="0">
                  <a:pos x="757" y="217"/>
                </a:cxn>
                <a:cxn ang="0">
                  <a:pos x="541" y="217"/>
                </a:cxn>
                <a:cxn ang="0">
                  <a:pos x="541" y="865"/>
                </a:cxn>
                <a:cxn ang="0">
                  <a:pos x="1189" y="865"/>
                </a:cxn>
                <a:cxn ang="0">
                  <a:pos x="920" y="1136"/>
                </a:cxn>
                <a:cxn ang="0">
                  <a:pos x="270" y="1136"/>
                </a:cxn>
                <a:cxn ang="0">
                  <a:pos x="270" y="974"/>
                </a:cxn>
                <a:cxn ang="0">
                  <a:pos x="0" y="974"/>
                </a:cxn>
                <a:cxn ang="0">
                  <a:pos x="0" y="757"/>
                </a:cxn>
                <a:cxn ang="0">
                  <a:pos x="757" y="0"/>
                </a:cxn>
                <a:cxn ang="0">
                  <a:pos x="757" y="217"/>
                </a:cxn>
              </a:cxnLst>
              <a:rect l="0" t="0" r="r" b="b"/>
              <a:pathLst>
                <a:path w="1189" h="1136">
                  <a:moveTo>
                    <a:pt x="757" y="217"/>
                  </a:moveTo>
                  <a:lnTo>
                    <a:pt x="541" y="217"/>
                  </a:lnTo>
                  <a:lnTo>
                    <a:pt x="541" y="865"/>
                  </a:lnTo>
                  <a:lnTo>
                    <a:pt x="1189" y="865"/>
                  </a:lnTo>
                  <a:lnTo>
                    <a:pt x="920" y="1136"/>
                  </a:lnTo>
                  <a:lnTo>
                    <a:pt x="270" y="1136"/>
                  </a:lnTo>
                  <a:lnTo>
                    <a:pt x="270" y="974"/>
                  </a:lnTo>
                  <a:lnTo>
                    <a:pt x="0" y="974"/>
                  </a:lnTo>
                  <a:lnTo>
                    <a:pt x="0" y="757"/>
                  </a:lnTo>
                  <a:lnTo>
                    <a:pt x="757" y="0"/>
                  </a:lnTo>
                  <a:lnTo>
                    <a:pt x="757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1113" name="Freeform 89"/>
            <p:cNvSpPr>
              <a:spLocks/>
            </p:cNvSpPr>
            <p:nvPr userDrawn="1"/>
          </p:nvSpPr>
          <p:spPr bwMode="auto">
            <a:xfrm>
              <a:off x="3571" y="628"/>
              <a:ext cx="228" cy="238"/>
            </a:xfrm>
            <a:custGeom>
              <a:avLst/>
              <a:gdLst/>
              <a:ahLst/>
              <a:cxnLst>
                <a:cxn ang="0">
                  <a:pos x="919" y="650"/>
                </a:cxn>
                <a:cxn ang="0">
                  <a:pos x="919" y="640"/>
                </a:cxn>
                <a:cxn ang="0">
                  <a:pos x="919" y="616"/>
                </a:cxn>
                <a:cxn ang="0">
                  <a:pos x="919" y="581"/>
                </a:cxn>
                <a:cxn ang="0">
                  <a:pos x="919" y="541"/>
                </a:cxn>
                <a:cxn ang="0">
                  <a:pos x="919" y="501"/>
                </a:cxn>
                <a:cxn ang="0">
                  <a:pos x="919" y="467"/>
                </a:cxn>
                <a:cxn ang="0">
                  <a:pos x="919" y="443"/>
                </a:cxn>
                <a:cxn ang="0">
                  <a:pos x="919" y="433"/>
                </a:cxn>
                <a:cxn ang="0">
                  <a:pos x="1136" y="433"/>
                </a:cxn>
                <a:cxn ang="0">
                  <a:pos x="379" y="1190"/>
                </a:cxn>
                <a:cxn ang="0">
                  <a:pos x="162" y="1190"/>
                </a:cxn>
                <a:cxn ang="0">
                  <a:pos x="162" y="919"/>
                </a:cxn>
                <a:cxn ang="0">
                  <a:pos x="0" y="919"/>
                </a:cxn>
                <a:cxn ang="0">
                  <a:pos x="0" y="271"/>
                </a:cxn>
                <a:cxn ang="0">
                  <a:pos x="271" y="0"/>
                </a:cxn>
                <a:cxn ang="0">
                  <a:pos x="271" y="650"/>
                </a:cxn>
                <a:cxn ang="0">
                  <a:pos x="919" y="650"/>
                </a:cxn>
              </a:cxnLst>
              <a:rect l="0" t="0" r="r" b="b"/>
              <a:pathLst>
                <a:path w="1136" h="1190">
                  <a:moveTo>
                    <a:pt x="919" y="650"/>
                  </a:moveTo>
                  <a:lnTo>
                    <a:pt x="919" y="640"/>
                  </a:lnTo>
                  <a:lnTo>
                    <a:pt x="919" y="616"/>
                  </a:lnTo>
                  <a:lnTo>
                    <a:pt x="919" y="581"/>
                  </a:lnTo>
                  <a:lnTo>
                    <a:pt x="919" y="541"/>
                  </a:lnTo>
                  <a:lnTo>
                    <a:pt x="919" y="501"/>
                  </a:lnTo>
                  <a:lnTo>
                    <a:pt x="919" y="467"/>
                  </a:lnTo>
                  <a:lnTo>
                    <a:pt x="919" y="443"/>
                  </a:lnTo>
                  <a:lnTo>
                    <a:pt x="919" y="433"/>
                  </a:lnTo>
                  <a:lnTo>
                    <a:pt x="1136" y="433"/>
                  </a:lnTo>
                  <a:lnTo>
                    <a:pt x="379" y="1190"/>
                  </a:lnTo>
                  <a:lnTo>
                    <a:pt x="162" y="1190"/>
                  </a:lnTo>
                  <a:lnTo>
                    <a:pt x="162" y="919"/>
                  </a:lnTo>
                  <a:lnTo>
                    <a:pt x="0" y="919"/>
                  </a:lnTo>
                  <a:lnTo>
                    <a:pt x="0" y="271"/>
                  </a:lnTo>
                  <a:lnTo>
                    <a:pt x="271" y="0"/>
                  </a:lnTo>
                  <a:lnTo>
                    <a:pt x="271" y="650"/>
                  </a:lnTo>
                  <a:lnTo>
                    <a:pt x="919" y="6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1115" name="Text Box 91"/>
          <p:cNvSpPr txBox="1">
            <a:spLocks noChangeArrowheads="1"/>
          </p:cNvSpPr>
          <p:nvPr/>
        </p:nvSpPr>
        <p:spPr bwMode="auto">
          <a:xfrm>
            <a:off x="6873828" y="6461125"/>
            <a:ext cx="22701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pt-BR" dirty="0">
                <a:cs typeface="+mn-cs"/>
              </a:rPr>
              <a:t>SRC – </a:t>
            </a:r>
            <a:fld id="{E159DDAB-35D0-4A90-82D8-7356EAD70E81}" type="slidenum">
              <a:rPr lang="pt-BR">
                <a:cs typeface="+mn-cs"/>
              </a:rPr>
              <a:pPr algn="r" eaLnBrk="0" hangingPunct="0">
                <a:defRPr/>
              </a:pPr>
              <a:t>‹nº›</a:t>
            </a:fld>
            <a:r>
              <a:rPr lang="pt-BR" dirty="0">
                <a:cs typeface="+mn-cs"/>
              </a:rPr>
              <a:t>/</a:t>
            </a:r>
            <a:r>
              <a:rPr lang="pt-BR" dirty="0" smtClean="0">
                <a:cs typeface="+mn-cs"/>
              </a:rPr>
              <a:t>31</a:t>
            </a:r>
            <a:endParaRPr lang="pt-BR" dirty="0">
              <a:cs typeface="+mn-cs"/>
            </a:endParaRPr>
          </a:p>
        </p:txBody>
      </p:sp>
      <p:sp>
        <p:nvSpPr>
          <p:cNvPr id="1133" name="Rectangle 109"/>
          <p:cNvSpPr>
            <a:spLocks noChangeArrowheads="1"/>
          </p:cNvSpPr>
          <p:nvPr/>
        </p:nvSpPr>
        <p:spPr bwMode="auto">
          <a:xfrm>
            <a:off x="685800" y="6507163"/>
            <a:ext cx="3429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300" dirty="0">
                <a:solidFill>
                  <a:srgbClr val="000000"/>
                </a:solidFill>
                <a:cs typeface="+mn-cs"/>
              </a:rPr>
              <a:t>Nome da IF</a:t>
            </a:r>
            <a:endParaRPr lang="pt-BR" sz="18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Planilha_do_Microsoft_Excel_97-20031.xls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Planilha_do_Microsoft_Excel_97-20032.xls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33600" y="0"/>
            <a:ext cx="7010400" cy="822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400" b="1" i="1" dirty="0" smtClean="0"/>
              <a:t>SRC – Sistema de Avaliação de Riscos  </a:t>
            </a:r>
            <a:br>
              <a:rPr lang="pt-BR" sz="2400" b="1" i="1" dirty="0" smtClean="0"/>
            </a:br>
            <a:r>
              <a:rPr lang="pt-BR" sz="2400" b="1" i="1" dirty="0" smtClean="0"/>
              <a:t>e Controles</a:t>
            </a:r>
          </a:p>
        </p:txBody>
      </p:sp>
      <p:sp>
        <p:nvSpPr>
          <p:cNvPr id="3075" name="Rectangle 1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584" y="1052513"/>
            <a:ext cx="8316416" cy="5329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>
              <a:buFontTx/>
              <a:buNone/>
            </a:pPr>
            <a:r>
              <a:rPr lang="pt-BR" dirty="0" smtClean="0"/>
              <a:t>Identificação da IF ou Conglomerado</a:t>
            </a:r>
          </a:p>
          <a:p>
            <a:pPr algn="r" eaLnBrk="1" hangingPunct="1">
              <a:buFontTx/>
              <a:buNone/>
            </a:pPr>
            <a:r>
              <a:rPr lang="pt-BR" dirty="0" smtClean="0"/>
              <a:t> </a:t>
            </a:r>
          </a:p>
          <a:p>
            <a:pPr algn="r" eaLnBrk="1" hangingPunct="1">
              <a:buFontTx/>
              <a:buNone/>
            </a:pPr>
            <a:r>
              <a:rPr lang="pt-BR" dirty="0" smtClean="0"/>
              <a:t>Nome Supervisor:</a:t>
            </a:r>
          </a:p>
          <a:p>
            <a:pPr algn="r" eaLnBrk="1" hangingPunct="1">
              <a:spcAft>
                <a:spcPts val="600"/>
              </a:spcAft>
              <a:buFontTx/>
              <a:buNone/>
            </a:pPr>
            <a:r>
              <a:rPr lang="pt-BR" sz="2800" dirty="0" smtClean="0"/>
              <a:t>Data do início do ciclo: dd/mm/</a:t>
            </a:r>
            <a:r>
              <a:rPr lang="pt-BR" sz="2800" dirty="0" err="1" smtClean="0"/>
              <a:t>aaaa</a:t>
            </a:r>
            <a:endParaRPr lang="pt-BR" sz="2800" dirty="0" smtClean="0"/>
          </a:p>
          <a:p>
            <a:pPr algn="r" eaLnBrk="1" hangingPunct="1">
              <a:buFontTx/>
              <a:buNone/>
            </a:pPr>
            <a:r>
              <a:rPr lang="pt-BR" sz="2800" dirty="0" smtClean="0"/>
              <a:t>Data da Apresentação/</a:t>
            </a:r>
            <a:r>
              <a:rPr lang="pt-BR" sz="2800" dirty="0" err="1" smtClean="0"/>
              <a:t>Corec</a:t>
            </a:r>
            <a:r>
              <a:rPr lang="pt-BR" sz="2800" dirty="0" smtClean="0"/>
              <a:t>: </a:t>
            </a:r>
            <a:r>
              <a:rPr lang="pt-BR" sz="2800" dirty="0" err="1" smtClean="0"/>
              <a:t>dd</a:t>
            </a:r>
            <a:r>
              <a:rPr lang="pt-BR" sz="2800" dirty="0" smtClean="0"/>
              <a:t>/mm/</a:t>
            </a:r>
            <a:r>
              <a:rPr lang="pt-BR" sz="2800" dirty="0" err="1" smtClean="0"/>
              <a:t>aaaa</a:t>
            </a:r>
            <a:endParaRPr lang="pt-BR" sz="2800" dirty="0" smtClean="0"/>
          </a:p>
          <a:p>
            <a:pPr algn="r" eaLnBrk="1" hangingPunct="1">
              <a:buFontTx/>
              <a:buNone/>
            </a:pPr>
            <a:r>
              <a:rPr lang="pt-BR" sz="3600" dirty="0" smtClean="0"/>
              <a:t>    </a:t>
            </a:r>
          </a:p>
          <a:p>
            <a:pPr algn="r" eaLnBrk="1" hangingPunct="1">
              <a:buFontTx/>
              <a:buNone/>
            </a:pPr>
            <a:r>
              <a:rPr lang="pt-BR" sz="2400" dirty="0" smtClean="0"/>
              <a:t>Prioridade: </a:t>
            </a:r>
            <a:r>
              <a:rPr lang="pt-BR" sz="2400" dirty="0" smtClean="0">
                <a:solidFill>
                  <a:srgbClr val="FF0000"/>
                </a:solidFill>
              </a:rPr>
              <a:t>(SIFI / Alta / Médio-Alta / Média / Baixa)</a:t>
            </a:r>
          </a:p>
          <a:p>
            <a:pPr algn="r" eaLnBrk="1" hangingPunct="1">
              <a:buFontTx/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algn="r" eaLnBrk="1" hangingPunct="1">
              <a:buFontTx/>
              <a:buNone/>
            </a:pPr>
            <a:r>
              <a:rPr lang="pt-BR" sz="2400" dirty="0" smtClean="0"/>
              <a:t>Situação: </a:t>
            </a:r>
            <a:r>
              <a:rPr lang="pt-BR" sz="2400" dirty="0" smtClean="0">
                <a:solidFill>
                  <a:srgbClr val="FF0000"/>
                </a:solidFill>
              </a:rPr>
              <a:t>(Normal / “Em Atenção” / “Em Acompanhamento Especial”)</a:t>
            </a:r>
          </a:p>
          <a:p>
            <a:pPr eaLnBrk="1" hangingPunct="1">
              <a:buFontTx/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pt-BR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62200" y="230188"/>
            <a:ext cx="6781800" cy="519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>
                <a:solidFill>
                  <a:schemeClr val="tx1"/>
                </a:solidFill>
              </a:rPr>
              <a:t>Estratégias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763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200" b="1" smtClean="0">
                <a:solidFill>
                  <a:srgbClr val="F4042C"/>
                </a:solidFill>
              </a:rPr>
              <a:t>	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381000" y="1981200"/>
            <a:ext cx="8294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pt-BR" sz="1600">
              <a:solidFill>
                <a:srgbClr val="FF1313"/>
              </a:solidFill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152400" y="1143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pt-BR" sz="1200" dirty="0">
                <a:solidFill>
                  <a:srgbClr val="F4042C"/>
                </a:solidFill>
              </a:rPr>
              <a:t>	</a:t>
            </a:r>
            <a:r>
              <a:rPr lang="pt-BR" sz="1200" b="0" dirty="0">
                <a:solidFill>
                  <a:srgbClr val="F4042C"/>
                </a:solidFill>
              </a:rPr>
              <a:t>(informações </a:t>
            </a:r>
            <a:r>
              <a:rPr lang="pt-BR" sz="1200" b="0" dirty="0" smtClean="0">
                <a:solidFill>
                  <a:srgbClr val="F4042C"/>
                </a:solidFill>
              </a:rPr>
              <a:t>resumidas </a:t>
            </a:r>
            <a:r>
              <a:rPr lang="pt-BR" sz="1200" b="0" dirty="0">
                <a:solidFill>
                  <a:srgbClr val="F4042C"/>
                </a:solidFill>
              </a:rPr>
              <a:t>sobre o planejamento estratégico da IF. Podem ser apresentadas por segmento de negócio da instituição ou de maneira geral para toda a instituição, conforme disponibilidade das informações)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81000" y="1981200"/>
            <a:ext cx="8294688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1800"/>
              <a:t>Crédito Consignado </a:t>
            </a:r>
            <a:r>
              <a:rPr lang="pt-BR" sz="1400" b="0">
                <a:solidFill>
                  <a:srgbClr val="FF1313"/>
                </a:solidFill>
              </a:rPr>
              <a:t>(exemplos)</a:t>
            </a:r>
          </a:p>
          <a:p>
            <a:pPr lvl="1" algn="just">
              <a:buFontTx/>
              <a:buChar char="•"/>
            </a:pPr>
            <a:r>
              <a:rPr lang="pt-BR" sz="1600">
                <a:solidFill>
                  <a:srgbClr val="FF1313"/>
                </a:solidFill>
              </a:rPr>
              <a:t>Consolidação do </a:t>
            </a:r>
            <a:r>
              <a:rPr lang="pt-BR" sz="1600" i="1">
                <a:solidFill>
                  <a:srgbClr val="FF1313"/>
                </a:solidFill>
              </a:rPr>
              <a:t>market share, </a:t>
            </a:r>
            <a:r>
              <a:rPr lang="pt-BR" sz="1600">
                <a:solidFill>
                  <a:srgbClr val="FF1313"/>
                </a:solidFill>
              </a:rPr>
              <a:t>situando-se entre os 5 principais bancos privados no segmento</a:t>
            </a:r>
            <a:endParaRPr lang="pt-BR" sz="1600" i="1">
              <a:solidFill>
                <a:srgbClr val="FF1313"/>
              </a:solidFill>
            </a:endParaRPr>
          </a:p>
          <a:p>
            <a:pPr lvl="1">
              <a:buFontTx/>
              <a:buChar char="•"/>
            </a:pPr>
            <a:r>
              <a:rPr lang="pt-BR" sz="1600">
                <a:solidFill>
                  <a:srgbClr val="FF1313"/>
                </a:solidFill>
              </a:rPr>
              <a:t>Melhorar a eficiência operacional</a:t>
            </a:r>
            <a:endParaRPr lang="pt-BR" sz="1600" i="1">
              <a:solidFill>
                <a:srgbClr val="FF1313"/>
              </a:solidFill>
            </a:endParaRPr>
          </a:p>
          <a:p>
            <a:pPr>
              <a:spcBef>
                <a:spcPct val="50000"/>
              </a:spcBef>
            </a:pPr>
            <a:r>
              <a:rPr lang="pt-BR" sz="1800" i="1"/>
              <a:t>Middle Market</a:t>
            </a:r>
            <a:r>
              <a:rPr lang="pt-BR" sz="1800"/>
              <a:t> </a:t>
            </a:r>
            <a:r>
              <a:rPr lang="pt-BR" sz="1400" b="0">
                <a:solidFill>
                  <a:srgbClr val="FF1313"/>
                </a:solidFill>
              </a:rPr>
              <a:t>(exemplos)</a:t>
            </a:r>
          </a:p>
          <a:p>
            <a:pPr lvl="1">
              <a:buFontTx/>
              <a:buChar char="•"/>
            </a:pPr>
            <a:r>
              <a:rPr lang="pt-BR" sz="1600">
                <a:solidFill>
                  <a:srgbClr val="FF1313"/>
                </a:solidFill>
              </a:rPr>
              <a:t>Expansão da carteira de crédito PJ nos mercados de São Paulo e Rio de Janeiro e foco em recebíveis</a:t>
            </a:r>
            <a:endParaRPr lang="pt-BR" sz="1600" i="1">
              <a:solidFill>
                <a:srgbClr val="FF1313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pt-BR" sz="1800"/>
              <a:t>Tesouraria Internacional </a:t>
            </a:r>
            <a:r>
              <a:rPr lang="pt-BR" sz="1400" b="0">
                <a:solidFill>
                  <a:srgbClr val="FF1313"/>
                </a:solidFill>
              </a:rPr>
              <a:t>(exemplos)</a:t>
            </a:r>
            <a:endParaRPr lang="pt-BR" sz="1800"/>
          </a:p>
          <a:p>
            <a:pPr lvl="1" eaLnBrk="0" hangingPunct="0">
              <a:buFontTx/>
              <a:buChar char="•"/>
            </a:pPr>
            <a:r>
              <a:rPr lang="pt-BR" sz="1600">
                <a:solidFill>
                  <a:srgbClr val="FF1313"/>
                </a:solidFill>
              </a:rPr>
              <a:t>Expectativa de gerar mais receita de </a:t>
            </a:r>
            <a:r>
              <a:rPr lang="pt-BR" sz="1600" i="1">
                <a:solidFill>
                  <a:srgbClr val="FF1313"/>
                </a:solidFill>
              </a:rPr>
              <a:t>trading</a:t>
            </a:r>
            <a:r>
              <a:rPr lang="pt-BR" sz="1600">
                <a:solidFill>
                  <a:srgbClr val="FF1313"/>
                </a:solidFill>
              </a:rPr>
              <a:t> nos mercados emergentes</a:t>
            </a:r>
          </a:p>
          <a:p>
            <a:pPr lvl="1" eaLnBrk="0" hangingPunct="0">
              <a:buFontTx/>
              <a:buChar char="•"/>
            </a:pPr>
            <a:r>
              <a:rPr lang="pt-BR" sz="1600">
                <a:solidFill>
                  <a:srgbClr val="FF1313"/>
                </a:solidFill>
              </a:rPr>
              <a:t>Pretensão de aumentar posições no mercado G7</a:t>
            </a:r>
          </a:p>
          <a:p>
            <a:pPr eaLnBrk="0" hangingPunct="0">
              <a:spcBef>
                <a:spcPct val="50000"/>
              </a:spcBef>
            </a:pPr>
            <a:r>
              <a:rPr lang="pt-BR" sz="1800" i="1"/>
              <a:t>Underwriting </a:t>
            </a:r>
            <a:r>
              <a:rPr lang="pt-BR" sz="1400" b="0">
                <a:solidFill>
                  <a:srgbClr val="FF1313"/>
                </a:solidFill>
              </a:rPr>
              <a:t>(exemplos)</a:t>
            </a:r>
            <a:endParaRPr lang="pt-BR" sz="1800" i="1"/>
          </a:p>
          <a:p>
            <a:pPr lvl="1" algn="just" eaLnBrk="0" hangingPunct="0">
              <a:buFontTx/>
              <a:buChar char="•"/>
            </a:pPr>
            <a:r>
              <a:rPr lang="pt-BR" sz="1600">
                <a:solidFill>
                  <a:srgbClr val="FF1313"/>
                </a:solidFill>
              </a:rPr>
              <a:t>Consolidar posição de </a:t>
            </a:r>
            <a:r>
              <a:rPr lang="pt-BR" sz="1600" i="1">
                <a:solidFill>
                  <a:srgbClr val="FF1313"/>
                </a:solidFill>
              </a:rPr>
              <a:t>market share</a:t>
            </a:r>
            <a:r>
              <a:rPr lang="pt-BR" sz="1600">
                <a:solidFill>
                  <a:srgbClr val="FF1313"/>
                </a:solidFill>
              </a:rPr>
              <a:t> no mercado de capitais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252536" y="5672138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pt-BR" sz="1600" b="0" i="1" dirty="0">
                <a:solidFill>
                  <a:srgbClr val="64A242"/>
                </a:solidFill>
                <a:cs typeface="Times New Roman" pitchFamily="18" charset="0"/>
              </a:rPr>
              <a:t>Obs. para módulo de apresentação: Essas informações não fazem parte do “Perfil de Risco” e deverão ser inseridas pelo usuário em ambiente específico do sistema. </a:t>
            </a:r>
            <a:endParaRPr lang="pt-BR" sz="1600" b="0" dirty="0">
              <a:solidFill>
                <a:srgbClr val="64A24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ChangeArrowheads="1"/>
          </p:cNvSpPr>
          <p:nvPr/>
        </p:nvSpPr>
        <p:spPr bwMode="auto">
          <a:xfrm>
            <a:off x="179388" y="1268413"/>
            <a:ext cx="8763000" cy="2850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endParaRPr lang="pt-BR" sz="1600" b="0" i="1" dirty="0">
              <a:solidFill>
                <a:srgbClr val="FF0000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1600" b="0" i="1" dirty="0">
              <a:solidFill>
                <a:srgbClr val="FF0000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1600" b="0" i="1" dirty="0">
              <a:solidFill>
                <a:srgbClr val="FF0000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1600" b="0" i="1" dirty="0">
              <a:solidFill>
                <a:srgbClr val="FF0000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b="0" i="1" dirty="0" smtClean="0">
                <a:solidFill>
                  <a:srgbClr val="FF0000"/>
                </a:solidFill>
                <a:cs typeface="Times New Roman" pitchFamily="18" charset="0"/>
              </a:rPr>
              <a:t>Obs. para módulo de apresentação: Essa informação está contida no “Perfil de Risco” e deverá constar da apresentação (Situação e justificativa) apenas se no campo “Situação” do Perfil de Risco tiver sido assinalada alguma opção diferente de “Normal”</a:t>
            </a:r>
            <a:endParaRPr lang="pt-BR" sz="1600" b="0" dirty="0">
              <a:solidFill>
                <a:srgbClr val="FF1313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pt-BR" sz="1600" b="0" dirty="0">
              <a:solidFill>
                <a:srgbClr val="FF1313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pt-BR" sz="1600" b="0" dirty="0">
              <a:solidFill>
                <a:srgbClr val="FF1313"/>
              </a:solidFill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124200" y="228600"/>
            <a:ext cx="594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1800" i="1" dirty="0">
                <a:solidFill>
                  <a:srgbClr val="002060"/>
                </a:solidFill>
              </a:rPr>
              <a:t>Situação </a:t>
            </a:r>
            <a:r>
              <a:rPr lang="pt-BR" sz="1800" i="1" u="sng" dirty="0" smtClean="0">
                <a:solidFill>
                  <a:srgbClr val="7030A0"/>
                </a:solidFill>
              </a:rPr>
              <a:t>“Em Acompanhamento Especial” / “Em Atenção”</a:t>
            </a:r>
            <a:endParaRPr lang="pt-BR" sz="1800" i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6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32004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b="1" smtClean="0"/>
              <a:t>Análise Quantitativa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09800" y="230188"/>
            <a:ext cx="6934200" cy="519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/>
              <a:t>Posição Financeira e Resultados</a:t>
            </a:r>
            <a:endParaRPr lang="pt-BR" b="1" smtClean="0"/>
          </a:p>
        </p:txBody>
      </p:sp>
      <p:sp>
        <p:nvSpPr>
          <p:cNvPr id="14340" name="Rectangle 13"/>
          <p:cNvSpPr>
            <a:spLocks noChangeArrowheads="1"/>
          </p:cNvSpPr>
          <p:nvPr/>
        </p:nvSpPr>
        <p:spPr bwMode="auto">
          <a:xfrm>
            <a:off x="0" y="5595938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1000" dirty="0" smtClean="0">
                <a:solidFill>
                  <a:srgbClr val="64A242"/>
                </a:solidFill>
              </a:rPr>
              <a:t>Obs. para módulo de apresentação: mostrar o “Quadro da Posição Financeira” contido no “Perfil de Risco”.</a:t>
            </a:r>
            <a:endParaRPr lang="pt-BR" sz="1000" i="1" dirty="0" smtClean="0">
              <a:solidFill>
                <a:srgbClr val="64A242"/>
              </a:solidFill>
            </a:endParaRP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1340768"/>
            <a:ext cx="80295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514600" y="230188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i="1" dirty="0"/>
              <a:t>Síntese da Nota Quantitativa</a:t>
            </a:r>
          </a:p>
        </p:txBody>
      </p:sp>
      <p:sp>
        <p:nvSpPr>
          <p:cNvPr id="15363" name="Text Box 84"/>
          <p:cNvSpPr txBox="1">
            <a:spLocks noChangeArrowheads="1"/>
          </p:cNvSpPr>
          <p:nvPr/>
        </p:nvSpPr>
        <p:spPr bwMode="auto">
          <a:xfrm>
            <a:off x="468313" y="1052736"/>
            <a:ext cx="8351837" cy="116955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 dirty="0" smtClean="0">
                <a:solidFill>
                  <a:srgbClr val="FF0000"/>
                </a:solidFill>
              </a:rPr>
              <a:t>Obs. Para módulo de apresentação: apresentar quadro com as notas dos </a:t>
            </a:r>
            <a:r>
              <a:rPr lang="pt-BR" sz="1400" dirty="0" err="1" smtClean="0">
                <a:solidFill>
                  <a:srgbClr val="FF0000"/>
                </a:solidFill>
              </a:rPr>
              <a:t>ANEFs</a:t>
            </a:r>
            <a:r>
              <a:rPr lang="pt-BR" sz="1400" dirty="0" smtClean="0">
                <a:solidFill>
                  <a:srgbClr val="FF0000"/>
                </a:solidFill>
              </a:rPr>
              <a:t> e respectivas sínteses, conforme anotadas no Perfil de Risco.</a:t>
            </a:r>
            <a:endParaRPr lang="pt-BR" sz="14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pt-BR" sz="14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2034877"/>
            <a:ext cx="913447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7"/>
          <p:cNvSpPr>
            <a:spLocks noChangeArrowheads="1"/>
          </p:cNvSpPr>
          <p:nvPr/>
        </p:nvSpPr>
        <p:spPr bwMode="auto">
          <a:xfrm>
            <a:off x="4945063" y="0"/>
            <a:ext cx="41989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800" i="1">
                <a:solidFill>
                  <a:schemeClr val="tx2"/>
                </a:solidFill>
              </a:rPr>
              <a:t>Notas Quantitativas</a:t>
            </a:r>
            <a:br>
              <a:rPr lang="pt-BR" sz="2800" i="1">
                <a:solidFill>
                  <a:schemeClr val="tx2"/>
                </a:solidFill>
              </a:rPr>
            </a:br>
            <a:r>
              <a:rPr lang="pt-BR" sz="2800" i="1">
                <a:solidFill>
                  <a:schemeClr val="tx2"/>
                </a:solidFill>
              </a:rPr>
              <a:t>Evolução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39750" y="6021288"/>
            <a:ext cx="2270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 i="1" dirty="0" smtClean="0">
                <a:solidFill>
                  <a:srgbClr val="64A242"/>
                </a:solidFill>
              </a:rPr>
              <a:t>Anexo formato imagem.</a:t>
            </a:r>
            <a:endParaRPr lang="pt-BR" sz="1200" i="1" dirty="0">
              <a:solidFill>
                <a:srgbClr val="64A24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62980"/>
            <a:ext cx="7307263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76400" y="2286000"/>
            <a:ext cx="5791200" cy="144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pt-BR" sz="4400">
                <a:solidFill>
                  <a:schemeClr val="accent2"/>
                </a:solidFill>
              </a:rPr>
              <a:t>Votação da</a:t>
            </a:r>
            <a:br>
              <a:rPr lang="pt-BR" sz="4400">
                <a:solidFill>
                  <a:schemeClr val="accent2"/>
                </a:solidFill>
              </a:rPr>
            </a:br>
            <a:r>
              <a:rPr lang="pt-BR" sz="4400">
                <a:solidFill>
                  <a:schemeClr val="accent2"/>
                </a:solidFill>
              </a:rPr>
              <a:t>Nota Quantitativa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97180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b="1" smtClean="0"/>
              <a:t>Análise Qualitativa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6"/>
          <p:cNvSpPr txBox="1">
            <a:spLocks noChangeArrowheads="1"/>
          </p:cNvSpPr>
          <p:nvPr/>
        </p:nvSpPr>
        <p:spPr bwMode="auto">
          <a:xfrm>
            <a:off x="228600" y="4648200"/>
            <a:ext cx="868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1200">
              <a:solidFill>
                <a:srgbClr val="FF1313"/>
              </a:solidFill>
            </a:endParaRP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586034" y="980728"/>
            <a:ext cx="815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 i="1" dirty="0" smtClean="0">
                <a:solidFill>
                  <a:srgbClr val="64A242"/>
                </a:solidFill>
              </a:rPr>
              <a:t>Obs. para módulo de apresentação: Apresentar o quadro “Atividades” da tela de “Edição de </a:t>
            </a:r>
          </a:p>
          <a:p>
            <a:pPr eaLnBrk="0" hangingPunct="0"/>
            <a:r>
              <a:rPr lang="pt-BR" sz="1200" i="1" dirty="0" smtClean="0">
                <a:solidFill>
                  <a:srgbClr val="64A242"/>
                </a:solidFill>
              </a:rPr>
              <a:t>Matriz“. No lugar dos números dos pesos, apresentar os nomes dos pesos (ex. baixo).</a:t>
            </a:r>
            <a:endParaRPr lang="pt-BR" sz="1200" i="1" dirty="0">
              <a:solidFill>
                <a:srgbClr val="64A242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0"/>
            <a:ext cx="6477000" cy="946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>
                <a:solidFill>
                  <a:schemeClr val="tx1"/>
                </a:solidFill>
              </a:rPr>
              <a:t>Identificação das Unidades/Atividades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61145"/>
            <a:ext cx="86677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0"/>
            <a:ext cx="64008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800" b="1" i="1" smtClean="0"/>
              <a:t>Características das Unidades/Atividades</a:t>
            </a:r>
          </a:p>
        </p:txBody>
      </p:sp>
      <p:sp>
        <p:nvSpPr>
          <p:cNvPr id="20483" name="Rectangle 14"/>
          <p:cNvSpPr>
            <a:spLocks noChangeArrowheads="1"/>
          </p:cNvSpPr>
          <p:nvPr/>
        </p:nvSpPr>
        <p:spPr bwMode="auto">
          <a:xfrm>
            <a:off x="304800" y="2237209"/>
            <a:ext cx="8610600" cy="122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Texto livre</a:t>
            </a:r>
            <a:endParaRPr lang="pt-BR" sz="1600" b="0" dirty="0"/>
          </a:p>
          <a:p>
            <a:pPr marL="342900" indent="-342900">
              <a:spcBef>
                <a:spcPct val="20000"/>
              </a:spcBef>
            </a:pPr>
            <a:endParaRPr lang="pt-BR" sz="1600" b="0" dirty="0"/>
          </a:p>
          <a:p>
            <a:pPr marL="342900" indent="-342900">
              <a:spcBef>
                <a:spcPct val="20000"/>
              </a:spcBef>
            </a:pPr>
            <a:endParaRPr lang="pt-BR" sz="1600" b="0" dirty="0"/>
          </a:p>
          <a:p>
            <a:pPr marL="342900" indent="-342900">
              <a:spcBef>
                <a:spcPct val="20000"/>
              </a:spcBef>
            </a:pPr>
            <a:endParaRPr lang="pt-BR" sz="1600" b="0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23850" y="1052736"/>
            <a:ext cx="8688388" cy="1089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200" dirty="0" smtClean="0">
                <a:solidFill>
                  <a:srgbClr val="64A242"/>
                </a:solidFill>
              </a:rPr>
              <a:t>Obs. Para módulo de apresentação: trata-se de descrição resumida das principais características das unidades/atividades da ES. Não há campo específico para essa informação no Perfil de Risco. Assim, deverá ser criado um ambiente no sistema para esse registro.</a:t>
            </a:r>
            <a:endParaRPr lang="pt-BR" sz="1200" b="0" dirty="0">
              <a:solidFill>
                <a:srgbClr val="64A242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pt-BR" sz="1200" b="0" dirty="0">
              <a:solidFill>
                <a:srgbClr val="64A242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pt-BR" sz="1200" b="0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43200" y="0"/>
            <a:ext cx="6400800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pt-BR" sz="2800" b="1" i="1" dirty="0" smtClean="0"/>
              <a:t>Evolução das avaliações</a:t>
            </a:r>
            <a:br>
              <a:rPr lang="pt-BR" sz="2800" b="1" i="1" dirty="0" smtClean="0"/>
            </a:br>
            <a:endParaRPr lang="pt-BR" sz="2800" b="1" i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68313" y="1196752"/>
          <a:ext cx="822166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Worksheet" r:id="rId5" imgW="7781940" imgH="1800225" progId="Excel.Sheet.8">
                  <p:embed/>
                </p:oleObj>
              </mc:Choice>
              <mc:Fallback>
                <p:oleObj name="Worksheet" r:id="rId5" imgW="7781940" imgH="1800225" progId="Excel.Sheet.8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752"/>
                        <a:ext cx="8221662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899592" y="364502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1" u="sng" dirty="0" smtClean="0">
                <a:solidFill>
                  <a:srgbClr val="64A242"/>
                </a:solidFill>
              </a:rPr>
              <a:t>Obs. para módulo de apresentação: </a:t>
            </a:r>
            <a:r>
              <a:rPr lang="pt-BR" b="0" i="1" u="sng" dirty="0" smtClean="0">
                <a:solidFill>
                  <a:srgbClr val="64A242"/>
                </a:solidFill>
              </a:rPr>
              <a:t>Será anexo formato imagem.</a:t>
            </a:r>
            <a:endParaRPr lang="pt-BR" b="0" i="1" u="sng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819400" y="0"/>
            <a:ext cx="632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i="1"/>
              <a:t>Análise Qualitativa  </a:t>
            </a:r>
          </a:p>
          <a:p>
            <a:pPr algn="r"/>
            <a:r>
              <a:rPr lang="pt-BR" sz="2800" i="1"/>
              <a:t>     por riscos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04800" y="1303838"/>
            <a:ext cx="8370888" cy="32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sz="1400" i="1" dirty="0" smtClean="0">
                <a:solidFill>
                  <a:srgbClr val="64A242"/>
                </a:solidFill>
              </a:rPr>
              <a:t>Apresentar o nome do Risco, suas notas (risco inerente, controle e residual), o conceito do risco residual (exemplo: alto) e a síntese do risco. Todas essas informações já fazem parte do Perfil de Risco.</a:t>
            </a:r>
          </a:p>
          <a:p>
            <a:pPr algn="just">
              <a:spcBef>
                <a:spcPct val="50000"/>
              </a:spcBef>
              <a:defRPr/>
            </a:pPr>
            <a:endParaRPr lang="pt-BR" sz="1400" i="1" dirty="0">
              <a:solidFill>
                <a:srgbClr val="64A242"/>
              </a:solidFill>
            </a:endParaRPr>
          </a:p>
          <a:p>
            <a:pPr algn="just">
              <a:spcBef>
                <a:spcPct val="50000"/>
              </a:spcBef>
              <a:defRPr/>
            </a:pPr>
            <a:endParaRPr lang="pt-BR" sz="1400" i="1" dirty="0" smtClean="0">
              <a:solidFill>
                <a:srgbClr val="FF0000"/>
              </a:solidFill>
            </a:endParaRPr>
          </a:p>
          <a:p>
            <a:pPr algn="just">
              <a:spcBef>
                <a:spcPct val="50000"/>
              </a:spcBef>
              <a:defRPr/>
            </a:pPr>
            <a:r>
              <a:rPr lang="pt-BR" sz="1400" i="1" dirty="0" smtClean="0">
                <a:solidFill>
                  <a:srgbClr val="FF0000"/>
                </a:solidFill>
              </a:rPr>
              <a:t>Ex.:</a:t>
            </a:r>
            <a:endParaRPr lang="pt-BR" sz="1400" i="1" dirty="0">
              <a:solidFill>
                <a:srgbClr val="FF0000"/>
              </a:solidFill>
            </a:endParaRPr>
          </a:p>
          <a:p>
            <a:pPr eaLnBrk="0" hangingPunct="0">
              <a:spcAft>
                <a:spcPts val="1000"/>
              </a:spcAft>
              <a:defRPr/>
            </a:pPr>
            <a:r>
              <a:rPr lang="pt-BR" sz="1400" dirty="0">
                <a:ea typeface="Calibri" pitchFamily="34" charset="0"/>
                <a:cs typeface="Times New Roman" pitchFamily="18" charset="0"/>
              </a:rPr>
              <a:t>Risco </a:t>
            </a:r>
            <a:r>
              <a:rPr lang="pt-BR" sz="1400" dirty="0" smtClean="0">
                <a:ea typeface="Calibri" pitchFamily="34" charset="0"/>
                <a:cs typeface="Times New Roman" pitchFamily="18" charset="0"/>
              </a:rPr>
              <a:t>de Estratégia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– </a:t>
            </a:r>
            <a:r>
              <a:rPr lang="pt-BR" sz="1400" b="0" dirty="0">
                <a:ea typeface="Calibri" pitchFamily="34" charset="0"/>
                <a:cs typeface="Times New Roman" pitchFamily="18" charset="0"/>
              </a:rPr>
              <a:t>Risco: 4,00; Controle: 3,00; Residual: 3,55 </a:t>
            </a:r>
            <a:r>
              <a:rPr lang="pt-BR" sz="1400" b="0" dirty="0" smtClean="0">
                <a:ea typeface="Calibri" pitchFamily="34" charset="0"/>
                <a:cs typeface="Times New Roman" pitchFamily="18" charset="0"/>
              </a:rPr>
              <a:t>(alto</a:t>
            </a:r>
            <a:r>
              <a:rPr lang="pt-BR" sz="1400" b="0" dirty="0">
                <a:ea typeface="Calibri" pitchFamily="34" charset="0"/>
                <a:cs typeface="Times New Roman" pitchFamily="18" charset="0"/>
              </a:rPr>
              <a:t>)</a:t>
            </a:r>
            <a:endParaRPr lang="pt-BR" sz="1400" b="0" dirty="0"/>
          </a:p>
          <a:p>
            <a:pPr marL="177800" indent="-177800" eaLnBrk="0" hangingPunct="0">
              <a:spcAft>
                <a:spcPts val="300"/>
              </a:spcAft>
              <a:buFont typeface="Symbol" pitchFamily="18" charset="2"/>
              <a:buChar char=""/>
              <a:defRPr/>
            </a:pPr>
            <a:r>
              <a:rPr lang="pt-BR" sz="1400" b="0" dirty="0">
                <a:cs typeface="Times New Roman" pitchFamily="18" charset="0"/>
              </a:rPr>
              <a:t>Follow-up de </a:t>
            </a:r>
            <a:r>
              <a:rPr lang="pt-BR" sz="1400" dirty="0">
                <a:cs typeface="Times New Roman" pitchFamily="18" charset="0"/>
              </a:rPr>
              <a:t>apontamentos das auditorias </a:t>
            </a:r>
            <a:r>
              <a:rPr lang="pt-BR" sz="1400" b="0" dirty="0">
                <a:cs typeface="Times New Roman" pitchFamily="18" charset="0"/>
              </a:rPr>
              <a:t>eficiente</a:t>
            </a:r>
            <a:endParaRPr lang="pt-BR" sz="1400" b="0" dirty="0"/>
          </a:p>
          <a:p>
            <a:pPr marL="177800" indent="-177800" eaLnBrk="0" hangingPunct="0">
              <a:spcAft>
                <a:spcPts val="300"/>
              </a:spcAft>
              <a:buFont typeface="Symbol" pitchFamily="18" charset="2"/>
              <a:buChar char="-"/>
              <a:defRPr/>
            </a:pPr>
            <a:r>
              <a:rPr lang="pt-BR" sz="1400" dirty="0">
                <a:ea typeface="Calibri" pitchFamily="34" charset="0"/>
                <a:cs typeface="Times New Roman" pitchFamily="18" charset="0"/>
              </a:rPr>
              <a:t>Inexistência</a:t>
            </a:r>
            <a:r>
              <a:rPr lang="pt-BR" sz="1400" b="0" dirty="0">
                <a:ea typeface="Calibri" pitchFamily="34" charset="0"/>
                <a:cs typeface="Times New Roman" pitchFamily="18" charset="0"/>
              </a:rPr>
              <a:t> de um plano de capital</a:t>
            </a:r>
            <a:endParaRPr lang="pt-BR" sz="1400" b="0" dirty="0"/>
          </a:p>
          <a:p>
            <a:pPr marL="177800" indent="-177800" eaLnBrk="0" hangingPunct="0">
              <a:spcAft>
                <a:spcPts val="300"/>
              </a:spcAft>
              <a:buFont typeface="Symbol" pitchFamily="18" charset="2"/>
              <a:buChar char="-"/>
              <a:defRPr/>
            </a:pPr>
            <a:r>
              <a:rPr lang="pt-BR" sz="1400" dirty="0">
                <a:ea typeface="Calibri" pitchFamily="34" charset="0"/>
                <a:cs typeface="Times New Roman" pitchFamily="18" charset="0"/>
              </a:rPr>
              <a:t>Inexistência</a:t>
            </a:r>
            <a:r>
              <a:rPr lang="pt-BR" sz="1400" b="0" dirty="0">
                <a:ea typeface="Calibri" pitchFamily="34" charset="0"/>
                <a:cs typeface="Times New Roman" pitchFamily="18" charset="0"/>
              </a:rPr>
              <a:t> de planejamento estratégico estruturado e formalizado</a:t>
            </a:r>
            <a:endParaRPr lang="pt-BR" sz="1400" b="0" dirty="0"/>
          </a:p>
          <a:p>
            <a:pPr marL="177800" indent="-177800" eaLnBrk="0" hangingPunct="0">
              <a:spcAft>
                <a:spcPts val="300"/>
              </a:spcAft>
              <a:buFont typeface="Symbol" pitchFamily="18" charset="2"/>
              <a:buChar char="-"/>
              <a:defRPr/>
            </a:pPr>
            <a:r>
              <a:rPr lang="pt-BR" sz="1400" b="0" dirty="0">
                <a:ea typeface="Calibri" pitchFamily="34" charset="0"/>
                <a:cs typeface="Times New Roman" pitchFamily="18" charset="0"/>
              </a:rPr>
              <a:t>Realização de operações de crédito concentradas no segmento consignado, de concorrência extremamente acirrada, sem vantagem competitiva significativa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0"/>
            <a:ext cx="6477000" cy="523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dirty="0" smtClean="0">
                <a:solidFill>
                  <a:schemeClr val="tx1"/>
                </a:solidFill>
              </a:rPr>
              <a:t>Notas dos </a:t>
            </a:r>
            <a:r>
              <a:rPr lang="pt-BR" sz="2800" b="1" i="1" dirty="0" err="1" smtClean="0">
                <a:solidFill>
                  <a:schemeClr val="tx1"/>
                </a:solidFill>
              </a:rPr>
              <a:t>ARCs</a:t>
            </a:r>
            <a:endParaRPr lang="pt-BR" sz="2800" b="1" i="1" dirty="0" smtClean="0">
              <a:solidFill>
                <a:schemeClr val="tx1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00113" y="5943600"/>
            <a:ext cx="59089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 i="1" dirty="0" smtClean="0">
                <a:solidFill>
                  <a:srgbClr val="64A242"/>
                </a:solidFill>
              </a:rPr>
              <a:t>Apresentar a matriz de riscos conforme formato do Perfil de Risco.</a:t>
            </a:r>
            <a:endParaRPr lang="pt-BR" sz="1200" i="1" dirty="0">
              <a:solidFill>
                <a:srgbClr val="64A242"/>
              </a:solidFill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379701"/>
            <a:ext cx="9001000" cy="406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95600" y="0"/>
            <a:ext cx="6248400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pt-BR" sz="2800" b="1" i="1" smtClean="0"/>
              <a:t>Notas Qualitativas  </a:t>
            </a:r>
            <a:br>
              <a:rPr lang="pt-BR" sz="2800" b="1" i="1" smtClean="0"/>
            </a:br>
            <a:r>
              <a:rPr lang="pt-BR" sz="2800" b="1" i="1" smtClean="0"/>
              <a:t>Evolução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1064543"/>
            <a:ext cx="8275637" cy="488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750" y="6021288"/>
            <a:ext cx="2270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 i="1" dirty="0" smtClean="0">
                <a:solidFill>
                  <a:srgbClr val="64A242"/>
                </a:solidFill>
              </a:rPr>
              <a:t>Anexo formato imagem</a:t>
            </a:r>
            <a:r>
              <a:rPr lang="pt-BR" sz="1200" i="1" dirty="0" smtClean="0">
                <a:solidFill>
                  <a:srgbClr val="64A242"/>
                </a:solidFill>
              </a:rPr>
              <a:t>.</a:t>
            </a:r>
            <a:endParaRPr lang="pt-BR" sz="1200" i="1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676400" y="2286000"/>
            <a:ext cx="5791200" cy="144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pt-BR" sz="4400">
                <a:solidFill>
                  <a:schemeClr val="accent2"/>
                </a:solidFill>
              </a:rPr>
              <a:t>Votação da</a:t>
            </a:r>
            <a:br>
              <a:rPr lang="pt-BR" sz="4400">
                <a:solidFill>
                  <a:schemeClr val="accent2"/>
                </a:solidFill>
              </a:rPr>
            </a:br>
            <a:r>
              <a:rPr lang="pt-BR" sz="4400">
                <a:solidFill>
                  <a:schemeClr val="accent2"/>
                </a:solidFill>
              </a:rPr>
              <a:t>Nota Qualitativa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3200400"/>
            <a:ext cx="7772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b="1" smtClean="0"/>
              <a:t>Conclusão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0" y="2055813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pt-BR" sz="1600">
                <a:solidFill>
                  <a:srgbClr val="F4042C"/>
                </a:solidFill>
              </a:rPr>
              <a:t> 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01725"/>
            <a:ext cx="9144000" cy="142192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pt-BR" sz="2400" b="1" dirty="0" smtClean="0"/>
              <a:t>NOTA QUANTITATIVA:  X   (x,x) </a:t>
            </a:r>
          </a:p>
          <a:p>
            <a:pPr eaLnBrk="1" hangingPunct="1"/>
            <a:r>
              <a:rPr lang="pt-BR" sz="2400" b="1" dirty="0" smtClean="0"/>
              <a:t>NOTA QUALITATIVA:    X  (x,xx)</a:t>
            </a:r>
          </a:p>
          <a:p>
            <a:pPr eaLnBrk="1" hangingPunct="1"/>
            <a:r>
              <a:rPr lang="pt-BR" sz="2800" b="1" dirty="0" smtClean="0"/>
              <a:t>Grau de Preocupação:  </a:t>
            </a: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0" y="604477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 b="0"/>
              <a:t>1≤ nota </a:t>
            </a:r>
            <a:r>
              <a:rPr lang="pt-BR" sz="1600"/>
              <a:t>1 </a:t>
            </a:r>
            <a:r>
              <a:rPr lang="pt-BR" sz="1200" b="0"/>
              <a:t>≤1,50    1,50 &lt; nota </a:t>
            </a:r>
            <a:r>
              <a:rPr lang="pt-BR" sz="1600"/>
              <a:t>2 </a:t>
            </a:r>
            <a:r>
              <a:rPr lang="pt-BR" sz="1200" b="0"/>
              <a:t>≤2,50     2,50 &lt; nota </a:t>
            </a:r>
            <a:r>
              <a:rPr lang="pt-BR" sz="1600"/>
              <a:t>3 </a:t>
            </a:r>
            <a:r>
              <a:rPr lang="pt-BR" sz="1200" b="0"/>
              <a:t>≤3,50     3,50 &lt; nota </a:t>
            </a:r>
            <a:r>
              <a:rPr lang="pt-BR" sz="1600"/>
              <a:t>4 </a:t>
            </a:r>
            <a:r>
              <a:rPr lang="pt-BR" sz="1200" b="0"/>
              <a:t>≤4,00 </a:t>
            </a:r>
          </a:p>
        </p:txBody>
      </p:sp>
      <p:sp>
        <p:nvSpPr>
          <p:cNvPr id="26629" name="Text Box 11"/>
          <p:cNvSpPr txBox="1">
            <a:spLocks noChangeArrowheads="1"/>
          </p:cNvSpPr>
          <p:nvPr/>
        </p:nvSpPr>
        <p:spPr bwMode="auto">
          <a:xfrm>
            <a:off x="136525" y="3663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2590800" y="3048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pt-BR" sz="2800" i="1">
                <a:solidFill>
                  <a:schemeClr val="tx2"/>
                </a:solidFill>
              </a:rPr>
              <a:t>Nota Final da Instituição</a:t>
            </a:r>
          </a:p>
        </p:txBody>
      </p:sp>
      <p:sp>
        <p:nvSpPr>
          <p:cNvPr id="26631" name="Rectangle 83"/>
          <p:cNvSpPr>
            <a:spLocks noChangeArrowheads="1"/>
          </p:cNvSpPr>
          <p:nvPr/>
        </p:nvSpPr>
        <p:spPr bwMode="auto">
          <a:xfrm>
            <a:off x="152400" y="2905199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0" hangingPunct="0">
              <a:spcBef>
                <a:spcPct val="50000"/>
              </a:spcBef>
            </a:pPr>
            <a:r>
              <a:rPr lang="pt-BR" sz="1400" b="0" dirty="0" smtClean="0">
                <a:solidFill>
                  <a:srgbClr val="F4042C"/>
                </a:solidFill>
              </a:rPr>
              <a:t>Apresentar a conclusão sobre a ES</a:t>
            </a:r>
            <a:endParaRPr lang="pt-BR" sz="1400" b="0" dirty="0">
              <a:solidFill>
                <a:srgbClr val="F4042C"/>
              </a:solidFill>
            </a:endParaRPr>
          </a:p>
        </p:txBody>
      </p:sp>
      <p:sp>
        <p:nvSpPr>
          <p:cNvPr id="8" name="Rectangle 83"/>
          <p:cNvSpPr>
            <a:spLocks noChangeArrowheads="1"/>
          </p:cNvSpPr>
          <p:nvPr/>
        </p:nvSpPr>
        <p:spPr bwMode="auto">
          <a:xfrm>
            <a:off x="304800" y="4633391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0" hangingPunct="0">
              <a:spcBef>
                <a:spcPct val="50000"/>
              </a:spcBef>
            </a:pPr>
            <a:r>
              <a:rPr lang="pt-BR" sz="1400" b="0" dirty="0" smtClean="0">
                <a:solidFill>
                  <a:srgbClr val="64A242"/>
                </a:solidFill>
              </a:rPr>
              <a:t>Todas essas informações estão contidas no perfil de risco.</a:t>
            </a:r>
            <a:endParaRPr lang="pt-BR" sz="1400" b="0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676400" y="2286000"/>
            <a:ext cx="5791200" cy="144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pt-BR" sz="4400" dirty="0">
                <a:solidFill>
                  <a:schemeClr val="accent2"/>
                </a:solidFill>
              </a:rPr>
              <a:t>Votação da</a:t>
            </a:r>
            <a:br>
              <a:rPr lang="pt-BR" sz="4400" dirty="0">
                <a:solidFill>
                  <a:schemeClr val="accent2"/>
                </a:solidFill>
              </a:rPr>
            </a:br>
            <a:r>
              <a:rPr lang="pt-BR" sz="4400" dirty="0">
                <a:solidFill>
                  <a:schemeClr val="accent2"/>
                </a:solidFill>
              </a:rPr>
              <a:t>Nota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28800" y="166688"/>
            <a:ext cx="7315200" cy="519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>
                <a:solidFill>
                  <a:schemeClr val="tx1"/>
                </a:solidFill>
              </a:rPr>
              <a:t>Perspectiva da Instituição</a:t>
            </a:r>
          </a:p>
        </p:txBody>
      </p:sp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0" y="1295400"/>
            <a:ext cx="9144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b="0" dirty="0">
                <a:solidFill>
                  <a:srgbClr val="FF1313"/>
                </a:solidFill>
              </a:rPr>
              <a:t>	</a:t>
            </a:r>
            <a:r>
              <a:rPr lang="pt-BR" b="0" dirty="0"/>
              <a:t>Perspectiva no SRC anterior</a:t>
            </a:r>
            <a:r>
              <a:rPr lang="pt-BR" b="0" dirty="0">
                <a:solidFill>
                  <a:srgbClr val="FF1313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b="0" dirty="0">
                <a:solidFill>
                  <a:srgbClr val="FF1313"/>
                </a:solidFill>
              </a:rPr>
              <a:t>	</a:t>
            </a:r>
            <a:r>
              <a:rPr lang="pt-BR" b="0" dirty="0" smtClean="0">
                <a:solidFill>
                  <a:srgbClr val="FF1313"/>
                </a:solidFill>
              </a:rPr>
              <a:t>Atributo e justificativa</a:t>
            </a:r>
            <a:endParaRPr lang="pt-BR" b="0" dirty="0">
              <a:solidFill>
                <a:srgbClr val="FF1313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pt-BR" b="0" dirty="0">
              <a:solidFill>
                <a:srgbClr val="FF1313"/>
              </a:solidFill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0" y="23495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b="0" dirty="0">
                <a:solidFill>
                  <a:srgbClr val="FF1313"/>
                </a:solidFill>
              </a:rPr>
              <a:t>	</a:t>
            </a:r>
            <a:r>
              <a:rPr lang="pt-BR" b="0" dirty="0"/>
              <a:t>Perspectiva no SRC atual</a:t>
            </a:r>
          </a:p>
          <a:p>
            <a:pPr marL="342900" indent="-342900">
              <a:spcBef>
                <a:spcPct val="20000"/>
              </a:spcBef>
            </a:pPr>
            <a:r>
              <a:rPr lang="pt-BR" b="0" dirty="0">
                <a:solidFill>
                  <a:srgbClr val="FF1313"/>
                </a:solidFill>
              </a:rPr>
              <a:t>	</a:t>
            </a:r>
            <a:r>
              <a:rPr lang="pt-BR" b="0" dirty="0" smtClean="0">
                <a:solidFill>
                  <a:srgbClr val="FF1313"/>
                </a:solidFill>
              </a:rPr>
              <a:t>Atributo e justificativa</a:t>
            </a:r>
            <a:endParaRPr lang="pt-BR" b="0" dirty="0">
              <a:solidFill>
                <a:srgbClr val="FF1313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424373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pt-BR" b="0" dirty="0">
                <a:solidFill>
                  <a:srgbClr val="64A242"/>
                </a:solidFill>
              </a:rPr>
              <a:t>	</a:t>
            </a:r>
            <a:r>
              <a:rPr lang="pt-BR" b="0" dirty="0" smtClean="0">
                <a:solidFill>
                  <a:srgbClr val="64A242"/>
                </a:solidFill>
              </a:rPr>
              <a:t>Essas informações estão contidas no Perfil de risco.</a:t>
            </a:r>
            <a:endParaRPr lang="pt-BR" b="0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676400" y="2286000"/>
            <a:ext cx="5791200" cy="144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pt-BR" sz="4400">
                <a:solidFill>
                  <a:schemeClr val="accent2"/>
                </a:solidFill>
              </a:rPr>
              <a:t>Votação da</a:t>
            </a:r>
            <a:br>
              <a:rPr lang="pt-BR" sz="4400">
                <a:solidFill>
                  <a:schemeClr val="accent2"/>
                </a:solidFill>
              </a:rPr>
            </a:br>
            <a:r>
              <a:rPr lang="pt-BR" sz="4400">
                <a:solidFill>
                  <a:schemeClr val="accent2"/>
                </a:solidFill>
              </a:rPr>
              <a:t>Perspectiva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752" y="228600"/>
            <a:ext cx="6552728" cy="5232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dirty="0" smtClean="0">
                <a:solidFill>
                  <a:schemeClr val="tx1"/>
                </a:solidFill>
              </a:rPr>
              <a:t>Proposta de ações para o Ciclo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99592" y="1412776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64A242"/>
                </a:solidFill>
              </a:rPr>
              <a:t>Quadro com a relação de ações/trabalhos propostas pelo supervisor para o próximo ciclo da </a:t>
            </a:r>
            <a:r>
              <a:rPr lang="pt-BR" dirty="0" smtClean="0">
                <a:solidFill>
                  <a:srgbClr val="64A242"/>
                </a:solidFill>
              </a:rPr>
              <a:t>ES. Texto livre.</a:t>
            </a:r>
            <a:endParaRPr lang="pt-BR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352425" y="1196752"/>
          <a:ext cx="846772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Worksheet" r:id="rId5" imgW="8467779" imgH="1828800" progId="Excel.Sheet.8">
                  <p:embed/>
                </p:oleObj>
              </mc:Choice>
              <mc:Fallback>
                <p:oleObj name="Worksheet" r:id="rId5" imgW="8467779" imgH="1828800" progId="Excel.Sheet.8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196752"/>
                        <a:ext cx="8467725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475656" y="3573016"/>
            <a:ext cx="684076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0" i="1" dirty="0">
                <a:solidFill>
                  <a:srgbClr val="64A242"/>
                </a:solidFill>
                <a:cs typeface="Times New Roman" pitchFamily="18" charset="0"/>
              </a:rPr>
              <a:t>Obs. para módulo de </a:t>
            </a:r>
            <a:r>
              <a:rPr lang="pt-BR" b="0" i="1" dirty="0" smtClean="0">
                <a:solidFill>
                  <a:srgbClr val="64A242"/>
                </a:solidFill>
                <a:cs typeface="Times New Roman" pitchFamily="18" charset="0"/>
              </a:rPr>
              <a:t>apresentação: </a:t>
            </a:r>
            <a:r>
              <a:rPr lang="pt-BR" b="0" dirty="0" smtClean="0">
                <a:solidFill>
                  <a:srgbClr val="64A242"/>
                </a:solidFill>
              </a:rPr>
              <a:t>A relação dos trabalhos deverá vir da seção “Ações no Ciclo” do Perfil de Risco.</a:t>
            </a:r>
            <a:endParaRPr lang="pt-BR" b="0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71550" y="2286000"/>
            <a:ext cx="7416800" cy="14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pt-BR" sz="4400" dirty="0">
                <a:solidFill>
                  <a:schemeClr val="accent2"/>
                </a:solidFill>
              </a:rPr>
              <a:t>Votação </a:t>
            </a:r>
            <a:r>
              <a:rPr lang="pt-BR" sz="4400" dirty="0" smtClean="0">
                <a:solidFill>
                  <a:schemeClr val="accent2"/>
                </a:solidFill>
              </a:rPr>
              <a:t>da proposta de ações</a:t>
            </a:r>
            <a:endParaRPr lang="pt-BR" sz="4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3810000" y="230188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2800" i="1" dirty="0" smtClean="0"/>
              <a:t>Equipe</a:t>
            </a:r>
            <a:endParaRPr lang="pt-BR" sz="2800" i="1" dirty="0"/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152400" y="1219200"/>
            <a:ext cx="8686800" cy="510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pt-BR" sz="1600" dirty="0" smtClean="0"/>
              <a:t>Coordenador</a:t>
            </a:r>
            <a:r>
              <a:rPr lang="pt-BR" sz="1600" dirty="0"/>
              <a:t>:</a:t>
            </a:r>
            <a:r>
              <a:rPr lang="pt-BR" sz="1600" b="0" dirty="0"/>
              <a:t> ...........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1600" b="0" dirty="0"/>
              <a:t>...............................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1600" b="0" dirty="0"/>
              <a:t>...............................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1600" b="0" dirty="0"/>
              <a:t>...............................</a:t>
            </a:r>
          </a:p>
          <a:p>
            <a:pPr>
              <a:spcBef>
                <a:spcPct val="20000"/>
              </a:spcBef>
            </a:pPr>
            <a:r>
              <a:rPr lang="pt-BR" sz="1000" dirty="0">
                <a:solidFill>
                  <a:srgbClr val="FF1313"/>
                </a:solidFill>
              </a:rPr>
              <a:t>(inserir os nomes dos inspetores que realizaram os trabalhos de campo)</a:t>
            </a:r>
            <a:endParaRPr lang="pt-BR" sz="1600" dirty="0"/>
          </a:p>
          <a:p>
            <a:pPr>
              <a:spcBef>
                <a:spcPct val="20000"/>
              </a:spcBef>
            </a:pPr>
            <a:endParaRPr lang="pt-BR" sz="1600" dirty="0"/>
          </a:p>
          <a:p>
            <a:pPr>
              <a:spcBef>
                <a:spcPct val="20000"/>
              </a:spcBef>
            </a:pPr>
            <a:endParaRPr lang="pt-BR" sz="1600" b="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326406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64A242"/>
                </a:solidFill>
              </a:rPr>
              <a:t>Texto livre.</a:t>
            </a:r>
            <a:endParaRPr lang="pt-BR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62200" y="228600"/>
            <a:ext cx="6781800" cy="5191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dirty="0" smtClean="0"/>
              <a:t>Perfil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496751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  <a:buFontTx/>
              <a:buNone/>
            </a:pPr>
            <a:r>
              <a:rPr lang="pt-BR" sz="1600" dirty="0" smtClean="0">
                <a:solidFill>
                  <a:srgbClr val="64A242"/>
                </a:solidFill>
              </a:rPr>
              <a:t>(</a:t>
            </a:r>
            <a:r>
              <a:rPr lang="pt-BR" sz="1600" i="1" dirty="0">
                <a:solidFill>
                  <a:srgbClr val="64A242"/>
                </a:solidFill>
                <a:cs typeface="Times New Roman" pitchFamily="18" charset="0"/>
              </a:rPr>
              <a:t>Obs. para módulo de </a:t>
            </a:r>
            <a:r>
              <a:rPr lang="pt-BR" sz="1600" i="1" dirty="0" smtClean="0">
                <a:solidFill>
                  <a:srgbClr val="64A242"/>
                </a:solidFill>
                <a:cs typeface="Times New Roman" pitchFamily="18" charset="0"/>
              </a:rPr>
              <a:t>apresentação: </a:t>
            </a:r>
            <a:r>
              <a:rPr lang="pt-BR" sz="1600" i="1" u="sng" dirty="0" smtClean="0">
                <a:solidFill>
                  <a:srgbClr val="64A242"/>
                </a:solidFill>
              </a:rPr>
              <a:t>identificar resumidamente o perfil da instituição – essas informações não fazem parte do “Perfil de Risco” e deverão ser inseridas pelo usuário em ambiente específico do sistema</a:t>
            </a:r>
            <a:r>
              <a:rPr lang="pt-BR" sz="1600" dirty="0" smtClean="0">
                <a:solidFill>
                  <a:srgbClr val="64A242"/>
                </a:solidFill>
              </a:rPr>
              <a:t>)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pt-BR" sz="2000" i="1" dirty="0" smtClean="0"/>
              <a:t>Segmento </a:t>
            </a:r>
            <a:r>
              <a:rPr lang="pt-BR" sz="1600" dirty="0" smtClean="0">
                <a:solidFill>
                  <a:srgbClr val="FF1313"/>
                </a:solidFill>
              </a:rPr>
              <a:t>(fonte: segmentação por tipo de atividade e porte. Informar o segmento por tipo de atividade – fonte: analisador) 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pt-BR" sz="2000" i="1" dirty="0" smtClean="0"/>
              <a:t>Ranking</a:t>
            </a:r>
            <a:r>
              <a:rPr lang="pt-BR" sz="2400" i="1" dirty="0" smtClean="0"/>
              <a:t> </a:t>
            </a:r>
            <a:r>
              <a:rPr lang="pt-BR" sz="1600" dirty="0" smtClean="0">
                <a:solidFill>
                  <a:srgbClr val="FF1313"/>
                </a:solidFill>
              </a:rPr>
              <a:t>(fonte: internet do </a:t>
            </a:r>
            <a:r>
              <a:rPr lang="pt-BR" sz="1600" dirty="0" err="1" smtClean="0">
                <a:solidFill>
                  <a:srgbClr val="FF1313"/>
                </a:solidFill>
              </a:rPr>
              <a:t>Bacen</a:t>
            </a:r>
            <a:r>
              <a:rPr lang="pt-BR" sz="1600" dirty="0" smtClean="0">
                <a:solidFill>
                  <a:srgbClr val="FF1313"/>
                </a:solidFill>
              </a:rPr>
              <a:t> – opção “Sistema Financeiro Nacional/Informações Cadastrais e Contábeis/50 maiores bancos – por Ativo e data base mais atualizada”). </a:t>
            </a:r>
            <a:endParaRPr lang="pt-BR" sz="1600" i="1" dirty="0" smtClean="0"/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pt-BR" sz="2000" i="1" dirty="0" smtClean="0"/>
              <a:t>A</a:t>
            </a:r>
            <a:r>
              <a:rPr lang="pt-BR" sz="2000" dirty="0" smtClean="0"/>
              <a:t>utorizações</a:t>
            </a:r>
            <a:r>
              <a:rPr lang="pt-BR" sz="2400" dirty="0" smtClean="0"/>
              <a:t> </a:t>
            </a:r>
            <a:r>
              <a:rPr lang="pt-BR" sz="1600" dirty="0" smtClean="0">
                <a:solidFill>
                  <a:srgbClr val="FF1313"/>
                </a:solidFill>
              </a:rPr>
              <a:t>(fonte: Unicad)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pt-BR" sz="2000" i="1" dirty="0" smtClean="0"/>
              <a:t>Dealer</a:t>
            </a:r>
            <a:r>
              <a:rPr lang="pt-BR" sz="2400" i="1" dirty="0" smtClean="0"/>
              <a:t> </a:t>
            </a:r>
            <a:r>
              <a:rPr lang="pt-BR" sz="1600" dirty="0" smtClean="0">
                <a:solidFill>
                  <a:srgbClr val="FF1313"/>
                </a:solidFill>
              </a:rPr>
              <a:t>(fonte: internet do </a:t>
            </a:r>
            <a:r>
              <a:rPr lang="pt-BR" sz="1600" dirty="0" err="1" smtClean="0">
                <a:solidFill>
                  <a:srgbClr val="FF1313"/>
                </a:solidFill>
              </a:rPr>
              <a:t>Bacen</a:t>
            </a:r>
            <a:r>
              <a:rPr lang="pt-BR" sz="1600" dirty="0" smtClean="0">
                <a:solidFill>
                  <a:srgbClr val="FF1313"/>
                </a:solidFill>
              </a:rPr>
              <a:t> – opção “Sistema Financeiro Nacional/Informações Cadastrais e Contábeis/Informações Cadastrais)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pt-BR" sz="2000" i="1" dirty="0" smtClean="0"/>
              <a:t>Rating </a:t>
            </a:r>
            <a:r>
              <a:rPr lang="pt-BR" sz="1600" i="1" dirty="0" smtClean="0">
                <a:solidFill>
                  <a:srgbClr val="FF1313"/>
                </a:solidFill>
              </a:rPr>
              <a:t>(</a:t>
            </a:r>
            <a:r>
              <a:rPr lang="pt-BR" sz="1600" dirty="0" smtClean="0">
                <a:solidFill>
                  <a:srgbClr val="FF1313"/>
                </a:solidFill>
              </a:rPr>
              <a:t>fonte: agências de classificação de </a:t>
            </a:r>
            <a:r>
              <a:rPr lang="pt-BR" sz="1600" i="1" dirty="0" smtClean="0">
                <a:solidFill>
                  <a:srgbClr val="FF1313"/>
                </a:solidFill>
              </a:rPr>
              <a:t>rating. </a:t>
            </a:r>
            <a:r>
              <a:rPr lang="pt-BR" sz="1600" dirty="0" smtClean="0">
                <a:solidFill>
                  <a:srgbClr val="FF1313"/>
                </a:solidFill>
              </a:rPr>
              <a:t>Indicar a data-base, a classificação, o nome da agência e o </a:t>
            </a:r>
            <a:r>
              <a:rPr lang="pt-BR" sz="1600" b="1" dirty="0" smtClean="0">
                <a:solidFill>
                  <a:srgbClr val="FF1313"/>
                </a:solidFill>
              </a:rPr>
              <a:t>significado </a:t>
            </a:r>
            <a:r>
              <a:rPr lang="pt-BR" sz="1600" dirty="0" smtClean="0">
                <a:solidFill>
                  <a:srgbClr val="FF1313"/>
                </a:solidFill>
              </a:rPr>
              <a:t>(</a:t>
            </a:r>
            <a:r>
              <a:rPr lang="pt-BR" sz="1200" b="1" dirty="0" smtClean="0">
                <a:solidFill>
                  <a:srgbClr val="FF1313"/>
                </a:solidFill>
              </a:rPr>
              <a:t>definição consta no relatório de avaliação ou no site da agência</a:t>
            </a:r>
            <a:r>
              <a:rPr lang="pt-BR" sz="1600" dirty="0" smtClean="0">
                <a:solidFill>
                  <a:srgbClr val="FF1313"/>
                </a:solidFill>
              </a:rPr>
              <a:t>). No caso de bancos estrangeiros, poderão ser demonstradas as classificações no Brasil e no exterior</a:t>
            </a:r>
            <a:r>
              <a:rPr lang="pt-BR" sz="1600" i="1" dirty="0" smtClean="0">
                <a:solidFill>
                  <a:srgbClr val="FF1313"/>
                </a:solidFill>
              </a:rPr>
              <a:t>) </a:t>
            </a:r>
            <a:endParaRPr lang="pt-BR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62200" y="0"/>
            <a:ext cx="6781800" cy="946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>
                <a:solidFill>
                  <a:schemeClr val="tx1"/>
                </a:solidFill>
              </a:rPr>
              <a:t>Estrutura Jurídica, Societária e Organizacional</a:t>
            </a:r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47800"/>
            <a:ext cx="9144000" cy="403187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pt-BR" sz="2000" dirty="0" smtClean="0"/>
              <a:t>Composição Acionária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pt-BR" sz="2000" dirty="0" smtClean="0"/>
              <a:t>Instituições do Conglomerado Financeiro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pt-BR" sz="2000" dirty="0" smtClean="0"/>
              <a:t>Participações societárias relevantes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pt-BR" sz="2000" dirty="0" smtClean="0"/>
              <a:t>Subsidiárias e agências no exterior</a:t>
            </a:r>
          </a:p>
          <a:p>
            <a:pPr lvl="1" algn="just">
              <a:spcBef>
                <a:spcPct val="50000"/>
              </a:spcBef>
              <a:buFontTx/>
              <a:buNone/>
              <a:defRPr/>
            </a:pPr>
            <a:endParaRPr lang="pt-BR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sz="2000" dirty="0" smtClean="0">
                <a:solidFill>
                  <a:srgbClr val="F4042C"/>
                </a:solidFill>
              </a:rPr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BR" sz="2000" dirty="0" smtClean="0">
              <a:solidFill>
                <a:srgbClr val="F4042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sz="2000" dirty="0" smtClean="0">
                <a:solidFill>
                  <a:srgbClr val="F4042C"/>
                </a:solidFill>
              </a:rPr>
              <a:t>        (informações </a:t>
            </a:r>
            <a:r>
              <a:rPr lang="pt-BR" sz="2000" u="sng" dirty="0" smtClean="0">
                <a:solidFill>
                  <a:srgbClr val="F4042C"/>
                </a:solidFill>
              </a:rPr>
              <a:t>bem resumidas</a:t>
            </a:r>
            <a:r>
              <a:rPr lang="pt-BR" sz="2000" dirty="0" smtClean="0">
                <a:solidFill>
                  <a:srgbClr val="F4042C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BR" sz="2000" dirty="0" smtClean="0">
              <a:solidFill>
                <a:srgbClr val="F4042C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pt-BR" sz="1600" i="1" dirty="0" smtClean="0">
                <a:solidFill>
                  <a:srgbClr val="64A242"/>
                </a:solidFill>
                <a:cs typeface="Times New Roman" pitchFamily="18" charset="0"/>
              </a:rPr>
              <a:t>Obs. </a:t>
            </a:r>
            <a:r>
              <a:rPr lang="pt-BR" sz="1600" i="1" dirty="0">
                <a:solidFill>
                  <a:srgbClr val="64A242"/>
                </a:solidFill>
                <a:cs typeface="Times New Roman" pitchFamily="18" charset="0"/>
              </a:rPr>
              <a:t>p</a:t>
            </a:r>
            <a:r>
              <a:rPr lang="pt-BR" sz="1600" i="1" dirty="0" smtClean="0">
                <a:solidFill>
                  <a:srgbClr val="64A242"/>
                </a:solidFill>
                <a:cs typeface="Times New Roman" pitchFamily="18" charset="0"/>
              </a:rPr>
              <a:t>ara módulo de apresentação: </a:t>
            </a:r>
            <a:r>
              <a:rPr lang="pt-BR" sz="1600" i="1" dirty="0" smtClean="0">
                <a:solidFill>
                  <a:srgbClr val="64A242"/>
                </a:solidFill>
                <a:cs typeface="Times New Roman" pitchFamily="18" charset="0"/>
              </a:rPr>
              <a:t>Anexo formato imagem.</a:t>
            </a:r>
            <a:endParaRPr lang="pt-BR" sz="1600" dirty="0" smtClean="0">
              <a:solidFill>
                <a:srgbClr val="64A242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pt-BR" sz="2000" dirty="0" smtClean="0">
              <a:solidFill>
                <a:srgbClr val="F404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62200" y="230188"/>
            <a:ext cx="6781800" cy="519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>
                <a:solidFill>
                  <a:schemeClr val="tx1"/>
                </a:solidFill>
              </a:rPr>
              <a:t>Grupo Econômico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763000" cy="548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pt-BR" sz="1600" b="1" smtClean="0">
              <a:solidFill>
                <a:srgbClr val="F4042C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sz="1600" b="1" smtClean="0">
              <a:solidFill>
                <a:srgbClr val="F4042C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" y="990600"/>
            <a:ext cx="8763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b="0" dirty="0">
              <a:solidFill>
                <a:srgbClr val="F4042C"/>
              </a:solidFill>
            </a:endParaRPr>
          </a:p>
          <a:p>
            <a:r>
              <a:rPr lang="pt-BR" b="0" dirty="0">
                <a:solidFill>
                  <a:srgbClr val="F4042C"/>
                </a:solidFill>
              </a:rPr>
              <a:t>Apresentar um Organograma do Grupo Econômico. </a:t>
            </a:r>
          </a:p>
          <a:p>
            <a:endParaRPr lang="pt-BR" b="0" dirty="0">
              <a:solidFill>
                <a:srgbClr val="F4042C"/>
              </a:solidFill>
            </a:endParaRPr>
          </a:p>
          <a:p>
            <a:endParaRPr lang="pt-BR" b="0" dirty="0" smtClean="0">
              <a:solidFill>
                <a:srgbClr val="F4042C"/>
              </a:solidFill>
            </a:endParaRPr>
          </a:p>
          <a:p>
            <a:pPr marL="0" lvl="1"/>
            <a:endParaRPr lang="pt-BR" sz="1600" b="0" i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lvl="1"/>
            <a:r>
              <a:rPr lang="pt-BR" sz="1600" b="0" i="1" dirty="0" smtClean="0">
                <a:solidFill>
                  <a:srgbClr val="64A242"/>
                </a:solidFill>
                <a:cs typeface="Times New Roman" pitchFamily="18" charset="0"/>
              </a:rPr>
              <a:t>Obs</a:t>
            </a:r>
            <a:r>
              <a:rPr lang="pt-BR" sz="1600" b="0" i="1" dirty="0">
                <a:solidFill>
                  <a:srgbClr val="64A242"/>
                </a:solidFill>
                <a:cs typeface="Times New Roman" pitchFamily="18" charset="0"/>
              </a:rPr>
              <a:t>. para módulo de apresentação: </a:t>
            </a:r>
            <a:r>
              <a:rPr lang="pt-BR" sz="1600" b="0" i="1" dirty="0" smtClean="0">
                <a:solidFill>
                  <a:srgbClr val="64A242"/>
                </a:solidFill>
                <a:cs typeface="Times New Roman" pitchFamily="18" charset="0"/>
              </a:rPr>
              <a:t>Anexo formato imagem.</a:t>
            </a:r>
            <a:endParaRPr lang="pt-BR" sz="1600" b="0" dirty="0">
              <a:solidFill>
                <a:srgbClr val="64A242"/>
              </a:solidFill>
              <a:cs typeface="Times New Roman" pitchFamily="18" charset="0"/>
            </a:endParaRPr>
          </a:p>
          <a:p>
            <a:r>
              <a:rPr lang="pt-BR" b="0" dirty="0" smtClean="0">
                <a:solidFill>
                  <a:srgbClr val="F4042C"/>
                </a:solidFill>
              </a:rPr>
              <a:t> </a:t>
            </a:r>
            <a:endParaRPr lang="pt-BR" b="0" dirty="0">
              <a:solidFill>
                <a:srgbClr val="F4042C"/>
              </a:solidFill>
            </a:endParaRPr>
          </a:p>
          <a:p>
            <a:endParaRPr lang="pt-BR" b="0" dirty="0">
              <a:solidFill>
                <a:srgbClr val="F404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62200" y="230188"/>
            <a:ext cx="6781800" cy="519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>
                <a:solidFill>
                  <a:schemeClr val="tx1"/>
                </a:solidFill>
              </a:rPr>
              <a:t>Organograma Funcional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243143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  <a:defRPr/>
            </a:pPr>
            <a:endParaRPr lang="pt-BR" sz="2000" dirty="0" smtClean="0">
              <a:solidFill>
                <a:srgbClr val="F4042C"/>
              </a:solidFill>
            </a:endParaRPr>
          </a:p>
          <a:p>
            <a:pPr>
              <a:buFontTx/>
              <a:buNone/>
              <a:defRPr/>
            </a:pPr>
            <a:r>
              <a:rPr lang="pt-BR" sz="2000" dirty="0" smtClean="0">
                <a:solidFill>
                  <a:srgbClr val="F4042C"/>
                </a:solidFill>
              </a:rPr>
              <a:t>Modelo simplificado, com informações mais relevantes.</a:t>
            </a:r>
          </a:p>
          <a:p>
            <a:pPr>
              <a:defRPr/>
            </a:pPr>
            <a:endParaRPr lang="pt-BR" sz="2000" dirty="0" smtClean="0">
              <a:solidFill>
                <a:srgbClr val="F4042C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pt-BR" sz="1600" i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pt-BR" sz="1600" i="1" dirty="0">
              <a:solidFill>
                <a:srgbClr val="FF0000"/>
              </a:solidFill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pt-BR" sz="1600" i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pt-BR" sz="1600" i="1" dirty="0" smtClean="0">
                <a:solidFill>
                  <a:srgbClr val="64A242"/>
                </a:solidFill>
                <a:cs typeface="Times New Roman" pitchFamily="18" charset="0"/>
              </a:rPr>
              <a:t>Obs</a:t>
            </a:r>
            <a:r>
              <a:rPr lang="pt-BR" sz="1600" i="1" dirty="0">
                <a:solidFill>
                  <a:srgbClr val="64A242"/>
                </a:solidFill>
                <a:cs typeface="Times New Roman" pitchFamily="18" charset="0"/>
              </a:rPr>
              <a:t>. para módulo de apresentação: </a:t>
            </a:r>
            <a:r>
              <a:rPr lang="pt-BR" sz="1600" i="1" dirty="0" smtClean="0">
                <a:solidFill>
                  <a:srgbClr val="64A242"/>
                </a:solidFill>
                <a:cs typeface="Times New Roman" pitchFamily="18" charset="0"/>
              </a:rPr>
              <a:t>Anexo formato imagem.</a:t>
            </a:r>
            <a:endParaRPr lang="pt-BR" sz="1600" dirty="0">
              <a:solidFill>
                <a:srgbClr val="64A242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pt-BR" sz="2000" dirty="0" smtClean="0">
              <a:solidFill>
                <a:srgbClr val="F404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7800" y="0"/>
            <a:ext cx="7696200" cy="946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dirty="0" smtClean="0">
                <a:solidFill>
                  <a:schemeClr val="tx1"/>
                </a:solidFill>
              </a:rPr>
              <a:t>Informações de Outros Departamentos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86106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400" b="1" smtClean="0">
                <a:solidFill>
                  <a:srgbClr val="F4042C"/>
                </a:solidFill>
              </a:rPr>
              <a:t>	</a:t>
            </a:r>
          </a:p>
        </p:txBody>
      </p:sp>
      <p:sp>
        <p:nvSpPr>
          <p:cNvPr id="8196" name="Rectangle 2053"/>
          <p:cNvSpPr>
            <a:spLocks noChangeArrowheads="1"/>
          </p:cNvSpPr>
          <p:nvPr/>
        </p:nvSpPr>
        <p:spPr bwMode="auto">
          <a:xfrm>
            <a:off x="0" y="9906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</a:pPr>
            <a:r>
              <a:rPr lang="pt-BR" sz="1200" dirty="0">
                <a:solidFill>
                  <a:srgbClr val="F4042C"/>
                </a:solidFill>
              </a:rPr>
              <a:t>	</a:t>
            </a:r>
            <a:endParaRPr lang="pt-BR" sz="1200" b="0" i="1" dirty="0">
              <a:solidFill>
                <a:srgbClr val="F4042C"/>
              </a:solidFill>
            </a:endParaRPr>
          </a:p>
        </p:txBody>
      </p:sp>
      <p:sp>
        <p:nvSpPr>
          <p:cNvPr id="8197" name="Text Box 2054"/>
          <p:cNvSpPr txBox="1">
            <a:spLocks noChangeArrowheads="1"/>
          </p:cNvSpPr>
          <p:nvPr/>
        </p:nvSpPr>
        <p:spPr bwMode="auto">
          <a:xfrm>
            <a:off x="395536" y="1340768"/>
            <a:ext cx="768191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pt-BR" sz="1800" b="0" dirty="0"/>
              <a:t>Desig:</a:t>
            </a:r>
          </a:p>
          <a:p>
            <a:pPr>
              <a:spcBef>
                <a:spcPts val="300"/>
              </a:spcBef>
            </a:pPr>
            <a:r>
              <a:rPr lang="pt-BR" sz="1800" b="0" dirty="0" err="1" smtClean="0"/>
              <a:t>Deban</a:t>
            </a:r>
            <a:r>
              <a:rPr lang="pt-BR" sz="1800" b="0" dirty="0"/>
              <a:t>:</a:t>
            </a:r>
          </a:p>
          <a:p>
            <a:pPr>
              <a:spcBef>
                <a:spcPts val="300"/>
              </a:spcBef>
            </a:pPr>
            <a:r>
              <a:rPr lang="pt-BR" sz="1800" b="0" dirty="0" err="1" smtClean="0"/>
              <a:t>Decon</a:t>
            </a:r>
            <a:r>
              <a:rPr lang="pt-BR" sz="1800" b="0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pt-BR" sz="1800" b="0" dirty="0" err="1" smtClean="0"/>
              <a:t>Deati</a:t>
            </a:r>
            <a:r>
              <a:rPr lang="pt-BR" sz="1800" b="0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pt-BR" sz="1800" b="0" dirty="0" err="1" smtClean="0"/>
              <a:t>Deorf</a:t>
            </a:r>
            <a:r>
              <a:rPr lang="pt-BR" sz="1800" b="0" dirty="0" smtClean="0"/>
              <a:t>:</a:t>
            </a:r>
            <a:endParaRPr lang="pt-BR" sz="1600" b="0" dirty="0">
              <a:solidFill>
                <a:srgbClr val="FF1313"/>
              </a:solidFill>
            </a:endParaRPr>
          </a:p>
          <a:p>
            <a:r>
              <a:rPr lang="pt-BR" sz="1800" b="0" dirty="0" err="1" smtClean="0"/>
              <a:t>Desuc</a:t>
            </a:r>
            <a:r>
              <a:rPr lang="pt-BR" sz="1800" b="0" dirty="0" smtClean="0"/>
              <a:t>:</a:t>
            </a:r>
          </a:p>
          <a:p>
            <a:r>
              <a:rPr lang="pt-BR" sz="1800" b="0" dirty="0" smtClean="0">
                <a:solidFill>
                  <a:srgbClr val="FF1313"/>
                </a:solidFill>
              </a:rPr>
              <a:t>Outros</a:t>
            </a:r>
          </a:p>
          <a:p>
            <a:endParaRPr lang="pt-BR" sz="1800" b="0" dirty="0">
              <a:solidFill>
                <a:srgbClr val="FF1313"/>
              </a:solidFill>
            </a:endParaRPr>
          </a:p>
          <a:p>
            <a:endParaRPr lang="pt-BR" sz="1800" b="0" dirty="0" smtClean="0">
              <a:solidFill>
                <a:srgbClr val="FF1313"/>
              </a:solidFill>
            </a:endParaRPr>
          </a:p>
          <a:p>
            <a:pPr marL="0" lvl="1"/>
            <a:r>
              <a:rPr lang="pt-BR" sz="1600" b="0" i="1" dirty="0">
                <a:solidFill>
                  <a:srgbClr val="64A242"/>
                </a:solidFill>
                <a:cs typeface="Times New Roman" pitchFamily="18" charset="0"/>
              </a:rPr>
              <a:t>Obs. para módulo de apresentação: Essas informações não fazem parte do “Perfil de Risco” e deverão ser inseridas pelo usuário em ambiente específico do sistema. </a:t>
            </a:r>
            <a:endParaRPr lang="pt-BR" sz="1600" b="0" dirty="0">
              <a:solidFill>
                <a:srgbClr val="64A24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62200" y="230188"/>
            <a:ext cx="6781800" cy="519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pt-BR" sz="2800" b="1" i="1" smtClean="0">
                <a:solidFill>
                  <a:schemeClr val="tx1"/>
                </a:solidFill>
              </a:rPr>
              <a:t>Informações de Outros Órgãos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400" smtClean="0">
                <a:solidFill>
                  <a:srgbClr val="F4042C"/>
                </a:solidFill>
              </a:rPr>
              <a:t>	</a:t>
            </a:r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228600" y="11430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pt-BR" sz="1600" b="0" i="1" dirty="0">
                <a:solidFill>
                  <a:srgbClr val="64A242"/>
                </a:solidFill>
                <a:cs typeface="Times New Roman" pitchFamily="18" charset="0"/>
              </a:rPr>
              <a:t>Obs. para módulo de apresentação: Essas informações não fazem parte do “Perfil de Risco” e deverão ser inseridas pelo usuário em ambiente específico do sistema. </a:t>
            </a:r>
            <a:endParaRPr lang="pt-BR" sz="1600" b="0" dirty="0">
              <a:solidFill>
                <a:srgbClr val="64A242"/>
              </a:solidFill>
              <a:cs typeface="Times New Roman" pitchFamily="18" charset="0"/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395288" y="2543413"/>
            <a:ext cx="76819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pt-BR" b="0" dirty="0" smtClean="0"/>
              <a:t>CVM</a:t>
            </a:r>
            <a:endParaRPr lang="pt-BR" b="0" dirty="0"/>
          </a:p>
          <a:p>
            <a:pPr>
              <a:spcBef>
                <a:spcPct val="50000"/>
              </a:spcBef>
              <a:buFontTx/>
              <a:buChar char="•"/>
            </a:pPr>
            <a:endParaRPr lang="pt-BR" b="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b="0" dirty="0"/>
              <a:t>Receita </a:t>
            </a:r>
            <a:r>
              <a:rPr lang="pt-BR" b="0" dirty="0" smtClean="0"/>
              <a:t>Federal</a:t>
            </a:r>
          </a:p>
          <a:p>
            <a:pPr>
              <a:spcBef>
                <a:spcPct val="50000"/>
              </a:spcBef>
            </a:pPr>
            <a:endParaRPr lang="pt-BR" b="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pt-BR" b="0" dirty="0" smtClean="0"/>
              <a:t>Outros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17348</TotalTime>
  <Words>1043</Words>
  <Application>Microsoft Office PowerPoint</Application>
  <PresentationFormat>Apresentação na tela (4:3)</PresentationFormat>
  <Paragraphs>178</Paragraphs>
  <Slides>31</Slides>
  <Notes>31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Verdana</vt:lpstr>
      <vt:lpstr>Design padrão</vt:lpstr>
      <vt:lpstr>Worksheet</vt:lpstr>
      <vt:lpstr>SRC – Sistema de Avaliação de Riscos   e Controles</vt:lpstr>
      <vt:lpstr>Evolução das avaliações </vt:lpstr>
      <vt:lpstr>Apresentação do PowerPoint</vt:lpstr>
      <vt:lpstr>Perfil</vt:lpstr>
      <vt:lpstr>Estrutura Jurídica, Societária e Organizacional</vt:lpstr>
      <vt:lpstr>Grupo Econômico</vt:lpstr>
      <vt:lpstr>Organograma Funcional</vt:lpstr>
      <vt:lpstr>Informações de Outros Departamentos</vt:lpstr>
      <vt:lpstr>Informações de Outros Órgãos</vt:lpstr>
      <vt:lpstr>Estratégias</vt:lpstr>
      <vt:lpstr>Apresentação do PowerPoint</vt:lpstr>
      <vt:lpstr>Análise Quantitativa</vt:lpstr>
      <vt:lpstr>Posição Financeira e Resultados</vt:lpstr>
      <vt:lpstr>Apresentação do PowerPoint</vt:lpstr>
      <vt:lpstr>Apresentação do PowerPoint</vt:lpstr>
      <vt:lpstr>Apresentação do PowerPoint</vt:lpstr>
      <vt:lpstr>Análise Qualitativa</vt:lpstr>
      <vt:lpstr>Identificação das Unidades/Atividades</vt:lpstr>
      <vt:lpstr>Características das Unidades/Atividades</vt:lpstr>
      <vt:lpstr>Apresentação do PowerPoint</vt:lpstr>
      <vt:lpstr>Notas dos ARCs</vt:lpstr>
      <vt:lpstr>Notas Qualitativas   Evolução</vt:lpstr>
      <vt:lpstr>Apresentação do PowerPoint</vt:lpstr>
      <vt:lpstr>Conclusão</vt:lpstr>
      <vt:lpstr>Apresentação do PowerPoint</vt:lpstr>
      <vt:lpstr>Apresentação do PowerPoint</vt:lpstr>
      <vt:lpstr>Perspectiva da Instituição</vt:lpstr>
      <vt:lpstr>Apresentação do PowerPoint</vt:lpstr>
      <vt:lpstr>Proposta de ações para o Ciclo</vt:lpstr>
      <vt:lpstr>Apresentação do PowerPoint</vt:lpstr>
      <vt:lpstr>Apresentação do PowerPoint</vt:lpstr>
    </vt:vector>
  </TitlesOfParts>
  <Company>Gráfica Ideal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SECRE.ANGELO</dc:creator>
  <cp:lastModifiedBy>Leiji Nishida</cp:lastModifiedBy>
  <cp:revision>1185</cp:revision>
  <dcterms:created xsi:type="dcterms:W3CDTF">2003-09-09T13:19:07Z</dcterms:created>
  <dcterms:modified xsi:type="dcterms:W3CDTF">2015-03-04T16:00:44Z</dcterms:modified>
</cp:coreProperties>
</file>