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14"/>
  </p:notesMasterIdLst>
  <p:sldIdLst>
    <p:sldId id="258" r:id="rId2"/>
    <p:sldId id="263" r:id="rId3"/>
    <p:sldId id="260" r:id="rId4"/>
    <p:sldId id="261" r:id="rId5"/>
    <p:sldId id="267" r:id="rId6"/>
    <p:sldId id="265" r:id="rId7"/>
    <p:sldId id="273" r:id="rId8"/>
    <p:sldId id="269" r:id="rId9"/>
    <p:sldId id="266" r:id="rId10"/>
    <p:sldId id="272" r:id="rId11"/>
    <p:sldId id="271" r:id="rId12"/>
    <p:sldId id="264"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47" autoAdjust="0"/>
    <p:restoredTop sz="94660"/>
  </p:normalViewPr>
  <p:slideViewPr>
    <p:cSldViewPr>
      <p:cViewPr varScale="1">
        <p:scale>
          <a:sx n="69" d="100"/>
          <a:sy n="69" d="100"/>
        </p:scale>
        <p:origin x="-582"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5DD314-2C22-4C93-9E91-8944160AC174}" type="datetimeFigureOut">
              <a:rPr kumimoji="1" lang="ja-JP" altLang="en-US" smtClean="0"/>
              <a:t>2013/12/19</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910EA1-0BBE-4B30-B2D5-883408C1BA85}" type="slidenum">
              <a:rPr kumimoji="1" lang="ja-JP" altLang="en-US" smtClean="0"/>
              <a:t>‹#›</a:t>
            </a:fld>
            <a:endParaRPr kumimoji="1" lang="ja-JP" altLang="en-US"/>
          </a:p>
        </p:txBody>
      </p:sp>
    </p:spTree>
    <p:extLst>
      <p:ext uri="{BB962C8B-B14F-4D97-AF65-F5344CB8AC3E}">
        <p14:creationId xmlns:p14="http://schemas.microsoft.com/office/powerpoint/2010/main" val="42059514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E0BD570-9582-4CC7-87F1-CEE67847C73C}" type="slidenum">
              <a:rPr kumimoji="1" lang="ja-JP" altLang="en-US" smtClean="0"/>
              <a:t>0</a:t>
            </a:fld>
            <a:endParaRPr kumimoji="1" lang="ja-JP" altLang="en-US"/>
          </a:p>
        </p:txBody>
      </p:sp>
    </p:spTree>
    <p:extLst>
      <p:ext uri="{BB962C8B-B14F-4D97-AF65-F5344CB8AC3E}">
        <p14:creationId xmlns:p14="http://schemas.microsoft.com/office/powerpoint/2010/main" val="2067194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E0BD570-9582-4CC7-87F1-CEE67847C73C}" type="slidenum">
              <a:rPr kumimoji="1" lang="ja-JP" altLang="en-US" smtClean="0"/>
              <a:t>1</a:t>
            </a:fld>
            <a:endParaRPr kumimoji="1" lang="ja-JP" altLang="en-US"/>
          </a:p>
        </p:txBody>
      </p:sp>
    </p:spTree>
    <p:extLst>
      <p:ext uri="{BB962C8B-B14F-4D97-AF65-F5344CB8AC3E}">
        <p14:creationId xmlns:p14="http://schemas.microsoft.com/office/powerpoint/2010/main" val="664074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E0BD570-9582-4CC7-87F1-CEE67847C73C}" type="slidenum">
              <a:rPr kumimoji="1" lang="ja-JP" altLang="en-US" smtClean="0"/>
              <a:t>2</a:t>
            </a:fld>
            <a:endParaRPr kumimoji="1" lang="ja-JP" altLang="en-US"/>
          </a:p>
        </p:txBody>
      </p:sp>
    </p:spTree>
    <p:extLst>
      <p:ext uri="{BB962C8B-B14F-4D97-AF65-F5344CB8AC3E}">
        <p14:creationId xmlns:p14="http://schemas.microsoft.com/office/powerpoint/2010/main" val="4142347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EDFC95F0-42A4-4A1B-BF25-39053A853053}" type="datetime1">
              <a:rPr kumimoji="1" lang="ja-JP" altLang="en-US" smtClean="0"/>
              <a:t>2013/12/19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A40F03F-B12C-43E0-A740-6570E7035D13}"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00A334B8-21AB-49A0-B2BF-C97C2DA2F68B}" type="datetime1">
              <a:rPr kumimoji="1" lang="ja-JP" altLang="en-US" smtClean="0"/>
              <a:t>2013/12/19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A40F03F-B12C-43E0-A740-6570E7035D13}"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C3B56D7-AC03-407E-A1AF-1C825B8E3106}" type="datetime1">
              <a:rPr kumimoji="1" lang="ja-JP" altLang="en-US" smtClean="0"/>
              <a:t>2013/12/19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A40F03F-B12C-43E0-A740-6570E7035D13}" type="slidenum">
              <a:rPr kumimoji="1" lang="ja-JP" altLang="en-US" smtClean="0"/>
              <a:t>‹#›</a:t>
            </a:fld>
            <a:endParaRPr kumimoji="1" lang="ja-JP"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FB0F6585-6757-4B23-801C-03A46A236E93}" type="datetime1">
              <a:rPr kumimoji="1" lang="ja-JP" altLang="en-US" smtClean="0"/>
              <a:t>2013/12/19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A40F03F-B12C-43E0-A740-6570E7035D13}" type="slidenum">
              <a:rPr kumimoji="1" lang="ja-JP" altLang="en-US" smtClean="0"/>
              <a:t>‹#›</a:t>
            </a:fld>
            <a:endParaRPr kumimoji="1" lang="ja-JP" altLang="en-US" dirty="0"/>
          </a:p>
        </p:txBody>
      </p:sp>
      <p:sp>
        <p:nvSpPr>
          <p:cNvPr id="7" name="Title 6"/>
          <p:cNvSpPr>
            <a:spLocks noGrp="1"/>
          </p:cNvSpPr>
          <p:nvPr>
            <p:ph type="title"/>
          </p:nvPr>
        </p:nvSpPr>
        <p:spPr/>
        <p:txBody>
          <a:bodyPr/>
          <a:lstStyle/>
          <a:p>
            <a:r>
              <a:rPr lang="ja-JP" altLang="en-US" smtClean="0"/>
              <a:t>マスター タイトルの書式設定</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426420D-3AA4-4355-ACCE-E08B741C5D69}" type="datetime1">
              <a:rPr kumimoji="1" lang="ja-JP" altLang="en-US" smtClean="0"/>
              <a:t>2013/12/19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A40F03F-B12C-43E0-A740-6570E7035D13}"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5" name="Date Placeholder 4"/>
          <p:cNvSpPr>
            <a:spLocks noGrp="1"/>
          </p:cNvSpPr>
          <p:nvPr>
            <p:ph type="dt" sz="half" idx="10"/>
          </p:nvPr>
        </p:nvSpPr>
        <p:spPr/>
        <p:txBody>
          <a:bodyPr/>
          <a:lstStyle/>
          <a:p>
            <a:fld id="{4C2F9977-78D4-457C-AB57-BE6EC2B43F95}" type="datetime1">
              <a:rPr kumimoji="1" lang="ja-JP" altLang="en-US" smtClean="0"/>
              <a:t>2013/12/19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A40F03F-B12C-43E0-A740-6570E7035D13}" type="slidenum">
              <a:rPr kumimoji="1" lang="ja-JP" altLang="en-US" smtClean="0"/>
              <a:t>‹#›</a:t>
            </a:fld>
            <a:endParaRPr kumimoji="1" lang="ja-JP" altLang="en-US"/>
          </a:p>
        </p:txBody>
      </p:sp>
      <p:sp>
        <p:nvSpPr>
          <p:cNvPr id="9" name="Content Placeholder 8"/>
          <p:cNvSpPr>
            <a:spLocks noGrp="1"/>
          </p:cNvSpPr>
          <p:nvPr>
            <p:ph sz="quarter" idx="13"/>
          </p:nvPr>
        </p:nvSpPr>
        <p:spPr>
          <a:xfrm>
            <a:off x="676655" y="2679192"/>
            <a:ext cx="3822192" cy="34472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509594AD-34E9-483F-BAA6-3AF3401E9BAA}" type="datetime1">
              <a:rPr kumimoji="1" lang="ja-JP" altLang="en-US" smtClean="0"/>
              <a:t>2013/12/19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A40F03F-B12C-43E0-A740-6570E7035D13}"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1ECF2025-EC6C-41AA-AD03-CE3AD1A9FE62}" type="datetime1">
              <a:rPr kumimoji="1" lang="ja-JP" altLang="en-US" smtClean="0"/>
              <a:t>2013/12/19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A40F03F-B12C-43E0-A740-6570E7035D13}"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B80B948E-11CA-4166-B34F-DDF82E1E33A6}" type="datetime1">
              <a:rPr kumimoji="1" lang="ja-JP" altLang="en-US" smtClean="0"/>
              <a:t>2013/12/19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A40F03F-B12C-43E0-A740-6570E7035D13}"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AEBF9B4E-40F4-4575-BFF9-9F62E02FB60E}" type="datetime1">
              <a:rPr kumimoji="1" lang="ja-JP" altLang="en-US" smtClean="0"/>
              <a:t>2013/12/19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A40F03F-B12C-43E0-A740-6570E7035D13}" type="slidenum">
              <a:rPr kumimoji="1" lang="ja-JP" altLang="en-US" smtClean="0"/>
              <a:t>‹#›</a:t>
            </a:fld>
            <a:endParaRPr kumimoji="1" lang="ja-JP"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7D89948-F95A-4FE4-82BD-8D0003924AD3}" type="datetime1">
              <a:rPr kumimoji="1" lang="ja-JP" altLang="en-US" smtClean="0"/>
              <a:t>2013/12/19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A40F03F-B12C-43E0-A740-6570E7035D13}" type="slidenum">
              <a:rPr kumimoji="1" lang="ja-JP" altLang="en-US" smtClean="0"/>
              <a:t>‹#›</a:t>
            </a:fld>
            <a:endParaRPr kumimoji="1" lang="ja-JP"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21AD612C-6E5A-437B-B58C-58C89EFABCD0}" type="datetime1">
              <a:rPr kumimoji="1" lang="ja-JP" altLang="en-US" smtClean="0"/>
              <a:t>2013/12/19</a:t>
            </a:fld>
            <a:endParaRPr kumimoji="1" lang="ja-JP"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kumimoji="1" lang="ja-JP" altLang="en-US"/>
          </a:p>
        </p:txBody>
      </p:sp>
      <p:sp>
        <p:nvSpPr>
          <p:cNvPr id="6" name="Slide Number Placeholder 5"/>
          <p:cNvSpPr>
            <a:spLocks noGrp="1"/>
          </p:cNvSpPr>
          <p:nvPr>
            <p:ph type="sldNum" sz="quarter" idx="4"/>
          </p:nvPr>
        </p:nvSpPr>
        <p:spPr>
          <a:xfrm>
            <a:off x="7773215" y="6309320"/>
            <a:ext cx="1161826" cy="365125"/>
          </a:xfrm>
          <a:prstGeom prst="rect">
            <a:avLst/>
          </a:prstGeom>
        </p:spPr>
        <p:txBody>
          <a:bodyPr vert="horz" lIns="91440" tIns="45720" rIns="91440" bIns="45720" rtlCol="0" anchor="ctr"/>
          <a:lstStyle>
            <a:lvl1pPr algn="ctr">
              <a:defRPr sz="1000">
                <a:solidFill>
                  <a:schemeClr val="tx2"/>
                </a:solidFill>
              </a:defRPr>
            </a:lvl1pPr>
          </a:lstStyle>
          <a:p>
            <a:fld id="{BA40F03F-B12C-43E0-A740-6570E7035D13}" type="slidenum">
              <a:rPr kumimoji="1" lang="ja-JP" altLang="en-US" smtClean="0"/>
              <a:t>‹#›</a:t>
            </a:fld>
            <a:endParaRPr kumimoji="1" lang="ja-JP"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ctr" defTabSz="914400" rtl="0" eaLnBrk="1" latinLnBrk="0" hangingPunct="1">
        <a:spcBef>
          <a:spcPct val="0"/>
        </a:spcBef>
        <a:buNone/>
        <a:defRPr kumimoji="1" sz="4400" kern="1200">
          <a:solidFill>
            <a:srgbClr val="FFFFFF"/>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kumimoji="1"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kumimoji="1"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kumimoji="1"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kumimoji="1"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kumimoji="1"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971600" y="1916832"/>
            <a:ext cx="7416824" cy="1827634"/>
          </a:xfrm>
        </p:spPr>
        <p:txBody>
          <a:bodyPr>
            <a:noAutofit/>
          </a:bodyPr>
          <a:lstStyle/>
          <a:p>
            <a:r>
              <a:rPr kumimoji="1" lang="ja-JP" altLang="en-US" sz="5400" b="1" dirty="0" smtClean="0">
                <a:latin typeface="ＭＳ Ｐ明朝" panose="02020600040205080304" pitchFamily="18" charset="-128"/>
                <a:ea typeface="ＭＳ Ｐ明朝" panose="02020600040205080304" pitchFamily="18" charset="-128"/>
              </a:rPr>
              <a:t>ステレオカメラ表示アプリ</a:t>
            </a:r>
            <a:r>
              <a:rPr kumimoji="1" lang="en-US" altLang="ja-JP" sz="5400" b="1" dirty="0" smtClean="0">
                <a:latin typeface="ＭＳ Ｐ明朝" panose="02020600040205080304" pitchFamily="18" charset="-128"/>
                <a:ea typeface="ＭＳ Ｐ明朝" panose="02020600040205080304" pitchFamily="18" charset="-128"/>
              </a:rPr>
              <a:t/>
            </a:r>
            <a:br>
              <a:rPr kumimoji="1" lang="en-US" altLang="ja-JP" sz="5400" b="1" dirty="0" smtClean="0">
                <a:latin typeface="ＭＳ Ｐ明朝" panose="02020600040205080304" pitchFamily="18" charset="-128"/>
                <a:ea typeface="ＭＳ Ｐ明朝" panose="02020600040205080304" pitchFamily="18" charset="-128"/>
              </a:rPr>
            </a:br>
            <a:r>
              <a:rPr kumimoji="1" lang="ja-JP" altLang="en-US" sz="5400" b="1" smtClean="0">
                <a:latin typeface="ＭＳ Ｐ明朝" panose="02020600040205080304" pitchFamily="18" charset="-128"/>
                <a:ea typeface="ＭＳ Ｐ明朝" panose="02020600040205080304" pitchFamily="18" charset="-128"/>
              </a:rPr>
              <a:t>中間発表</a:t>
            </a:r>
            <a:endParaRPr kumimoji="1" lang="ja-JP" altLang="en-US" sz="5400" b="1" dirty="0">
              <a:latin typeface="ＭＳ Ｐ明朝" panose="02020600040205080304" pitchFamily="18" charset="-128"/>
              <a:ea typeface="ＭＳ Ｐ明朝" panose="02020600040205080304" pitchFamily="18" charset="-128"/>
            </a:endParaRPr>
          </a:p>
        </p:txBody>
      </p:sp>
      <p:sp>
        <p:nvSpPr>
          <p:cNvPr id="3" name="サブタイトル 2"/>
          <p:cNvSpPr>
            <a:spLocks noGrp="1"/>
          </p:cNvSpPr>
          <p:nvPr>
            <p:ph type="subTitle" idx="1"/>
          </p:nvPr>
        </p:nvSpPr>
        <p:spPr>
          <a:xfrm>
            <a:off x="5292080" y="5445224"/>
            <a:ext cx="2984376" cy="481608"/>
          </a:xfrm>
        </p:spPr>
        <p:txBody>
          <a:bodyPr>
            <a:normAutofit/>
          </a:bodyPr>
          <a:lstStyle/>
          <a:p>
            <a:r>
              <a:rPr kumimoji="1" lang="en-US" altLang="ja-JP" sz="2400" smtClean="0">
                <a:solidFill>
                  <a:schemeClr val="tx1"/>
                </a:solidFill>
                <a:latin typeface="ＭＳ Ｐ明朝" panose="02020600040205080304" pitchFamily="18" charset="-128"/>
                <a:ea typeface="ＭＳ Ｐ明朝" panose="02020600040205080304" pitchFamily="18" charset="-128"/>
              </a:rPr>
              <a:t>112947H </a:t>
            </a:r>
            <a:r>
              <a:rPr kumimoji="1" lang="ja-JP" altLang="en-US" sz="2400" dirty="0" smtClean="0">
                <a:solidFill>
                  <a:schemeClr val="tx1"/>
                </a:solidFill>
                <a:latin typeface="ＭＳ Ｐ明朝" panose="02020600040205080304" pitchFamily="18" charset="-128"/>
                <a:ea typeface="ＭＳ Ｐ明朝" panose="02020600040205080304" pitchFamily="18" charset="-128"/>
              </a:rPr>
              <a:t>高橋昌史</a:t>
            </a:r>
            <a:endParaRPr kumimoji="1" lang="ja-JP" altLang="en-US" sz="2400" dirty="0">
              <a:solidFill>
                <a:schemeClr val="tx1"/>
              </a:solidFill>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4275194383"/>
      </p:ext>
    </p:extLst>
  </p:cSld>
  <p:clrMapOvr>
    <a:masterClrMapping/>
  </p:clrMapOvr>
  <mc:AlternateContent xmlns:mc="http://schemas.openxmlformats.org/markup-compatibility/2006" xmlns:p14="http://schemas.microsoft.com/office/powerpoint/2010/main">
    <mc:Choice Requires="p14">
      <p:transition spd="slow" p14:dur="2000" advTm="4134"/>
    </mc:Choice>
    <mc:Fallback xmlns="">
      <p:transition spd="slow" advTm="4134"/>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latin typeface="ＭＳ Ｐ明朝" panose="02020600040205080304" pitchFamily="18" charset="-128"/>
                <a:ea typeface="ＭＳ Ｐ明朝" panose="02020600040205080304" pitchFamily="18" charset="-128"/>
              </a:rPr>
              <a:t>改良版</a:t>
            </a:r>
            <a:r>
              <a:rPr kumimoji="1" lang="en-US" altLang="ja-JP" b="1" dirty="0" smtClean="0">
                <a:latin typeface="ＭＳ Ｐ明朝" panose="02020600040205080304" pitchFamily="18" charset="-128"/>
                <a:ea typeface="ＭＳ Ｐ明朝" panose="02020600040205080304" pitchFamily="18" charset="-128"/>
              </a:rPr>
              <a:t>Android</a:t>
            </a:r>
            <a:r>
              <a:rPr kumimoji="1" lang="ja-JP" altLang="en-US" b="1" dirty="0" smtClean="0">
                <a:latin typeface="ＭＳ Ｐ明朝" panose="02020600040205080304" pitchFamily="18" charset="-128"/>
                <a:ea typeface="ＭＳ Ｐ明朝" panose="02020600040205080304" pitchFamily="18" charset="-128"/>
              </a:rPr>
              <a:t>アプリ</a:t>
            </a:r>
            <a:endParaRPr kumimoji="1" lang="ja-JP" altLang="en-US" b="1" dirty="0">
              <a:latin typeface="ＭＳ Ｐ明朝" panose="02020600040205080304" pitchFamily="18" charset="-128"/>
              <a:ea typeface="ＭＳ Ｐ明朝" panose="02020600040205080304" pitchFamily="18" charset="-128"/>
            </a:endParaRPr>
          </a:p>
        </p:txBody>
      </p:sp>
      <p:sp>
        <p:nvSpPr>
          <p:cNvPr id="3" name="テキスト ボックス 2"/>
          <p:cNvSpPr txBox="1"/>
          <p:nvPr/>
        </p:nvSpPr>
        <p:spPr>
          <a:xfrm>
            <a:off x="323528" y="2316936"/>
            <a:ext cx="8496944" cy="3046988"/>
          </a:xfrm>
          <a:prstGeom prst="rect">
            <a:avLst/>
          </a:prstGeom>
          <a:noFill/>
        </p:spPr>
        <p:txBody>
          <a:bodyPr wrap="square" rtlCol="0">
            <a:spAutoFit/>
          </a:bodyPr>
          <a:lstStyle/>
          <a:p>
            <a:r>
              <a:rPr lang="ja-JP" altLang="en-US" sz="2400" dirty="0" smtClean="0">
                <a:latin typeface="ＭＳ Ｐゴシック" panose="020B0600070205080204" pitchFamily="50" charset="-128"/>
                <a:ea typeface="ＭＳ Ｐゴシック" panose="020B0600070205080204" pitchFamily="50" charset="-128"/>
              </a:rPr>
              <a:t>試作アプリでは</a:t>
            </a:r>
            <a:r>
              <a:rPr lang="en-US" altLang="ja-JP" sz="2400" dirty="0" err="1">
                <a:latin typeface="ＭＳ Ｐゴシック" panose="020B0600070205080204" pitchFamily="50" charset="-128"/>
                <a:ea typeface="ＭＳ Ｐゴシック" panose="020B0600070205080204" pitchFamily="50" charset="-128"/>
              </a:rPr>
              <a:t>Camera.open</a:t>
            </a:r>
            <a:r>
              <a:rPr lang="en-US" altLang="ja-JP" sz="2400" dirty="0" smtClean="0">
                <a:latin typeface="ＭＳ Ｐゴシック" panose="020B0600070205080204" pitchFamily="50" charset="-128"/>
                <a:ea typeface="ＭＳ Ｐゴシック" panose="020B0600070205080204" pitchFamily="50" charset="-128"/>
              </a:rPr>
              <a:t>()</a:t>
            </a:r>
            <a:r>
              <a:rPr lang="ja-JP" altLang="en-US" sz="2400" dirty="0">
                <a:latin typeface="ＭＳ Ｐゴシック" panose="020B0600070205080204" pitchFamily="50" charset="-128"/>
                <a:ea typeface="ＭＳ Ｐゴシック" panose="020B0600070205080204" pitchFamily="50" charset="-128"/>
              </a:rPr>
              <a:t>に</a:t>
            </a:r>
            <a:r>
              <a:rPr lang="ja-JP" altLang="en-US" sz="2400" dirty="0" smtClean="0">
                <a:latin typeface="ＭＳ Ｐゴシック" panose="020B0600070205080204" pitchFamily="50" charset="-128"/>
                <a:ea typeface="ＭＳ Ｐゴシック" panose="020B0600070205080204" pitchFamily="50" charset="-128"/>
              </a:rPr>
              <a:t>より内蔵のカメラを起動させただけなので、送られてくる画像を表示できるようにする</a:t>
            </a:r>
            <a:r>
              <a:rPr lang="ja-JP" altLang="en-US" sz="2400" dirty="0">
                <a:latin typeface="ＭＳ Ｐゴシック" panose="020B0600070205080204" pitchFamily="50" charset="-128"/>
                <a:ea typeface="ＭＳ Ｐゴシック" panose="020B0600070205080204" pitchFamily="50" charset="-128"/>
              </a:rPr>
              <a:t>必要がある</a:t>
            </a:r>
            <a:r>
              <a:rPr lang="ja-JP" altLang="en-US" sz="2400" dirty="0" smtClean="0">
                <a:latin typeface="ＭＳ Ｐゴシック" panose="020B0600070205080204" pitchFamily="50" charset="-128"/>
                <a:ea typeface="ＭＳ Ｐゴシック" panose="020B0600070205080204" pitchFamily="50" charset="-128"/>
              </a:rPr>
              <a:t>。</a:t>
            </a:r>
            <a:endParaRPr lang="en-US" altLang="ja-JP" sz="2400" dirty="0" smtClean="0">
              <a:latin typeface="ＭＳ Ｐゴシック" panose="020B0600070205080204" pitchFamily="50" charset="-128"/>
              <a:ea typeface="ＭＳ Ｐゴシック" panose="020B0600070205080204" pitchFamily="50" charset="-128"/>
            </a:endParaRPr>
          </a:p>
          <a:p>
            <a:endParaRPr lang="en-US" altLang="ja-JP" sz="2400" dirty="0">
              <a:latin typeface="ＭＳ Ｐゴシック" panose="020B0600070205080204" pitchFamily="50" charset="-128"/>
              <a:ea typeface="ＭＳ Ｐゴシック" panose="020B0600070205080204" pitchFamily="50" charset="-128"/>
            </a:endParaRPr>
          </a:p>
          <a:p>
            <a:r>
              <a:rPr lang="ja-JP" altLang="en-US" sz="2400" dirty="0" smtClean="0">
                <a:latin typeface="ＭＳ Ｐゴシック" panose="020B0600070205080204" pitchFamily="50" charset="-128"/>
                <a:ea typeface="ＭＳ Ｐゴシック" panose="020B0600070205080204" pitchFamily="50" charset="-128"/>
              </a:rPr>
              <a:t>そのため、送られてくる</a:t>
            </a:r>
            <a:r>
              <a:rPr lang="en-US" altLang="ja-JP" sz="2400" dirty="0" smtClean="0">
                <a:latin typeface="ＭＳ Ｐゴシック" panose="020B0600070205080204" pitchFamily="50" charset="-128"/>
                <a:ea typeface="ＭＳ Ｐゴシック" panose="020B0600070205080204" pitchFamily="50" charset="-128"/>
              </a:rPr>
              <a:t>YUV</a:t>
            </a:r>
            <a:r>
              <a:rPr lang="ja-JP" altLang="en-US" sz="2400" dirty="0" smtClean="0">
                <a:latin typeface="ＭＳ Ｐゴシック" panose="020B0600070205080204" pitchFamily="50" charset="-128"/>
                <a:ea typeface="ＭＳ Ｐゴシック" panose="020B0600070205080204" pitchFamily="50" charset="-128"/>
              </a:rPr>
              <a:t>形式の画像を、</a:t>
            </a:r>
            <a:r>
              <a:rPr lang="en-US" altLang="ja-JP" sz="2400" dirty="0" smtClean="0">
                <a:latin typeface="ＭＳ Ｐゴシック" panose="020B0600070205080204" pitchFamily="50" charset="-128"/>
                <a:ea typeface="ＭＳ Ｐゴシック" panose="020B0600070205080204" pitchFamily="50" charset="-128"/>
              </a:rPr>
              <a:t>FPGA</a:t>
            </a:r>
            <a:r>
              <a:rPr lang="ja-JP" altLang="en-US" sz="2400" dirty="0" smtClean="0">
                <a:latin typeface="ＭＳ Ｐゴシック" panose="020B0600070205080204" pitchFamily="50" charset="-128"/>
                <a:ea typeface="ＭＳ Ｐゴシック" panose="020B0600070205080204" pitchFamily="50" charset="-128"/>
              </a:rPr>
              <a:t>のメソッドを呼び出し、</a:t>
            </a:r>
            <a:r>
              <a:rPr lang="en-US" altLang="ja-JP" sz="2400" dirty="0" smtClean="0">
                <a:latin typeface="ＭＳ Ｐゴシック" panose="020B0600070205080204" pitchFamily="50" charset="-128"/>
                <a:ea typeface="ＭＳ Ｐゴシック" panose="020B0600070205080204" pitchFamily="50" charset="-128"/>
              </a:rPr>
              <a:t>Android</a:t>
            </a:r>
            <a:r>
              <a:rPr lang="ja-JP" altLang="en-US" sz="2400" dirty="0" smtClean="0">
                <a:latin typeface="ＭＳ Ｐゴシック" panose="020B0600070205080204" pitchFamily="50" charset="-128"/>
                <a:ea typeface="ＭＳ Ｐゴシック" panose="020B0600070205080204" pitchFamily="50" charset="-128"/>
              </a:rPr>
              <a:t>の画面に表示できるように</a:t>
            </a:r>
            <a:r>
              <a:rPr lang="en-US" altLang="ja-JP" sz="2400" dirty="0" smtClean="0">
                <a:latin typeface="ＭＳ Ｐゴシック" panose="020B0600070205080204" pitchFamily="50" charset="-128"/>
                <a:ea typeface="ＭＳ Ｐゴシック" panose="020B0600070205080204" pitchFamily="50" charset="-128"/>
              </a:rPr>
              <a:t>Android</a:t>
            </a:r>
            <a:r>
              <a:rPr lang="ja-JP" altLang="en-US" sz="2400" dirty="0" smtClean="0">
                <a:latin typeface="ＭＳ Ｐゴシック" panose="020B0600070205080204" pitchFamily="50" charset="-128"/>
                <a:ea typeface="ＭＳ Ｐゴシック" panose="020B0600070205080204" pitchFamily="50" charset="-128"/>
              </a:rPr>
              <a:t>アプリを改良。</a:t>
            </a:r>
            <a:endParaRPr lang="en-US" altLang="ja-JP" sz="2400" dirty="0" smtClean="0">
              <a:latin typeface="ＭＳ Ｐゴシック" panose="020B0600070205080204" pitchFamily="50" charset="-128"/>
              <a:ea typeface="ＭＳ Ｐゴシック" panose="020B0600070205080204" pitchFamily="50" charset="-128"/>
            </a:endParaRPr>
          </a:p>
          <a:p>
            <a:endParaRPr kumimoji="1" lang="en-US" altLang="ja-JP" sz="2400" dirty="0">
              <a:latin typeface="ＭＳ Ｐゴシック" panose="020B0600070205080204" pitchFamily="50" charset="-128"/>
              <a:ea typeface="ＭＳ Ｐゴシック" panose="020B0600070205080204" pitchFamily="50" charset="-128"/>
            </a:endParaRPr>
          </a:p>
          <a:p>
            <a:r>
              <a:rPr lang="ja-JP" altLang="en-US" sz="2400" dirty="0" smtClean="0">
                <a:latin typeface="ＭＳ Ｐゴシック" panose="020B0600070205080204" pitchFamily="50" charset="-128"/>
                <a:ea typeface="ＭＳ Ｐゴシック" panose="020B0600070205080204" pitchFamily="50" charset="-128"/>
              </a:rPr>
              <a:t>ただし、</a:t>
            </a:r>
            <a:r>
              <a:rPr lang="en-US" altLang="ja-JP" sz="2400" dirty="0" smtClean="0">
                <a:latin typeface="ＭＳ Ｐゴシック" panose="020B0600070205080204" pitchFamily="50" charset="-128"/>
                <a:ea typeface="ＭＳ Ｐゴシック" panose="020B0600070205080204" pitchFamily="50" charset="-128"/>
              </a:rPr>
              <a:t>Android</a:t>
            </a:r>
            <a:r>
              <a:rPr lang="ja-JP" altLang="en-US" sz="2400" dirty="0" smtClean="0">
                <a:latin typeface="ＭＳ Ｐゴシック" panose="020B0600070205080204" pitchFamily="50" charset="-128"/>
                <a:ea typeface="ＭＳ Ｐゴシック" panose="020B0600070205080204" pitchFamily="50" charset="-128"/>
              </a:rPr>
              <a:t>で表示するには</a:t>
            </a:r>
            <a:r>
              <a:rPr lang="en-US" altLang="ja-JP" sz="2400" dirty="0" smtClean="0">
                <a:latin typeface="ＭＳ Ｐゴシック" panose="020B0600070205080204" pitchFamily="50" charset="-128"/>
                <a:ea typeface="ＭＳ Ｐゴシック" panose="020B0600070205080204" pitchFamily="50" charset="-128"/>
              </a:rPr>
              <a:t>YUV</a:t>
            </a:r>
            <a:r>
              <a:rPr lang="ja-JP" altLang="en-US" sz="2400" dirty="0" smtClean="0">
                <a:latin typeface="ＭＳ Ｐゴシック" panose="020B0600070205080204" pitchFamily="50" charset="-128"/>
                <a:ea typeface="ＭＳ Ｐゴシック" panose="020B0600070205080204" pitchFamily="50" charset="-128"/>
              </a:rPr>
              <a:t>形式を</a:t>
            </a:r>
            <a:r>
              <a:rPr lang="en-US" altLang="ja-JP" sz="2400" dirty="0" smtClean="0">
                <a:latin typeface="ＭＳ Ｐゴシック" panose="020B0600070205080204" pitchFamily="50" charset="-128"/>
                <a:ea typeface="ＭＳ Ｐゴシック" panose="020B0600070205080204" pitchFamily="50" charset="-128"/>
              </a:rPr>
              <a:t>RGB</a:t>
            </a:r>
            <a:r>
              <a:rPr lang="ja-JP" altLang="en-US" sz="2400" dirty="0" smtClean="0">
                <a:latin typeface="ＭＳ Ｐゴシック" panose="020B0600070205080204" pitchFamily="50" charset="-128"/>
                <a:ea typeface="ＭＳ Ｐゴシック" panose="020B0600070205080204" pitchFamily="50" charset="-128"/>
              </a:rPr>
              <a:t>形式に変換する必要がある（？）</a:t>
            </a:r>
            <a:endParaRPr kumimoji="1" lang="ja-JP" altLang="en-US" sz="2400" dirty="0">
              <a:latin typeface="ＭＳ Ｐゴシック" panose="020B0600070205080204" pitchFamily="50" charset="-128"/>
              <a:ea typeface="ＭＳ Ｐゴシック" panose="020B0600070205080204" pitchFamily="50" charset="-128"/>
            </a:endParaRPr>
          </a:p>
        </p:txBody>
      </p:sp>
      <p:sp>
        <p:nvSpPr>
          <p:cNvPr id="7" name="スライド番号プレースホルダー 6"/>
          <p:cNvSpPr>
            <a:spLocks noGrp="1"/>
          </p:cNvSpPr>
          <p:nvPr>
            <p:ph type="sldNum" sz="quarter" idx="12"/>
          </p:nvPr>
        </p:nvSpPr>
        <p:spPr/>
        <p:txBody>
          <a:bodyPr/>
          <a:lstStyle/>
          <a:p>
            <a:fld id="{BA40F03F-B12C-43E0-A740-6570E7035D13}" type="slidenum">
              <a:rPr kumimoji="1" lang="ja-JP" altLang="en-US" smtClean="0"/>
              <a:t>9</a:t>
            </a:fld>
            <a:endParaRPr kumimoji="1" lang="ja-JP" altLang="en-US"/>
          </a:p>
        </p:txBody>
      </p:sp>
    </p:spTree>
    <p:extLst>
      <p:ext uri="{BB962C8B-B14F-4D97-AF65-F5344CB8AC3E}">
        <p14:creationId xmlns:p14="http://schemas.microsoft.com/office/powerpoint/2010/main" val="944732106"/>
      </p:ext>
    </p:extLst>
  </p:cSld>
  <p:clrMapOvr>
    <a:masterClrMapping/>
  </p:clrMapOvr>
  <mc:AlternateContent xmlns:mc="http://schemas.openxmlformats.org/markup-compatibility/2006" xmlns:p14="http://schemas.microsoft.com/office/powerpoint/2010/main">
    <mc:Choice Requires="p14">
      <p:transition spd="slow" p14:dur="2000" advTm="250"/>
    </mc:Choice>
    <mc:Fallback xmlns="">
      <p:transition spd="slow" advTm="25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進歩</a:t>
            </a:r>
            <a:r>
              <a:rPr kumimoji="1" lang="ja-JP" altLang="en-US" b="1" dirty="0" smtClean="0">
                <a:latin typeface="ＭＳ Ｐ明朝" panose="02020600040205080304" pitchFamily="18" charset="-128"/>
                <a:ea typeface="ＭＳ Ｐ明朝" panose="02020600040205080304" pitchFamily="18" charset="-128"/>
              </a:rPr>
              <a:t>状況</a:t>
            </a:r>
            <a:endParaRPr kumimoji="1" lang="ja-JP" altLang="en-US" b="1" dirty="0">
              <a:latin typeface="ＭＳ Ｐ明朝" panose="02020600040205080304" pitchFamily="18" charset="-128"/>
              <a:ea typeface="ＭＳ Ｐ明朝" panose="02020600040205080304" pitchFamily="18" charset="-128"/>
            </a:endParaRPr>
          </a:p>
        </p:txBody>
      </p:sp>
      <p:sp>
        <p:nvSpPr>
          <p:cNvPr id="4" name="テキスト ボックス 3"/>
          <p:cNvSpPr txBox="1"/>
          <p:nvPr/>
        </p:nvSpPr>
        <p:spPr>
          <a:xfrm>
            <a:off x="539552" y="1422934"/>
            <a:ext cx="8280920" cy="1200329"/>
          </a:xfrm>
          <a:prstGeom prst="rect">
            <a:avLst/>
          </a:prstGeom>
          <a:noFill/>
        </p:spPr>
        <p:txBody>
          <a:bodyPr wrap="square" rtlCol="0">
            <a:spAutoFit/>
          </a:bodyPr>
          <a:lstStyle/>
          <a:p>
            <a:r>
              <a:rPr lang="en-US" altLang="ja-JP" sz="2400" b="1" dirty="0" smtClean="0">
                <a:latin typeface="ＭＳ Ｐゴシック" panose="020B0600070205080204" pitchFamily="50" charset="-128"/>
                <a:ea typeface="ＭＳ Ｐゴシック" panose="020B0600070205080204" pitchFamily="50" charset="-128"/>
              </a:rPr>
              <a:t>STEP1</a:t>
            </a:r>
            <a:r>
              <a:rPr lang="ja-JP" altLang="en-US" sz="2400" dirty="0" smtClean="0">
                <a:latin typeface="ＭＳ Ｐゴシック" panose="020B0600070205080204" pitchFamily="50" charset="-128"/>
                <a:ea typeface="ＭＳ Ｐゴシック" panose="020B0600070205080204" pitchFamily="50" charset="-128"/>
              </a:rPr>
              <a:t>　</a:t>
            </a:r>
            <a:r>
              <a:rPr lang="en-US" altLang="ja-JP" sz="2400" dirty="0" smtClean="0">
                <a:latin typeface="ＭＳ Ｐゴシック" panose="020B0600070205080204" pitchFamily="50" charset="-128"/>
                <a:ea typeface="ＭＳ Ｐゴシック" panose="020B0600070205080204" pitchFamily="50" charset="-128"/>
              </a:rPr>
              <a:t>Android</a:t>
            </a:r>
            <a:r>
              <a:rPr lang="ja-JP" altLang="en-US" sz="2400" dirty="0" smtClean="0">
                <a:latin typeface="ＭＳ Ｐゴシック" panose="020B0600070205080204" pitchFamily="50" charset="-128"/>
                <a:ea typeface="ＭＳ Ｐゴシック" panose="020B0600070205080204" pitchFamily="50" charset="-128"/>
              </a:rPr>
              <a:t>内蔵</a:t>
            </a:r>
            <a:r>
              <a:rPr lang="ja-JP" altLang="en-US" sz="2400" dirty="0">
                <a:latin typeface="ＭＳ Ｐゴシック" panose="020B0600070205080204" pitchFamily="50" charset="-128"/>
                <a:ea typeface="ＭＳ Ｐゴシック" panose="020B0600070205080204" pitchFamily="50" charset="-128"/>
              </a:rPr>
              <a:t>カメラの</a:t>
            </a:r>
            <a:r>
              <a:rPr lang="ja-JP" altLang="en-US" sz="2400" dirty="0" smtClean="0">
                <a:latin typeface="ＭＳ Ｐゴシック" panose="020B0600070205080204" pitchFamily="50" charset="-128"/>
                <a:ea typeface="ＭＳ Ｐゴシック" panose="020B0600070205080204" pitchFamily="50" charset="-128"/>
              </a:rPr>
              <a:t>画像</a:t>
            </a:r>
            <a:r>
              <a:rPr lang="ja-JP" altLang="en-US" sz="2400" dirty="0">
                <a:latin typeface="ＭＳ Ｐゴシック" panose="020B0600070205080204" pitchFamily="50" charset="-128"/>
                <a:ea typeface="ＭＳ Ｐゴシック" panose="020B0600070205080204" pitchFamily="50" charset="-128"/>
              </a:rPr>
              <a:t>を表示</a:t>
            </a:r>
            <a:r>
              <a:rPr lang="ja-JP" altLang="en-US" sz="2400" dirty="0" smtClean="0">
                <a:latin typeface="ＭＳ Ｐゴシック" panose="020B0600070205080204" pitchFamily="50" charset="-128"/>
                <a:ea typeface="ＭＳ Ｐゴシック" panose="020B0600070205080204" pitchFamily="50" charset="-128"/>
              </a:rPr>
              <a:t>するアプリの作成</a:t>
            </a:r>
            <a:endParaRPr lang="en-US" altLang="ja-JP" sz="2400" dirty="0" smtClean="0">
              <a:latin typeface="ＭＳ Ｐゴシック" panose="020B0600070205080204" pitchFamily="50" charset="-128"/>
              <a:ea typeface="ＭＳ Ｐゴシック" panose="020B0600070205080204" pitchFamily="50" charset="-128"/>
            </a:endParaRPr>
          </a:p>
          <a:p>
            <a:pPr algn="ctr"/>
            <a:r>
              <a:rPr lang="ja-JP" altLang="en-US" sz="2400" dirty="0" smtClean="0">
                <a:latin typeface="ＭＳ Ｐゴシック" panose="020B0600070205080204" pitchFamily="50" charset="-128"/>
                <a:ea typeface="ＭＳ Ｐゴシック" panose="020B0600070205080204" pitchFamily="50" charset="-128"/>
              </a:rPr>
              <a:t>↓</a:t>
            </a:r>
            <a:endParaRPr lang="en-US" altLang="ja-JP" sz="2400" dirty="0">
              <a:latin typeface="ＭＳ Ｐゴシック" panose="020B0600070205080204" pitchFamily="50" charset="-128"/>
              <a:ea typeface="ＭＳ Ｐゴシック" panose="020B0600070205080204" pitchFamily="50" charset="-128"/>
            </a:endParaRPr>
          </a:p>
          <a:p>
            <a:pPr algn="ctr"/>
            <a:r>
              <a:rPr lang="ja-JP" altLang="en-US" sz="2400" dirty="0" smtClean="0">
                <a:latin typeface="ＭＳ Ｐゴシック" panose="020B0600070205080204" pitchFamily="50" charset="-128"/>
                <a:ea typeface="ＭＳ Ｐゴシック" panose="020B0600070205080204" pitchFamily="50" charset="-128"/>
              </a:rPr>
              <a:t>　　　内蔵カメラの</a:t>
            </a:r>
            <a:r>
              <a:rPr lang="en-US" altLang="ja-JP" sz="2400" dirty="0" smtClean="0">
                <a:latin typeface="ＭＳ Ｐゴシック" panose="020B0600070205080204" pitchFamily="50" charset="-128"/>
                <a:ea typeface="ＭＳ Ｐゴシック" panose="020B0600070205080204" pitchFamily="50" charset="-128"/>
              </a:rPr>
              <a:t>1</a:t>
            </a:r>
            <a:r>
              <a:rPr lang="ja-JP" altLang="en-US" sz="2400" dirty="0" smtClean="0">
                <a:latin typeface="ＭＳ Ｐゴシック" panose="020B0600070205080204" pitchFamily="50" charset="-128"/>
                <a:ea typeface="ＭＳ Ｐゴシック" panose="020B0600070205080204" pitchFamily="50" charset="-128"/>
              </a:rPr>
              <a:t>画面のみを表示する試作アプリの作成</a:t>
            </a:r>
            <a:endParaRPr lang="en-US" altLang="ja-JP" sz="2400" dirty="0" smtClean="0">
              <a:latin typeface="ＭＳ Ｐゴシック" panose="020B0600070205080204" pitchFamily="50" charset="-128"/>
              <a:ea typeface="ＭＳ Ｐゴシック" panose="020B0600070205080204" pitchFamily="50" charset="-128"/>
            </a:endParaRPr>
          </a:p>
        </p:txBody>
      </p:sp>
      <p:sp>
        <p:nvSpPr>
          <p:cNvPr id="6" name="テキスト ボックス 5"/>
          <p:cNvSpPr txBox="1"/>
          <p:nvPr/>
        </p:nvSpPr>
        <p:spPr>
          <a:xfrm>
            <a:off x="539552" y="2924944"/>
            <a:ext cx="8280920" cy="1569660"/>
          </a:xfrm>
          <a:prstGeom prst="rect">
            <a:avLst/>
          </a:prstGeom>
          <a:noFill/>
        </p:spPr>
        <p:txBody>
          <a:bodyPr wrap="square" rtlCol="0">
            <a:spAutoFit/>
          </a:bodyPr>
          <a:lstStyle/>
          <a:p>
            <a:r>
              <a:rPr lang="en-US" altLang="ja-JP" sz="2400" b="1" dirty="0">
                <a:latin typeface="ＭＳ Ｐゴシック" panose="020B0600070205080204" pitchFamily="50" charset="-128"/>
                <a:ea typeface="ＭＳ Ｐゴシック" panose="020B0600070205080204" pitchFamily="50" charset="-128"/>
              </a:rPr>
              <a:t>STEP2</a:t>
            </a:r>
            <a:r>
              <a:rPr lang="en-US" altLang="ja-JP" sz="2400" dirty="0">
                <a:latin typeface="ＭＳ Ｐゴシック" panose="020B0600070205080204" pitchFamily="50" charset="-128"/>
                <a:ea typeface="ＭＳ Ｐゴシック" panose="020B0600070205080204" pitchFamily="50" charset="-128"/>
              </a:rPr>
              <a:t>	</a:t>
            </a:r>
            <a:r>
              <a:rPr lang="ja-JP" altLang="en-US" sz="2400" dirty="0">
                <a:latin typeface="ＭＳ Ｐゴシック" panose="020B0600070205080204" pitchFamily="50" charset="-128"/>
                <a:ea typeface="ＭＳ Ｐゴシック" panose="020B0600070205080204" pitchFamily="50" charset="-128"/>
              </a:rPr>
              <a:t>　</a:t>
            </a:r>
            <a:r>
              <a:rPr lang="ja-JP" altLang="en-US" sz="2400" dirty="0" smtClean="0">
                <a:latin typeface="ＭＳ Ｐゴシック" panose="020B0600070205080204" pitchFamily="50" charset="-128"/>
                <a:ea typeface="ＭＳ Ｐゴシック" panose="020B0600070205080204" pitchFamily="50" charset="-128"/>
              </a:rPr>
              <a:t>カメラ</a:t>
            </a:r>
            <a:r>
              <a:rPr lang="ja-JP" altLang="en-US" sz="2400" dirty="0">
                <a:latin typeface="ＭＳ Ｐゴシック" panose="020B0600070205080204" pitchFamily="50" charset="-128"/>
                <a:ea typeface="ＭＳ Ｐゴシック" panose="020B0600070205080204" pitchFamily="50" charset="-128"/>
              </a:rPr>
              <a:t>入力の</a:t>
            </a:r>
            <a:r>
              <a:rPr lang="en-US" altLang="ja-JP" sz="2400" dirty="0">
                <a:latin typeface="ＭＳ Ｐゴシック" panose="020B0600070205080204" pitchFamily="50" charset="-128"/>
                <a:ea typeface="ＭＳ Ｐゴシック" panose="020B0600070205080204" pitchFamily="50" charset="-128"/>
              </a:rPr>
              <a:t>I/F</a:t>
            </a:r>
            <a:r>
              <a:rPr lang="ja-JP" altLang="en-US" sz="2400" dirty="0">
                <a:latin typeface="ＭＳ Ｐゴシック" panose="020B0600070205080204" pitchFamily="50" charset="-128"/>
                <a:ea typeface="ＭＳ Ｐゴシック" panose="020B0600070205080204" pitchFamily="50" charset="-128"/>
              </a:rPr>
              <a:t>の</a:t>
            </a:r>
            <a:r>
              <a:rPr lang="ja-JP" altLang="en-US" sz="2400" dirty="0" smtClean="0">
                <a:latin typeface="ＭＳ Ｐゴシック" panose="020B0600070205080204" pitchFamily="50" charset="-128"/>
                <a:ea typeface="ＭＳ Ｐゴシック" panose="020B0600070205080204" pitchFamily="50" charset="-128"/>
              </a:rPr>
              <a:t>設計</a:t>
            </a:r>
            <a:endParaRPr lang="en-US" altLang="ja-JP" sz="2400" dirty="0">
              <a:latin typeface="ＭＳ Ｐゴシック" panose="020B0600070205080204" pitchFamily="50" charset="-128"/>
              <a:ea typeface="ＭＳ Ｐゴシック" panose="020B0600070205080204" pitchFamily="50" charset="-128"/>
            </a:endParaRPr>
          </a:p>
          <a:p>
            <a:r>
              <a:rPr lang="en-US" altLang="ja-JP" sz="2400" dirty="0" smtClean="0">
                <a:latin typeface="ＭＳ Ｐゴシック" panose="020B0600070205080204" pitchFamily="50" charset="-128"/>
                <a:ea typeface="ＭＳ Ｐゴシック" panose="020B0600070205080204" pitchFamily="50" charset="-128"/>
              </a:rPr>
              <a:t>			</a:t>
            </a:r>
            <a:r>
              <a:rPr lang="ja-JP" altLang="en-US" sz="2400" dirty="0" smtClean="0">
                <a:latin typeface="ＭＳ Ｐゴシック" panose="020B0600070205080204" pitchFamily="50" charset="-128"/>
                <a:ea typeface="ＭＳ Ｐゴシック" panose="020B0600070205080204" pitchFamily="50" charset="-128"/>
              </a:rPr>
              <a:t>↓</a:t>
            </a:r>
            <a:endParaRPr lang="en-US" altLang="ja-JP" sz="2400" dirty="0" smtClean="0">
              <a:latin typeface="ＭＳ Ｐゴシック" panose="020B0600070205080204" pitchFamily="50" charset="-128"/>
              <a:ea typeface="ＭＳ Ｐゴシック" panose="020B0600070205080204" pitchFamily="50" charset="-128"/>
            </a:endParaRPr>
          </a:p>
          <a:p>
            <a:r>
              <a:rPr lang="en-US" altLang="ja-JP" sz="2400" dirty="0">
                <a:latin typeface="ＭＳ Ｐゴシック" panose="020B0600070205080204" pitchFamily="50" charset="-128"/>
                <a:ea typeface="ＭＳ Ｐゴシック" panose="020B0600070205080204" pitchFamily="50" charset="-128"/>
              </a:rPr>
              <a:t>	</a:t>
            </a:r>
            <a:r>
              <a:rPr lang="ja-JP" altLang="en-US" sz="2400" dirty="0">
                <a:latin typeface="ＭＳ Ｐゴシック" panose="020B0600070205080204" pitchFamily="50" charset="-128"/>
                <a:ea typeface="ＭＳ Ｐゴシック" panose="020B0600070205080204" pitchFamily="50" charset="-128"/>
              </a:rPr>
              <a:t>　</a:t>
            </a:r>
            <a:r>
              <a:rPr lang="en-US" altLang="ja-JP" sz="2400" dirty="0">
                <a:latin typeface="ＭＳ Ｐゴシック" panose="020B0600070205080204" pitchFamily="50" charset="-128"/>
                <a:ea typeface="ＭＳ Ｐゴシック" panose="020B0600070205080204" pitchFamily="50" charset="-128"/>
              </a:rPr>
              <a:t>FPGA</a:t>
            </a:r>
            <a:r>
              <a:rPr lang="ja-JP" altLang="en-US" sz="2400" dirty="0">
                <a:latin typeface="ＭＳ Ｐゴシック" panose="020B0600070205080204" pitchFamily="50" charset="-128"/>
                <a:ea typeface="ＭＳ Ｐゴシック" panose="020B0600070205080204" pitchFamily="50" charset="-128"/>
              </a:rPr>
              <a:t>のメソッドを呼び出した際カメラの動作を</a:t>
            </a:r>
            <a:r>
              <a:rPr lang="ja-JP" altLang="en-US" sz="2400" dirty="0" smtClean="0">
                <a:latin typeface="ＭＳ Ｐゴシック" panose="020B0600070205080204" pitchFamily="50" charset="-128"/>
                <a:ea typeface="ＭＳ Ｐゴシック" panose="020B0600070205080204" pitchFamily="50" charset="-128"/>
              </a:rPr>
              <a:t>するオブ</a:t>
            </a:r>
            <a:r>
              <a:rPr lang="en-US" altLang="ja-JP" sz="2400" dirty="0" smtClean="0">
                <a:latin typeface="ＭＳ Ｐゴシック" panose="020B0600070205080204" pitchFamily="50" charset="-128"/>
                <a:ea typeface="ＭＳ Ｐゴシック" panose="020B0600070205080204" pitchFamily="50" charset="-128"/>
              </a:rPr>
              <a:t>	</a:t>
            </a:r>
            <a:r>
              <a:rPr lang="ja-JP" altLang="en-US" sz="2400" dirty="0" smtClean="0">
                <a:latin typeface="ＭＳ Ｐゴシック" panose="020B0600070205080204" pitchFamily="50" charset="-128"/>
                <a:ea typeface="ＭＳ Ｐゴシック" panose="020B0600070205080204" pitchFamily="50" charset="-128"/>
              </a:rPr>
              <a:t>　ジェクト</a:t>
            </a:r>
            <a:r>
              <a:rPr lang="ja-JP" altLang="en-US" sz="2400" dirty="0">
                <a:latin typeface="ＭＳ Ｐゴシック" panose="020B0600070205080204" pitchFamily="50" charset="-128"/>
                <a:ea typeface="ＭＳ Ｐゴシック" panose="020B0600070205080204" pitchFamily="50" charset="-128"/>
              </a:rPr>
              <a:t>を</a:t>
            </a:r>
            <a:r>
              <a:rPr lang="en-US" altLang="ja-JP" sz="2400" dirty="0">
                <a:latin typeface="ＭＳ Ｐゴシック" panose="020B0600070205080204" pitchFamily="50" charset="-128"/>
                <a:ea typeface="ＭＳ Ｐゴシック" panose="020B0600070205080204" pitchFamily="50" charset="-128"/>
              </a:rPr>
              <a:t>java</a:t>
            </a:r>
            <a:r>
              <a:rPr lang="ja-JP" altLang="en-US" sz="2400" dirty="0">
                <a:latin typeface="ＭＳ Ｐゴシック" panose="020B0600070205080204" pitchFamily="50" charset="-128"/>
                <a:ea typeface="ＭＳ Ｐゴシック" panose="020B0600070205080204" pitchFamily="50" charset="-128"/>
              </a:rPr>
              <a:t>で作成</a:t>
            </a:r>
          </a:p>
        </p:txBody>
      </p:sp>
      <p:sp>
        <p:nvSpPr>
          <p:cNvPr id="8" name="テキスト ボックス 7"/>
          <p:cNvSpPr txBox="1"/>
          <p:nvPr/>
        </p:nvSpPr>
        <p:spPr>
          <a:xfrm>
            <a:off x="539552" y="4797152"/>
            <a:ext cx="7226727" cy="1569660"/>
          </a:xfrm>
          <a:prstGeom prst="rect">
            <a:avLst/>
          </a:prstGeom>
          <a:noFill/>
        </p:spPr>
        <p:txBody>
          <a:bodyPr wrap="square" rtlCol="0">
            <a:spAutoFit/>
          </a:bodyPr>
          <a:lstStyle/>
          <a:p>
            <a:r>
              <a:rPr lang="en-US" altLang="ja-JP" sz="2400" b="1" dirty="0" smtClean="0">
                <a:latin typeface="ＭＳ Ｐゴシック" panose="020B0600070205080204" pitchFamily="50" charset="-128"/>
                <a:ea typeface="ＭＳ Ｐゴシック" panose="020B0600070205080204" pitchFamily="50" charset="-128"/>
              </a:rPr>
              <a:t>STEP3,4</a:t>
            </a:r>
            <a:r>
              <a:rPr lang="ja-JP" altLang="en-US" sz="2400" b="1" dirty="0">
                <a:latin typeface="ＭＳ Ｐゴシック" panose="020B0600070205080204" pitchFamily="50" charset="-128"/>
                <a:ea typeface="ＭＳ Ｐゴシック" panose="020B0600070205080204" pitchFamily="50" charset="-128"/>
              </a:rPr>
              <a:t>まで</a:t>
            </a:r>
            <a:r>
              <a:rPr lang="ja-JP" altLang="en-US" sz="2400" b="1" dirty="0" smtClean="0">
                <a:latin typeface="ＭＳ Ｐゴシック" panose="020B0600070205080204" pitchFamily="50" charset="-128"/>
                <a:ea typeface="ＭＳ Ｐゴシック" panose="020B0600070205080204" pitchFamily="50" charset="-128"/>
              </a:rPr>
              <a:t>は難しいかも</a:t>
            </a:r>
            <a:endParaRPr kumimoji="1" lang="en-US" altLang="ja-JP" sz="2400" b="1" dirty="0" smtClean="0">
              <a:latin typeface="ＭＳ Ｐゴシック" panose="020B0600070205080204" pitchFamily="50" charset="-128"/>
              <a:ea typeface="ＭＳ Ｐゴシック" panose="020B0600070205080204" pitchFamily="50" charset="-128"/>
            </a:endParaRPr>
          </a:p>
          <a:p>
            <a:endParaRPr lang="en-US" altLang="ja-JP" sz="2400" dirty="0">
              <a:latin typeface="ＭＳ Ｐゴシック" panose="020B0600070205080204" pitchFamily="50" charset="-128"/>
              <a:ea typeface="ＭＳ Ｐゴシック" panose="020B0600070205080204" pitchFamily="50" charset="-128"/>
            </a:endParaRPr>
          </a:p>
          <a:p>
            <a:r>
              <a:rPr kumimoji="1" lang="en-US" altLang="ja-JP" sz="2400" b="1" dirty="0" smtClean="0">
                <a:latin typeface="ＭＳ Ｐゴシック" panose="020B0600070205080204" pitchFamily="50" charset="-128"/>
                <a:ea typeface="ＭＳ Ｐゴシック" panose="020B0600070205080204" pitchFamily="50" charset="-128"/>
              </a:rPr>
              <a:t>STEP3</a:t>
            </a:r>
            <a:r>
              <a:rPr kumimoji="1" lang="en-US" altLang="ja-JP" sz="2400" dirty="0" smtClean="0">
                <a:latin typeface="ＭＳ Ｐゴシック" panose="020B0600070205080204" pitchFamily="50" charset="-128"/>
                <a:ea typeface="ＭＳ Ｐゴシック" panose="020B0600070205080204" pitchFamily="50" charset="-128"/>
              </a:rPr>
              <a:t>	</a:t>
            </a:r>
            <a:r>
              <a:rPr kumimoji="1" lang="ja-JP" altLang="en-US" sz="2400" dirty="0" smtClean="0">
                <a:latin typeface="ＭＳ Ｐゴシック" panose="020B0600070205080204" pitchFamily="50" charset="-128"/>
                <a:ea typeface="ＭＳ Ｐゴシック" panose="020B0600070205080204" pitchFamily="50" charset="-128"/>
              </a:rPr>
              <a:t>　通信側とシステムの統合</a:t>
            </a:r>
            <a:endParaRPr kumimoji="1" lang="en-US" altLang="ja-JP" sz="2400" dirty="0" smtClean="0">
              <a:latin typeface="ＭＳ Ｐゴシック" panose="020B0600070205080204" pitchFamily="50" charset="-128"/>
              <a:ea typeface="ＭＳ Ｐゴシック" panose="020B0600070205080204" pitchFamily="50" charset="-128"/>
            </a:endParaRPr>
          </a:p>
          <a:p>
            <a:r>
              <a:rPr lang="en-US" altLang="ja-JP" sz="2400" b="1" dirty="0">
                <a:latin typeface="ＭＳ Ｐゴシック" panose="020B0600070205080204" pitchFamily="50" charset="-128"/>
                <a:ea typeface="ＭＳ Ｐゴシック" panose="020B0600070205080204" pitchFamily="50" charset="-128"/>
              </a:rPr>
              <a:t>STEP4</a:t>
            </a:r>
            <a:r>
              <a:rPr lang="en-US" altLang="ja-JP" sz="2400" dirty="0">
                <a:latin typeface="ＭＳ Ｐゴシック" panose="020B0600070205080204" pitchFamily="50" charset="-128"/>
                <a:ea typeface="ＭＳ Ｐゴシック" panose="020B0600070205080204" pitchFamily="50" charset="-128"/>
              </a:rPr>
              <a:t>	</a:t>
            </a:r>
            <a:r>
              <a:rPr lang="ja-JP" altLang="en-US" sz="2400" dirty="0" smtClean="0">
                <a:latin typeface="ＭＳ Ｐゴシック" panose="020B0600070205080204" pitchFamily="50" charset="-128"/>
                <a:ea typeface="ＭＳ Ｐゴシック" panose="020B0600070205080204" pitchFamily="50" charset="-128"/>
              </a:rPr>
              <a:t>　アプリ内</a:t>
            </a:r>
            <a:r>
              <a:rPr lang="ja-JP" altLang="en-US" sz="2400" dirty="0">
                <a:latin typeface="ＭＳ Ｐゴシック" panose="020B0600070205080204" pitchFamily="50" charset="-128"/>
                <a:ea typeface="ＭＳ Ｐゴシック" panose="020B0600070205080204" pitchFamily="50" charset="-128"/>
              </a:rPr>
              <a:t>で表示する画像を</a:t>
            </a:r>
            <a:r>
              <a:rPr lang="ja-JP" altLang="en-US" sz="2400" dirty="0" smtClean="0">
                <a:latin typeface="ＭＳ Ｐゴシック" panose="020B0600070205080204" pitchFamily="50" charset="-128"/>
                <a:ea typeface="ＭＳ Ｐゴシック" panose="020B0600070205080204" pitchFamily="50" charset="-128"/>
              </a:rPr>
              <a:t>ステレオカメラに</a:t>
            </a:r>
            <a:endParaRPr lang="ja-JP" altLang="en-US" sz="2400" dirty="0">
              <a:latin typeface="ＭＳ Ｐゴシック" panose="020B0600070205080204" pitchFamily="50" charset="-128"/>
              <a:ea typeface="ＭＳ Ｐゴシック" panose="020B0600070205080204" pitchFamily="50" charset="-128"/>
            </a:endParaRPr>
          </a:p>
        </p:txBody>
      </p:sp>
      <p:sp>
        <p:nvSpPr>
          <p:cNvPr id="9" name="角丸四角形 8"/>
          <p:cNvSpPr/>
          <p:nvPr/>
        </p:nvSpPr>
        <p:spPr>
          <a:xfrm>
            <a:off x="395536" y="5445223"/>
            <a:ext cx="7488832" cy="106341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スライド番号プレースホルダー 9"/>
          <p:cNvSpPr>
            <a:spLocks noGrp="1"/>
          </p:cNvSpPr>
          <p:nvPr>
            <p:ph type="sldNum" sz="quarter" idx="12"/>
          </p:nvPr>
        </p:nvSpPr>
        <p:spPr/>
        <p:txBody>
          <a:bodyPr/>
          <a:lstStyle/>
          <a:p>
            <a:fld id="{BA40F03F-B12C-43E0-A740-6570E7035D13}" type="slidenum">
              <a:rPr kumimoji="1" lang="ja-JP" altLang="en-US" smtClean="0"/>
              <a:t>10</a:t>
            </a:fld>
            <a:endParaRPr kumimoji="1" lang="ja-JP" altLang="en-US"/>
          </a:p>
        </p:txBody>
      </p:sp>
    </p:spTree>
    <p:extLst>
      <p:ext uri="{BB962C8B-B14F-4D97-AF65-F5344CB8AC3E}">
        <p14:creationId xmlns:p14="http://schemas.microsoft.com/office/powerpoint/2010/main" val="2449102941"/>
      </p:ext>
    </p:extLst>
  </p:cSld>
  <p:clrMapOvr>
    <a:masterClrMapping/>
  </p:clrMapOvr>
  <mc:AlternateContent xmlns:mc="http://schemas.openxmlformats.org/markup-compatibility/2006" xmlns:p14="http://schemas.microsoft.com/office/powerpoint/2010/main">
    <mc:Choice Requires="p14">
      <p:transition spd="slow" p14:dur="2000" advTm="133"/>
    </mc:Choice>
    <mc:Fallback xmlns="">
      <p:transition spd="slow" advTm="133"/>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latin typeface="ＭＳ Ｐ明朝" panose="02020600040205080304" pitchFamily="18" charset="-128"/>
                <a:ea typeface="ＭＳ Ｐ明朝" panose="02020600040205080304" pitchFamily="18" charset="-128"/>
              </a:rPr>
              <a:t>今後のスケジュール</a:t>
            </a:r>
            <a:endParaRPr kumimoji="1" lang="ja-JP" altLang="en-US" b="1" dirty="0">
              <a:latin typeface="ＭＳ Ｐ明朝" panose="02020600040205080304" pitchFamily="18" charset="-128"/>
              <a:ea typeface="ＭＳ Ｐ明朝" panose="02020600040205080304" pitchFamily="18" charset="-128"/>
            </a:endParaRPr>
          </a:p>
        </p:txBody>
      </p:sp>
      <p:sp>
        <p:nvSpPr>
          <p:cNvPr id="3" name="テキスト ボックス 2"/>
          <p:cNvSpPr txBox="1"/>
          <p:nvPr/>
        </p:nvSpPr>
        <p:spPr>
          <a:xfrm>
            <a:off x="539552" y="2708920"/>
            <a:ext cx="8136904" cy="1938992"/>
          </a:xfrm>
          <a:prstGeom prst="rect">
            <a:avLst/>
          </a:prstGeom>
          <a:noFill/>
        </p:spPr>
        <p:txBody>
          <a:bodyPr wrap="square" rtlCol="0">
            <a:spAutoFit/>
          </a:bodyPr>
          <a:lstStyle/>
          <a:p>
            <a:r>
              <a:rPr lang="ja-JP" altLang="en-US" sz="2400" b="1" dirty="0">
                <a:solidFill>
                  <a:srgbClr val="FFC000"/>
                </a:solidFill>
                <a:latin typeface="ＭＳ Ｐゴシック" panose="020B0600070205080204" pitchFamily="50" charset="-128"/>
                <a:ea typeface="ＭＳ Ｐゴシック" panose="020B0600070205080204" pitchFamily="50" charset="-128"/>
              </a:rPr>
              <a:t>第</a:t>
            </a:r>
            <a:r>
              <a:rPr lang="en-US" altLang="ja-JP" sz="2400" b="1" dirty="0">
                <a:solidFill>
                  <a:srgbClr val="FFC000"/>
                </a:solidFill>
                <a:latin typeface="ＭＳ Ｐゴシック" panose="020B0600070205080204" pitchFamily="50" charset="-128"/>
                <a:ea typeface="ＭＳ Ｐゴシック" panose="020B0600070205080204" pitchFamily="50" charset="-128"/>
              </a:rPr>
              <a:t>11</a:t>
            </a:r>
            <a:r>
              <a:rPr lang="ja-JP" altLang="en-US" sz="2400" b="1" dirty="0" smtClean="0">
                <a:solidFill>
                  <a:srgbClr val="FFC000"/>
                </a:solidFill>
                <a:latin typeface="ＭＳ Ｐゴシック" panose="020B0600070205080204" pitchFamily="50" charset="-128"/>
                <a:ea typeface="ＭＳ Ｐゴシック" panose="020B0600070205080204" pitchFamily="50" charset="-128"/>
              </a:rPr>
              <a:t>回</a:t>
            </a:r>
            <a:r>
              <a:rPr lang="en-US" altLang="ja-JP" sz="2400" b="1" dirty="0" smtClean="0">
                <a:solidFill>
                  <a:srgbClr val="FFC000"/>
                </a:solidFill>
                <a:latin typeface="ＭＳ Ｐゴシック" panose="020B0600070205080204" pitchFamily="50" charset="-128"/>
                <a:ea typeface="ＭＳ Ｐゴシック" panose="020B0600070205080204" pitchFamily="50" charset="-128"/>
              </a:rPr>
              <a:t>(</a:t>
            </a:r>
            <a:r>
              <a:rPr lang="en-US" altLang="ja-JP" sz="2400" b="1" dirty="0">
                <a:solidFill>
                  <a:srgbClr val="FFC000"/>
                </a:solidFill>
                <a:latin typeface="ＭＳ Ｐゴシック" panose="020B0600070205080204" pitchFamily="50" charset="-128"/>
                <a:ea typeface="ＭＳ Ｐゴシック" panose="020B0600070205080204" pitchFamily="50" charset="-128"/>
              </a:rPr>
              <a:t>12/19</a:t>
            </a:r>
            <a:r>
              <a:rPr lang="en-US" altLang="ja-JP" sz="2400" b="1" dirty="0" smtClean="0">
                <a:solidFill>
                  <a:srgbClr val="FFC000"/>
                </a:solidFill>
                <a:latin typeface="ＭＳ Ｐゴシック" panose="020B0600070205080204" pitchFamily="50" charset="-128"/>
                <a:ea typeface="ＭＳ Ｐゴシック" panose="020B0600070205080204" pitchFamily="50" charset="-128"/>
              </a:rPr>
              <a:t>)  </a:t>
            </a:r>
            <a:r>
              <a:rPr lang="ja-JP" altLang="en-US" sz="2400" dirty="0" smtClean="0">
                <a:solidFill>
                  <a:srgbClr val="FFC000"/>
                </a:solidFill>
                <a:latin typeface="ＭＳ Ｐゴシック" panose="020B0600070205080204" pitchFamily="50" charset="-128"/>
                <a:ea typeface="ＭＳ Ｐゴシック" panose="020B0600070205080204" pitchFamily="50" charset="-128"/>
              </a:rPr>
              <a:t>中間</a:t>
            </a:r>
            <a:r>
              <a:rPr lang="ja-JP" altLang="en-US" sz="2400" dirty="0">
                <a:solidFill>
                  <a:srgbClr val="FFC000"/>
                </a:solidFill>
                <a:latin typeface="ＭＳ Ｐゴシック" panose="020B0600070205080204" pitchFamily="50" charset="-128"/>
                <a:ea typeface="ＭＳ Ｐゴシック" panose="020B0600070205080204" pitchFamily="50" charset="-128"/>
              </a:rPr>
              <a:t>発表</a:t>
            </a:r>
            <a:endParaRPr lang="en-US" altLang="ja-JP" sz="2400" dirty="0">
              <a:solidFill>
                <a:srgbClr val="FFC000"/>
              </a:solidFill>
              <a:latin typeface="ＭＳ Ｐゴシック" panose="020B0600070205080204" pitchFamily="50" charset="-128"/>
              <a:ea typeface="ＭＳ Ｐゴシック" panose="020B0600070205080204" pitchFamily="50" charset="-128"/>
            </a:endParaRPr>
          </a:p>
          <a:p>
            <a:r>
              <a:rPr lang="ja-JP" altLang="en-US" sz="2400" b="1" dirty="0" smtClean="0">
                <a:latin typeface="ＭＳ Ｐゴシック" panose="020B0600070205080204" pitchFamily="50" charset="-128"/>
                <a:ea typeface="ＭＳ Ｐゴシック" panose="020B0600070205080204" pitchFamily="50" charset="-128"/>
              </a:rPr>
              <a:t>第</a:t>
            </a:r>
            <a:r>
              <a:rPr lang="en-US" altLang="ja-JP" sz="2400" b="1" dirty="0" smtClean="0">
                <a:latin typeface="ＭＳ Ｐゴシック" panose="020B0600070205080204" pitchFamily="50" charset="-128"/>
                <a:ea typeface="ＭＳ Ｐゴシック" panose="020B0600070205080204" pitchFamily="50" charset="-128"/>
              </a:rPr>
              <a:t>12</a:t>
            </a:r>
            <a:r>
              <a:rPr lang="ja-JP" altLang="en-US" sz="2400" b="1" dirty="0" smtClean="0">
                <a:latin typeface="ＭＳ Ｐゴシック" panose="020B0600070205080204" pitchFamily="50" charset="-128"/>
                <a:ea typeface="ＭＳ Ｐゴシック" panose="020B0600070205080204" pitchFamily="50" charset="-128"/>
              </a:rPr>
              <a:t>回</a:t>
            </a:r>
            <a:r>
              <a:rPr lang="en-US" altLang="ja-JP" sz="2400" b="1" dirty="0" smtClean="0">
                <a:latin typeface="ＭＳ Ｐゴシック" panose="020B0600070205080204" pitchFamily="50" charset="-128"/>
                <a:ea typeface="ＭＳ Ｐゴシック" panose="020B0600070205080204" pitchFamily="50" charset="-128"/>
              </a:rPr>
              <a:t>(12/26)</a:t>
            </a:r>
            <a:r>
              <a:rPr lang="ja-JP" altLang="en-US" sz="2400" b="1" dirty="0">
                <a:latin typeface="ＭＳ Ｐゴシック" panose="020B0600070205080204" pitchFamily="50" charset="-128"/>
                <a:ea typeface="ＭＳ Ｐゴシック" panose="020B0600070205080204" pitchFamily="50" charset="-128"/>
              </a:rPr>
              <a:t> </a:t>
            </a:r>
            <a:r>
              <a:rPr lang="ja-JP" altLang="en-US" sz="2400" b="1" dirty="0" smtClean="0">
                <a:latin typeface="ＭＳ Ｐゴシック" panose="020B0600070205080204" pitchFamily="50" charset="-128"/>
                <a:ea typeface="ＭＳ Ｐゴシック" panose="020B0600070205080204" pitchFamily="50" charset="-128"/>
              </a:rPr>
              <a:t> </a:t>
            </a:r>
            <a:r>
              <a:rPr lang="ja-JP" altLang="en-US" sz="2400" dirty="0" smtClean="0">
                <a:latin typeface="ＭＳ Ｐゴシック" panose="020B0600070205080204" pitchFamily="50" charset="-128"/>
                <a:ea typeface="ＭＳ Ｐゴシック" panose="020B0600070205080204" pitchFamily="50" charset="-128"/>
              </a:rPr>
              <a:t>オブジェクトの作成 </a:t>
            </a:r>
            <a:r>
              <a:rPr lang="en-US" altLang="ja-JP" sz="2400" dirty="0" smtClean="0">
                <a:latin typeface="ＭＳ Ｐゴシック" panose="020B0600070205080204" pitchFamily="50" charset="-128"/>
                <a:ea typeface="ＭＳ Ｐゴシック" panose="020B0600070205080204" pitchFamily="50" charset="-128"/>
              </a:rPr>
              <a:t>/ Android</a:t>
            </a:r>
            <a:r>
              <a:rPr lang="ja-JP" altLang="en-US" sz="2400" dirty="0" smtClean="0">
                <a:latin typeface="ＭＳ Ｐゴシック" panose="020B0600070205080204" pitchFamily="50" charset="-128"/>
                <a:ea typeface="ＭＳ Ｐゴシック" panose="020B0600070205080204" pitchFamily="50" charset="-128"/>
              </a:rPr>
              <a:t>アプリの改良</a:t>
            </a:r>
            <a:endParaRPr lang="en-US" altLang="ja-JP" sz="2400" dirty="0" smtClean="0">
              <a:latin typeface="ＭＳ Ｐゴシック" panose="020B0600070205080204" pitchFamily="50" charset="-128"/>
              <a:ea typeface="ＭＳ Ｐゴシック" panose="020B0600070205080204" pitchFamily="50" charset="-128"/>
            </a:endParaRPr>
          </a:p>
          <a:p>
            <a:r>
              <a:rPr lang="ja-JP" altLang="en-US" sz="2400" b="1" dirty="0">
                <a:latin typeface="ＭＳ Ｐゴシック" panose="020B0600070205080204" pitchFamily="50" charset="-128"/>
                <a:ea typeface="ＭＳ Ｐゴシック" panose="020B0600070205080204" pitchFamily="50" charset="-128"/>
              </a:rPr>
              <a:t>第</a:t>
            </a:r>
            <a:r>
              <a:rPr lang="en-US" altLang="ja-JP" sz="2400" b="1" dirty="0">
                <a:latin typeface="ＭＳ Ｐゴシック" panose="020B0600070205080204" pitchFamily="50" charset="-128"/>
                <a:ea typeface="ＭＳ Ｐゴシック" panose="020B0600070205080204" pitchFamily="50" charset="-128"/>
              </a:rPr>
              <a:t>13</a:t>
            </a:r>
            <a:r>
              <a:rPr lang="ja-JP" altLang="en-US" sz="2400" b="1" dirty="0" smtClean="0">
                <a:latin typeface="ＭＳ Ｐゴシック" panose="020B0600070205080204" pitchFamily="50" charset="-128"/>
                <a:ea typeface="ＭＳ Ｐゴシック" panose="020B0600070205080204" pitchFamily="50" charset="-128"/>
              </a:rPr>
              <a:t>回</a:t>
            </a:r>
            <a:r>
              <a:rPr lang="en-US" altLang="ja-JP" sz="2400" b="1" dirty="0" smtClean="0">
                <a:latin typeface="ＭＳ Ｐゴシック" panose="020B0600070205080204" pitchFamily="50" charset="-128"/>
                <a:ea typeface="ＭＳ Ｐゴシック" panose="020B0600070205080204" pitchFamily="50" charset="-128"/>
              </a:rPr>
              <a:t>( 1/</a:t>
            </a:r>
            <a:r>
              <a:rPr lang="ja-JP" altLang="en-US" sz="2400" b="1" dirty="0">
                <a:latin typeface="ＭＳ Ｐゴシック" panose="020B0600070205080204" pitchFamily="50" charset="-128"/>
                <a:ea typeface="ＭＳ Ｐゴシック" panose="020B0600070205080204" pitchFamily="50" charset="-128"/>
              </a:rPr>
              <a:t> </a:t>
            </a:r>
            <a:r>
              <a:rPr lang="ja-JP" altLang="en-US" sz="2400" b="1" dirty="0" smtClean="0">
                <a:latin typeface="ＭＳ Ｐゴシック" panose="020B0600070205080204" pitchFamily="50" charset="-128"/>
                <a:ea typeface="ＭＳ Ｐゴシック" panose="020B0600070205080204" pitchFamily="50" charset="-128"/>
              </a:rPr>
              <a:t> </a:t>
            </a:r>
            <a:r>
              <a:rPr lang="en-US" altLang="ja-JP" sz="2400" b="1" dirty="0" smtClean="0">
                <a:latin typeface="ＭＳ Ｐゴシック" panose="020B0600070205080204" pitchFamily="50" charset="-128"/>
                <a:ea typeface="ＭＳ Ｐゴシック" panose="020B0600070205080204" pitchFamily="50" charset="-128"/>
              </a:rPr>
              <a:t>9)  </a:t>
            </a:r>
            <a:r>
              <a:rPr lang="ja-JP" altLang="en-US" sz="2400" dirty="0" smtClean="0">
                <a:latin typeface="ＭＳ Ｐゴシック" panose="020B0600070205080204" pitchFamily="50" charset="-128"/>
                <a:ea typeface="ＭＳ Ｐゴシック" panose="020B0600070205080204" pitchFamily="50" charset="-128"/>
              </a:rPr>
              <a:t>オブジェクトの作成 </a:t>
            </a:r>
            <a:r>
              <a:rPr lang="en-US" altLang="ja-JP" sz="2400" dirty="0" smtClean="0">
                <a:latin typeface="ＭＳ Ｐゴシック" panose="020B0600070205080204" pitchFamily="50" charset="-128"/>
                <a:ea typeface="ＭＳ Ｐゴシック" panose="020B0600070205080204" pitchFamily="50" charset="-128"/>
              </a:rPr>
              <a:t>/ Android</a:t>
            </a:r>
            <a:r>
              <a:rPr lang="ja-JP" altLang="en-US" sz="2400" dirty="0">
                <a:latin typeface="ＭＳ Ｐゴシック" panose="020B0600070205080204" pitchFamily="50" charset="-128"/>
                <a:ea typeface="ＭＳ Ｐゴシック" panose="020B0600070205080204" pitchFamily="50" charset="-128"/>
              </a:rPr>
              <a:t>アプリの改良</a:t>
            </a:r>
            <a:endParaRPr lang="en-US" altLang="ja-JP" sz="2400" dirty="0">
              <a:latin typeface="ＭＳ Ｐゴシック" panose="020B0600070205080204" pitchFamily="50" charset="-128"/>
              <a:ea typeface="ＭＳ Ｐゴシック" panose="020B0600070205080204" pitchFamily="50" charset="-128"/>
            </a:endParaRPr>
          </a:p>
          <a:p>
            <a:r>
              <a:rPr lang="ja-JP" altLang="en-US" sz="2400" b="1" dirty="0" smtClean="0">
                <a:latin typeface="ＭＳ Ｐゴシック" panose="020B0600070205080204" pitchFamily="50" charset="-128"/>
                <a:ea typeface="ＭＳ Ｐゴシック" panose="020B0600070205080204" pitchFamily="50" charset="-128"/>
              </a:rPr>
              <a:t>第</a:t>
            </a:r>
            <a:r>
              <a:rPr lang="en-US" altLang="ja-JP" sz="2400" b="1" dirty="0" smtClean="0">
                <a:latin typeface="ＭＳ Ｐゴシック" panose="020B0600070205080204" pitchFamily="50" charset="-128"/>
                <a:ea typeface="ＭＳ Ｐゴシック" panose="020B0600070205080204" pitchFamily="50" charset="-128"/>
              </a:rPr>
              <a:t>14</a:t>
            </a:r>
            <a:r>
              <a:rPr lang="ja-JP" altLang="en-US" sz="2400" b="1" dirty="0" smtClean="0">
                <a:latin typeface="ＭＳ Ｐゴシック" panose="020B0600070205080204" pitchFamily="50" charset="-128"/>
                <a:ea typeface="ＭＳ Ｐゴシック" panose="020B0600070205080204" pitchFamily="50" charset="-128"/>
              </a:rPr>
              <a:t>回</a:t>
            </a:r>
            <a:r>
              <a:rPr lang="en-US" altLang="ja-JP" sz="2400" b="1" dirty="0" smtClean="0">
                <a:latin typeface="ＭＳ Ｐゴシック" panose="020B0600070205080204" pitchFamily="50" charset="-128"/>
                <a:ea typeface="ＭＳ Ｐゴシック" panose="020B0600070205080204" pitchFamily="50" charset="-128"/>
              </a:rPr>
              <a:t>( 1/16)  </a:t>
            </a:r>
            <a:r>
              <a:rPr lang="ja-JP" altLang="en-US" sz="2400" dirty="0" smtClean="0">
                <a:latin typeface="ＭＳ Ｐゴシック" panose="020B0600070205080204" pitchFamily="50" charset="-128"/>
                <a:ea typeface="ＭＳ Ｐゴシック" panose="020B0600070205080204" pitchFamily="50" charset="-128"/>
              </a:rPr>
              <a:t>オブジェクトの作成 </a:t>
            </a:r>
            <a:r>
              <a:rPr lang="en-US" altLang="ja-JP" sz="2400" dirty="0" smtClean="0">
                <a:latin typeface="ＭＳ Ｐゴシック" panose="020B0600070205080204" pitchFamily="50" charset="-128"/>
                <a:ea typeface="ＭＳ Ｐゴシック" panose="020B0600070205080204" pitchFamily="50" charset="-128"/>
              </a:rPr>
              <a:t>/ Android</a:t>
            </a:r>
            <a:r>
              <a:rPr lang="ja-JP" altLang="en-US" sz="2400" dirty="0">
                <a:latin typeface="ＭＳ Ｐゴシック" panose="020B0600070205080204" pitchFamily="50" charset="-128"/>
                <a:ea typeface="ＭＳ Ｐゴシック" panose="020B0600070205080204" pitchFamily="50" charset="-128"/>
              </a:rPr>
              <a:t>アプリの</a:t>
            </a:r>
            <a:r>
              <a:rPr lang="ja-JP" altLang="en-US" sz="2400" dirty="0" smtClean="0">
                <a:latin typeface="ＭＳ Ｐゴシック" panose="020B0600070205080204" pitchFamily="50" charset="-128"/>
                <a:ea typeface="ＭＳ Ｐゴシック" panose="020B0600070205080204" pitchFamily="50" charset="-128"/>
              </a:rPr>
              <a:t>改良</a:t>
            </a:r>
            <a:endParaRPr lang="en-US" altLang="ja-JP" sz="2400" dirty="0" smtClean="0">
              <a:latin typeface="ＭＳ Ｐゴシック" panose="020B0600070205080204" pitchFamily="50" charset="-128"/>
              <a:ea typeface="ＭＳ Ｐゴシック" panose="020B0600070205080204" pitchFamily="50" charset="-128"/>
            </a:endParaRPr>
          </a:p>
          <a:p>
            <a:r>
              <a:rPr lang="ja-JP" altLang="en-US" sz="2400" b="1" dirty="0">
                <a:solidFill>
                  <a:srgbClr val="FFC000"/>
                </a:solidFill>
                <a:latin typeface="ＭＳ Ｐゴシック" panose="020B0600070205080204" pitchFamily="50" charset="-128"/>
                <a:ea typeface="ＭＳ Ｐゴシック" panose="020B0600070205080204" pitchFamily="50" charset="-128"/>
              </a:rPr>
              <a:t>第</a:t>
            </a:r>
            <a:r>
              <a:rPr lang="en-US" altLang="ja-JP" sz="2400" b="1" dirty="0">
                <a:solidFill>
                  <a:srgbClr val="FFC000"/>
                </a:solidFill>
                <a:latin typeface="ＭＳ Ｐゴシック" panose="020B0600070205080204" pitchFamily="50" charset="-128"/>
                <a:ea typeface="ＭＳ Ｐゴシック" panose="020B0600070205080204" pitchFamily="50" charset="-128"/>
              </a:rPr>
              <a:t>15</a:t>
            </a:r>
            <a:r>
              <a:rPr lang="ja-JP" altLang="en-US" sz="2400" b="1" dirty="0" smtClean="0">
                <a:solidFill>
                  <a:srgbClr val="FFC000"/>
                </a:solidFill>
                <a:latin typeface="ＭＳ Ｐゴシック" panose="020B0600070205080204" pitchFamily="50" charset="-128"/>
                <a:ea typeface="ＭＳ Ｐゴシック" panose="020B0600070205080204" pitchFamily="50" charset="-128"/>
              </a:rPr>
              <a:t>回</a:t>
            </a:r>
            <a:r>
              <a:rPr lang="en-US" altLang="ja-JP" sz="2400" b="1" dirty="0" smtClean="0">
                <a:solidFill>
                  <a:srgbClr val="FFC000"/>
                </a:solidFill>
                <a:latin typeface="ＭＳ Ｐゴシック" panose="020B0600070205080204" pitchFamily="50" charset="-128"/>
                <a:ea typeface="ＭＳ Ｐゴシック" panose="020B0600070205080204" pitchFamily="50" charset="-128"/>
              </a:rPr>
              <a:t>( 1/23)  </a:t>
            </a:r>
            <a:r>
              <a:rPr lang="ja-JP" altLang="en-US" sz="2400" dirty="0" smtClean="0">
                <a:solidFill>
                  <a:srgbClr val="FFC000"/>
                </a:solidFill>
                <a:latin typeface="ＭＳ Ｐゴシック" panose="020B0600070205080204" pitchFamily="50" charset="-128"/>
                <a:ea typeface="ＭＳ Ｐゴシック" panose="020B0600070205080204" pitchFamily="50" charset="-128"/>
              </a:rPr>
              <a:t>最終発表</a:t>
            </a:r>
            <a:endParaRPr lang="ja-JP" altLang="en-US" sz="2400" dirty="0">
              <a:solidFill>
                <a:srgbClr val="FFC000"/>
              </a:solidFill>
              <a:latin typeface="ＭＳ Ｐゴシック" panose="020B0600070205080204" pitchFamily="50" charset="-128"/>
              <a:ea typeface="ＭＳ Ｐゴシック" panose="020B0600070205080204" pitchFamily="50" charset="-128"/>
            </a:endParaRPr>
          </a:p>
        </p:txBody>
      </p:sp>
      <p:sp>
        <p:nvSpPr>
          <p:cNvPr id="7" name="スライド番号プレースホルダー 6"/>
          <p:cNvSpPr>
            <a:spLocks noGrp="1"/>
          </p:cNvSpPr>
          <p:nvPr>
            <p:ph type="sldNum" sz="quarter" idx="12"/>
          </p:nvPr>
        </p:nvSpPr>
        <p:spPr/>
        <p:txBody>
          <a:bodyPr/>
          <a:lstStyle/>
          <a:p>
            <a:fld id="{BA40F03F-B12C-43E0-A740-6570E7035D13}" type="slidenum">
              <a:rPr kumimoji="1" lang="ja-JP" altLang="en-US" smtClean="0"/>
              <a:t>11</a:t>
            </a:fld>
            <a:endParaRPr kumimoji="1" lang="ja-JP" altLang="en-US"/>
          </a:p>
        </p:txBody>
      </p:sp>
    </p:spTree>
    <p:extLst>
      <p:ext uri="{BB962C8B-B14F-4D97-AF65-F5344CB8AC3E}">
        <p14:creationId xmlns:p14="http://schemas.microsoft.com/office/powerpoint/2010/main" val="2106709843"/>
      </p:ext>
    </p:extLst>
  </p:cSld>
  <p:clrMapOvr>
    <a:masterClrMapping/>
  </p:clrMapOvr>
  <mc:AlternateContent xmlns:mc="http://schemas.openxmlformats.org/markup-compatibility/2006" xmlns:p14="http://schemas.microsoft.com/office/powerpoint/2010/main">
    <mc:Choice Requires="p14">
      <p:transition spd="slow" p14:dur="2000" advTm="136"/>
    </mc:Choice>
    <mc:Fallback xmlns="">
      <p:transition spd="slow" advTm="136"/>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角丸四角形 18"/>
          <p:cNvSpPr/>
          <p:nvPr/>
        </p:nvSpPr>
        <p:spPr>
          <a:xfrm>
            <a:off x="6300192" y="2862228"/>
            <a:ext cx="1908212" cy="340564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角丸四角形 21"/>
          <p:cNvSpPr/>
          <p:nvPr/>
        </p:nvSpPr>
        <p:spPr>
          <a:xfrm>
            <a:off x="91530" y="1121898"/>
            <a:ext cx="4912518" cy="566124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2"/>
          <p:cNvSpPr>
            <a:spLocks noGrp="1"/>
          </p:cNvSpPr>
          <p:nvPr>
            <p:ph type="title"/>
          </p:nvPr>
        </p:nvSpPr>
        <p:spPr>
          <a:xfrm>
            <a:off x="529208" y="116632"/>
            <a:ext cx="8229600" cy="1143000"/>
          </a:xfrm>
        </p:spPr>
        <p:txBody>
          <a:bodyPr/>
          <a:lstStyle/>
          <a:p>
            <a:r>
              <a:rPr lang="ja-JP" altLang="en-US" b="1" dirty="0" smtClean="0">
                <a:latin typeface="ＭＳ Ｐ明朝" panose="02020600040205080304" pitchFamily="18" charset="-128"/>
                <a:ea typeface="ＭＳ Ｐ明朝" panose="02020600040205080304" pitchFamily="18" charset="-128"/>
              </a:rPr>
              <a:t>計画段階システム</a:t>
            </a:r>
            <a:r>
              <a:rPr lang="ja-JP" altLang="en-US" b="1" dirty="0">
                <a:latin typeface="ＭＳ Ｐ明朝" panose="02020600040205080304" pitchFamily="18" charset="-128"/>
                <a:ea typeface="ＭＳ Ｐ明朝" panose="02020600040205080304" pitchFamily="18" charset="-128"/>
              </a:rPr>
              <a:t>構成</a:t>
            </a:r>
            <a:endParaRPr kumimoji="1" lang="ja-JP" altLang="en-US" b="1" dirty="0">
              <a:latin typeface="ＭＳ Ｐ明朝" panose="02020600040205080304" pitchFamily="18" charset="-128"/>
              <a:ea typeface="ＭＳ Ｐ明朝" panose="02020600040205080304" pitchFamily="18" charset="-128"/>
            </a:endParaRPr>
          </a:p>
        </p:txBody>
      </p:sp>
      <p:sp>
        <p:nvSpPr>
          <p:cNvPr id="4" name="角丸四角形 3"/>
          <p:cNvSpPr/>
          <p:nvPr/>
        </p:nvSpPr>
        <p:spPr>
          <a:xfrm>
            <a:off x="6499766" y="3501008"/>
            <a:ext cx="1512168" cy="25202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テキスト ボックス 4"/>
          <p:cNvSpPr txBox="1"/>
          <p:nvPr/>
        </p:nvSpPr>
        <p:spPr>
          <a:xfrm>
            <a:off x="6444208" y="3001598"/>
            <a:ext cx="2088232" cy="369332"/>
          </a:xfrm>
          <a:prstGeom prst="rect">
            <a:avLst/>
          </a:prstGeom>
          <a:noFill/>
        </p:spPr>
        <p:txBody>
          <a:bodyPr wrap="square" rtlCol="0">
            <a:spAutoFit/>
          </a:bodyPr>
          <a:lstStyle/>
          <a:p>
            <a:r>
              <a:rPr kumimoji="1" lang="en-US" altLang="ja-JP" dirty="0" smtClean="0">
                <a:latin typeface="ＭＳ Ｐゴシック" panose="020B0600070205080204" pitchFamily="50" charset="-128"/>
                <a:ea typeface="ＭＳ Ｐゴシック" panose="020B0600070205080204" pitchFamily="50" charset="-128"/>
              </a:rPr>
              <a:t>Android</a:t>
            </a:r>
            <a:r>
              <a:rPr kumimoji="1" lang="ja-JP" altLang="en-US" dirty="0" smtClean="0">
                <a:latin typeface="ＭＳ Ｐゴシック" panose="020B0600070205080204" pitchFamily="50" charset="-128"/>
                <a:ea typeface="ＭＳ Ｐゴシック" panose="020B0600070205080204" pitchFamily="50" charset="-128"/>
              </a:rPr>
              <a:t>アプリ</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6" name="正方形/長方形 5"/>
          <p:cNvSpPr/>
          <p:nvPr/>
        </p:nvSpPr>
        <p:spPr>
          <a:xfrm>
            <a:off x="6658538" y="3937838"/>
            <a:ext cx="540060" cy="10846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latin typeface="ＭＳ Ｐゴシック" panose="020B0600070205080204" pitchFamily="50" charset="-128"/>
                <a:ea typeface="ＭＳ Ｐゴシック" panose="020B0600070205080204" pitchFamily="50" charset="-128"/>
              </a:rPr>
              <a:t>左</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7" name="正方形/長方形 6"/>
          <p:cNvSpPr/>
          <p:nvPr/>
        </p:nvSpPr>
        <p:spPr>
          <a:xfrm>
            <a:off x="7308304" y="3933056"/>
            <a:ext cx="504056" cy="10894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latin typeface="ＭＳ Ｐゴシック" panose="020B0600070205080204" pitchFamily="50" charset="-128"/>
                <a:ea typeface="ＭＳ Ｐゴシック" panose="020B0600070205080204" pitchFamily="50" charset="-128"/>
              </a:rPr>
              <a:t>右</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8" name="テキスト ボックス 7"/>
          <p:cNvSpPr txBox="1"/>
          <p:nvPr/>
        </p:nvSpPr>
        <p:spPr>
          <a:xfrm>
            <a:off x="2514585" y="1553583"/>
            <a:ext cx="1728192" cy="369332"/>
          </a:xfrm>
          <a:prstGeom prst="rect">
            <a:avLst/>
          </a:prstGeom>
          <a:noFill/>
        </p:spPr>
        <p:txBody>
          <a:bodyPr wrap="square" rtlCol="0">
            <a:spAutoFit/>
          </a:bodyPr>
          <a:lstStyle/>
          <a:p>
            <a:r>
              <a:rPr kumimoji="1" lang="en-US" altLang="ja-JP" dirty="0" smtClean="0">
                <a:latin typeface="ＭＳ Ｐゴシック" panose="020B0600070205080204" pitchFamily="50" charset="-128"/>
                <a:ea typeface="ＭＳ Ｐゴシック" panose="020B0600070205080204" pitchFamily="50" charset="-128"/>
              </a:rPr>
              <a:t>FPGA</a:t>
            </a:r>
            <a:r>
              <a:rPr kumimoji="1" lang="ja-JP" altLang="en-US" dirty="0" smtClean="0">
                <a:latin typeface="ＭＳ Ｐゴシック" panose="020B0600070205080204" pitchFamily="50" charset="-128"/>
                <a:ea typeface="ＭＳ Ｐゴシック" panose="020B0600070205080204" pitchFamily="50" charset="-128"/>
              </a:rPr>
              <a:t>ボード</a:t>
            </a:r>
            <a:endParaRPr kumimoji="1" lang="ja-JP" altLang="en-US" dirty="0">
              <a:latin typeface="ＭＳ Ｐゴシック" panose="020B0600070205080204" pitchFamily="50" charset="-128"/>
              <a:ea typeface="ＭＳ Ｐゴシック" panose="020B0600070205080204" pitchFamily="50" charset="-128"/>
            </a:endParaRPr>
          </a:p>
        </p:txBody>
      </p:sp>
      <p:cxnSp>
        <p:nvCxnSpPr>
          <p:cNvPr id="9" name="直線矢印コネクタ 8"/>
          <p:cNvCxnSpPr/>
          <p:nvPr/>
        </p:nvCxnSpPr>
        <p:spPr>
          <a:xfrm>
            <a:off x="5004048" y="3273010"/>
            <a:ext cx="1296144" cy="51603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10" name="テキスト ボックス 9"/>
          <p:cNvSpPr txBox="1"/>
          <p:nvPr/>
        </p:nvSpPr>
        <p:spPr>
          <a:xfrm>
            <a:off x="5111918" y="2492896"/>
            <a:ext cx="1636488" cy="369332"/>
          </a:xfrm>
          <a:prstGeom prst="rect">
            <a:avLst/>
          </a:prstGeom>
          <a:noFill/>
        </p:spPr>
        <p:txBody>
          <a:bodyPr wrap="square" rtlCol="0">
            <a:spAutoFit/>
          </a:bodyPr>
          <a:lstStyle/>
          <a:p>
            <a:r>
              <a:rPr kumimoji="1" lang="en-US" altLang="ja-JP" dirty="0" smtClean="0">
                <a:latin typeface="ＭＳ Ｐゴシック" panose="020B0600070205080204" pitchFamily="50" charset="-128"/>
                <a:ea typeface="ＭＳ Ｐゴシック" panose="020B0600070205080204" pitchFamily="50" charset="-128"/>
              </a:rPr>
              <a:t>Wi-Fi</a:t>
            </a:r>
            <a:r>
              <a:rPr kumimoji="1" lang="ja-JP" altLang="en-US" dirty="0" smtClean="0">
                <a:latin typeface="ＭＳ Ｐゴシック" panose="020B0600070205080204" pitchFamily="50" charset="-128"/>
                <a:ea typeface="ＭＳ Ｐゴシック" panose="020B0600070205080204" pitchFamily="50" charset="-128"/>
              </a:rPr>
              <a:t>で通信</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11" name="平行四辺形 10"/>
          <p:cNvSpPr/>
          <p:nvPr/>
        </p:nvSpPr>
        <p:spPr>
          <a:xfrm>
            <a:off x="1797034" y="2482533"/>
            <a:ext cx="865870" cy="1038129"/>
          </a:xfrm>
          <a:prstGeom prst="parallelogram">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 name="平行四辺形 11"/>
          <p:cNvSpPr/>
          <p:nvPr/>
        </p:nvSpPr>
        <p:spPr>
          <a:xfrm>
            <a:off x="1835696" y="2101498"/>
            <a:ext cx="3096344" cy="1800200"/>
          </a:xfrm>
          <a:prstGeom prst="parallelogram">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3" name="正方形/長方形 12"/>
          <p:cNvSpPr/>
          <p:nvPr/>
        </p:nvSpPr>
        <p:spPr>
          <a:xfrm>
            <a:off x="2196623" y="5836622"/>
            <a:ext cx="1367265" cy="2880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正方形/長方形 13"/>
          <p:cNvSpPr/>
          <p:nvPr/>
        </p:nvSpPr>
        <p:spPr>
          <a:xfrm>
            <a:off x="1656119" y="4938536"/>
            <a:ext cx="2448272" cy="10801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5" name="フリーフォーム 14"/>
          <p:cNvSpPr/>
          <p:nvPr/>
        </p:nvSpPr>
        <p:spPr>
          <a:xfrm>
            <a:off x="395536" y="2677561"/>
            <a:ext cx="2664296" cy="3934309"/>
          </a:xfrm>
          <a:custGeom>
            <a:avLst/>
            <a:gdLst>
              <a:gd name="connsiteX0" fmla="*/ 1805917 w 2897298"/>
              <a:gd name="connsiteY0" fmla="*/ 327862 h 4103186"/>
              <a:gd name="connsiteX1" fmla="*/ 124601 w 2897298"/>
              <a:gd name="connsiteY1" fmla="*/ 342611 h 4103186"/>
              <a:gd name="connsiteX2" fmla="*/ 434317 w 2897298"/>
              <a:gd name="connsiteY2" fmla="*/ 3852727 h 4103186"/>
              <a:gd name="connsiteX3" fmla="*/ 2897298 w 2897298"/>
              <a:gd name="connsiteY3" fmla="*/ 3543011 h 4103186"/>
            </a:gdLst>
            <a:ahLst/>
            <a:cxnLst>
              <a:cxn ang="0">
                <a:pos x="connsiteX0" y="connsiteY0"/>
              </a:cxn>
              <a:cxn ang="0">
                <a:pos x="connsiteX1" y="connsiteY1"/>
              </a:cxn>
              <a:cxn ang="0">
                <a:pos x="connsiteX2" y="connsiteY2"/>
              </a:cxn>
              <a:cxn ang="0">
                <a:pos x="connsiteX3" y="connsiteY3"/>
              </a:cxn>
            </a:cxnLst>
            <a:rect l="l" t="t" r="r" b="b"/>
            <a:pathLst>
              <a:path w="2897298" h="4103186">
                <a:moveTo>
                  <a:pt x="1805917" y="327862"/>
                </a:moveTo>
                <a:cubicBezTo>
                  <a:pt x="1079559" y="41498"/>
                  <a:pt x="353201" y="-244866"/>
                  <a:pt x="124601" y="342611"/>
                </a:cubicBezTo>
                <a:cubicBezTo>
                  <a:pt x="-103999" y="930088"/>
                  <a:pt x="-27799" y="3319327"/>
                  <a:pt x="434317" y="3852727"/>
                </a:cubicBezTo>
                <a:cubicBezTo>
                  <a:pt x="896433" y="4386127"/>
                  <a:pt x="1896865" y="3964569"/>
                  <a:pt x="2897298" y="3543011"/>
                </a:cubicBezTo>
              </a:path>
            </a:pathLst>
          </a:custGeom>
          <a:ln w="571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6" name="ドーナツ 15"/>
          <p:cNvSpPr/>
          <p:nvPr/>
        </p:nvSpPr>
        <p:spPr>
          <a:xfrm>
            <a:off x="2125502" y="5226568"/>
            <a:ext cx="504056" cy="504056"/>
          </a:xfrm>
          <a:prstGeom prst="don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sp>
        <p:nvSpPr>
          <p:cNvPr id="17" name="ドーナツ 16"/>
          <p:cNvSpPr/>
          <p:nvPr/>
        </p:nvSpPr>
        <p:spPr>
          <a:xfrm>
            <a:off x="3059832" y="5226568"/>
            <a:ext cx="504056" cy="504056"/>
          </a:xfrm>
          <a:prstGeom prst="don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sp>
        <p:nvSpPr>
          <p:cNvPr id="18" name="テキスト ボックス 17"/>
          <p:cNvSpPr txBox="1"/>
          <p:nvPr/>
        </p:nvSpPr>
        <p:spPr>
          <a:xfrm>
            <a:off x="2125501" y="4468470"/>
            <a:ext cx="1978889" cy="369332"/>
          </a:xfrm>
          <a:prstGeom prst="rect">
            <a:avLst/>
          </a:prstGeom>
          <a:noFill/>
        </p:spPr>
        <p:txBody>
          <a:bodyPr wrap="square" rtlCol="0">
            <a:spAutoFit/>
          </a:bodyPr>
          <a:lstStyle/>
          <a:p>
            <a:r>
              <a:rPr kumimoji="1" lang="ja-JP" altLang="en-US" dirty="0" smtClean="0">
                <a:latin typeface="ＭＳ Ｐゴシック" panose="020B0600070205080204" pitchFamily="50" charset="-128"/>
                <a:ea typeface="ＭＳ Ｐゴシック" panose="020B0600070205080204" pitchFamily="50" charset="-128"/>
              </a:rPr>
              <a:t>ステレオカメラ</a:t>
            </a:r>
            <a:endParaRPr kumimoji="1" lang="ja-JP" altLang="en-US" dirty="0">
              <a:latin typeface="ＭＳ Ｐゴシック" panose="020B0600070205080204" pitchFamily="50" charset="-128"/>
              <a:ea typeface="ＭＳ Ｐゴシック" panose="020B0600070205080204" pitchFamily="50" charset="-128"/>
            </a:endParaRPr>
          </a:p>
        </p:txBody>
      </p:sp>
      <p:cxnSp>
        <p:nvCxnSpPr>
          <p:cNvPr id="20" name="直線矢印コネクタ 19"/>
          <p:cNvCxnSpPr/>
          <p:nvPr/>
        </p:nvCxnSpPr>
        <p:spPr>
          <a:xfrm flipV="1">
            <a:off x="4355976" y="4761148"/>
            <a:ext cx="1944216" cy="7560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1" name="テキスト ボックス 20"/>
          <p:cNvSpPr txBox="1"/>
          <p:nvPr/>
        </p:nvSpPr>
        <p:spPr>
          <a:xfrm>
            <a:off x="5000792" y="5226568"/>
            <a:ext cx="1656184" cy="369332"/>
          </a:xfrm>
          <a:prstGeom prst="rect">
            <a:avLst/>
          </a:prstGeom>
          <a:noFill/>
        </p:spPr>
        <p:txBody>
          <a:bodyPr wrap="square" rtlCol="0">
            <a:spAutoFit/>
          </a:bodyPr>
          <a:lstStyle/>
          <a:p>
            <a:r>
              <a:rPr kumimoji="1" lang="ja-JP" altLang="en-US" dirty="0" smtClean="0">
                <a:latin typeface="ＭＳ Ｐゴシック" panose="020B0600070205080204" pitchFamily="50" charset="-128"/>
                <a:ea typeface="ＭＳ Ｐゴシック" panose="020B0600070205080204" pitchFamily="50" charset="-128"/>
              </a:rPr>
              <a:t>画像を表示</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27" name="スライド番号プレースホルダー 26"/>
          <p:cNvSpPr>
            <a:spLocks noGrp="1"/>
          </p:cNvSpPr>
          <p:nvPr>
            <p:ph type="sldNum" sz="quarter" idx="12"/>
          </p:nvPr>
        </p:nvSpPr>
        <p:spPr/>
        <p:txBody>
          <a:bodyPr/>
          <a:lstStyle/>
          <a:p>
            <a:fld id="{BA40F03F-B12C-43E0-A740-6570E7035D13}" type="slidenum">
              <a:rPr kumimoji="1" lang="ja-JP" altLang="en-US" smtClean="0"/>
              <a:t>1</a:t>
            </a:fld>
            <a:endParaRPr kumimoji="1" lang="ja-JP" altLang="en-US"/>
          </a:p>
        </p:txBody>
      </p:sp>
    </p:spTree>
    <p:extLst>
      <p:ext uri="{BB962C8B-B14F-4D97-AF65-F5344CB8AC3E}">
        <p14:creationId xmlns:p14="http://schemas.microsoft.com/office/powerpoint/2010/main" val="1204576122"/>
      </p:ext>
    </p:extLst>
  </p:cSld>
  <p:clrMapOvr>
    <a:masterClrMapping/>
  </p:clrMapOvr>
  <mc:AlternateContent xmlns:mc="http://schemas.openxmlformats.org/markup-compatibility/2006" xmlns:p14="http://schemas.microsoft.com/office/powerpoint/2010/main">
    <mc:Choice Requires="p14">
      <p:transition spd="slow" p14:dur="2000" advTm="33826"/>
    </mc:Choice>
    <mc:Fallback xmlns="">
      <p:transition spd="slow" advTm="33826"/>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b="1" dirty="0" smtClean="0">
                <a:latin typeface="ＭＳ Ｐ明朝" panose="02020600040205080304" pitchFamily="18" charset="-128"/>
                <a:ea typeface="ＭＳ Ｐ明朝" panose="02020600040205080304" pitchFamily="18" charset="-128"/>
              </a:rPr>
              <a:t>計画段階時の開発手順</a:t>
            </a:r>
            <a:endParaRPr kumimoji="1" lang="ja-JP" altLang="en-US" b="1" dirty="0">
              <a:latin typeface="ＭＳ Ｐ明朝" panose="02020600040205080304" pitchFamily="18" charset="-128"/>
              <a:ea typeface="ＭＳ Ｐ明朝" panose="02020600040205080304" pitchFamily="18" charset="-128"/>
            </a:endParaRPr>
          </a:p>
        </p:txBody>
      </p:sp>
      <p:sp>
        <p:nvSpPr>
          <p:cNvPr id="3" name="テキスト ボックス 2"/>
          <p:cNvSpPr txBox="1"/>
          <p:nvPr/>
        </p:nvSpPr>
        <p:spPr>
          <a:xfrm>
            <a:off x="548649" y="2276872"/>
            <a:ext cx="7920880" cy="3785652"/>
          </a:xfrm>
          <a:prstGeom prst="rect">
            <a:avLst/>
          </a:prstGeom>
          <a:noFill/>
        </p:spPr>
        <p:txBody>
          <a:bodyPr wrap="square" rtlCol="0">
            <a:spAutoFit/>
          </a:bodyPr>
          <a:lstStyle/>
          <a:p>
            <a:r>
              <a:rPr kumimoji="1" lang="en-US" altLang="ja-JP" sz="2400" b="1" dirty="0" smtClean="0">
                <a:latin typeface="ＭＳ Ｐゴシック" panose="020B0600070205080204" pitchFamily="50" charset="-128"/>
                <a:ea typeface="ＭＳ Ｐゴシック" panose="020B0600070205080204" pitchFamily="50" charset="-128"/>
              </a:rPr>
              <a:t>STEP 1</a:t>
            </a:r>
            <a:r>
              <a:rPr lang="ja-JP" altLang="en-US" sz="2400" b="1" dirty="0">
                <a:latin typeface="ＭＳ Ｐゴシック" panose="020B0600070205080204" pitchFamily="50" charset="-128"/>
                <a:ea typeface="ＭＳ Ｐゴシック" panose="020B0600070205080204" pitchFamily="50" charset="-128"/>
              </a:rPr>
              <a:t>　</a:t>
            </a:r>
            <a:r>
              <a:rPr kumimoji="1" lang="en-US" altLang="ja-JP" sz="2400" dirty="0" smtClean="0">
                <a:latin typeface="ＭＳ Ｐゴシック" panose="020B0600070205080204" pitchFamily="50" charset="-128"/>
                <a:ea typeface="ＭＳ Ｐゴシック" panose="020B0600070205080204" pitchFamily="50" charset="-128"/>
              </a:rPr>
              <a:t>Android</a:t>
            </a:r>
            <a:r>
              <a:rPr lang="ja-JP" altLang="en-US" sz="2400" dirty="0" smtClean="0">
                <a:latin typeface="ＭＳ Ｐゴシック" panose="020B0600070205080204" pitchFamily="50" charset="-128"/>
                <a:ea typeface="ＭＳ Ｐゴシック" panose="020B0600070205080204" pitchFamily="50" charset="-128"/>
              </a:rPr>
              <a:t>内蔵</a:t>
            </a:r>
            <a:r>
              <a:rPr kumimoji="1" lang="ja-JP" altLang="en-US" sz="2400" dirty="0" smtClean="0">
                <a:latin typeface="ＭＳ Ｐゴシック" panose="020B0600070205080204" pitchFamily="50" charset="-128"/>
                <a:ea typeface="ＭＳ Ｐゴシック" panose="020B0600070205080204" pitchFamily="50" charset="-128"/>
              </a:rPr>
              <a:t>カメラの</a:t>
            </a:r>
            <a:r>
              <a:rPr lang="ja-JP" altLang="en-US" sz="2400" dirty="0">
                <a:latin typeface="ＭＳ Ｐゴシック" panose="020B0600070205080204" pitchFamily="50" charset="-128"/>
                <a:ea typeface="ＭＳ Ｐゴシック" panose="020B0600070205080204" pitchFamily="50" charset="-128"/>
              </a:rPr>
              <a:t>画像</a:t>
            </a:r>
            <a:r>
              <a:rPr kumimoji="1" lang="ja-JP" altLang="en-US" sz="2400" dirty="0" smtClean="0">
                <a:latin typeface="ＭＳ Ｐゴシック" panose="020B0600070205080204" pitchFamily="50" charset="-128"/>
                <a:ea typeface="ＭＳ Ｐゴシック" panose="020B0600070205080204" pitchFamily="50" charset="-128"/>
              </a:rPr>
              <a:t>を表示するアプリの作成</a:t>
            </a:r>
            <a:endParaRPr kumimoji="1" lang="en-US" altLang="ja-JP" sz="2400" dirty="0" smtClean="0">
              <a:latin typeface="ＭＳ Ｐゴシック" panose="020B0600070205080204" pitchFamily="50" charset="-128"/>
              <a:ea typeface="ＭＳ Ｐゴシック" panose="020B0600070205080204" pitchFamily="50" charset="-128"/>
            </a:endParaRPr>
          </a:p>
          <a:p>
            <a:endParaRPr lang="en-US" altLang="ja-JP" sz="2400" dirty="0" smtClean="0">
              <a:latin typeface="ＭＳ Ｐゴシック" panose="020B0600070205080204" pitchFamily="50" charset="-128"/>
              <a:ea typeface="ＭＳ Ｐゴシック" panose="020B0600070205080204" pitchFamily="50" charset="-128"/>
            </a:endParaRPr>
          </a:p>
          <a:p>
            <a:endParaRPr lang="en-US" altLang="ja-JP" sz="2400" dirty="0">
              <a:latin typeface="ＭＳ Ｐゴシック" panose="020B0600070205080204" pitchFamily="50" charset="-128"/>
              <a:ea typeface="ＭＳ Ｐゴシック" panose="020B0600070205080204" pitchFamily="50" charset="-128"/>
            </a:endParaRPr>
          </a:p>
          <a:p>
            <a:r>
              <a:rPr lang="en-US" altLang="ja-JP" sz="2400" b="1" dirty="0">
                <a:latin typeface="ＭＳ Ｐゴシック" panose="020B0600070205080204" pitchFamily="50" charset="-128"/>
                <a:ea typeface="ＭＳ Ｐゴシック" panose="020B0600070205080204" pitchFamily="50" charset="-128"/>
              </a:rPr>
              <a:t>STEP2	</a:t>
            </a:r>
            <a:r>
              <a:rPr lang="ja-JP" altLang="en-US" sz="2400" b="1" dirty="0" smtClean="0">
                <a:latin typeface="ＭＳ Ｐゴシック" panose="020B0600070205080204" pitchFamily="50" charset="-128"/>
                <a:ea typeface="ＭＳ Ｐゴシック" panose="020B0600070205080204" pitchFamily="50" charset="-128"/>
              </a:rPr>
              <a:t>　</a:t>
            </a:r>
            <a:r>
              <a:rPr lang="ja-JP" altLang="en-US" sz="2400" dirty="0" smtClean="0">
                <a:latin typeface="ＭＳ Ｐゴシック" panose="020B0600070205080204" pitchFamily="50" charset="-128"/>
                <a:ea typeface="ＭＳ Ｐゴシック" panose="020B0600070205080204" pitchFamily="50" charset="-128"/>
              </a:rPr>
              <a:t>カメラ</a:t>
            </a:r>
            <a:r>
              <a:rPr lang="ja-JP" altLang="en-US" sz="2400" dirty="0">
                <a:latin typeface="ＭＳ Ｐゴシック" panose="020B0600070205080204" pitchFamily="50" charset="-128"/>
                <a:ea typeface="ＭＳ Ｐゴシック" panose="020B0600070205080204" pitchFamily="50" charset="-128"/>
              </a:rPr>
              <a:t>入力の</a:t>
            </a:r>
            <a:r>
              <a:rPr lang="en-US" altLang="ja-JP" sz="2400" dirty="0">
                <a:latin typeface="ＭＳ Ｐゴシック" panose="020B0600070205080204" pitchFamily="50" charset="-128"/>
                <a:ea typeface="ＭＳ Ｐゴシック" panose="020B0600070205080204" pitchFamily="50" charset="-128"/>
              </a:rPr>
              <a:t>I/F</a:t>
            </a:r>
            <a:r>
              <a:rPr lang="ja-JP" altLang="en-US" sz="2400" dirty="0">
                <a:latin typeface="ＭＳ Ｐゴシック" panose="020B0600070205080204" pitchFamily="50" charset="-128"/>
                <a:ea typeface="ＭＳ Ｐゴシック" panose="020B0600070205080204" pitchFamily="50" charset="-128"/>
              </a:rPr>
              <a:t>の設計</a:t>
            </a:r>
          </a:p>
          <a:p>
            <a:endParaRPr kumimoji="1" lang="en-US" altLang="ja-JP" sz="2400" dirty="0" smtClean="0">
              <a:latin typeface="ＭＳ Ｐゴシック" panose="020B0600070205080204" pitchFamily="50" charset="-128"/>
              <a:ea typeface="ＭＳ Ｐゴシック" panose="020B0600070205080204" pitchFamily="50" charset="-128"/>
            </a:endParaRPr>
          </a:p>
          <a:p>
            <a:endParaRPr kumimoji="1" lang="en-US" altLang="ja-JP" sz="2400" dirty="0" smtClean="0">
              <a:latin typeface="ＭＳ Ｐゴシック" panose="020B0600070205080204" pitchFamily="50" charset="-128"/>
              <a:ea typeface="ＭＳ Ｐゴシック" panose="020B0600070205080204" pitchFamily="50" charset="-128"/>
            </a:endParaRPr>
          </a:p>
          <a:p>
            <a:r>
              <a:rPr lang="en-US" altLang="ja-JP" sz="2400" b="1" dirty="0" smtClean="0">
                <a:latin typeface="ＭＳ Ｐゴシック" panose="020B0600070205080204" pitchFamily="50" charset="-128"/>
                <a:ea typeface="ＭＳ Ｐゴシック" panose="020B0600070205080204" pitchFamily="50" charset="-128"/>
              </a:rPr>
              <a:t>STEP3</a:t>
            </a:r>
            <a:r>
              <a:rPr lang="ja-JP" altLang="en-US" sz="2400" b="1" dirty="0" smtClean="0">
                <a:latin typeface="ＭＳ Ｐゴシック" panose="020B0600070205080204" pitchFamily="50" charset="-128"/>
                <a:ea typeface="ＭＳ Ｐゴシック" panose="020B0600070205080204" pitchFamily="50" charset="-128"/>
              </a:rPr>
              <a:t>　</a:t>
            </a:r>
            <a:r>
              <a:rPr lang="ja-JP" altLang="en-US" sz="2400" dirty="0" smtClean="0">
                <a:latin typeface="ＭＳ Ｐゴシック" panose="020B0600070205080204" pitchFamily="50" charset="-128"/>
                <a:ea typeface="ＭＳ Ｐゴシック" panose="020B0600070205080204" pitchFamily="50" charset="-128"/>
              </a:rPr>
              <a:t>通信側</a:t>
            </a:r>
            <a:r>
              <a:rPr lang="ja-JP" altLang="en-US" sz="2400" dirty="0">
                <a:latin typeface="ＭＳ Ｐゴシック" panose="020B0600070205080204" pitchFamily="50" charset="-128"/>
                <a:ea typeface="ＭＳ Ｐゴシック" panose="020B0600070205080204" pitchFamily="50" charset="-128"/>
              </a:rPr>
              <a:t>とシステムの統合</a:t>
            </a:r>
          </a:p>
          <a:p>
            <a:endParaRPr kumimoji="1" lang="en-US" altLang="ja-JP" sz="2400" dirty="0" smtClean="0">
              <a:latin typeface="ＭＳ Ｐゴシック" panose="020B0600070205080204" pitchFamily="50" charset="-128"/>
              <a:ea typeface="ＭＳ Ｐゴシック" panose="020B0600070205080204" pitchFamily="50" charset="-128"/>
            </a:endParaRPr>
          </a:p>
          <a:p>
            <a:endParaRPr kumimoji="1" lang="en-US" altLang="ja-JP" sz="2400" b="1" dirty="0" smtClean="0">
              <a:latin typeface="ＭＳ Ｐゴシック" panose="020B0600070205080204" pitchFamily="50" charset="-128"/>
              <a:ea typeface="ＭＳ Ｐゴシック" panose="020B0600070205080204" pitchFamily="50" charset="-128"/>
            </a:endParaRPr>
          </a:p>
          <a:p>
            <a:r>
              <a:rPr lang="en-US" altLang="ja-JP" sz="2400" b="1" dirty="0">
                <a:latin typeface="ＭＳ Ｐゴシック" panose="020B0600070205080204" pitchFamily="50" charset="-128"/>
                <a:ea typeface="ＭＳ Ｐゴシック" panose="020B0600070205080204" pitchFamily="50" charset="-128"/>
              </a:rPr>
              <a:t>STEP4	</a:t>
            </a:r>
            <a:r>
              <a:rPr lang="ja-JP" altLang="en-US" sz="2400" b="1" dirty="0" smtClean="0">
                <a:latin typeface="ＭＳ Ｐゴシック" panose="020B0600070205080204" pitchFamily="50" charset="-128"/>
                <a:ea typeface="ＭＳ Ｐゴシック" panose="020B0600070205080204" pitchFamily="50" charset="-128"/>
              </a:rPr>
              <a:t>　</a:t>
            </a:r>
            <a:r>
              <a:rPr lang="ja-JP" altLang="en-US" sz="2400" dirty="0" smtClean="0">
                <a:latin typeface="ＭＳ Ｐゴシック" panose="020B0600070205080204" pitchFamily="50" charset="-128"/>
                <a:ea typeface="ＭＳ Ｐゴシック" panose="020B0600070205080204" pitchFamily="50" charset="-128"/>
              </a:rPr>
              <a:t>アプリ内</a:t>
            </a:r>
            <a:r>
              <a:rPr lang="ja-JP" altLang="en-US" sz="2400" dirty="0">
                <a:latin typeface="ＭＳ Ｐゴシック" panose="020B0600070205080204" pitchFamily="50" charset="-128"/>
                <a:ea typeface="ＭＳ Ｐゴシック" panose="020B0600070205080204" pitchFamily="50" charset="-128"/>
              </a:rPr>
              <a:t>で表示する画像を</a:t>
            </a:r>
            <a:r>
              <a:rPr lang="ja-JP" altLang="en-US" sz="2400" dirty="0" smtClean="0">
                <a:latin typeface="ＭＳ Ｐゴシック" panose="020B0600070205080204" pitchFamily="50" charset="-128"/>
                <a:ea typeface="ＭＳ Ｐゴシック" panose="020B0600070205080204" pitchFamily="50" charset="-128"/>
              </a:rPr>
              <a:t>ステレオカメラに</a:t>
            </a:r>
            <a:endParaRPr lang="ja-JP" altLang="en-US" sz="2400" dirty="0">
              <a:latin typeface="ＭＳ Ｐゴシック" panose="020B0600070205080204" pitchFamily="50" charset="-128"/>
              <a:ea typeface="ＭＳ Ｐゴシック" panose="020B0600070205080204" pitchFamily="50" charset="-128"/>
            </a:endParaRPr>
          </a:p>
        </p:txBody>
      </p:sp>
      <p:sp>
        <p:nvSpPr>
          <p:cNvPr id="10" name="スライド番号プレースホルダー 9"/>
          <p:cNvSpPr>
            <a:spLocks noGrp="1"/>
          </p:cNvSpPr>
          <p:nvPr>
            <p:ph type="sldNum" sz="quarter" idx="12"/>
          </p:nvPr>
        </p:nvSpPr>
        <p:spPr/>
        <p:txBody>
          <a:bodyPr/>
          <a:lstStyle/>
          <a:p>
            <a:fld id="{BA40F03F-B12C-43E0-A740-6570E7035D13}" type="slidenum">
              <a:rPr kumimoji="1" lang="ja-JP" altLang="en-US" smtClean="0"/>
              <a:t>2</a:t>
            </a:fld>
            <a:endParaRPr kumimoji="1" lang="ja-JP" altLang="en-US"/>
          </a:p>
        </p:txBody>
      </p:sp>
    </p:spTree>
    <p:extLst>
      <p:ext uri="{BB962C8B-B14F-4D97-AF65-F5344CB8AC3E}">
        <p14:creationId xmlns:p14="http://schemas.microsoft.com/office/powerpoint/2010/main" val="3453848361"/>
      </p:ext>
    </p:extLst>
  </p:cSld>
  <p:clrMapOvr>
    <a:masterClrMapping/>
  </p:clrMapOvr>
  <mc:AlternateContent xmlns:mc="http://schemas.openxmlformats.org/markup-compatibility/2006" xmlns:p14="http://schemas.microsoft.com/office/powerpoint/2010/main">
    <mc:Choice Requires="p14">
      <p:transition spd="slow" p14:dur="2000" advTm="9191"/>
    </mc:Choice>
    <mc:Fallback xmlns="">
      <p:transition spd="slow" advTm="9191"/>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latin typeface="ＭＳ Ｐ明朝" panose="02020600040205080304" pitchFamily="18" charset="-128"/>
                <a:ea typeface="ＭＳ Ｐ明朝" panose="02020600040205080304" pitchFamily="18" charset="-128"/>
              </a:rPr>
              <a:t>進歩状況</a:t>
            </a:r>
            <a:endParaRPr kumimoji="1" lang="ja-JP" altLang="en-US" b="1" dirty="0">
              <a:latin typeface="ＭＳ Ｐ明朝" panose="02020600040205080304" pitchFamily="18" charset="-128"/>
              <a:ea typeface="ＭＳ Ｐ明朝" panose="02020600040205080304" pitchFamily="18" charset="-128"/>
            </a:endParaRPr>
          </a:p>
        </p:txBody>
      </p:sp>
      <p:sp>
        <p:nvSpPr>
          <p:cNvPr id="4" name="テキスト ボックス 3"/>
          <p:cNvSpPr txBox="1"/>
          <p:nvPr/>
        </p:nvSpPr>
        <p:spPr>
          <a:xfrm>
            <a:off x="539552" y="2719078"/>
            <a:ext cx="8280920" cy="1200329"/>
          </a:xfrm>
          <a:prstGeom prst="rect">
            <a:avLst/>
          </a:prstGeom>
          <a:noFill/>
        </p:spPr>
        <p:txBody>
          <a:bodyPr wrap="square" rtlCol="0">
            <a:spAutoFit/>
          </a:bodyPr>
          <a:lstStyle/>
          <a:p>
            <a:r>
              <a:rPr lang="en-US" altLang="ja-JP" sz="2400" dirty="0" smtClean="0">
                <a:latin typeface="ＭＳ Ｐゴシック" panose="020B0600070205080204" pitchFamily="50" charset="-128"/>
                <a:ea typeface="ＭＳ Ｐゴシック" panose="020B0600070205080204" pitchFamily="50" charset="-128"/>
              </a:rPr>
              <a:t>STEP1</a:t>
            </a:r>
            <a:r>
              <a:rPr lang="ja-JP" altLang="en-US" sz="2400" dirty="0" smtClean="0">
                <a:latin typeface="ＭＳ Ｐゴシック" panose="020B0600070205080204" pitchFamily="50" charset="-128"/>
                <a:ea typeface="ＭＳ Ｐゴシック" panose="020B0600070205080204" pitchFamily="50" charset="-128"/>
              </a:rPr>
              <a:t>　</a:t>
            </a:r>
            <a:r>
              <a:rPr lang="en-US" altLang="ja-JP" sz="2400" dirty="0" smtClean="0">
                <a:latin typeface="ＭＳ Ｐゴシック" panose="020B0600070205080204" pitchFamily="50" charset="-128"/>
                <a:ea typeface="ＭＳ Ｐゴシック" panose="020B0600070205080204" pitchFamily="50" charset="-128"/>
              </a:rPr>
              <a:t>Android</a:t>
            </a:r>
            <a:r>
              <a:rPr lang="ja-JP" altLang="en-US" sz="2400" dirty="0" smtClean="0">
                <a:latin typeface="ＭＳ Ｐゴシック" panose="020B0600070205080204" pitchFamily="50" charset="-128"/>
                <a:ea typeface="ＭＳ Ｐゴシック" panose="020B0600070205080204" pitchFamily="50" charset="-128"/>
              </a:rPr>
              <a:t>内蔵</a:t>
            </a:r>
            <a:r>
              <a:rPr lang="ja-JP" altLang="en-US" sz="2400" dirty="0">
                <a:latin typeface="ＭＳ Ｐゴシック" panose="020B0600070205080204" pitchFamily="50" charset="-128"/>
                <a:ea typeface="ＭＳ Ｐゴシック" panose="020B0600070205080204" pitchFamily="50" charset="-128"/>
              </a:rPr>
              <a:t>カメラの</a:t>
            </a:r>
            <a:r>
              <a:rPr lang="ja-JP" altLang="en-US" sz="2400" dirty="0" smtClean="0">
                <a:latin typeface="ＭＳ Ｐゴシック" panose="020B0600070205080204" pitchFamily="50" charset="-128"/>
                <a:ea typeface="ＭＳ Ｐゴシック" panose="020B0600070205080204" pitchFamily="50" charset="-128"/>
              </a:rPr>
              <a:t>画像</a:t>
            </a:r>
            <a:r>
              <a:rPr lang="ja-JP" altLang="en-US" sz="2400" dirty="0">
                <a:latin typeface="ＭＳ Ｐゴシック" panose="020B0600070205080204" pitchFamily="50" charset="-128"/>
                <a:ea typeface="ＭＳ Ｐゴシック" panose="020B0600070205080204" pitchFamily="50" charset="-128"/>
              </a:rPr>
              <a:t>を表示</a:t>
            </a:r>
            <a:r>
              <a:rPr lang="ja-JP" altLang="en-US" sz="2400" dirty="0" smtClean="0">
                <a:latin typeface="ＭＳ Ｐゴシック" panose="020B0600070205080204" pitchFamily="50" charset="-128"/>
                <a:ea typeface="ＭＳ Ｐゴシック" panose="020B0600070205080204" pitchFamily="50" charset="-128"/>
              </a:rPr>
              <a:t>するアプリの作成</a:t>
            </a:r>
            <a:endParaRPr lang="en-US" altLang="ja-JP" sz="2400" dirty="0" smtClean="0">
              <a:latin typeface="ＭＳ Ｐゴシック" panose="020B0600070205080204" pitchFamily="50" charset="-128"/>
              <a:ea typeface="ＭＳ Ｐゴシック" panose="020B0600070205080204" pitchFamily="50" charset="-128"/>
            </a:endParaRPr>
          </a:p>
          <a:p>
            <a:pPr algn="ctr"/>
            <a:r>
              <a:rPr lang="ja-JP" altLang="en-US" sz="2400" dirty="0" smtClean="0">
                <a:latin typeface="ＭＳ Ｐゴシック" panose="020B0600070205080204" pitchFamily="50" charset="-128"/>
                <a:ea typeface="ＭＳ Ｐゴシック" panose="020B0600070205080204" pitchFamily="50" charset="-128"/>
              </a:rPr>
              <a:t>↓</a:t>
            </a:r>
            <a:endParaRPr lang="en-US" altLang="ja-JP" sz="2400" dirty="0">
              <a:latin typeface="ＭＳ Ｐゴシック" panose="020B0600070205080204" pitchFamily="50" charset="-128"/>
              <a:ea typeface="ＭＳ Ｐゴシック" panose="020B0600070205080204" pitchFamily="50" charset="-128"/>
            </a:endParaRPr>
          </a:p>
          <a:p>
            <a:pPr algn="ctr"/>
            <a:r>
              <a:rPr lang="ja-JP" altLang="en-US" sz="2400" dirty="0" smtClean="0">
                <a:latin typeface="ＭＳ Ｐゴシック" panose="020B0600070205080204" pitchFamily="50" charset="-128"/>
                <a:ea typeface="ＭＳ Ｐゴシック" panose="020B0600070205080204" pitchFamily="50" charset="-128"/>
              </a:rPr>
              <a:t>　　　内蔵カメラの</a:t>
            </a:r>
            <a:r>
              <a:rPr lang="en-US" altLang="ja-JP" sz="2400" dirty="0" smtClean="0">
                <a:latin typeface="ＭＳ Ｐゴシック" panose="020B0600070205080204" pitchFamily="50" charset="-128"/>
                <a:ea typeface="ＭＳ Ｐゴシック" panose="020B0600070205080204" pitchFamily="50" charset="-128"/>
              </a:rPr>
              <a:t>1</a:t>
            </a:r>
            <a:r>
              <a:rPr lang="ja-JP" altLang="en-US" sz="2400" dirty="0" smtClean="0">
                <a:latin typeface="ＭＳ Ｐゴシック" panose="020B0600070205080204" pitchFamily="50" charset="-128"/>
                <a:ea typeface="ＭＳ Ｐゴシック" panose="020B0600070205080204" pitchFamily="50" charset="-128"/>
              </a:rPr>
              <a:t>画面のみを表示する試作アプリの作成</a:t>
            </a:r>
            <a:endParaRPr lang="en-US" altLang="ja-JP" sz="2400" dirty="0" smtClean="0">
              <a:latin typeface="ＭＳ Ｐゴシック" panose="020B0600070205080204" pitchFamily="50" charset="-128"/>
              <a:ea typeface="ＭＳ Ｐゴシック" panose="020B0600070205080204" pitchFamily="50" charset="-128"/>
            </a:endParaRPr>
          </a:p>
        </p:txBody>
      </p:sp>
      <p:sp>
        <p:nvSpPr>
          <p:cNvPr id="9" name="角丸四角形 8"/>
          <p:cNvSpPr/>
          <p:nvPr/>
        </p:nvSpPr>
        <p:spPr>
          <a:xfrm>
            <a:off x="323528" y="2636912"/>
            <a:ext cx="8496944" cy="136815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179512" y="4581128"/>
            <a:ext cx="8856984" cy="1569660"/>
          </a:xfrm>
          <a:prstGeom prst="rect">
            <a:avLst/>
          </a:prstGeom>
          <a:noFill/>
        </p:spPr>
        <p:txBody>
          <a:bodyPr wrap="square" rtlCol="0">
            <a:spAutoFit/>
          </a:bodyPr>
          <a:lstStyle/>
          <a:p>
            <a:r>
              <a:rPr kumimoji="1" lang="ja-JP" altLang="en-US" sz="2400" dirty="0" smtClean="0">
                <a:latin typeface="ＭＳ Ｐゴシック" panose="020B0600070205080204" pitchFamily="50" charset="-128"/>
                <a:ea typeface="ＭＳ Ｐゴシック" panose="020B0600070205080204" pitchFamily="50" charset="-128"/>
              </a:rPr>
              <a:t>・当初はフロントカメラとバックカメラを</a:t>
            </a:r>
            <a:r>
              <a:rPr kumimoji="1" lang="en-US" altLang="ja-JP" sz="2400" dirty="0" smtClean="0">
                <a:latin typeface="ＭＳ Ｐゴシック" panose="020B0600070205080204" pitchFamily="50" charset="-128"/>
                <a:ea typeface="ＭＳ Ｐゴシック" panose="020B0600070205080204" pitchFamily="50" charset="-128"/>
              </a:rPr>
              <a:t>2</a:t>
            </a:r>
            <a:r>
              <a:rPr kumimoji="1" lang="ja-JP" altLang="en-US" sz="2400" dirty="0" smtClean="0">
                <a:latin typeface="ＭＳ Ｐゴシック" panose="020B0600070205080204" pitchFamily="50" charset="-128"/>
                <a:ea typeface="ＭＳ Ｐゴシック" panose="020B0600070205080204" pitchFamily="50" charset="-128"/>
              </a:rPr>
              <a:t>画面で表示する予定だったが、エラーが発生するため</a:t>
            </a:r>
            <a:r>
              <a:rPr kumimoji="1" lang="en-US" altLang="ja-JP" sz="2400" dirty="0" smtClean="0">
                <a:latin typeface="ＭＳ Ｐゴシック" panose="020B0600070205080204" pitchFamily="50" charset="-128"/>
                <a:ea typeface="ＭＳ Ｐゴシック" panose="020B0600070205080204" pitchFamily="50" charset="-128"/>
              </a:rPr>
              <a:t>1</a:t>
            </a:r>
            <a:r>
              <a:rPr kumimoji="1" lang="ja-JP" altLang="en-US" sz="2400" dirty="0" smtClean="0">
                <a:latin typeface="ＭＳ Ｐゴシック" panose="020B0600070205080204" pitchFamily="50" charset="-128"/>
                <a:ea typeface="ＭＳ Ｐゴシック" panose="020B0600070205080204" pitchFamily="50" charset="-128"/>
              </a:rPr>
              <a:t>画面のみに。</a:t>
            </a:r>
            <a:endParaRPr kumimoji="1" lang="en-US" altLang="ja-JP" sz="2400" dirty="0" smtClean="0">
              <a:latin typeface="ＭＳ Ｐゴシック" panose="020B0600070205080204" pitchFamily="50" charset="-128"/>
              <a:ea typeface="ＭＳ Ｐゴシック" panose="020B0600070205080204" pitchFamily="50" charset="-128"/>
            </a:endParaRPr>
          </a:p>
          <a:p>
            <a:endParaRPr lang="en-US" altLang="ja-JP" sz="2400" dirty="0">
              <a:latin typeface="ＭＳ Ｐゴシック" panose="020B0600070205080204" pitchFamily="50" charset="-128"/>
              <a:ea typeface="ＭＳ Ｐゴシック" panose="020B0600070205080204" pitchFamily="50" charset="-128"/>
            </a:endParaRPr>
          </a:p>
          <a:p>
            <a:r>
              <a:rPr kumimoji="1" lang="ja-JP" altLang="en-US" sz="2400" dirty="0" smtClean="0">
                <a:latin typeface="ＭＳ Ｐゴシック" panose="020B0600070205080204" pitchFamily="50" charset="-128"/>
                <a:ea typeface="ＭＳ Ｐゴシック" panose="020B0600070205080204" pitchFamily="50" charset="-128"/>
              </a:rPr>
              <a:t>・また、縦画面では横幅が狭くなるため、横向きで利用する仕様に。</a:t>
            </a:r>
            <a:endParaRPr kumimoji="1" lang="ja-JP" altLang="en-US" sz="2400" dirty="0">
              <a:latin typeface="ＭＳ Ｐゴシック" panose="020B0600070205080204" pitchFamily="50" charset="-128"/>
              <a:ea typeface="ＭＳ Ｐゴシック" panose="020B0600070205080204" pitchFamily="50" charset="-128"/>
            </a:endParaRPr>
          </a:p>
        </p:txBody>
      </p:sp>
      <p:sp>
        <p:nvSpPr>
          <p:cNvPr id="10" name="スライド番号プレースホルダー 9"/>
          <p:cNvSpPr>
            <a:spLocks noGrp="1"/>
          </p:cNvSpPr>
          <p:nvPr>
            <p:ph type="sldNum" sz="quarter" idx="12"/>
          </p:nvPr>
        </p:nvSpPr>
        <p:spPr/>
        <p:txBody>
          <a:bodyPr/>
          <a:lstStyle/>
          <a:p>
            <a:fld id="{BA40F03F-B12C-43E0-A740-6570E7035D13}" type="slidenum">
              <a:rPr kumimoji="1" lang="ja-JP" altLang="en-US" smtClean="0"/>
              <a:t>3</a:t>
            </a:fld>
            <a:endParaRPr kumimoji="1" lang="ja-JP" altLang="en-US"/>
          </a:p>
        </p:txBody>
      </p:sp>
    </p:spTree>
    <p:extLst>
      <p:ext uri="{BB962C8B-B14F-4D97-AF65-F5344CB8AC3E}">
        <p14:creationId xmlns:p14="http://schemas.microsoft.com/office/powerpoint/2010/main" val="2904122085"/>
      </p:ext>
    </p:extLst>
  </p:cSld>
  <p:clrMapOvr>
    <a:masterClrMapping/>
  </p:clrMapOvr>
  <mc:AlternateContent xmlns:mc="http://schemas.openxmlformats.org/markup-compatibility/2006" xmlns:p14="http://schemas.microsoft.com/office/powerpoint/2010/main">
    <mc:Choice Requires="p14">
      <p:transition spd="slow" p14:dur="2000" advTm="46184"/>
    </mc:Choice>
    <mc:Fallback xmlns="">
      <p:transition spd="slow" advTm="46184"/>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latin typeface="ＭＳ Ｐ明朝" panose="02020600040205080304" pitchFamily="18" charset="-128"/>
                <a:ea typeface="ＭＳ Ｐ明朝" panose="02020600040205080304" pitchFamily="18" charset="-128"/>
              </a:rPr>
              <a:t>試作アプリの仕様</a:t>
            </a:r>
            <a:endParaRPr kumimoji="1" lang="ja-JP" altLang="en-US" b="1" dirty="0">
              <a:latin typeface="ＭＳ Ｐ明朝" panose="02020600040205080304" pitchFamily="18" charset="-128"/>
              <a:ea typeface="ＭＳ Ｐ明朝" panose="02020600040205080304" pitchFamily="18" charset="-128"/>
            </a:endParaRPr>
          </a:p>
        </p:txBody>
      </p:sp>
      <p:sp>
        <p:nvSpPr>
          <p:cNvPr id="4" name="テキスト ボックス 3"/>
          <p:cNvSpPr txBox="1"/>
          <p:nvPr/>
        </p:nvSpPr>
        <p:spPr>
          <a:xfrm>
            <a:off x="395536" y="1712997"/>
            <a:ext cx="8352928" cy="4524315"/>
          </a:xfrm>
          <a:prstGeom prst="rect">
            <a:avLst/>
          </a:prstGeom>
          <a:noFill/>
        </p:spPr>
        <p:txBody>
          <a:bodyPr wrap="square" rtlCol="0">
            <a:spAutoFit/>
          </a:bodyPr>
          <a:lstStyle/>
          <a:p>
            <a:r>
              <a:rPr lang="ja-JP" altLang="en-US" sz="2400" dirty="0" smtClean="0">
                <a:latin typeface="ＭＳ Ｐゴシック" panose="020B0600070205080204" pitchFamily="50" charset="-128"/>
                <a:ea typeface="ＭＳ Ｐゴシック" panose="020B0600070205080204" pitchFamily="50" charset="-128"/>
              </a:rPr>
              <a:t>大まかな流れ</a:t>
            </a:r>
            <a:endParaRPr lang="ja-JP" altLang="en-US" sz="2400" dirty="0">
              <a:latin typeface="ＭＳ Ｐゴシック" panose="020B0600070205080204" pitchFamily="50" charset="-128"/>
              <a:ea typeface="ＭＳ Ｐゴシック" panose="020B0600070205080204" pitchFamily="50" charset="-128"/>
            </a:endParaRPr>
          </a:p>
          <a:p>
            <a:r>
              <a:rPr lang="ja-JP" altLang="en-US" sz="2400" dirty="0" smtClean="0">
                <a:latin typeface="ＭＳ Ｐゴシック" panose="020B0600070205080204" pitchFamily="50" charset="-128"/>
                <a:ea typeface="ＭＳ Ｐゴシック" panose="020B0600070205080204" pitchFamily="50" charset="-128"/>
              </a:rPr>
              <a:t>・カメラ</a:t>
            </a:r>
            <a:r>
              <a:rPr lang="ja-JP" altLang="en-US" sz="2400" dirty="0">
                <a:latin typeface="ＭＳ Ｐゴシック" panose="020B0600070205080204" pitchFamily="50" charset="-128"/>
                <a:ea typeface="ＭＳ Ｐゴシック" panose="020B0600070205080204" pitchFamily="50" charset="-128"/>
              </a:rPr>
              <a:t>のパーミッションを追加する</a:t>
            </a:r>
          </a:p>
          <a:p>
            <a:r>
              <a:rPr lang="ja-JP" altLang="en-US" sz="2400" dirty="0">
                <a:latin typeface="ＭＳ Ｐゴシック" panose="020B0600070205080204" pitchFamily="50" charset="-128"/>
                <a:ea typeface="ＭＳ Ｐゴシック" panose="020B0600070205080204" pitchFamily="50" charset="-128"/>
              </a:rPr>
              <a:t>・カメラの画像を表示するため</a:t>
            </a:r>
            <a:r>
              <a:rPr lang="ja-JP" altLang="en-US" sz="2400" dirty="0" smtClean="0">
                <a:latin typeface="ＭＳ Ｐゴシック" panose="020B0600070205080204" pitchFamily="50" charset="-128"/>
                <a:ea typeface="ＭＳ Ｐゴシック" panose="020B0600070205080204" pitchFamily="50" charset="-128"/>
              </a:rPr>
              <a:t>に</a:t>
            </a:r>
            <a:r>
              <a:rPr lang="en-US" altLang="ja-JP" sz="2400" dirty="0" err="1" smtClean="0">
                <a:latin typeface="ＭＳ Ｐゴシック" panose="020B0600070205080204" pitchFamily="50" charset="-128"/>
                <a:ea typeface="ＭＳ Ｐゴシック" panose="020B0600070205080204" pitchFamily="50" charset="-128"/>
              </a:rPr>
              <a:t>SurfaceView</a:t>
            </a:r>
            <a:r>
              <a:rPr lang="ja-JP" altLang="en-US" sz="2400" dirty="0">
                <a:latin typeface="ＭＳ Ｐゴシック" panose="020B0600070205080204" pitchFamily="50" charset="-128"/>
                <a:ea typeface="ＭＳ Ｐゴシック" panose="020B0600070205080204" pitchFamily="50" charset="-128"/>
              </a:rPr>
              <a:t>を</a:t>
            </a:r>
            <a:r>
              <a:rPr lang="ja-JP" altLang="en-US" sz="2400" dirty="0" smtClean="0">
                <a:latin typeface="ＭＳ Ｐゴシック" panose="020B0600070205080204" pitchFamily="50" charset="-128"/>
                <a:ea typeface="ＭＳ Ｐゴシック" panose="020B0600070205080204" pitchFamily="50" charset="-128"/>
              </a:rPr>
              <a:t>用意</a:t>
            </a:r>
            <a:endParaRPr lang="ja-JP" altLang="en-US" sz="2400" dirty="0">
              <a:latin typeface="ＭＳ Ｐゴシック" panose="020B0600070205080204" pitchFamily="50" charset="-128"/>
              <a:ea typeface="ＭＳ Ｐゴシック" panose="020B0600070205080204" pitchFamily="50" charset="-128"/>
            </a:endParaRPr>
          </a:p>
          <a:p>
            <a:r>
              <a:rPr lang="ja-JP" altLang="en-US" sz="2400" dirty="0">
                <a:latin typeface="ＭＳ Ｐゴシック" panose="020B0600070205080204" pitchFamily="50" charset="-128"/>
                <a:ea typeface="ＭＳ Ｐゴシック" panose="020B0600070205080204" pitchFamily="50" charset="-128"/>
              </a:rPr>
              <a:t>・プレビュー画面の</a:t>
            </a:r>
            <a:r>
              <a:rPr lang="ja-JP" altLang="en-US" sz="2400" dirty="0" smtClean="0">
                <a:latin typeface="ＭＳ Ｐゴシック" panose="020B0600070205080204" pitchFamily="50" charset="-128"/>
                <a:ea typeface="ＭＳ Ｐゴシック" panose="020B0600070205080204" pitchFamily="50" charset="-128"/>
              </a:rPr>
              <a:t>実装</a:t>
            </a:r>
            <a:endParaRPr lang="en-US" altLang="ja-JP" sz="2400" dirty="0" smtClean="0">
              <a:latin typeface="ＭＳ Ｐゴシック" panose="020B0600070205080204" pitchFamily="50" charset="-128"/>
              <a:ea typeface="ＭＳ Ｐゴシック" panose="020B0600070205080204" pitchFamily="50" charset="-128"/>
            </a:endParaRPr>
          </a:p>
          <a:p>
            <a:pPr lvl="1"/>
            <a:r>
              <a:rPr lang="en-US" altLang="ja-JP" sz="2400" dirty="0" err="1" smtClean="0">
                <a:latin typeface="ＭＳ Ｐゴシック" panose="020B0600070205080204" pitchFamily="50" charset="-128"/>
                <a:ea typeface="ＭＳ Ｐゴシック" panose="020B0600070205080204" pitchFamily="50" charset="-128"/>
              </a:rPr>
              <a:t>SurfaceHolder.Callback</a:t>
            </a:r>
            <a:r>
              <a:rPr lang="ja-JP" altLang="en-US" sz="2400" dirty="0">
                <a:latin typeface="ＭＳ Ｐゴシック" panose="020B0600070205080204" pitchFamily="50" charset="-128"/>
                <a:ea typeface="ＭＳ Ｐゴシック" panose="020B0600070205080204" pitchFamily="50" charset="-128"/>
              </a:rPr>
              <a:t>により、</a:t>
            </a:r>
            <a:r>
              <a:rPr lang="en-US" altLang="ja-JP" sz="2400" dirty="0" err="1">
                <a:latin typeface="ＭＳ Ｐゴシック" panose="020B0600070205080204" pitchFamily="50" charset="-128"/>
                <a:ea typeface="ＭＳ Ｐゴシック" panose="020B0600070205080204" pitchFamily="50" charset="-128"/>
              </a:rPr>
              <a:t>SurfaceView</a:t>
            </a:r>
            <a:r>
              <a:rPr lang="ja-JP" altLang="en-US" sz="2400" dirty="0">
                <a:latin typeface="ＭＳ Ｐゴシック" panose="020B0600070205080204" pitchFamily="50" charset="-128"/>
                <a:ea typeface="ＭＳ Ｐゴシック" panose="020B0600070205080204" pitchFamily="50" charset="-128"/>
              </a:rPr>
              <a:t>の</a:t>
            </a:r>
            <a:r>
              <a:rPr lang="ja-JP" altLang="en-US" sz="2400" dirty="0" smtClean="0">
                <a:latin typeface="ＭＳ Ｐゴシック" panose="020B0600070205080204" pitchFamily="50" charset="-128"/>
                <a:ea typeface="ＭＳ Ｐゴシック" panose="020B0600070205080204" pitchFamily="50" charset="-128"/>
              </a:rPr>
              <a:t>生成　　　　（</a:t>
            </a:r>
            <a:r>
              <a:rPr lang="en-US" altLang="ja-JP" sz="2400" dirty="0" err="1">
                <a:latin typeface="ＭＳ Ｐゴシック" panose="020B0600070205080204" pitchFamily="50" charset="-128"/>
                <a:ea typeface="ＭＳ Ｐゴシック" panose="020B0600070205080204" pitchFamily="50" charset="-128"/>
              </a:rPr>
              <a:t>surfaceCreated</a:t>
            </a:r>
            <a:r>
              <a:rPr lang="ja-JP" altLang="en-US" sz="2400" dirty="0">
                <a:latin typeface="ＭＳ Ｐゴシック" panose="020B0600070205080204" pitchFamily="50" charset="-128"/>
                <a:ea typeface="ＭＳ Ｐゴシック" panose="020B0600070205080204" pitchFamily="50" charset="-128"/>
              </a:rPr>
              <a:t>）、破棄　（</a:t>
            </a:r>
            <a:r>
              <a:rPr lang="en-US" altLang="ja-JP" sz="2400" dirty="0" err="1">
                <a:latin typeface="ＭＳ Ｐゴシック" panose="020B0600070205080204" pitchFamily="50" charset="-128"/>
                <a:ea typeface="ＭＳ Ｐゴシック" panose="020B0600070205080204" pitchFamily="50" charset="-128"/>
              </a:rPr>
              <a:t>surfaceDestroyed</a:t>
            </a:r>
            <a:r>
              <a:rPr lang="ja-JP" altLang="en-US" sz="2400" dirty="0">
                <a:latin typeface="ＭＳ Ｐゴシック" panose="020B0600070205080204" pitchFamily="50" charset="-128"/>
                <a:ea typeface="ＭＳ Ｐゴシック" panose="020B0600070205080204" pitchFamily="50" charset="-128"/>
              </a:rPr>
              <a:t>）、変更（</a:t>
            </a:r>
            <a:r>
              <a:rPr lang="en-US" altLang="ja-JP" sz="2400" dirty="0" err="1">
                <a:latin typeface="ＭＳ Ｐゴシック" panose="020B0600070205080204" pitchFamily="50" charset="-128"/>
                <a:ea typeface="ＭＳ Ｐゴシック" panose="020B0600070205080204" pitchFamily="50" charset="-128"/>
              </a:rPr>
              <a:t>surfaceChanged</a:t>
            </a:r>
            <a:r>
              <a:rPr lang="ja-JP" altLang="en-US" sz="2400" dirty="0">
                <a:latin typeface="ＭＳ Ｐゴシック" panose="020B0600070205080204" pitchFamily="50" charset="-128"/>
                <a:ea typeface="ＭＳ Ｐゴシック" panose="020B0600070205080204" pitchFamily="50" charset="-128"/>
              </a:rPr>
              <a:t>）の処理を</a:t>
            </a:r>
            <a:r>
              <a:rPr lang="ja-JP" altLang="en-US" sz="2400" dirty="0" smtClean="0">
                <a:latin typeface="ＭＳ Ｐゴシック" panose="020B0600070205080204" pitchFamily="50" charset="-128"/>
                <a:ea typeface="ＭＳ Ｐゴシック" panose="020B0600070205080204" pitchFamily="50" charset="-128"/>
              </a:rPr>
              <a:t>実装</a:t>
            </a:r>
            <a:endParaRPr lang="en-US" altLang="ja-JP" sz="2400" dirty="0" smtClean="0">
              <a:latin typeface="ＭＳ Ｐゴシック" panose="020B0600070205080204" pitchFamily="50" charset="-128"/>
              <a:ea typeface="ＭＳ Ｐゴシック" panose="020B0600070205080204" pitchFamily="50" charset="-128"/>
            </a:endParaRPr>
          </a:p>
          <a:p>
            <a:pPr lvl="1"/>
            <a:r>
              <a:rPr lang="ja-JP" altLang="en-US" sz="2400" dirty="0">
                <a:latin typeface="ＭＳ Ｐゴシック" panose="020B0600070205080204" pitchFamily="50" charset="-128"/>
                <a:ea typeface="ＭＳ Ｐゴシック" panose="020B0600070205080204" pitchFamily="50" charset="-128"/>
              </a:rPr>
              <a:t>このコールバックオブジェクトを</a:t>
            </a:r>
            <a:r>
              <a:rPr lang="en-US" altLang="ja-JP" sz="2400" dirty="0" err="1">
                <a:latin typeface="ＭＳ Ｐゴシック" panose="020B0600070205080204" pitchFamily="50" charset="-128"/>
                <a:ea typeface="ＭＳ Ｐゴシック" panose="020B0600070205080204" pitchFamily="50" charset="-128"/>
              </a:rPr>
              <a:t>SurfaceView</a:t>
            </a:r>
            <a:r>
              <a:rPr lang="ja-JP" altLang="en-US" sz="2400" dirty="0">
                <a:latin typeface="ＭＳ Ｐゴシック" panose="020B0600070205080204" pitchFamily="50" charset="-128"/>
                <a:ea typeface="ＭＳ Ｐゴシック" panose="020B0600070205080204" pitchFamily="50" charset="-128"/>
              </a:rPr>
              <a:t>に</a:t>
            </a:r>
            <a:r>
              <a:rPr lang="en-US" altLang="ja-JP" sz="2400" dirty="0" err="1" smtClean="0">
                <a:latin typeface="ＭＳ Ｐゴシック" panose="020B0600070205080204" pitchFamily="50" charset="-128"/>
                <a:ea typeface="ＭＳ Ｐゴシック" panose="020B0600070205080204" pitchFamily="50" charset="-128"/>
              </a:rPr>
              <a:t>addCallback</a:t>
            </a:r>
            <a:r>
              <a:rPr lang="ja-JP" altLang="en-US" sz="2400" dirty="0" err="1" smtClean="0">
                <a:latin typeface="ＭＳ Ｐゴシック" panose="020B0600070205080204" pitchFamily="50" charset="-128"/>
                <a:ea typeface="ＭＳ Ｐゴシック" panose="020B0600070205080204" pitchFamily="50" charset="-128"/>
              </a:rPr>
              <a:t>で登</a:t>
            </a:r>
            <a:r>
              <a:rPr lang="ja-JP" altLang="en-US" sz="2400" dirty="0" smtClean="0">
                <a:latin typeface="ＭＳ Ｐゴシック" panose="020B0600070205080204" pitchFamily="50" charset="-128"/>
                <a:ea typeface="ＭＳ Ｐゴシック" panose="020B0600070205080204" pitchFamily="50" charset="-128"/>
              </a:rPr>
              <a:t>録</a:t>
            </a:r>
            <a:r>
              <a:rPr lang="ja-JP" altLang="en-US" sz="2400" dirty="0">
                <a:latin typeface="ＭＳ Ｐゴシック" panose="020B0600070205080204" pitchFamily="50" charset="-128"/>
                <a:ea typeface="ＭＳ Ｐゴシック" panose="020B0600070205080204" pitchFamily="50" charset="-128"/>
              </a:rPr>
              <a:t>することでカメラの画像を</a:t>
            </a:r>
            <a:r>
              <a:rPr lang="ja-JP" altLang="en-US" sz="2400" dirty="0" smtClean="0">
                <a:latin typeface="ＭＳ Ｐゴシック" panose="020B0600070205080204" pitchFamily="50" charset="-128"/>
                <a:ea typeface="ＭＳ Ｐゴシック" panose="020B0600070205080204" pitchFamily="50" charset="-128"/>
              </a:rPr>
              <a:t>表示</a:t>
            </a:r>
            <a:endParaRPr lang="en-US" altLang="ja-JP" sz="2400" dirty="0" smtClean="0">
              <a:latin typeface="ＭＳ Ｐゴシック" panose="020B0600070205080204" pitchFamily="50" charset="-128"/>
              <a:ea typeface="ＭＳ Ｐゴシック" panose="020B0600070205080204" pitchFamily="50" charset="-128"/>
            </a:endParaRPr>
          </a:p>
          <a:p>
            <a:endParaRPr lang="en-US" altLang="ja-JP" sz="2400" dirty="0">
              <a:latin typeface="ＭＳ Ｐゴシック" panose="020B0600070205080204" pitchFamily="50" charset="-128"/>
              <a:ea typeface="ＭＳ Ｐゴシック" panose="020B0600070205080204" pitchFamily="50" charset="-128"/>
            </a:endParaRPr>
          </a:p>
          <a:p>
            <a:r>
              <a:rPr lang="ja-JP" altLang="en-US" sz="2400" dirty="0" smtClean="0">
                <a:latin typeface="ＭＳ Ｐゴシック" panose="020B0600070205080204" pitchFamily="50" charset="-128"/>
                <a:ea typeface="ＭＳ Ｐゴシック" panose="020B0600070205080204" pitchFamily="50" charset="-128"/>
              </a:rPr>
              <a:t>レイアウト</a:t>
            </a:r>
            <a:r>
              <a:rPr lang="ja-JP" altLang="en-US" sz="2400" dirty="0">
                <a:latin typeface="ＭＳ Ｐゴシック" panose="020B0600070205080204" pitchFamily="50" charset="-128"/>
                <a:ea typeface="ＭＳ Ｐゴシック" panose="020B0600070205080204" pitchFamily="50" charset="-128"/>
              </a:rPr>
              <a:t>は</a:t>
            </a:r>
            <a:r>
              <a:rPr lang="en-US" altLang="ja-JP" sz="2400" dirty="0" err="1" smtClean="0">
                <a:latin typeface="ＭＳ Ｐゴシック" panose="020B0600070205080204" pitchFamily="50" charset="-128"/>
                <a:ea typeface="ＭＳ Ｐゴシック" panose="020B0600070205080204" pitchFamily="50" charset="-128"/>
              </a:rPr>
              <a:t>LinearLayout</a:t>
            </a:r>
            <a:r>
              <a:rPr lang="ja-JP" altLang="en-US" sz="2400" dirty="0" smtClean="0">
                <a:latin typeface="ＭＳ Ｐゴシック" panose="020B0600070205080204" pitchFamily="50" charset="-128"/>
                <a:ea typeface="ＭＳ Ｐゴシック" panose="020B0600070205080204" pitchFamily="50" charset="-128"/>
              </a:rPr>
              <a:t>により</a:t>
            </a:r>
            <a:r>
              <a:rPr lang="en-US" altLang="ja-JP" sz="2400" dirty="0" smtClean="0">
                <a:latin typeface="ＭＳ Ｐゴシック" panose="020B0600070205080204" pitchFamily="50" charset="-128"/>
                <a:ea typeface="ＭＳ Ｐゴシック" panose="020B0600070205080204" pitchFamily="50" charset="-128"/>
              </a:rPr>
              <a:t>SurfaceView2</a:t>
            </a:r>
            <a:r>
              <a:rPr lang="ja-JP" altLang="en-US" sz="2400" dirty="0" err="1" smtClean="0">
                <a:latin typeface="ＭＳ Ｐゴシック" panose="020B0600070205080204" pitchFamily="50" charset="-128"/>
                <a:ea typeface="ＭＳ Ｐゴシック" panose="020B0600070205080204" pitchFamily="50" charset="-128"/>
              </a:rPr>
              <a:t>つを</a:t>
            </a:r>
            <a:r>
              <a:rPr lang="en-US" altLang="ja-JP" sz="2400" dirty="0" smtClean="0">
                <a:latin typeface="ＭＳ Ｐゴシック" panose="020B0600070205080204" pitchFamily="50" charset="-128"/>
                <a:ea typeface="ＭＳ Ｐゴシック" panose="020B0600070205080204" pitchFamily="50" charset="-128"/>
              </a:rPr>
              <a:t>1:1</a:t>
            </a:r>
            <a:r>
              <a:rPr lang="ja-JP" altLang="en-US" sz="2400" dirty="0" smtClean="0">
                <a:latin typeface="ＭＳ Ｐゴシック" panose="020B0600070205080204" pitchFamily="50" charset="-128"/>
                <a:ea typeface="ＭＳ Ｐゴシック" panose="020B0600070205080204" pitchFamily="50" charset="-128"/>
              </a:rPr>
              <a:t>で並べ、またボタンも</a:t>
            </a:r>
            <a:r>
              <a:rPr lang="en-US" altLang="ja-JP" sz="2400" dirty="0" err="1" smtClean="0">
                <a:latin typeface="ＭＳ Ｐゴシック" panose="020B0600070205080204" pitchFamily="50" charset="-128"/>
                <a:ea typeface="ＭＳ Ｐゴシック" panose="020B0600070205080204" pitchFamily="50" charset="-128"/>
              </a:rPr>
              <a:t>LinearLayout</a:t>
            </a:r>
            <a:r>
              <a:rPr lang="ja-JP" altLang="en-US" sz="2400" dirty="0" smtClean="0">
                <a:latin typeface="ＭＳ Ｐゴシック" panose="020B0600070205080204" pitchFamily="50" charset="-128"/>
                <a:ea typeface="ＭＳ Ｐゴシック" panose="020B0600070205080204" pitchFamily="50" charset="-128"/>
              </a:rPr>
              <a:t>により</a:t>
            </a:r>
            <a:r>
              <a:rPr lang="en-US" altLang="ja-JP" sz="2400" dirty="0" smtClean="0">
                <a:latin typeface="ＭＳ Ｐゴシック" panose="020B0600070205080204" pitchFamily="50" charset="-128"/>
                <a:ea typeface="ＭＳ Ｐゴシック" panose="020B0600070205080204" pitchFamily="50" charset="-128"/>
              </a:rPr>
              <a:t>2</a:t>
            </a:r>
            <a:r>
              <a:rPr lang="ja-JP" altLang="en-US" sz="2400" dirty="0" smtClean="0">
                <a:latin typeface="ＭＳ Ｐゴシック" panose="020B0600070205080204" pitchFamily="50" charset="-128"/>
                <a:ea typeface="ＭＳ Ｐゴシック" panose="020B0600070205080204" pitchFamily="50" charset="-128"/>
              </a:rPr>
              <a:t>つ並べた。</a:t>
            </a:r>
            <a:endParaRPr kumimoji="1" lang="ja-JP" altLang="en-US" sz="2400" dirty="0">
              <a:latin typeface="ＭＳ Ｐゴシック" panose="020B0600070205080204" pitchFamily="50" charset="-128"/>
              <a:ea typeface="ＭＳ Ｐゴシック" panose="020B0600070205080204" pitchFamily="50" charset="-128"/>
            </a:endParaRPr>
          </a:p>
        </p:txBody>
      </p:sp>
      <p:sp>
        <p:nvSpPr>
          <p:cNvPr id="8" name="スライド番号プレースホルダー 7"/>
          <p:cNvSpPr>
            <a:spLocks noGrp="1"/>
          </p:cNvSpPr>
          <p:nvPr>
            <p:ph type="sldNum" sz="quarter" idx="12"/>
          </p:nvPr>
        </p:nvSpPr>
        <p:spPr/>
        <p:txBody>
          <a:bodyPr/>
          <a:lstStyle/>
          <a:p>
            <a:fld id="{BA40F03F-B12C-43E0-A740-6570E7035D13}" type="slidenum">
              <a:rPr kumimoji="1" lang="ja-JP" altLang="en-US" smtClean="0"/>
              <a:t>4</a:t>
            </a:fld>
            <a:endParaRPr kumimoji="1" lang="ja-JP" altLang="en-US"/>
          </a:p>
        </p:txBody>
      </p:sp>
    </p:spTree>
    <p:extLst>
      <p:ext uri="{BB962C8B-B14F-4D97-AF65-F5344CB8AC3E}">
        <p14:creationId xmlns:p14="http://schemas.microsoft.com/office/powerpoint/2010/main" val="1740367940"/>
      </p:ext>
    </p:extLst>
  </p:cSld>
  <p:clrMapOvr>
    <a:masterClrMapping/>
  </p:clrMapOvr>
  <mc:AlternateContent xmlns:mc="http://schemas.openxmlformats.org/markup-compatibility/2006" xmlns:p14="http://schemas.microsoft.com/office/powerpoint/2010/main">
    <mc:Choice Requires="p14">
      <p:transition spd="slow" p14:dur="2000" advTm="19887"/>
    </mc:Choice>
    <mc:Fallback xmlns="">
      <p:transition spd="slow" advTm="19887"/>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b="1" dirty="0">
                <a:latin typeface="ＭＳ Ｐ明朝" panose="02020600040205080304" pitchFamily="18" charset="-128"/>
                <a:ea typeface="ＭＳ Ｐ明朝" panose="02020600040205080304" pitchFamily="18" charset="-128"/>
              </a:rPr>
              <a:t>試作アプリ</a:t>
            </a:r>
            <a:r>
              <a:rPr lang="ja-JP" altLang="en-US" b="1" dirty="0" smtClean="0">
                <a:latin typeface="ＭＳ Ｐ明朝" panose="02020600040205080304" pitchFamily="18" charset="-128"/>
                <a:ea typeface="ＭＳ Ｐ明朝" panose="02020600040205080304" pitchFamily="18" charset="-128"/>
              </a:rPr>
              <a:t>の</a:t>
            </a:r>
            <a:r>
              <a:rPr lang="ja-JP" altLang="en-US" b="1" dirty="0">
                <a:latin typeface="ＭＳ Ｐ明朝" panose="02020600040205080304" pitchFamily="18" charset="-128"/>
                <a:ea typeface="ＭＳ Ｐ明朝" panose="02020600040205080304" pitchFamily="18" charset="-128"/>
              </a:rPr>
              <a:t>画面</a:t>
            </a:r>
            <a:endParaRPr kumimoji="1" lang="ja-JP" altLang="en-US" b="1" dirty="0">
              <a:latin typeface="ＭＳ Ｐ明朝" panose="02020600040205080304" pitchFamily="18" charset="-128"/>
              <a:ea typeface="ＭＳ Ｐ明朝" panose="02020600040205080304" pitchFamily="18" charset="-128"/>
            </a:endParaRPr>
          </a:p>
        </p:txBody>
      </p:sp>
      <p:sp>
        <p:nvSpPr>
          <p:cNvPr id="4" name="テキスト ボックス 3"/>
          <p:cNvSpPr txBox="1"/>
          <p:nvPr/>
        </p:nvSpPr>
        <p:spPr>
          <a:xfrm>
            <a:off x="251521" y="5485755"/>
            <a:ext cx="8568952" cy="1200329"/>
          </a:xfrm>
          <a:prstGeom prst="rect">
            <a:avLst/>
          </a:prstGeom>
          <a:noFill/>
        </p:spPr>
        <p:txBody>
          <a:bodyPr wrap="square" rtlCol="0">
            <a:spAutoFit/>
          </a:bodyPr>
          <a:lstStyle/>
          <a:p>
            <a:r>
              <a:rPr lang="ja-JP" altLang="en-US" sz="2400" dirty="0" smtClean="0">
                <a:latin typeface="ＭＳ Ｐゴシック" panose="020B0600070205080204" pitchFamily="50" charset="-128"/>
                <a:ea typeface="ＭＳ Ｐゴシック" panose="020B0600070205080204" pitchFamily="50" charset="-128"/>
              </a:rPr>
              <a:t>左右ボタンをタップすることで画面を変えようと試みたがなかなかうまくいかなかった。</a:t>
            </a:r>
            <a:endParaRPr lang="en-US" altLang="ja-JP" sz="2400" dirty="0" smtClean="0">
              <a:latin typeface="ＭＳ Ｐゴシック" panose="020B0600070205080204" pitchFamily="50" charset="-128"/>
              <a:ea typeface="ＭＳ Ｐゴシック" panose="020B0600070205080204" pitchFamily="50" charset="-128"/>
            </a:endParaRPr>
          </a:p>
          <a:p>
            <a:r>
              <a:rPr kumimoji="1" lang="ja-JP" altLang="en-US" sz="2400" dirty="0">
                <a:latin typeface="ＭＳ Ｐゴシック" panose="020B0600070205080204" pitchFamily="50" charset="-128"/>
                <a:ea typeface="ＭＳ Ｐゴシック" panose="020B0600070205080204" pitchFamily="50" charset="-128"/>
              </a:rPr>
              <a:t>また</a:t>
            </a:r>
            <a:r>
              <a:rPr kumimoji="1" lang="ja-JP" altLang="en-US" sz="2400" dirty="0" smtClean="0">
                <a:latin typeface="ＭＳ Ｐゴシック" panose="020B0600070205080204" pitchFamily="50" charset="-128"/>
                <a:ea typeface="ＭＳ Ｐゴシック" panose="020B0600070205080204" pitchFamily="50" charset="-128"/>
              </a:rPr>
              <a:t>、アスペクト比がおかしいまま。</a:t>
            </a:r>
            <a:endParaRPr kumimoji="1" lang="ja-JP" altLang="en-US" sz="2400" dirty="0">
              <a:latin typeface="ＭＳ Ｐゴシック" panose="020B0600070205080204" pitchFamily="50" charset="-128"/>
              <a:ea typeface="ＭＳ Ｐゴシック" panose="020B0600070205080204" pitchFamily="50" charset="-128"/>
            </a:endParaRPr>
          </a:p>
        </p:txBody>
      </p:sp>
      <p:pic>
        <p:nvPicPr>
          <p:cNvPr id="1026" name="Picture 2" descr="C:\Users\高橋昌史\Desktop\2013-12-18 19.29.4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628800"/>
            <a:ext cx="6431360" cy="3617640"/>
          </a:xfrm>
          <a:prstGeom prst="rect">
            <a:avLst/>
          </a:prstGeom>
          <a:noFill/>
          <a:extLst>
            <a:ext uri="{909E8E84-426E-40DD-AFC4-6F175D3DCCD1}">
              <a14:hiddenFill xmlns:a14="http://schemas.microsoft.com/office/drawing/2010/main">
                <a:solidFill>
                  <a:srgbClr val="FFFFFF"/>
                </a:solidFill>
              </a14:hiddenFill>
            </a:ext>
          </a:extLst>
        </p:spPr>
      </p:pic>
      <p:sp>
        <p:nvSpPr>
          <p:cNvPr id="7" name="スライド番号プレースホルダー 6"/>
          <p:cNvSpPr>
            <a:spLocks noGrp="1"/>
          </p:cNvSpPr>
          <p:nvPr>
            <p:ph type="sldNum" sz="quarter" idx="12"/>
          </p:nvPr>
        </p:nvSpPr>
        <p:spPr/>
        <p:txBody>
          <a:bodyPr/>
          <a:lstStyle/>
          <a:p>
            <a:fld id="{BA40F03F-B12C-43E0-A740-6570E7035D13}" type="slidenum">
              <a:rPr kumimoji="1" lang="ja-JP" altLang="en-US" smtClean="0"/>
              <a:t>5</a:t>
            </a:fld>
            <a:endParaRPr kumimoji="1" lang="ja-JP" altLang="en-US"/>
          </a:p>
        </p:txBody>
      </p:sp>
    </p:spTree>
    <p:extLst>
      <p:ext uri="{BB962C8B-B14F-4D97-AF65-F5344CB8AC3E}">
        <p14:creationId xmlns:p14="http://schemas.microsoft.com/office/powerpoint/2010/main" val="2708062083"/>
      </p:ext>
    </p:extLst>
  </p:cSld>
  <p:clrMapOvr>
    <a:masterClrMapping/>
  </p:clrMapOvr>
  <mc:AlternateContent xmlns:mc="http://schemas.openxmlformats.org/markup-compatibility/2006" xmlns:p14="http://schemas.microsoft.com/office/powerpoint/2010/main">
    <mc:Choice Requires="p14">
      <p:transition spd="slow" p14:dur="2000" advTm="37090"/>
    </mc:Choice>
    <mc:Fallback xmlns="">
      <p:transition spd="slow" advTm="3709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高橋昌史\Desktop\2013-12-18 19.31.2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6341" y="3573016"/>
            <a:ext cx="5535261" cy="311358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高橋昌史\Desktop\2013-12-18 19.31.4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372" y="260648"/>
            <a:ext cx="5567560" cy="3131753"/>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p:cNvSpPr txBox="1"/>
          <p:nvPr/>
        </p:nvSpPr>
        <p:spPr>
          <a:xfrm>
            <a:off x="561618" y="1268760"/>
            <a:ext cx="553998" cy="4392488"/>
          </a:xfrm>
          <a:prstGeom prst="rect">
            <a:avLst/>
          </a:prstGeom>
          <a:noFill/>
        </p:spPr>
        <p:txBody>
          <a:bodyPr vert="eaVert" wrap="square" rtlCol="0">
            <a:spAutoFit/>
          </a:bodyPr>
          <a:lstStyle/>
          <a:p>
            <a:r>
              <a:rPr kumimoji="1" lang="ja-JP" altLang="en-US" sz="2400" b="1" dirty="0" smtClean="0">
                <a:latin typeface="ＭＳ Ｐゴシック" panose="020B0600070205080204" pitchFamily="50" charset="-128"/>
                <a:ea typeface="ＭＳ Ｐゴシック" panose="020B0600070205080204" pitchFamily="50" charset="-128"/>
              </a:rPr>
              <a:t>横向き　　　　　　　　　　　　縦向き</a:t>
            </a:r>
            <a:endParaRPr kumimoji="1" lang="ja-JP" altLang="en-US" sz="2400" b="1" dirty="0">
              <a:latin typeface="ＭＳ Ｐゴシック" panose="020B0600070205080204" pitchFamily="50" charset="-128"/>
              <a:ea typeface="ＭＳ Ｐゴシック" panose="020B0600070205080204" pitchFamily="50" charset="-128"/>
            </a:endParaRPr>
          </a:p>
        </p:txBody>
      </p:sp>
      <p:sp>
        <p:nvSpPr>
          <p:cNvPr id="6" name="スライド番号プレースホルダー 5"/>
          <p:cNvSpPr>
            <a:spLocks noGrp="1"/>
          </p:cNvSpPr>
          <p:nvPr>
            <p:ph type="sldNum" sz="quarter" idx="12"/>
          </p:nvPr>
        </p:nvSpPr>
        <p:spPr/>
        <p:txBody>
          <a:bodyPr/>
          <a:lstStyle/>
          <a:p>
            <a:fld id="{BA40F03F-B12C-43E0-A740-6570E7035D13}" type="slidenum">
              <a:rPr kumimoji="1" lang="ja-JP" altLang="en-US" smtClean="0"/>
              <a:t>6</a:t>
            </a:fld>
            <a:endParaRPr kumimoji="1" lang="ja-JP" altLang="en-US"/>
          </a:p>
        </p:txBody>
      </p:sp>
    </p:spTree>
    <p:extLst>
      <p:ext uri="{BB962C8B-B14F-4D97-AF65-F5344CB8AC3E}">
        <p14:creationId xmlns:p14="http://schemas.microsoft.com/office/powerpoint/2010/main" val="3203580444"/>
      </p:ext>
    </p:extLst>
  </p:cSld>
  <p:clrMapOvr>
    <a:masterClrMapping/>
  </p:clrMapOvr>
  <mc:AlternateContent xmlns:mc="http://schemas.openxmlformats.org/markup-compatibility/2006" xmlns:p14="http://schemas.microsoft.com/office/powerpoint/2010/main">
    <mc:Choice Requires="p14">
      <p:transition spd="slow" p14:dur="2000" advTm="14877"/>
    </mc:Choice>
    <mc:Fallback xmlns="">
      <p:transition spd="slow" advTm="14877"/>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latin typeface="ＭＳ Ｐ明朝" panose="02020600040205080304" pitchFamily="18" charset="-128"/>
                <a:ea typeface="ＭＳ Ｐ明朝" panose="02020600040205080304" pitchFamily="18" charset="-128"/>
              </a:rPr>
              <a:t>進歩状況</a:t>
            </a:r>
            <a:endParaRPr kumimoji="1" lang="ja-JP" altLang="en-US" b="1" dirty="0">
              <a:latin typeface="ＭＳ Ｐ明朝" panose="02020600040205080304" pitchFamily="18" charset="-128"/>
              <a:ea typeface="ＭＳ Ｐ明朝" panose="02020600040205080304" pitchFamily="18" charset="-128"/>
            </a:endParaRPr>
          </a:p>
        </p:txBody>
      </p:sp>
      <p:sp>
        <p:nvSpPr>
          <p:cNvPr id="4" name="テキスト ボックス 3"/>
          <p:cNvSpPr txBox="1"/>
          <p:nvPr/>
        </p:nvSpPr>
        <p:spPr>
          <a:xfrm>
            <a:off x="539552" y="1844824"/>
            <a:ext cx="8280920" cy="1200329"/>
          </a:xfrm>
          <a:prstGeom prst="rect">
            <a:avLst/>
          </a:prstGeom>
          <a:noFill/>
        </p:spPr>
        <p:txBody>
          <a:bodyPr wrap="square" rtlCol="0">
            <a:spAutoFit/>
          </a:bodyPr>
          <a:lstStyle/>
          <a:p>
            <a:r>
              <a:rPr lang="en-US" altLang="ja-JP" sz="2400" b="1" dirty="0" smtClean="0">
                <a:latin typeface="ＭＳ Ｐゴシック" panose="020B0600070205080204" pitchFamily="50" charset="-128"/>
                <a:ea typeface="ＭＳ Ｐゴシック" panose="020B0600070205080204" pitchFamily="50" charset="-128"/>
              </a:rPr>
              <a:t>STEP1</a:t>
            </a:r>
            <a:r>
              <a:rPr lang="ja-JP" altLang="en-US" sz="2400" b="1" dirty="0" smtClean="0">
                <a:latin typeface="ＭＳ Ｐゴシック" panose="020B0600070205080204" pitchFamily="50" charset="-128"/>
                <a:ea typeface="ＭＳ Ｐゴシック" panose="020B0600070205080204" pitchFamily="50" charset="-128"/>
              </a:rPr>
              <a:t>　</a:t>
            </a:r>
            <a:r>
              <a:rPr lang="en-US" altLang="ja-JP" sz="2400" dirty="0" smtClean="0">
                <a:latin typeface="ＭＳ Ｐゴシック" panose="020B0600070205080204" pitchFamily="50" charset="-128"/>
                <a:ea typeface="ＭＳ Ｐゴシック" panose="020B0600070205080204" pitchFamily="50" charset="-128"/>
              </a:rPr>
              <a:t>Android</a:t>
            </a:r>
            <a:r>
              <a:rPr lang="ja-JP" altLang="en-US" sz="2400" dirty="0" smtClean="0">
                <a:latin typeface="ＭＳ Ｐゴシック" panose="020B0600070205080204" pitchFamily="50" charset="-128"/>
                <a:ea typeface="ＭＳ Ｐゴシック" panose="020B0600070205080204" pitchFamily="50" charset="-128"/>
              </a:rPr>
              <a:t>内蔵</a:t>
            </a:r>
            <a:r>
              <a:rPr lang="ja-JP" altLang="en-US" sz="2400" dirty="0">
                <a:latin typeface="ＭＳ Ｐゴシック" panose="020B0600070205080204" pitchFamily="50" charset="-128"/>
                <a:ea typeface="ＭＳ Ｐゴシック" panose="020B0600070205080204" pitchFamily="50" charset="-128"/>
              </a:rPr>
              <a:t>カメラの</a:t>
            </a:r>
            <a:r>
              <a:rPr lang="ja-JP" altLang="en-US" sz="2400" dirty="0" smtClean="0">
                <a:latin typeface="ＭＳ Ｐゴシック" panose="020B0600070205080204" pitchFamily="50" charset="-128"/>
                <a:ea typeface="ＭＳ Ｐゴシック" panose="020B0600070205080204" pitchFamily="50" charset="-128"/>
              </a:rPr>
              <a:t>画像</a:t>
            </a:r>
            <a:r>
              <a:rPr lang="ja-JP" altLang="en-US" sz="2400" dirty="0">
                <a:latin typeface="ＭＳ Ｐゴシック" panose="020B0600070205080204" pitchFamily="50" charset="-128"/>
                <a:ea typeface="ＭＳ Ｐゴシック" panose="020B0600070205080204" pitchFamily="50" charset="-128"/>
              </a:rPr>
              <a:t>を表示</a:t>
            </a:r>
            <a:r>
              <a:rPr lang="ja-JP" altLang="en-US" sz="2400" dirty="0" smtClean="0">
                <a:latin typeface="ＭＳ Ｐゴシック" panose="020B0600070205080204" pitchFamily="50" charset="-128"/>
                <a:ea typeface="ＭＳ Ｐゴシック" panose="020B0600070205080204" pitchFamily="50" charset="-128"/>
              </a:rPr>
              <a:t>するアプリの作成</a:t>
            </a:r>
            <a:endParaRPr lang="en-US" altLang="ja-JP" sz="2400" dirty="0" smtClean="0">
              <a:latin typeface="ＭＳ Ｐゴシック" panose="020B0600070205080204" pitchFamily="50" charset="-128"/>
              <a:ea typeface="ＭＳ Ｐゴシック" panose="020B0600070205080204" pitchFamily="50" charset="-128"/>
            </a:endParaRPr>
          </a:p>
          <a:p>
            <a:pPr algn="ctr"/>
            <a:r>
              <a:rPr lang="ja-JP" altLang="en-US" sz="2400" dirty="0" smtClean="0">
                <a:latin typeface="ＭＳ Ｐゴシック" panose="020B0600070205080204" pitchFamily="50" charset="-128"/>
                <a:ea typeface="ＭＳ Ｐゴシック" panose="020B0600070205080204" pitchFamily="50" charset="-128"/>
              </a:rPr>
              <a:t>↓</a:t>
            </a:r>
            <a:endParaRPr lang="en-US" altLang="ja-JP" sz="2400" dirty="0">
              <a:latin typeface="ＭＳ Ｐゴシック" panose="020B0600070205080204" pitchFamily="50" charset="-128"/>
              <a:ea typeface="ＭＳ Ｐゴシック" panose="020B0600070205080204" pitchFamily="50" charset="-128"/>
            </a:endParaRPr>
          </a:p>
          <a:p>
            <a:pPr algn="ctr"/>
            <a:r>
              <a:rPr lang="ja-JP" altLang="en-US" sz="2400" dirty="0" smtClean="0">
                <a:latin typeface="ＭＳ Ｐゴシック" panose="020B0600070205080204" pitchFamily="50" charset="-128"/>
                <a:ea typeface="ＭＳ Ｐゴシック" panose="020B0600070205080204" pitchFamily="50" charset="-128"/>
              </a:rPr>
              <a:t>　　　内蔵カメラの</a:t>
            </a:r>
            <a:r>
              <a:rPr lang="en-US" altLang="ja-JP" sz="2400" dirty="0" smtClean="0">
                <a:latin typeface="ＭＳ Ｐゴシック" panose="020B0600070205080204" pitchFamily="50" charset="-128"/>
                <a:ea typeface="ＭＳ Ｐゴシック" panose="020B0600070205080204" pitchFamily="50" charset="-128"/>
              </a:rPr>
              <a:t>1</a:t>
            </a:r>
            <a:r>
              <a:rPr lang="ja-JP" altLang="en-US" sz="2400" dirty="0" smtClean="0">
                <a:latin typeface="ＭＳ Ｐゴシック" panose="020B0600070205080204" pitchFamily="50" charset="-128"/>
                <a:ea typeface="ＭＳ Ｐゴシック" panose="020B0600070205080204" pitchFamily="50" charset="-128"/>
              </a:rPr>
              <a:t>画面のみを表示する試作アプリの作成</a:t>
            </a:r>
            <a:endParaRPr lang="en-US" altLang="ja-JP" sz="2400" dirty="0" smtClean="0">
              <a:latin typeface="ＭＳ Ｐゴシック" panose="020B0600070205080204" pitchFamily="50" charset="-128"/>
              <a:ea typeface="ＭＳ Ｐゴシック" panose="020B0600070205080204" pitchFamily="50" charset="-128"/>
            </a:endParaRPr>
          </a:p>
        </p:txBody>
      </p:sp>
      <p:sp>
        <p:nvSpPr>
          <p:cNvPr id="6" name="テキスト ボックス 5"/>
          <p:cNvSpPr txBox="1"/>
          <p:nvPr/>
        </p:nvSpPr>
        <p:spPr>
          <a:xfrm>
            <a:off x="539552" y="3346834"/>
            <a:ext cx="8280920" cy="1938992"/>
          </a:xfrm>
          <a:prstGeom prst="rect">
            <a:avLst/>
          </a:prstGeom>
          <a:noFill/>
        </p:spPr>
        <p:txBody>
          <a:bodyPr wrap="square" rtlCol="0">
            <a:spAutoFit/>
          </a:bodyPr>
          <a:lstStyle/>
          <a:p>
            <a:r>
              <a:rPr lang="en-US" altLang="ja-JP" sz="2400" b="1" dirty="0">
                <a:latin typeface="ＭＳ Ｐゴシック" panose="020B0600070205080204" pitchFamily="50" charset="-128"/>
                <a:ea typeface="ＭＳ Ｐゴシック" panose="020B0600070205080204" pitchFamily="50" charset="-128"/>
              </a:rPr>
              <a:t>STEP2</a:t>
            </a:r>
            <a:r>
              <a:rPr lang="en-US" altLang="ja-JP" sz="2400" dirty="0">
                <a:latin typeface="ＭＳ Ｐゴシック" panose="020B0600070205080204" pitchFamily="50" charset="-128"/>
                <a:ea typeface="ＭＳ Ｐゴシック" panose="020B0600070205080204" pitchFamily="50" charset="-128"/>
              </a:rPr>
              <a:t>	</a:t>
            </a:r>
            <a:r>
              <a:rPr lang="ja-JP" altLang="en-US" sz="2400" dirty="0" smtClean="0">
                <a:latin typeface="ＭＳ Ｐゴシック" panose="020B0600070205080204" pitchFamily="50" charset="-128"/>
                <a:ea typeface="ＭＳ Ｐゴシック" panose="020B0600070205080204" pitchFamily="50" charset="-128"/>
              </a:rPr>
              <a:t>　カメラ</a:t>
            </a:r>
            <a:r>
              <a:rPr lang="ja-JP" altLang="en-US" sz="2400" dirty="0">
                <a:latin typeface="ＭＳ Ｐゴシック" panose="020B0600070205080204" pitchFamily="50" charset="-128"/>
                <a:ea typeface="ＭＳ Ｐゴシック" panose="020B0600070205080204" pitchFamily="50" charset="-128"/>
              </a:rPr>
              <a:t>入力の</a:t>
            </a:r>
            <a:r>
              <a:rPr lang="en-US" altLang="ja-JP" sz="2400" dirty="0">
                <a:latin typeface="ＭＳ Ｐゴシック" panose="020B0600070205080204" pitchFamily="50" charset="-128"/>
                <a:ea typeface="ＭＳ Ｐゴシック" panose="020B0600070205080204" pitchFamily="50" charset="-128"/>
              </a:rPr>
              <a:t>I/F</a:t>
            </a:r>
            <a:r>
              <a:rPr lang="ja-JP" altLang="en-US" sz="2400" dirty="0">
                <a:latin typeface="ＭＳ Ｐゴシック" panose="020B0600070205080204" pitchFamily="50" charset="-128"/>
                <a:ea typeface="ＭＳ Ｐゴシック" panose="020B0600070205080204" pitchFamily="50" charset="-128"/>
              </a:rPr>
              <a:t>の</a:t>
            </a:r>
            <a:r>
              <a:rPr lang="ja-JP" altLang="en-US" sz="2400" dirty="0" smtClean="0">
                <a:latin typeface="ＭＳ Ｐゴシック" panose="020B0600070205080204" pitchFamily="50" charset="-128"/>
                <a:ea typeface="ＭＳ Ｐゴシック" panose="020B0600070205080204" pitchFamily="50" charset="-128"/>
              </a:rPr>
              <a:t>設計</a:t>
            </a:r>
            <a:endParaRPr lang="en-US" altLang="ja-JP" sz="2400" dirty="0">
              <a:latin typeface="ＭＳ Ｐゴシック" panose="020B0600070205080204" pitchFamily="50" charset="-128"/>
              <a:ea typeface="ＭＳ Ｐゴシック" panose="020B0600070205080204" pitchFamily="50" charset="-128"/>
            </a:endParaRPr>
          </a:p>
          <a:p>
            <a:r>
              <a:rPr lang="en-US" altLang="ja-JP" sz="2400" dirty="0" smtClean="0">
                <a:latin typeface="ＭＳ Ｐゴシック" panose="020B0600070205080204" pitchFamily="50" charset="-128"/>
                <a:ea typeface="ＭＳ Ｐゴシック" panose="020B0600070205080204" pitchFamily="50" charset="-128"/>
              </a:rPr>
              <a:t>			</a:t>
            </a:r>
            <a:r>
              <a:rPr lang="ja-JP" altLang="en-US" sz="2400" dirty="0" smtClean="0">
                <a:latin typeface="ＭＳ Ｐゴシック" panose="020B0600070205080204" pitchFamily="50" charset="-128"/>
                <a:ea typeface="ＭＳ Ｐゴシック" panose="020B0600070205080204" pitchFamily="50" charset="-128"/>
              </a:rPr>
              <a:t>↓</a:t>
            </a:r>
            <a:endParaRPr lang="en-US" altLang="ja-JP" sz="2400" dirty="0" smtClean="0">
              <a:latin typeface="ＭＳ Ｐゴシック" panose="020B0600070205080204" pitchFamily="50" charset="-128"/>
              <a:ea typeface="ＭＳ Ｐゴシック" panose="020B0600070205080204" pitchFamily="50" charset="-128"/>
            </a:endParaRPr>
          </a:p>
          <a:p>
            <a:r>
              <a:rPr lang="en-US" altLang="ja-JP" sz="2400" dirty="0">
                <a:latin typeface="ＭＳ Ｐゴシック" panose="020B0600070205080204" pitchFamily="50" charset="-128"/>
                <a:ea typeface="ＭＳ Ｐゴシック" panose="020B0600070205080204" pitchFamily="50" charset="-128"/>
              </a:rPr>
              <a:t>	</a:t>
            </a:r>
            <a:r>
              <a:rPr lang="ja-JP" altLang="en-US" sz="2400" dirty="0" smtClean="0">
                <a:latin typeface="ＭＳ Ｐゴシック" panose="020B0600070205080204" pitchFamily="50" charset="-128"/>
                <a:ea typeface="ＭＳ Ｐゴシック" panose="020B0600070205080204" pitchFamily="50" charset="-128"/>
              </a:rPr>
              <a:t>　</a:t>
            </a:r>
            <a:r>
              <a:rPr lang="en-US" altLang="ja-JP" sz="2400" dirty="0" smtClean="0">
                <a:latin typeface="ＭＳ Ｐゴシック" panose="020B0600070205080204" pitchFamily="50" charset="-128"/>
                <a:ea typeface="ＭＳ Ｐゴシック" panose="020B0600070205080204" pitchFamily="50" charset="-128"/>
              </a:rPr>
              <a:t>FPGA</a:t>
            </a:r>
            <a:r>
              <a:rPr lang="ja-JP" altLang="en-US" sz="2400" dirty="0" smtClean="0">
                <a:latin typeface="ＭＳ Ｐゴシック" panose="020B0600070205080204" pitchFamily="50" charset="-128"/>
                <a:ea typeface="ＭＳ Ｐゴシック" panose="020B0600070205080204" pitchFamily="50" charset="-128"/>
              </a:rPr>
              <a:t>のメソッドを呼び出した際カメラの動作をするオブ</a:t>
            </a:r>
            <a:r>
              <a:rPr lang="en-US" altLang="ja-JP" sz="2400" dirty="0" smtClean="0">
                <a:latin typeface="ＭＳ Ｐゴシック" panose="020B0600070205080204" pitchFamily="50" charset="-128"/>
                <a:ea typeface="ＭＳ Ｐゴシック" panose="020B0600070205080204" pitchFamily="50" charset="-128"/>
              </a:rPr>
              <a:t>	</a:t>
            </a:r>
            <a:r>
              <a:rPr lang="ja-JP" altLang="en-US" sz="2400" dirty="0" smtClean="0">
                <a:latin typeface="ＭＳ Ｐゴシック" panose="020B0600070205080204" pitchFamily="50" charset="-128"/>
                <a:ea typeface="ＭＳ Ｐゴシック" panose="020B0600070205080204" pitchFamily="50" charset="-128"/>
              </a:rPr>
              <a:t>　ジェクトを</a:t>
            </a:r>
            <a:r>
              <a:rPr lang="en-US" altLang="ja-JP" sz="2400" dirty="0" smtClean="0">
                <a:latin typeface="ＭＳ Ｐゴシック" panose="020B0600070205080204" pitchFamily="50" charset="-128"/>
                <a:ea typeface="ＭＳ Ｐゴシック" panose="020B0600070205080204" pitchFamily="50" charset="-128"/>
              </a:rPr>
              <a:t>java</a:t>
            </a:r>
            <a:r>
              <a:rPr lang="ja-JP" altLang="en-US" sz="2400" dirty="0" smtClean="0">
                <a:latin typeface="ＭＳ Ｐゴシック" panose="020B0600070205080204" pitchFamily="50" charset="-128"/>
                <a:ea typeface="ＭＳ Ｐゴシック" panose="020B0600070205080204" pitchFamily="50" charset="-128"/>
              </a:rPr>
              <a:t>で作成（</a:t>
            </a:r>
            <a:r>
              <a:rPr lang="en-US" altLang="ja-JP" sz="2400" dirty="0" smtClean="0">
                <a:latin typeface="ＭＳ Ｐゴシック" panose="020B0600070205080204" pitchFamily="50" charset="-128"/>
                <a:ea typeface="ＭＳ Ｐゴシック" panose="020B0600070205080204" pitchFamily="50" charset="-128"/>
              </a:rPr>
              <a:t>FPGA</a:t>
            </a:r>
            <a:r>
              <a:rPr lang="ja-JP" altLang="en-US" sz="2400" dirty="0" smtClean="0">
                <a:latin typeface="ＭＳ Ｐゴシック" panose="020B0600070205080204" pitchFamily="50" charset="-128"/>
                <a:ea typeface="ＭＳ Ｐゴシック" panose="020B0600070205080204" pitchFamily="50" charset="-128"/>
              </a:rPr>
              <a:t>の設計は難しいため）</a:t>
            </a:r>
            <a:endParaRPr lang="en-US" altLang="ja-JP" sz="2400" dirty="0" smtClean="0">
              <a:latin typeface="ＭＳ Ｐゴシック" panose="020B0600070205080204" pitchFamily="50" charset="-128"/>
              <a:ea typeface="ＭＳ Ｐゴシック" panose="020B0600070205080204" pitchFamily="50" charset="-128"/>
            </a:endParaRPr>
          </a:p>
          <a:p>
            <a:r>
              <a:rPr lang="en-US" altLang="ja-JP" sz="2400" dirty="0" smtClean="0">
                <a:latin typeface="ＭＳ Ｐゴシック" panose="020B0600070205080204" pitchFamily="50" charset="-128"/>
                <a:ea typeface="ＭＳ Ｐゴシック" panose="020B0600070205080204" pitchFamily="50" charset="-128"/>
              </a:rPr>
              <a:t>	</a:t>
            </a:r>
            <a:r>
              <a:rPr lang="ja-JP" altLang="en-US" sz="2400" dirty="0" smtClean="0">
                <a:latin typeface="ＭＳ Ｐゴシック" panose="020B0600070205080204" pitchFamily="50" charset="-128"/>
                <a:ea typeface="ＭＳ Ｐゴシック" panose="020B0600070205080204" pitchFamily="50" charset="-128"/>
              </a:rPr>
              <a:t>　また、</a:t>
            </a:r>
            <a:r>
              <a:rPr lang="en-US" altLang="ja-JP" sz="2400" dirty="0" smtClean="0">
                <a:latin typeface="ＭＳ Ｐゴシック" panose="020B0600070205080204" pitchFamily="50" charset="-128"/>
                <a:ea typeface="ＭＳ Ｐゴシック" panose="020B0600070205080204" pitchFamily="50" charset="-128"/>
              </a:rPr>
              <a:t>Android</a:t>
            </a:r>
            <a:r>
              <a:rPr lang="ja-JP" altLang="en-US" sz="2400" dirty="0" smtClean="0">
                <a:latin typeface="ＭＳ Ｐゴシック" panose="020B0600070205080204" pitchFamily="50" charset="-128"/>
                <a:ea typeface="ＭＳ Ｐゴシック" panose="020B0600070205080204" pitchFamily="50" charset="-128"/>
              </a:rPr>
              <a:t>アプリの改良</a:t>
            </a:r>
            <a:endParaRPr lang="ja-JP" altLang="en-US" sz="2400" dirty="0">
              <a:latin typeface="ＭＳ Ｐゴシック" panose="020B0600070205080204" pitchFamily="50" charset="-128"/>
              <a:ea typeface="ＭＳ Ｐゴシック" panose="020B0600070205080204" pitchFamily="50" charset="-128"/>
            </a:endParaRPr>
          </a:p>
        </p:txBody>
      </p:sp>
      <p:sp>
        <p:nvSpPr>
          <p:cNvPr id="9" name="角丸四角形 8"/>
          <p:cNvSpPr/>
          <p:nvPr/>
        </p:nvSpPr>
        <p:spPr>
          <a:xfrm>
            <a:off x="395536" y="3356992"/>
            <a:ext cx="8280920" cy="20452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642450" y="5588495"/>
            <a:ext cx="4032448" cy="461665"/>
          </a:xfrm>
          <a:prstGeom prst="rect">
            <a:avLst/>
          </a:prstGeom>
          <a:noFill/>
        </p:spPr>
        <p:txBody>
          <a:bodyPr wrap="square" rtlCol="0">
            <a:spAutoFit/>
          </a:bodyPr>
          <a:lstStyle/>
          <a:p>
            <a:r>
              <a:rPr kumimoji="1" lang="ja-JP" altLang="en-US" sz="2400" b="1" dirty="0" smtClean="0">
                <a:solidFill>
                  <a:srgbClr val="FF0000"/>
                </a:solidFill>
                <a:latin typeface="ＭＳ Ｐ明朝" panose="02020600040205080304" pitchFamily="18" charset="-128"/>
                <a:ea typeface="ＭＳ Ｐ明朝" panose="02020600040205080304" pitchFamily="18" charset="-128"/>
              </a:rPr>
              <a:t>↑現在この段階</a:t>
            </a:r>
            <a:endParaRPr kumimoji="1" lang="ja-JP" altLang="en-US" sz="2400" b="1" dirty="0">
              <a:solidFill>
                <a:srgbClr val="FF0000"/>
              </a:solidFill>
              <a:latin typeface="ＭＳ Ｐ明朝" panose="02020600040205080304" pitchFamily="18" charset="-128"/>
              <a:ea typeface="ＭＳ Ｐ明朝" panose="02020600040205080304" pitchFamily="18" charset="-128"/>
            </a:endParaRPr>
          </a:p>
        </p:txBody>
      </p:sp>
      <p:sp>
        <p:nvSpPr>
          <p:cNvPr id="10" name="スライド番号プレースホルダー 9"/>
          <p:cNvSpPr>
            <a:spLocks noGrp="1"/>
          </p:cNvSpPr>
          <p:nvPr>
            <p:ph type="sldNum" sz="quarter" idx="12"/>
          </p:nvPr>
        </p:nvSpPr>
        <p:spPr/>
        <p:txBody>
          <a:bodyPr/>
          <a:lstStyle/>
          <a:p>
            <a:fld id="{BA40F03F-B12C-43E0-A740-6570E7035D13}" type="slidenum">
              <a:rPr kumimoji="1" lang="ja-JP" altLang="en-US" smtClean="0"/>
              <a:t>7</a:t>
            </a:fld>
            <a:endParaRPr kumimoji="1" lang="ja-JP" altLang="en-US"/>
          </a:p>
        </p:txBody>
      </p:sp>
    </p:spTree>
    <p:extLst>
      <p:ext uri="{BB962C8B-B14F-4D97-AF65-F5344CB8AC3E}">
        <p14:creationId xmlns:p14="http://schemas.microsoft.com/office/powerpoint/2010/main" val="2186443534"/>
      </p:ext>
    </p:extLst>
  </p:cSld>
  <p:clrMapOvr>
    <a:masterClrMapping/>
  </p:clrMapOvr>
  <mc:AlternateContent xmlns:mc="http://schemas.openxmlformats.org/markup-compatibility/2006" xmlns:p14="http://schemas.microsoft.com/office/powerpoint/2010/main">
    <mc:Choice Requires="p14">
      <p:transition spd="slow" p14:dur="2000" advTm="43380"/>
    </mc:Choice>
    <mc:Fallback xmlns="">
      <p:transition spd="slow" advTm="4338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b="1" dirty="0" smtClean="0">
                <a:latin typeface="ＭＳ Ｐ明朝" panose="02020600040205080304" pitchFamily="18" charset="-128"/>
                <a:ea typeface="ＭＳ Ｐ明朝" panose="02020600040205080304" pitchFamily="18" charset="-128"/>
              </a:rPr>
              <a:t>ステレオカメラの出力形式</a:t>
            </a:r>
            <a:endParaRPr kumimoji="1" lang="ja-JP" altLang="en-US" b="1" dirty="0">
              <a:latin typeface="ＭＳ Ｐ明朝" panose="02020600040205080304" pitchFamily="18" charset="-128"/>
              <a:ea typeface="ＭＳ Ｐ明朝" panose="02020600040205080304" pitchFamily="18" charset="-128"/>
            </a:endParaRPr>
          </a:p>
        </p:txBody>
      </p:sp>
      <p:sp>
        <p:nvSpPr>
          <p:cNvPr id="3" name="テキスト ボックス 2"/>
          <p:cNvSpPr txBox="1"/>
          <p:nvPr/>
        </p:nvSpPr>
        <p:spPr>
          <a:xfrm>
            <a:off x="467544" y="1628800"/>
            <a:ext cx="8280919" cy="4524315"/>
          </a:xfrm>
          <a:prstGeom prst="rect">
            <a:avLst/>
          </a:prstGeom>
          <a:noFill/>
        </p:spPr>
        <p:txBody>
          <a:bodyPr wrap="square" rtlCol="0">
            <a:spAutoFit/>
          </a:bodyPr>
          <a:lstStyle/>
          <a:p>
            <a:r>
              <a:rPr kumimoji="1" lang="ja-JP" altLang="en-US" sz="2400" dirty="0" smtClean="0">
                <a:latin typeface="ＭＳ Ｐゴシック" panose="020B0600070205080204" pitchFamily="50" charset="-128"/>
                <a:ea typeface="ＭＳ Ｐゴシック" panose="020B0600070205080204" pitchFamily="50" charset="-128"/>
              </a:rPr>
              <a:t>また、ステレオカメラの出力する画像の形式を調査した。</a:t>
            </a:r>
            <a:endParaRPr kumimoji="1" lang="en-US" altLang="ja-JP" sz="2400" dirty="0" smtClean="0">
              <a:latin typeface="ＭＳ Ｐゴシック" panose="020B0600070205080204" pitchFamily="50" charset="-128"/>
              <a:ea typeface="ＭＳ Ｐゴシック" panose="020B0600070205080204" pitchFamily="50" charset="-128"/>
            </a:endParaRPr>
          </a:p>
          <a:p>
            <a:endParaRPr kumimoji="1" lang="en-US" altLang="ja-JP" sz="2400" dirty="0" smtClean="0">
              <a:latin typeface="ＭＳ Ｐゴシック" panose="020B0600070205080204" pitchFamily="50" charset="-128"/>
              <a:ea typeface="ＭＳ Ｐゴシック" panose="020B0600070205080204" pitchFamily="50" charset="-128"/>
            </a:endParaRPr>
          </a:p>
          <a:p>
            <a:r>
              <a:rPr lang="en-US" altLang="ja-JP" sz="2400" dirty="0" smtClean="0">
                <a:latin typeface="ＭＳ Ｐゴシック" panose="020B0600070205080204" pitchFamily="50" charset="-128"/>
                <a:ea typeface="ＭＳ Ｐゴシック" panose="020B0600070205080204" pitchFamily="50" charset="-128"/>
              </a:rPr>
              <a:t>RGB565,RGB555,RGB444x,RGBx444</a:t>
            </a:r>
            <a:r>
              <a:rPr lang="ja-JP" altLang="en-US" sz="2400" dirty="0" smtClean="0">
                <a:latin typeface="ＭＳ Ｐゴシック" panose="020B0600070205080204" pitchFamily="50" charset="-128"/>
                <a:ea typeface="ＭＳ Ｐゴシック" panose="020B0600070205080204" pitchFamily="50" charset="-128"/>
              </a:rPr>
              <a:t>などがあったが、</a:t>
            </a:r>
            <a:r>
              <a:rPr lang="en-US" altLang="ja-JP" sz="2400" dirty="0" smtClean="0">
                <a:latin typeface="ＭＳ Ｐゴシック" panose="020B0600070205080204" pitchFamily="50" charset="-128"/>
                <a:ea typeface="ＭＳ Ｐゴシック" panose="020B0600070205080204" pitchFamily="50" charset="-128"/>
              </a:rPr>
              <a:t>YUV</a:t>
            </a:r>
            <a:r>
              <a:rPr lang="ja-JP" altLang="en-US" sz="2400" dirty="0" smtClean="0">
                <a:latin typeface="ＭＳ Ｐゴシック" panose="020B0600070205080204" pitchFamily="50" charset="-128"/>
                <a:ea typeface="ＭＳ Ｐゴシック" panose="020B0600070205080204" pitchFamily="50" charset="-128"/>
              </a:rPr>
              <a:t>形式で送るように決定。</a:t>
            </a:r>
            <a:endParaRPr lang="en-US" altLang="ja-JP" sz="2400" dirty="0" smtClean="0">
              <a:latin typeface="ＭＳ Ｐゴシック" panose="020B0600070205080204" pitchFamily="50" charset="-128"/>
              <a:ea typeface="ＭＳ Ｐゴシック" panose="020B0600070205080204" pitchFamily="50" charset="-128"/>
            </a:endParaRPr>
          </a:p>
          <a:p>
            <a:endParaRPr lang="en-US" altLang="ja-JP" sz="2400" dirty="0">
              <a:latin typeface="ＭＳ Ｐゴシック" panose="020B0600070205080204" pitchFamily="50" charset="-128"/>
              <a:ea typeface="ＭＳ Ｐゴシック" panose="020B0600070205080204" pitchFamily="50" charset="-128"/>
            </a:endParaRPr>
          </a:p>
          <a:p>
            <a:r>
              <a:rPr lang="ja-JP" altLang="en-US" sz="2400" dirty="0" smtClean="0">
                <a:latin typeface="ＭＳ Ｐゴシック" panose="020B0600070205080204" pitchFamily="50" charset="-128"/>
                <a:ea typeface="ＭＳ Ｐゴシック" panose="020B0600070205080204" pitchFamily="50" charset="-128"/>
              </a:rPr>
              <a:t>・  </a:t>
            </a:r>
            <a:r>
              <a:rPr lang="en-US" altLang="ja-JP" sz="2400" dirty="0" smtClean="0">
                <a:latin typeface="ＭＳ Ｐゴシック" panose="020B0600070205080204" pitchFamily="50" charset="-128"/>
                <a:ea typeface="ＭＳ Ｐゴシック" panose="020B0600070205080204" pitchFamily="50" charset="-128"/>
              </a:rPr>
              <a:t>Y		(</a:t>
            </a:r>
            <a:r>
              <a:rPr lang="ja-JP" altLang="en-US" sz="2400" dirty="0" smtClean="0">
                <a:latin typeface="ＭＳ Ｐゴシック" panose="020B0600070205080204" pitchFamily="50" charset="-128"/>
                <a:ea typeface="ＭＳ Ｐゴシック" panose="020B0600070205080204" pitchFamily="50" charset="-128"/>
              </a:rPr>
              <a:t>輝度信号</a:t>
            </a:r>
            <a:r>
              <a:rPr lang="en-US" altLang="ja-JP" sz="2400" dirty="0" smtClean="0">
                <a:latin typeface="ＭＳ Ｐゴシック" panose="020B0600070205080204" pitchFamily="50" charset="-128"/>
                <a:ea typeface="ＭＳ Ｐゴシック" panose="020B0600070205080204" pitchFamily="50" charset="-128"/>
              </a:rPr>
              <a:t>)</a:t>
            </a:r>
          </a:p>
          <a:p>
            <a:r>
              <a:rPr lang="ja-JP" altLang="en-US" sz="2400" dirty="0" smtClean="0">
                <a:latin typeface="ＭＳ Ｐゴシック" panose="020B0600070205080204" pitchFamily="50" charset="-128"/>
                <a:ea typeface="ＭＳ Ｐゴシック" panose="020B0600070205080204" pitchFamily="50" charset="-128"/>
              </a:rPr>
              <a:t>・  </a:t>
            </a:r>
            <a:r>
              <a:rPr lang="en-US" altLang="ja-JP" sz="2400" dirty="0" err="1" smtClean="0">
                <a:latin typeface="ＭＳ Ｐゴシック" panose="020B0600070205080204" pitchFamily="50" charset="-128"/>
                <a:ea typeface="ＭＳ Ｐゴシック" panose="020B0600070205080204" pitchFamily="50" charset="-128"/>
              </a:rPr>
              <a:t>Cb</a:t>
            </a:r>
            <a:r>
              <a:rPr lang="en-US" altLang="ja-JP" sz="2400" dirty="0" smtClean="0">
                <a:latin typeface="ＭＳ Ｐゴシック" panose="020B0600070205080204" pitchFamily="50" charset="-128"/>
                <a:ea typeface="ＭＳ Ｐゴシック" panose="020B0600070205080204" pitchFamily="50" charset="-128"/>
              </a:rPr>
              <a:t>(U)	(</a:t>
            </a:r>
            <a:r>
              <a:rPr lang="ja-JP" altLang="en-US" sz="2400" dirty="0">
                <a:latin typeface="ＭＳ Ｐゴシック" panose="020B0600070205080204" pitchFamily="50" charset="-128"/>
                <a:ea typeface="ＭＳ Ｐゴシック" panose="020B0600070205080204" pitchFamily="50" charset="-128"/>
              </a:rPr>
              <a:t>青色成分の差分信号</a:t>
            </a:r>
            <a:r>
              <a:rPr lang="en-US" altLang="ja-JP" sz="2400" dirty="0" smtClean="0">
                <a:latin typeface="ＭＳ Ｐゴシック" panose="020B0600070205080204" pitchFamily="50" charset="-128"/>
                <a:ea typeface="ＭＳ Ｐゴシック" panose="020B0600070205080204" pitchFamily="50" charset="-128"/>
              </a:rPr>
              <a:t>)</a:t>
            </a:r>
          </a:p>
          <a:p>
            <a:r>
              <a:rPr lang="ja-JP" altLang="en-US" sz="2400" dirty="0" smtClean="0">
                <a:latin typeface="ＭＳ Ｐゴシック" panose="020B0600070205080204" pitchFamily="50" charset="-128"/>
                <a:ea typeface="ＭＳ Ｐゴシック" panose="020B0600070205080204" pitchFamily="50" charset="-128"/>
              </a:rPr>
              <a:t>・  </a:t>
            </a:r>
            <a:r>
              <a:rPr lang="en-US" altLang="ja-JP" sz="2400" dirty="0" smtClean="0">
                <a:latin typeface="ＭＳ Ｐゴシック" panose="020B0600070205080204" pitchFamily="50" charset="-128"/>
                <a:ea typeface="ＭＳ Ｐゴシック" panose="020B0600070205080204" pitchFamily="50" charset="-128"/>
              </a:rPr>
              <a:t>Cr(V)	(</a:t>
            </a:r>
            <a:r>
              <a:rPr lang="ja-JP" altLang="en-US" sz="2400" dirty="0">
                <a:latin typeface="ＭＳ Ｐゴシック" panose="020B0600070205080204" pitchFamily="50" charset="-128"/>
                <a:ea typeface="ＭＳ Ｐゴシック" panose="020B0600070205080204" pitchFamily="50" charset="-128"/>
              </a:rPr>
              <a:t>赤</a:t>
            </a:r>
            <a:r>
              <a:rPr lang="ja-JP" altLang="en-US" sz="2400" dirty="0" smtClean="0">
                <a:latin typeface="ＭＳ Ｐゴシック" panose="020B0600070205080204" pitchFamily="50" charset="-128"/>
                <a:ea typeface="ＭＳ Ｐゴシック" panose="020B0600070205080204" pitchFamily="50" charset="-128"/>
              </a:rPr>
              <a:t>色</a:t>
            </a:r>
            <a:r>
              <a:rPr lang="ja-JP" altLang="en-US" sz="2400" dirty="0">
                <a:latin typeface="ＭＳ Ｐゴシック" panose="020B0600070205080204" pitchFamily="50" charset="-128"/>
                <a:ea typeface="ＭＳ Ｐゴシック" panose="020B0600070205080204" pitchFamily="50" charset="-128"/>
              </a:rPr>
              <a:t>成分の差分信号</a:t>
            </a:r>
            <a:r>
              <a:rPr lang="en-US" altLang="ja-JP" sz="2400" dirty="0" smtClean="0">
                <a:latin typeface="ＭＳ Ｐゴシック" panose="020B0600070205080204" pitchFamily="50" charset="-128"/>
                <a:ea typeface="ＭＳ Ｐゴシック" panose="020B0600070205080204" pitchFamily="50" charset="-128"/>
              </a:rPr>
              <a:t>)</a:t>
            </a:r>
          </a:p>
          <a:p>
            <a:endParaRPr lang="en-US" altLang="ja-JP" sz="2400" dirty="0" smtClean="0">
              <a:latin typeface="ＭＳ Ｐゴシック" panose="020B0600070205080204" pitchFamily="50" charset="-128"/>
              <a:ea typeface="ＭＳ Ｐゴシック" panose="020B0600070205080204" pitchFamily="50" charset="-128"/>
            </a:endParaRPr>
          </a:p>
          <a:p>
            <a:r>
              <a:rPr lang="en-US" altLang="ja-JP" sz="2400" dirty="0" smtClean="0">
                <a:latin typeface="ＭＳ Ｐゴシック" panose="020B0600070205080204" pitchFamily="50" charset="-128"/>
                <a:ea typeface="ＭＳ Ｐゴシック" panose="020B0600070205080204" pitchFamily="50" charset="-128"/>
              </a:rPr>
              <a:t>RGB</a:t>
            </a:r>
            <a:r>
              <a:rPr lang="ja-JP" altLang="en-US" sz="2400" dirty="0" smtClean="0">
                <a:latin typeface="ＭＳ Ｐゴシック" panose="020B0600070205080204" pitchFamily="50" charset="-128"/>
                <a:ea typeface="ＭＳ Ｐゴシック" panose="020B0600070205080204" pitchFamily="50" charset="-128"/>
              </a:rPr>
              <a:t>と違いこの</a:t>
            </a:r>
            <a:r>
              <a:rPr lang="en-US" altLang="ja-JP" sz="2400" dirty="0" smtClean="0">
                <a:latin typeface="ＭＳ Ｐゴシック" panose="020B0600070205080204" pitchFamily="50" charset="-128"/>
                <a:ea typeface="ＭＳ Ｐゴシック" panose="020B0600070205080204" pitchFamily="50" charset="-128"/>
              </a:rPr>
              <a:t>3</a:t>
            </a:r>
            <a:r>
              <a:rPr lang="ja-JP" altLang="en-US" sz="2400" dirty="0" err="1" smtClean="0">
                <a:latin typeface="ＭＳ Ｐゴシック" panose="020B0600070205080204" pitchFamily="50" charset="-128"/>
                <a:ea typeface="ＭＳ Ｐゴシック" panose="020B0600070205080204" pitchFamily="50" charset="-128"/>
              </a:rPr>
              <a:t>つで</a:t>
            </a:r>
            <a:r>
              <a:rPr lang="ja-JP" altLang="en-US" sz="2400" dirty="0" smtClean="0">
                <a:latin typeface="ＭＳ Ｐゴシック" panose="020B0600070205080204" pitchFamily="50" charset="-128"/>
                <a:ea typeface="ＭＳ Ｐゴシック" panose="020B0600070205080204" pitchFamily="50" charset="-128"/>
              </a:rPr>
              <a:t>明るさを用いて色を表現する。</a:t>
            </a:r>
            <a:endParaRPr lang="en-US" altLang="ja-JP" sz="2400" dirty="0" smtClean="0">
              <a:latin typeface="ＭＳ Ｐゴシック" panose="020B0600070205080204" pitchFamily="50" charset="-128"/>
              <a:ea typeface="ＭＳ Ｐゴシック" panose="020B0600070205080204" pitchFamily="50" charset="-128"/>
            </a:endParaRPr>
          </a:p>
          <a:p>
            <a:endParaRPr lang="en-US" altLang="ja-JP" sz="2400" dirty="0">
              <a:latin typeface="ＭＳ Ｐゴシック" panose="020B0600070205080204" pitchFamily="50" charset="-128"/>
              <a:ea typeface="ＭＳ Ｐゴシック" panose="020B0600070205080204" pitchFamily="50" charset="-128"/>
            </a:endParaRPr>
          </a:p>
          <a:p>
            <a:r>
              <a:rPr lang="ja-JP" altLang="en-US" sz="2400" dirty="0">
                <a:latin typeface="ＭＳ Ｐゴシック" panose="020B0600070205080204" pitchFamily="50" charset="-128"/>
                <a:ea typeface="ＭＳ Ｐゴシック" panose="020B0600070205080204" pitchFamily="50" charset="-128"/>
              </a:rPr>
              <a:t>少ないデータ量でも効率的に色を表現することが</a:t>
            </a:r>
            <a:r>
              <a:rPr lang="ja-JP" altLang="en-US" sz="2400" dirty="0" smtClean="0">
                <a:latin typeface="ＭＳ Ｐゴシック" panose="020B0600070205080204" pitchFamily="50" charset="-128"/>
                <a:ea typeface="ＭＳ Ｐゴシック" panose="020B0600070205080204" pitchFamily="50" charset="-128"/>
              </a:rPr>
              <a:t>できる。</a:t>
            </a:r>
            <a:endParaRPr lang="en-US" altLang="ja-JP" sz="2400" dirty="0">
              <a:latin typeface="ＭＳ Ｐゴシック" panose="020B0600070205080204" pitchFamily="50" charset="-128"/>
              <a:ea typeface="ＭＳ Ｐゴシック" panose="020B0600070205080204" pitchFamily="50" charset="-128"/>
            </a:endParaRPr>
          </a:p>
        </p:txBody>
      </p:sp>
      <p:sp>
        <p:nvSpPr>
          <p:cNvPr id="7" name="スライド番号プレースホルダー 6"/>
          <p:cNvSpPr>
            <a:spLocks noGrp="1"/>
          </p:cNvSpPr>
          <p:nvPr>
            <p:ph type="sldNum" sz="quarter" idx="12"/>
          </p:nvPr>
        </p:nvSpPr>
        <p:spPr/>
        <p:txBody>
          <a:bodyPr/>
          <a:lstStyle/>
          <a:p>
            <a:fld id="{BA40F03F-B12C-43E0-A740-6570E7035D13}" type="slidenum">
              <a:rPr kumimoji="1" lang="ja-JP" altLang="en-US" smtClean="0"/>
              <a:t>8</a:t>
            </a:fld>
            <a:endParaRPr kumimoji="1" lang="ja-JP" altLang="en-US"/>
          </a:p>
        </p:txBody>
      </p:sp>
    </p:spTree>
    <p:extLst>
      <p:ext uri="{BB962C8B-B14F-4D97-AF65-F5344CB8AC3E}">
        <p14:creationId xmlns:p14="http://schemas.microsoft.com/office/powerpoint/2010/main" val="3892102498"/>
      </p:ext>
    </p:extLst>
  </p:cSld>
  <p:clrMapOvr>
    <a:masterClrMapping/>
  </p:clrMapOvr>
  <mc:AlternateContent xmlns:mc="http://schemas.openxmlformats.org/markup-compatibility/2006" xmlns:p14="http://schemas.microsoft.com/office/powerpoint/2010/main">
    <mc:Choice Requires="p14">
      <p:transition spd="slow" p14:dur="2000" advTm="18540"/>
    </mc:Choice>
    <mc:Fallback xmlns="">
      <p:transition spd="slow" advTm="18540"/>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ウェーブ">
  <a:themeElements>
    <a:clrScheme name="ウェーブ">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ウェーブ">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ェーブ">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474</TotalTime>
  <Words>358</Words>
  <Application>Microsoft Office PowerPoint</Application>
  <PresentationFormat>画面に合わせる (4:3)</PresentationFormat>
  <Paragraphs>99</Paragraphs>
  <Slides>12</Slides>
  <Notes>3</Notes>
  <HiddenSlides>0</HiddenSlides>
  <MMClips>0</MMClips>
  <ScaleCrop>false</ScaleCrop>
  <HeadingPairs>
    <vt:vector size="4" baseType="variant">
      <vt:variant>
        <vt:lpstr>テーマ</vt:lpstr>
      </vt:variant>
      <vt:variant>
        <vt:i4>1</vt:i4>
      </vt:variant>
      <vt:variant>
        <vt:lpstr>スライド タイトル</vt:lpstr>
      </vt:variant>
      <vt:variant>
        <vt:i4>12</vt:i4>
      </vt:variant>
    </vt:vector>
  </HeadingPairs>
  <TitlesOfParts>
    <vt:vector size="13" baseType="lpstr">
      <vt:lpstr>ウェーブ</vt:lpstr>
      <vt:lpstr>ステレオカメラ表示アプリ 中間発表</vt:lpstr>
      <vt:lpstr>計画段階システム構成</vt:lpstr>
      <vt:lpstr>計画段階時の開発手順</vt:lpstr>
      <vt:lpstr>進歩状況</vt:lpstr>
      <vt:lpstr>試作アプリの仕様</vt:lpstr>
      <vt:lpstr>試作アプリの画面</vt:lpstr>
      <vt:lpstr>PowerPoint プレゼンテーション</vt:lpstr>
      <vt:lpstr>進歩状況</vt:lpstr>
      <vt:lpstr>ステレオカメラの出力形式</vt:lpstr>
      <vt:lpstr>改良版Androidアプリ</vt:lpstr>
      <vt:lpstr>進歩状況</vt:lpstr>
      <vt:lpstr>今後のスケジュール</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ステレオカメラ表示アプリ 開発計画</dc:title>
  <dc:creator>t112947</dc:creator>
  <cp:lastModifiedBy>高橋昌史</cp:lastModifiedBy>
  <cp:revision>30</cp:revision>
  <dcterms:created xsi:type="dcterms:W3CDTF">2013-12-12T05:34:48Z</dcterms:created>
  <dcterms:modified xsi:type="dcterms:W3CDTF">2013-12-19T09:22:22Z</dcterms:modified>
</cp:coreProperties>
</file>