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5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878C4-066F-4A35-9D47-FC0397A5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B63CAD-8897-4B18-A6C5-A1994C1D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DEF30-C40F-4DE4-BF50-88C63599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122DE-56F6-4687-9012-AA4A3ADE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04FA1-C701-40A9-8A46-B7A1315F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55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219E-8B0D-4B67-B451-5FDF1A6E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FCCDA-C871-4C6E-AE48-D6222933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0381-80C2-4C90-BF6A-3C3128F0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4FDF5-D0A9-45DB-B9F5-24262D8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0F355-D4B6-4E57-9C22-EC2A4DA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E93D1E-D9B3-4339-B7EF-C3BC88D0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06B968-86E8-4716-8213-C5ED9997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9844A-0873-4B38-9E1F-B5E4D2F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C5340-9B38-4E22-923C-6586B4A3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7A0A7-25E9-4321-A7E2-9894AF7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F27D7-3DE8-4FAD-956C-9DB19C8A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CC968-3FA9-4DEA-965D-57FC61E6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76EDB-8EBB-4FBA-A3B9-EAB8F20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8FC97-C9D3-49F4-9141-5145E82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E918C-2876-4211-99C7-F413F6D6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5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60B2F-ED47-4240-90B4-655DDA96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05E978-7CD9-4993-AB3D-913AC511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90CE1B-D3DD-47B1-9A2A-E623BFC3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34502-E3A9-4139-9BAF-675233AE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A4FCF-5B41-47C9-975E-037A26C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8014E-63CC-47BC-B24C-D5312A87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11B10-6648-4D21-8F81-45B36C7AA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B7427-6383-4D01-B1BA-D5682B11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C6CA7-2CB5-48DD-B31D-82577A7E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5BD56-1E45-4D6C-88C9-A5AAC2B3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B9A355-1621-411B-9942-7047359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F5EBC-CA7A-4536-8924-041260A2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2A547A-5EF8-4F1F-B6E5-765244AA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A277D-7F0B-4457-B4EC-C45945A3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E5D56F-D045-42A4-ACBF-9653C8374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BFB10B-8B29-48DF-A58C-295420B0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F33E24-1D43-49C6-9750-465D51B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AE9DC-62CF-4763-9AC8-2339AC3B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232CA1-B2E8-4BE4-9130-55D1DEB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AFE55-0FDE-40FA-8F7C-34D6ADE4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EACDF9-7DCC-45BD-B7A7-8266330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F3A75-DB5B-4A6F-9850-98CC9AF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D82952-ADC2-4686-ABED-6AC1605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035F51-BC99-408F-BCAA-A7E174A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B7EE29-BD07-4968-9D89-017A9D94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87AD0C-917F-4E94-9D60-B879042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8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40A74-5B05-4A0B-9CD3-8648A22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49B86-B054-4468-8AA3-83F1BDCA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EF8B17-33DD-41FB-BC5A-9070FABB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834394-FABC-46A1-9800-A18882BB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4BA04-3AF1-418B-9F5B-0E1B87F5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F0ED4-2FB2-4EAA-BD46-AB7D2746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4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D497-688B-4C40-9977-3C2FD2B3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738CD2-8223-4464-9EAE-6D6AE9BB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423FA7-6165-4386-8A26-8DCFA022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BD1538-9ACD-4204-806C-A65F3D5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70E9C-2C57-4AD3-8E38-AF10AAB6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3C0C3-0920-4906-AC51-7A332A3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580EB-C33C-4276-81AB-DA514041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21468-715D-4C3C-B67A-C7677074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AEFB7-4FFF-427D-8383-1F561D828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9A1D-F45E-4798-8D6C-555DCB791BF9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A491-64E9-4389-BA7D-EC9DD94DC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4DAB5-53C9-4BD3-9BCD-B854E22D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AB7-534F-4197-B0E1-259F3D8C6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pic>
        <p:nvPicPr>
          <p:cNvPr id="28" name="Graphic 42">
            <a:extLst>
              <a:ext uri="{FF2B5EF4-FFF2-40B4-BE49-F238E27FC236}">
                <a16:creationId xmlns:a16="http://schemas.microsoft.com/office/drawing/2014/main" id="{ED2F89C7-1065-4805-8F9D-2C5162CDB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2786" y="5181531"/>
            <a:ext cx="469900" cy="469900"/>
          </a:xfrm>
          <a:prstGeom prst="rect">
            <a:avLst/>
          </a:prstGeom>
        </p:spPr>
      </p:pic>
      <p:sp>
        <p:nvSpPr>
          <p:cNvPr id="29" name="TextBox 101">
            <a:extLst>
              <a:ext uri="{FF2B5EF4-FFF2-40B4-BE49-F238E27FC236}">
                <a16:creationId xmlns:a16="http://schemas.microsoft.com/office/drawing/2014/main" id="{FF27CC3D-C2CF-4054-A6E7-5B258754F049}"/>
              </a:ext>
            </a:extLst>
          </p:cNvPr>
          <p:cNvSpPr txBox="1"/>
          <p:nvPr/>
        </p:nvSpPr>
        <p:spPr>
          <a:xfrm>
            <a:off x="8946328" y="5743691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certificate</a:t>
            </a:r>
            <a:endParaRPr lang="en-US" sz="2800" dirty="0"/>
          </a:p>
        </p:txBody>
      </p:sp>
      <p:pic>
        <p:nvPicPr>
          <p:cNvPr id="30" name="Graphic 74">
            <a:extLst>
              <a:ext uri="{FF2B5EF4-FFF2-40B4-BE49-F238E27FC236}">
                <a16:creationId xmlns:a16="http://schemas.microsoft.com/office/drawing/2014/main" id="{AFA6828D-7ABB-434D-99A8-23442F63E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2786" y="4031910"/>
            <a:ext cx="469900" cy="469900"/>
          </a:xfrm>
          <a:prstGeom prst="rect">
            <a:avLst/>
          </a:prstGeom>
        </p:spPr>
      </p:pic>
      <p:sp>
        <p:nvSpPr>
          <p:cNvPr id="31" name="TextBox 89">
            <a:extLst>
              <a:ext uri="{FF2B5EF4-FFF2-40B4-BE49-F238E27FC236}">
                <a16:creationId xmlns:a16="http://schemas.microsoft.com/office/drawing/2014/main" id="{75AA6AE2-85DD-4E38-B854-577C9BDC6F30}"/>
              </a:ext>
            </a:extLst>
          </p:cNvPr>
          <p:cNvSpPr txBox="1"/>
          <p:nvPr/>
        </p:nvSpPr>
        <p:spPr>
          <a:xfrm>
            <a:off x="8931288" y="460505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r>
              <a:rPr lang="en-US" sz="1200" dirty="0"/>
              <a:t> MQTT</a:t>
            </a:r>
            <a:br>
              <a:rPr lang="en-US" sz="1200" dirty="0"/>
            </a:br>
            <a:r>
              <a:rPr lang="en-US" sz="1200" dirty="0"/>
              <a:t>protocol</a:t>
            </a:r>
            <a:endParaRPr lang="en-US" sz="2800" dirty="0"/>
          </a:p>
        </p:txBody>
      </p:sp>
      <p:pic>
        <p:nvPicPr>
          <p:cNvPr id="32" name="Graphic 94">
            <a:extLst>
              <a:ext uri="{FF2B5EF4-FFF2-40B4-BE49-F238E27FC236}">
                <a16:creationId xmlns:a16="http://schemas.microsoft.com/office/drawing/2014/main" id="{75D58EF8-C450-4478-B3DA-A4C9A03CB0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2283" y="4031910"/>
            <a:ext cx="469900" cy="469900"/>
          </a:xfrm>
          <a:prstGeom prst="rect">
            <a:avLst/>
          </a:prstGeom>
        </p:spPr>
      </p:pic>
      <p:sp>
        <p:nvSpPr>
          <p:cNvPr id="33" name="TextBox 87">
            <a:extLst>
              <a:ext uri="{FF2B5EF4-FFF2-40B4-BE49-F238E27FC236}">
                <a16:creationId xmlns:a16="http://schemas.microsoft.com/office/drawing/2014/main" id="{5EB68C6D-CA07-4005-A113-8A9FEB90A87C}"/>
              </a:ext>
            </a:extLst>
          </p:cNvPr>
          <p:cNvSpPr txBox="1"/>
          <p:nvPr/>
        </p:nvSpPr>
        <p:spPr>
          <a:xfrm>
            <a:off x="10101268" y="4510437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topic</a:t>
            </a:r>
            <a:endParaRPr lang="en-US" sz="2800" dirty="0"/>
          </a:p>
        </p:txBody>
      </p:sp>
      <p:pic>
        <p:nvPicPr>
          <p:cNvPr id="34" name="Graphic 78">
            <a:extLst>
              <a:ext uri="{FF2B5EF4-FFF2-40B4-BE49-F238E27FC236}">
                <a16:creationId xmlns:a16="http://schemas.microsoft.com/office/drawing/2014/main" id="{504EBDA7-A99E-45C5-9A8A-2B384A63C2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4662" y="5181531"/>
            <a:ext cx="469900" cy="469900"/>
          </a:xfrm>
          <a:prstGeom prst="rect">
            <a:avLst/>
          </a:prstGeom>
        </p:spPr>
      </p:pic>
      <p:sp>
        <p:nvSpPr>
          <p:cNvPr id="35" name="TextBox 106">
            <a:extLst>
              <a:ext uri="{FF2B5EF4-FFF2-40B4-BE49-F238E27FC236}">
                <a16:creationId xmlns:a16="http://schemas.microsoft.com/office/drawing/2014/main" id="{C2E579C8-2A94-4F02-85A6-9B3B85A631DA}"/>
              </a:ext>
            </a:extLst>
          </p:cNvPr>
          <p:cNvSpPr txBox="1"/>
          <p:nvPr/>
        </p:nvSpPr>
        <p:spPr>
          <a:xfrm>
            <a:off x="10110156" y="572188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IoT</a:t>
            </a:r>
            <a:br>
              <a:rPr lang="en-US" sz="1200" dirty="0"/>
            </a:br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36" name="図 35" descr="黒い背景と白い文字&#10;&#10;自動的に生成された説明">
            <a:extLst>
              <a:ext uri="{FF2B5EF4-FFF2-40B4-BE49-F238E27FC236}">
                <a16:creationId xmlns:a16="http://schemas.microsoft.com/office/drawing/2014/main" id="{1D05436E-0B52-4010-86AF-F41ACE6621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3973737"/>
            <a:ext cx="546498" cy="548641"/>
          </a:xfrm>
          <a:prstGeom prst="rect">
            <a:avLst/>
          </a:prstGeom>
        </p:spPr>
      </p:pic>
      <p:sp>
        <p:nvSpPr>
          <p:cNvPr id="38" name="TextBox 89">
            <a:extLst>
              <a:ext uri="{FF2B5EF4-FFF2-40B4-BE49-F238E27FC236}">
                <a16:creationId xmlns:a16="http://schemas.microsoft.com/office/drawing/2014/main" id="{A741E372-F0CE-47BD-A391-3468DD633743}"/>
              </a:ext>
            </a:extLst>
          </p:cNvPr>
          <p:cNvSpPr txBox="1"/>
          <p:nvPr/>
        </p:nvSpPr>
        <p:spPr>
          <a:xfrm>
            <a:off x="6450426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クライアント</a:t>
            </a:r>
            <a:endParaRPr lang="en-US" altLang="ja-JP" sz="1200"/>
          </a:p>
          <a:p>
            <a:pPr algn="ctr"/>
            <a:r>
              <a:rPr lang="ja-JP" altLang="en-US" sz="1200"/>
              <a:t>証明書</a:t>
            </a:r>
            <a:endParaRPr lang="en-US" sz="2800" dirty="0"/>
          </a:p>
        </p:txBody>
      </p:sp>
      <p:pic>
        <p:nvPicPr>
          <p:cNvPr id="39" name="図 38" descr="黒い背景と白い文字&#10;&#10;自動的に生成された説明">
            <a:extLst>
              <a:ext uri="{FF2B5EF4-FFF2-40B4-BE49-F238E27FC236}">
                <a16:creationId xmlns:a16="http://schemas.microsoft.com/office/drawing/2014/main" id="{F052E0A2-C4C1-4B94-A608-D1E1189802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47" y="5125823"/>
            <a:ext cx="546498" cy="548641"/>
          </a:xfrm>
          <a:prstGeom prst="rect">
            <a:avLst/>
          </a:prstGeom>
        </p:spPr>
      </p:pic>
      <p:sp>
        <p:nvSpPr>
          <p:cNvPr id="40" name="TextBox 89">
            <a:extLst>
              <a:ext uri="{FF2B5EF4-FFF2-40B4-BE49-F238E27FC236}">
                <a16:creationId xmlns:a16="http://schemas.microsoft.com/office/drawing/2014/main" id="{07B2BCFD-9273-4A24-AA9C-9CEB1E0FABD0}"/>
              </a:ext>
            </a:extLst>
          </p:cNvPr>
          <p:cNvSpPr txBox="1"/>
          <p:nvPr/>
        </p:nvSpPr>
        <p:spPr>
          <a:xfrm>
            <a:off x="6450426" y="5757138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ja-JP" altLang="en-US" sz="1200"/>
              <a:t>プライベート</a:t>
            </a:r>
            <a:endParaRPr lang="en-US" altLang="ja-JP" sz="1200"/>
          </a:p>
          <a:p>
            <a:pPr algn="ctr"/>
            <a:r>
              <a:rPr lang="ja-JP" altLang="en-US" sz="1200"/>
              <a:t>キー</a:t>
            </a:r>
            <a:endParaRPr lang="en-US" sz="2800" dirty="0"/>
          </a:p>
        </p:txBody>
      </p:sp>
      <p:pic>
        <p:nvPicPr>
          <p:cNvPr id="41" name="図 40" descr="黒い背景と白い文字&#10;&#10;自動的に生成された説明">
            <a:extLst>
              <a:ext uri="{FF2B5EF4-FFF2-40B4-BE49-F238E27FC236}">
                <a16:creationId xmlns:a16="http://schemas.microsoft.com/office/drawing/2014/main" id="{CF71B706-0B3B-4F36-A9DD-0F91A10B02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92" y="3973737"/>
            <a:ext cx="546498" cy="548641"/>
          </a:xfrm>
          <a:prstGeom prst="rect">
            <a:avLst/>
          </a:prstGeom>
        </p:spPr>
      </p:pic>
      <p:sp>
        <p:nvSpPr>
          <p:cNvPr id="42" name="TextBox 89">
            <a:extLst>
              <a:ext uri="{FF2B5EF4-FFF2-40B4-BE49-F238E27FC236}">
                <a16:creationId xmlns:a16="http://schemas.microsoft.com/office/drawing/2014/main" id="{4F2D1A09-D92F-424D-8983-3176D28EFC0A}"/>
              </a:ext>
            </a:extLst>
          </p:cNvPr>
          <p:cNvSpPr txBox="1"/>
          <p:nvPr/>
        </p:nvSpPr>
        <p:spPr>
          <a:xfrm>
            <a:off x="7361871" y="4605052"/>
            <a:ext cx="9394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altLang="ja-JP" sz="1200"/>
              <a:t>AWS IoT</a:t>
            </a:r>
          </a:p>
          <a:p>
            <a:pPr algn="ctr"/>
            <a:r>
              <a:rPr lang="ja-JP" altLang="en-US" sz="1200"/>
              <a:t>ルート</a:t>
            </a:r>
            <a:r>
              <a:rPr lang="en-US" altLang="ja-JP" sz="1200"/>
              <a:t>CA</a:t>
            </a:r>
            <a:endParaRPr lang="en-US" sz="28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A04BF4-098F-4574-A66E-B61D8A64616D}"/>
              </a:ext>
            </a:extLst>
          </p:cNvPr>
          <p:cNvSpPr/>
          <p:nvPr/>
        </p:nvSpPr>
        <p:spPr>
          <a:xfrm>
            <a:off x="1195636" y="5747329"/>
            <a:ext cx="4118316" cy="491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Arduino IDE</a:t>
            </a:r>
            <a:endParaRPr kumimoji="1" lang="ja-JP" altLang="en-US" sz="1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F618E28-E5C6-4B7F-900A-378E0681AE50}"/>
              </a:ext>
            </a:extLst>
          </p:cNvPr>
          <p:cNvSpPr/>
          <p:nvPr/>
        </p:nvSpPr>
        <p:spPr>
          <a:xfrm>
            <a:off x="1195635" y="5202752"/>
            <a:ext cx="4118316" cy="491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SeeedJP STM32 Boards by Seeed K.K.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968A0CA-8985-40EA-91A1-47223009ACFF}"/>
              </a:ext>
            </a:extLst>
          </p:cNvPr>
          <p:cNvSpPr/>
          <p:nvPr/>
        </p:nvSpPr>
        <p:spPr>
          <a:xfrm>
            <a:off x="3300257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Wio LTE for Arduino by Seeed K.K.</a:t>
            </a:r>
            <a:endParaRPr kumimoji="1" lang="ja-JP" altLang="en-US" sz="120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6C30418-E8F0-4086-B936-E7550215FF9F}"/>
              </a:ext>
            </a:extLst>
          </p:cNvPr>
          <p:cNvSpPr/>
          <p:nvPr/>
        </p:nvSpPr>
        <p:spPr>
          <a:xfrm>
            <a:off x="1195634" y="4662674"/>
            <a:ext cx="2013693" cy="4910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GroveDriverPack</a:t>
            </a:r>
            <a:endParaRPr kumimoji="1" lang="ja-JP" altLang="en-US" sz="1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69D7E36-FE04-4D7B-8F80-D6C03334C13C}"/>
              </a:ext>
            </a:extLst>
          </p:cNvPr>
          <p:cNvSpPr/>
          <p:nvPr/>
        </p:nvSpPr>
        <p:spPr>
          <a:xfrm>
            <a:off x="1195634" y="4145147"/>
            <a:ext cx="4118316" cy="468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9749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>
            <a:extLst>
              <a:ext uri="{FF2B5EF4-FFF2-40B4-BE49-F238E27FC236}">
                <a16:creationId xmlns:a16="http://schemas.microsoft.com/office/drawing/2014/main" id="{EE15A841-D552-4BAE-B7B8-9B45E13C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90" y="1152706"/>
            <a:ext cx="1617779" cy="1617779"/>
          </a:xfrm>
          <a:prstGeom prst="rect">
            <a:avLst/>
          </a:prstGeom>
        </p:spPr>
      </p:pic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33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2430745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482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5036140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03" y="1014946"/>
            <a:ext cx="1005573" cy="100557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7749739" y="298937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Harvest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4171165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7208827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4330219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7316586" y="15639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TCP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86EB75D-CABA-4CB1-9347-B6422CEE7DD6}"/>
              </a:ext>
            </a:extLst>
          </p:cNvPr>
          <p:cNvSpPr/>
          <p:nvPr/>
        </p:nvSpPr>
        <p:spPr>
          <a:xfrm>
            <a:off x="6183903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23E856F-6161-4DEC-91D1-07CE6AEB33F1}"/>
              </a:ext>
            </a:extLst>
          </p:cNvPr>
          <p:cNvSpPr/>
          <p:nvPr/>
        </p:nvSpPr>
        <p:spPr>
          <a:xfrm>
            <a:off x="9130936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C10602-6DA4-4205-B892-96A58612234A}"/>
              </a:ext>
            </a:extLst>
          </p:cNvPr>
          <p:cNvSpPr/>
          <p:nvPr/>
        </p:nvSpPr>
        <p:spPr>
          <a:xfrm>
            <a:off x="6586675" y="851865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2CBB4E1-3DD1-4625-9DF3-40A5272FEF74}"/>
              </a:ext>
            </a:extLst>
          </p:cNvPr>
          <p:cNvSpPr/>
          <p:nvPr/>
        </p:nvSpPr>
        <p:spPr>
          <a:xfrm>
            <a:off x="3726061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7678437-2905-43EE-89B1-1BE5C0DBF8D8}"/>
              </a:ext>
            </a:extLst>
          </p:cNvPr>
          <p:cNvSpPr/>
          <p:nvPr/>
        </p:nvSpPr>
        <p:spPr>
          <a:xfrm>
            <a:off x="6580225" y="2387506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B521FFB-52CD-4C2A-9561-B6FC1BBFA120}"/>
              </a:ext>
            </a:extLst>
          </p:cNvPr>
          <p:cNvSpPr/>
          <p:nvPr/>
        </p:nvSpPr>
        <p:spPr>
          <a:xfrm>
            <a:off x="9936480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A8C5C21-02F1-4C54-821D-68F35DAC67C9}"/>
              </a:ext>
            </a:extLst>
          </p:cNvPr>
          <p:cNvSpPr/>
          <p:nvPr/>
        </p:nvSpPr>
        <p:spPr>
          <a:xfrm>
            <a:off x="9533708" y="2226060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1468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3FC9E2-9EF0-464D-94F4-6863D664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0D1447-A9AC-4B70-8ABB-FBC3921B851B}"/>
              </a:ext>
            </a:extLst>
          </p:cNvPr>
          <p:cNvCxnSpPr/>
          <p:nvPr/>
        </p:nvCxnSpPr>
        <p:spPr>
          <a:xfrm>
            <a:off x="7491369" y="2441196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8FE9608-3366-493B-832A-D63D909E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78" y="0"/>
            <a:ext cx="9883843" cy="68580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F3299EA-B09A-4B12-AFBD-3B9E1647916F}"/>
              </a:ext>
            </a:extLst>
          </p:cNvPr>
          <p:cNvCxnSpPr/>
          <p:nvPr/>
        </p:nvCxnSpPr>
        <p:spPr>
          <a:xfrm>
            <a:off x="9521505" y="3053593"/>
            <a:ext cx="780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15819E6-84D9-4D4A-A6D9-63BBF231AD4B}"/>
              </a:ext>
            </a:extLst>
          </p:cNvPr>
          <p:cNvSpPr/>
          <p:nvPr/>
        </p:nvSpPr>
        <p:spPr>
          <a:xfrm>
            <a:off x="10069579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2</a:t>
            </a:r>
            <a:endParaRPr kumimoji="1" lang="ja-JP" altLang="en-US" b="1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F123D21C-9454-4490-BCEE-207E6036DBB5}"/>
              </a:ext>
            </a:extLst>
          </p:cNvPr>
          <p:cNvSpPr/>
          <p:nvPr/>
        </p:nvSpPr>
        <p:spPr>
          <a:xfrm>
            <a:off x="10472351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3</a:t>
            </a:r>
            <a:endParaRPr kumimoji="1" lang="ja-JP" altLang="en-US" b="1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51CF50A-C8D8-465E-B74C-D6A92E0E4C06}"/>
              </a:ext>
            </a:extLst>
          </p:cNvPr>
          <p:cNvSpPr/>
          <p:nvPr/>
        </p:nvSpPr>
        <p:spPr>
          <a:xfrm>
            <a:off x="1087425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4</a:t>
            </a:r>
            <a:endParaRPr kumimoji="1" lang="ja-JP" altLang="en-US" b="1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47FA5D2-60A3-4E59-94B2-2C112B8B6B18}"/>
              </a:ext>
            </a:extLst>
          </p:cNvPr>
          <p:cNvSpPr/>
          <p:nvPr/>
        </p:nvSpPr>
        <p:spPr>
          <a:xfrm>
            <a:off x="689754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1</a:t>
            </a:r>
            <a:endParaRPr kumimoji="1" lang="ja-JP" altLang="en-US" b="1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D10E5A8-58E4-4B1A-BC95-6329EAE83BE3}"/>
              </a:ext>
            </a:extLst>
          </p:cNvPr>
          <p:cNvSpPr/>
          <p:nvPr/>
        </p:nvSpPr>
        <p:spPr>
          <a:xfrm>
            <a:off x="730031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5</a:t>
            </a:r>
            <a:endParaRPr kumimoji="1" lang="ja-JP" altLang="en-US" b="1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13453DB3-4EFE-4DE5-AE49-62DCA17D2579}"/>
              </a:ext>
            </a:extLst>
          </p:cNvPr>
          <p:cNvSpPr/>
          <p:nvPr/>
        </p:nvSpPr>
        <p:spPr>
          <a:xfrm>
            <a:off x="7702215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6</a:t>
            </a:r>
            <a:endParaRPr kumimoji="1" lang="ja-JP" altLang="en-US" b="1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4F69A2F7-179B-4632-86DA-FFD700A3FE12}"/>
              </a:ext>
            </a:extLst>
          </p:cNvPr>
          <p:cNvSpPr/>
          <p:nvPr/>
        </p:nvSpPr>
        <p:spPr>
          <a:xfrm>
            <a:off x="4977632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7</a:t>
            </a:r>
            <a:endParaRPr kumimoji="1" lang="ja-JP" altLang="en-US" b="1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1701D9E-51C8-4005-BE66-124B4E5BFD3F}"/>
              </a:ext>
            </a:extLst>
          </p:cNvPr>
          <p:cNvSpPr/>
          <p:nvPr/>
        </p:nvSpPr>
        <p:spPr>
          <a:xfrm>
            <a:off x="11277024" y="2307828"/>
            <a:ext cx="402772" cy="40277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/>
              <a:t>8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7956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5FD8FC-75E7-4C82-A1AF-E2DEBAC3EDAA}"/>
              </a:ext>
            </a:extLst>
          </p:cNvPr>
          <p:cNvSpPr/>
          <p:nvPr/>
        </p:nvSpPr>
        <p:spPr>
          <a:xfrm>
            <a:off x="6602138" y="2283899"/>
            <a:ext cx="1929465" cy="5998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ポリシー</a:t>
            </a:r>
            <a:endParaRPr lang="en-US" altLang="ja-JP" sz="1400"/>
          </a:p>
          <a:p>
            <a:pPr algn="ctr"/>
            <a:r>
              <a:rPr lang="en-US" altLang="ja-JP" sz="1400"/>
              <a:t>‘AllAcessPolicy’</a:t>
            </a:r>
            <a:endParaRPr kumimoji="1" lang="ja-JP" altLang="en-US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E42412-1287-40FD-BC0B-8C1D2C26A87C}"/>
              </a:ext>
            </a:extLst>
          </p:cNvPr>
          <p:cNvSpPr/>
          <p:nvPr/>
        </p:nvSpPr>
        <p:spPr>
          <a:xfrm>
            <a:off x="3584893" y="1384181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クライアント</a:t>
            </a:r>
            <a:endParaRPr lang="en-US" altLang="ja-JP" sz="1400"/>
          </a:p>
          <a:p>
            <a:pPr algn="ctr"/>
            <a:r>
              <a:rPr lang="ja-JP" altLang="en-US" sz="1400"/>
              <a:t>証明書</a:t>
            </a:r>
            <a:endParaRPr kumimoji="1" lang="ja-JP" altLang="en-US" sz="1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0A6467-EE65-4ED5-92D0-FDA22F19E8BF}"/>
              </a:ext>
            </a:extLst>
          </p:cNvPr>
          <p:cNvSpPr/>
          <p:nvPr/>
        </p:nvSpPr>
        <p:spPr>
          <a:xfrm>
            <a:off x="6602138" y="1384181"/>
            <a:ext cx="1929465" cy="599812"/>
          </a:xfrm>
          <a:prstGeom prst="rect">
            <a:avLst/>
          </a:prstGeom>
          <a:solidFill>
            <a:srgbClr val="E5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モノ</a:t>
            </a:r>
            <a:endParaRPr kumimoji="1" lang="en-US" altLang="ja-JP" sz="1400"/>
          </a:p>
          <a:p>
            <a:pPr algn="ctr"/>
            <a:r>
              <a:rPr lang="en-US" altLang="ja-JP" sz="1400"/>
              <a:t>‘BaroDevice1’</a:t>
            </a:r>
            <a:endParaRPr kumimoji="1" lang="ja-JP" altLang="en-US" sz="1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4A9762-9D55-420A-9DED-FA7DC012E185}"/>
              </a:ext>
            </a:extLst>
          </p:cNvPr>
          <p:cNvSpPr/>
          <p:nvPr/>
        </p:nvSpPr>
        <p:spPr>
          <a:xfrm>
            <a:off x="3584892" y="2042830"/>
            <a:ext cx="1929465" cy="5998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プライベート</a:t>
            </a:r>
            <a:endParaRPr kumimoji="1" lang="en-US" altLang="ja-JP" sz="1400"/>
          </a:p>
          <a:p>
            <a:pPr algn="ctr"/>
            <a:r>
              <a:rPr lang="ja-JP" altLang="en-US" sz="1400"/>
              <a:t>キー</a:t>
            </a:r>
            <a:endParaRPr kumimoji="1" lang="ja-JP" altLang="en-US" sz="140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BEDD3C2-AA87-4259-A141-52EF4DADB6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14358" y="1684087"/>
            <a:ext cx="1087780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D7930D-FC86-46BD-A492-AECEBD86C77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514358" y="1684087"/>
            <a:ext cx="1087780" cy="899718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50000"/>
              </a:schemeClr>
            </a:solidFill>
            <a:round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83E8734-22FE-4A30-AA5B-8617ECC9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62" y="1254637"/>
            <a:ext cx="1413918" cy="14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FEAAB5-0C01-43F1-9FCE-1B2E8CAB57F2}"/>
              </a:ext>
            </a:extLst>
          </p:cNvPr>
          <p:cNvSpPr txBox="1"/>
          <p:nvPr/>
        </p:nvSpPr>
        <p:spPr>
          <a:xfrm>
            <a:off x="923074" y="28508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絶対圧センサ</a:t>
            </a:r>
            <a:endParaRPr kumimoji="1" lang="en-US" altLang="ja-JP"/>
          </a:p>
          <a:p>
            <a:pPr algn="ctr"/>
            <a:r>
              <a:rPr kumimoji="1" lang="ja-JP" altLang="en-US"/>
              <a:t>評価モジュール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7479735-E4FF-4692-B2BF-3F063054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1255126"/>
            <a:ext cx="1961010" cy="14977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E70E43-CB29-4AC5-96CB-D0B647858CAB}"/>
              </a:ext>
            </a:extLst>
          </p:cNvPr>
          <p:cNvSpPr txBox="1"/>
          <p:nvPr/>
        </p:nvSpPr>
        <p:spPr>
          <a:xfrm>
            <a:off x="3528469" y="298937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Wio LTE Cat.1 JP</a:t>
            </a:r>
            <a:endParaRPr kumimoji="1" lang="ja-JP" altLang="en-US"/>
          </a:p>
        </p:txBody>
      </p:sp>
      <p:pic>
        <p:nvPicPr>
          <p:cNvPr id="12" name="Picture 104">
            <a:extLst>
              <a:ext uri="{FF2B5EF4-FFF2-40B4-BE49-F238E27FC236}">
                <a16:creationId xmlns:a16="http://schemas.microsoft.com/office/drawing/2014/main" id="{023A9DF5-2CE6-4F82-95B8-88BE8C24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32" y="1014946"/>
            <a:ext cx="1005573" cy="1005573"/>
          </a:xfrm>
          <a:prstGeom prst="rect">
            <a:avLst/>
          </a:prstGeom>
        </p:spPr>
      </p:pic>
      <p:pic>
        <p:nvPicPr>
          <p:cNvPr id="13" name="Picture 105">
            <a:extLst>
              <a:ext uri="{FF2B5EF4-FFF2-40B4-BE49-F238E27FC236}">
                <a16:creationId xmlns:a16="http://schemas.microsoft.com/office/drawing/2014/main" id="{84BA2987-E615-4F8A-B087-8FCB7ADB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92" y="1135125"/>
            <a:ext cx="1596240" cy="15962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EA2411-A86B-4252-9E73-36AD4A9E72D9}"/>
              </a:ext>
            </a:extLst>
          </p:cNvPr>
          <p:cNvSpPr txBox="1"/>
          <p:nvPr/>
        </p:nvSpPr>
        <p:spPr>
          <a:xfrm>
            <a:off x="6347064" y="2989376"/>
            <a:ext cx="201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SORACOM </a:t>
            </a:r>
            <a:r>
              <a:rPr lang="en-US" altLang="ja-JP"/>
              <a:t>Beam</a:t>
            </a:r>
            <a:endParaRPr kumimoji="1" lang="ja-JP" altLang="en-US"/>
          </a:p>
        </p:txBody>
      </p:sp>
      <p:pic>
        <p:nvPicPr>
          <p:cNvPr id="16" name="Graphic 18">
            <a:extLst>
              <a:ext uri="{FF2B5EF4-FFF2-40B4-BE49-F238E27FC236}">
                <a16:creationId xmlns:a16="http://schemas.microsoft.com/office/drawing/2014/main" id="{35124958-138B-42F4-AC72-5FE330E35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30" y="1326803"/>
            <a:ext cx="1223621" cy="122362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5A912E-0002-4D46-8A00-3A713C1789FA}"/>
              </a:ext>
            </a:extLst>
          </p:cNvPr>
          <p:cNvSpPr txBox="1"/>
          <p:nvPr/>
        </p:nvSpPr>
        <p:spPr>
          <a:xfrm>
            <a:off x="9027619" y="2986568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AWS IoT Core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999EC8-E71B-49D5-A779-A2764591BB83}"/>
              </a:ext>
            </a:extLst>
          </p:cNvPr>
          <p:cNvCxnSpPr>
            <a:cxnSpLocks/>
          </p:cNvCxnSpPr>
          <p:nvPr/>
        </p:nvCxnSpPr>
        <p:spPr>
          <a:xfrm>
            <a:off x="2663494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61B5BC-FC24-4BC1-8B94-5D5C1130D2CC}"/>
              </a:ext>
            </a:extLst>
          </p:cNvPr>
          <p:cNvCxnSpPr>
            <a:cxnSpLocks/>
          </p:cNvCxnSpPr>
          <p:nvPr/>
        </p:nvCxnSpPr>
        <p:spPr>
          <a:xfrm>
            <a:off x="5701156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2689B5-188B-4515-BA06-80E504951D95}"/>
              </a:ext>
            </a:extLst>
          </p:cNvPr>
          <p:cNvCxnSpPr>
            <a:cxnSpLocks/>
          </p:cNvCxnSpPr>
          <p:nvPr/>
        </p:nvCxnSpPr>
        <p:spPr>
          <a:xfrm>
            <a:off x="8172183" y="2004015"/>
            <a:ext cx="855436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DB91FD3-4F14-48C5-8605-4CD947CD3BC5}"/>
              </a:ext>
            </a:extLst>
          </p:cNvPr>
          <p:cNvSpPr txBox="1"/>
          <p:nvPr/>
        </p:nvSpPr>
        <p:spPr>
          <a:xfrm>
            <a:off x="2822548" y="15639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I2C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4DF4F-E57C-41D8-A5F2-D7002F89A692}"/>
              </a:ext>
            </a:extLst>
          </p:cNvPr>
          <p:cNvSpPr txBox="1"/>
          <p:nvPr/>
        </p:nvSpPr>
        <p:spPr>
          <a:xfrm>
            <a:off x="5700712" y="156391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DB8D170-4277-483B-89AF-DF4F3A7C004E}"/>
              </a:ext>
            </a:extLst>
          </p:cNvPr>
          <p:cNvSpPr txBox="1"/>
          <p:nvPr/>
        </p:nvSpPr>
        <p:spPr>
          <a:xfrm>
            <a:off x="8099603" y="15639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MQTTS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5B5C7C6-4F5C-448A-8993-6C3244BAF48F}"/>
              </a:ext>
            </a:extLst>
          </p:cNvPr>
          <p:cNvSpPr/>
          <p:nvPr/>
        </p:nvSpPr>
        <p:spPr>
          <a:xfrm>
            <a:off x="4773336" y="2095043"/>
            <a:ext cx="573512" cy="573512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b="1"/>
              <a:t>情報</a:t>
            </a:r>
            <a:endParaRPr kumimoji="1" lang="ja-JP" altLang="en-US" b="1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122C36F-B46C-4BCE-88CC-675072DC5694}"/>
              </a:ext>
            </a:extLst>
          </p:cNvPr>
          <p:cNvSpPr/>
          <p:nvPr/>
        </p:nvSpPr>
        <p:spPr>
          <a:xfrm>
            <a:off x="7302240" y="2095043"/>
            <a:ext cx="573512" cy="573512"/>
          </a:xfrm>
          <a:prstGeom prst="ellipse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b="1"/>
              <a:t>情報</a:t>
            </a:r>
            <a:endParaRPr kumimoji="1" lang="ja-JP" altLang="en-US" b="1"/>
          </a:p>
        </p:txBody>
      </p:sp>
      <p:sp>
        <p:nvSpPr>
          <p:cNvPr id="2" name="矢印: 上カーブ 1">
            <a:extLst>
              <a:ext uri="{FF2B5EF4-FFF2-40B4-BE49-F238E27FC236}">
                <a16:creationId xmlns:a16="http://schemas.microsoft.com/office/drawing/2014/main" id="{AFD1C824-6100-4BC8-AB7B-712FF2AA1538}"/>
              </a:ext>
            </a:extLst>
          </p:cNvPr>
          <p:cNvSpPr/>
          <p:nvPr/>
        </p:nvSpPr>
        <p:spPr>
          <a:xfrm>
            <a:off x="5180629" y="2550317"/>
            <a:ext cx="2495298" cy="293610"/>
          </a:xfrm>
          <a:prstGeom prst="curvedUpArrow">
            <a:avLst>
              <a:gd name="adj1" fmla="val 36250"/>
              <a:gd name="adj2" fmla="val 110481"/>
              <a:gd name="adj3" fmla="val 250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0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152</Words>
  <Application>Microsoft Office PowerPoint</Application>
  <PresentationFormat>ワイド画面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Matsuoka Takashi</dc:creator>
  <cp:lastModifiedBy>Matsuoka Takashi</cp:lastModifiedBy>
  <cp:revision>14</cp:revision>
  <dcterms:created xsi:type="dcterms:W3CDTF">2019-10-25T10:14:49Z</dcterms:created>
  <dcterms:modified xsi:type="dcterms:W3CDTF">2019-11-03T06:52:48Z</dcterms:modified>
</cp:coreProperties>
</file>