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144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6"/>
    <p:restoredTop sz="94580"/>
  </p:normalViewPr>
  <p:slideViewPr>
    <p:cSldViewPr snapToGrid="0" snapToObjects="1">
      <p:cViewPr varScale="1">
        <p:scale>
          <a:sx n="100" d="100"/>
          <a:sy n="100" d="100"/>
        </p:scale>
        <p:origin x="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DA0E-A3D3-1148-940A-D037C195313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A903-F5FC-C445-8E02-4C14D5BE2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12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DA0E-A3D3-1148-940A-D037C195313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A903-F5FC-C445-8E02-4C14D5BE2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03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DA0E-A3D3-1148-940A-D037C195313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A903-F5FC-C445-8E02-4C14D5BE2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31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DA0E-A3D3-1148-940A-D037C195313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A903-F5FC-C445-8E02-4C14D5BE2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66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DA0E-A3D3-1148-940A-D037C195313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A903-F5FC-C445-8E02-4C14D5BE2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976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DA0E-A3D3-1148-940A-D037C195313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A903-F5FC-C445-8E02-4C14D5BE2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DA0E-A3D3-1148-940A-D037C195313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A903-F5FC-C445-8E02-4C14D5BE2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01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DA0E-A3D3-1148-940A-D037C195313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A903-F5FC-C445-8E02-4C14D5BE2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16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DA0E-A3D3-1148-940A-D037C195313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A903-F5FC-C445-8E02-4C14D5BE2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5436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DA0E-A3D3-1148-940A-D037C195313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A903-F5FC-C445-8E02-4C14D5BE2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8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DA0E-A3D3-1148-940A-D037C195313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A903-F5FC-C445-8E02-4C14D5BE2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28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DA0E-A3D3-1148-940A-D037C195313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A903-F5FC-C445-8E02-4C14D5BE2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41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DA0E-A3D3-1148-940A-D037C195313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A903-F5FC-C445-8E02-4C14D5BE2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009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DD3DA0E-A3D3-1148-940A-D037C195313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86CA903-F5FC-C445-8E02-4C14D5BE2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13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DD3DA0E-A3D3-1148-940A-D037C195313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86CA903-F5FC-C445-8E02-4C14D5BE2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22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45" r:id="rId1"/>
    <p:sldLayoutId id="2147485146" r:id="rId2"/>
    <p:sldLayoutId id="2147485147" r:id="rId3"/>
    <p:sldLayoutId id="2147485148" r:id="rId4"/>
    <p:sldLayoutId id="2147485149" r:id="rId5"/>
    <p:sldLayoutId id="2147485150" r:id="rId6"/>
    <p:sldLayoutId id="2147485151" r:id="rId7"/>
    <p:sldLayoutId id="2147485152" r:id="rId8"/>
    <p:sldLayoutId id="2147485153" r:id="rId9"/>
    <p:sldLayoutId id="2147485154" r:id="rId10"/>
    <p:sldLayoutId id="2147485155" r:id="rId11"/>
    <p:sldLayoutId id="2147485156" r:id="rId12"/>
    <p:sldLayoutId id="2147485157" r:id="rId13"/>
    <p:sldLayoutId id="2147485158" r:id="rId14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894FEA-DB32-4648-9AF5-C313A89CC040}"/>
              </a:ext>
            </a:extLst>
          </p:cNvPr>
          <p:cNvSpPr txBox="1"/>
          <p:nvPr/>
        </p:nvSpPr>
        <p:spPr>
          <a:xfrm>
            <a:off x="8989763" y="576182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+mn-ea"/>
              </a:rPr>
              <a:t>五十嵐</a:t>
            </a:r>
            <a:r>
              <a:rPr kumimoji="1" lang="en-US" altLang="ja-JP" sz="3600" dirty="0">
                <a:latin typeface="+mn-ea"/>
              </a:rPr>
              <a:t> </a:t>
            </a:r>
            <a:r>
              <a:rPr kumimoji="1" lang="ja-JP" altLang="en-US" sz="3600">
                <a:latin typeface="+mn-ea"/>
              </a:rPr>
              <a:t>優人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1BF92A-E078-1D4F-ACE5-34AD6BD454F4}"/>
              </a:ext>
            </a:extLst>
          </p:cNvPr>
          <p:cNvSpPr txBox="1"/>
          <p:nvPr/>
        </p:nvSpPr>
        <p:spPr>
          <a:xfrm>
            <a:off x="3095739" y="2514602"/>
            <a:ext cx="5971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 dirty="0">
                <a:latin typeface="Mongolian Baiti" panose="03000500000000000000" pitchFamily="66" charset="0"/>
                <a:ea typeface="Meiryo UI" panose="020B0604030504040204" pitchFamily="34" charset="-128"/>
                <a:cs typeface="Mongolian Baiti" panose="03000500000000000000" pitchFamily="66" charset="0"/>
              </a:rPr>
              <a:t>~ </a:t>
            </a:r>
            <a:r>
              <a:rPr kumimoji="1" lang="en-US" altLang="ja-JP" sz="5400" b="1" dirty="0" err="1">
                <a:latin typeface="Mongolian Baiti" panose="03000500000000000000" pitchFamily="66" charset="0"/>
                <a:ea typeface="Meiryo UI" panose="020B0604030504040204" pitchFamily="34" charset="-128"/>
                <a:cs typeface="Mongolian Baiti" panose="03000500000000000000" pitchFamily="66" charset="0"/>
              </a:rPr>
              <a:t>Shef’s</a:t>
            </a:r>
            <a:r>
              <a:rPr kumimoji="1" lang="en-US" altLang="ja-JP" sz="5400" b="1" dirty="0">
                <a:latin typeface="Mongolian Baiti" panose="03000500000000000000" pitchFamily="66" charset="0"/>
                <a:ea typeface="Meiryo UI" panose="020B0604030504040204" pitchFamily="34" charset="-128"/>
                <a:cs typeface="Mongolian Baiti" panose="03000500000000000000" pitchFamily="66" charset="0"/>
              </a:rPr>
              <a:t> Recipe ~</a:t>
            </a:r>
            <a:endParaRPr kumimoji="1" lang="ja-JP" altLang="en-US" sz="5400" b="1">
              <a:latin typeface="Mongolian Baiti" panose="03000500000000000000" pitchFamily="66" charset="0"/>
              <a:ea typeface="Meiryo UI" panose="020B0604030504040204" pitchFamily="34" charset="-128"/>
              <a:cs typeface="Mongolian Baiti" panose="03000500000000000000" pitchFamily="66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E8BA64-3690-7347-A0CF-5F15800D826B}"/>
              </a:ext>
            </a:extLst>
          </p:cNvPr>
          <p:cNvSpPr txBox="1"/>
          <p:nvPr/>
        </p:nvSpPr>
        <p:spPr>
          <a:xfrm>
            <a:off x="4693184" y="1437385"/>
            <a:ext cx="2974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/>
              <a:t>自作発表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D43365B-83CC-8E42-B92D-AEEA7DBACDFF}"/>
              </a:ext>
            </a:extLst>
          </p:cNvPr>
          <p:cNvCxnSpPr>
            <a:cxnSpLocks/>
          </p:cNvCxnSpPr>
          <p:nvPr/>
        </p:nvCxnSpPr>
        <p:spPr>
          <a:xfrm>
            <a:off x="4295002" y="2206826"/>
            <a:ext cx="3770918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36EA1-BDE9-1742-9377-4C22A2FD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9" y="425287"/>
            <a:ext cx="10571998" cy="970450"/>
          </a:xfrm>
        </p:spPr>
        <p:txBody>
          <a:bodyPr/>
          <a:lstStyle/>
          <a:p>
            <a:r>
              <a:rPr kumimoji="1" lang="ja-JP" altLang="en-US"/>
              <a:t>背景、目的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4C92F4-6B35-F545-A653-2E276647E0DC}"/>
              </a:ext>
            </a:extLst>
          </p:cNvPr>
          <p:cNvSpPr txBox="1"/>
          <p:nvPr/>
        </p:nvSpPr>
        <p:spPr>
          <a:xfrm>
            <a:off x="600891" y="4327418"/>
            <a:ext cx="1240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>
                <a:latin typeface="+mn-ea"/>
              </a:rPr>
              <a:t>目的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863966-05A4-414A-AE91-05CFFD3B341D}"/>
              </a:ext>
            </a:extLst>
          </p:cNvPr>
          <p:cNvSpPr txBox="1"/>
          <p:nvPr/>
        </p:nvSpPr>
        <p:spPr>
          <a:xfrm>
            <a:off x="600891" y="4912193"/>
            <a:ext cx="113777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▶︎</a:t>
            </a:r>
            <a:r>
              <a:rPr kumimoji="1" lang="en-US" altLang="ja-JP" sz="3200" dirty="0"/>
              <a:t> </a:t>
            </a:r>
            <a:r>
              <a:rPr lang="ja-JP" altLang="en-US" sz="2800"/>
              <a:t>今まで自炊をしていない人に興味を持ってもらう。</a:t>
            </a:r>
            <a:endParaRPr kumimoji="1" lang="en-US" altLang="ja-JP" sz="2800" dirty="0"/>
          </a:p>
          <a:p>
            <a:r>
              <a:rPr lang="ja-JP" altLang="en-US" sz="3200"/>
              <a:t>▶︎</a:t>
            </a:r>
            <a:r>
              <a:rPr lang="en-US" altLang="ja-JP" sz="3200" dirty="0"/>
              <a:t> </a:t>
            </a:r>
            <a:r>
              <a:rPr lang="ja-JP" altLang="en-US" sz="2800"/>
              <a:t>飲食店で働いている人のレシピを投稿するサイトを専門的すること</a:t>
            </a:r>
            <a:r>
              <a:rPr lang="en-US" altLang="ja-JP" sz="2800" dirty="0"/>
              <a:t>   </a:t>
            </a:r>
          </a:p>
          <a:p>
            <a:r>
              <a:rPr lang="en-US" altLang="ja-JP" sz="2800" dirty="0"/>
              <a:t>   </a:t>
            </a:r>
            <a:r>
              <a:rPr lang="ja-JP" altLang="en-US" sz="2800"/>
              <a:t>で投稿者個人、また自身の店の広報活動につなげる。 </a:t>
            </a:r>
            <a:endParaRPr lang="ja-JP" altLang="en-US" sz="2800">
              <a:effectLst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1C819BC-030E-8143-B47E-5DED231676EF}"/>
              </a:ext>
            </a:extLst>
          </p:cNvPr>
          <p:cNvCxnSpPr>
            <a:cxnSpLocks/>
          </p:cNvCxnSpPr>
          <p:nvPr/>
        </p:nvCxnSpPr>
        <p:spPr>
          <a:xfrm>
            <a:off x="5734594" y="4037599"/>
            <a:ext cx="0" cy="761057"/>
          </a:xfrm>
          <a:prstGeom prst="straightConnector1">
            <a:avLst/>
          </a:prstGeom>
          <a:ln w="1746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EB4F5F-D71E-E245-9879-D423CD883856}"/>
              </a:ext>
            </a:extLst>
          </p:cNvPr>
          <p:cNvSpPr txBox="1"/>
          <p:nvPr/>
        </p:nvSpPr>
        <p:spPr>
          <a:xfrm>
            <a:off x="600891" y="1969215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>
                <a:latin typeface="+mn-ea"/>
              </a:rPr>
              <a:t>背景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8428B5-08BF-E248-9CB3-A18EADDAEE15}"/>
              </a:ext>
            </a:extLst>
          </p:cNvPr>
          <p:cNvSpPr txBox="1"/>
          <p:nvPr/>
        </p:nvSpPr>
        <p:spPr>
          <a:xfrm>
            <a:off x="600891" y="2693090"/>
            <a:ext cx="5133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▶︎</a:t>
            </a:r>
            <a:r>
              <a:rPr kumimoji="1" lang="en-US" altLang="ja-JP" sz="3200" dirty="0"/>
              <a:t> </a:t>
            </a:r>
            <a:r>
              <a:rPr lang="ja-JP" altLang="en-US" sz="3200"/>
              <a:t>新型コロナウイルスに</a:t>
            </a:r>
            <a:r>
              <a:rPr lang="en-US" altLang="ja-JP" sz="3200" dirty="0"/>
              <a:t>   </a:t>
            </a:r>
          </a:p>
          <a:p>
            <a:r>
              <a:rPr lang="en-US" altLang="ja-JP" sz="3200" dirty="0"/>
              <a:t>  </a:t>
            </a:r>
            <a:r>
              <a:rPr lang="ja-JP" altLang="en-US" sz="3200"/>
              <a:t>よって外食産業の低下</a:t>
            </a:r>
            <a:endParaRPr lang="en-US" altLang="ja-JP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C9B1EF9-21D2-0B4E-9E8F-65682754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01" y="1916837"/>
            <a:ext cx="4641667" cy="1853471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2458B83-6282-B94A-97B5-802E90787BD6}"/>
              </a:ext>
            </a:extLst>
          </p:cNvPr>
          <p:cNvSpPr/>
          <p:nvPr/>
        </p:nvSpPr>
        <p:spPr>
          <a:xfrm>
            <a:off x="6857401" y="3854388"/>
            <a:ext cx="4354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>
                <a:latin typeface="+mj-ea"/>
                <a:ea typeface="+mj-ea"/>
              </a:rPr>
              <a:t>新型コロナウイルス感染症禍の外食産業の動向 需要側・供給側からの振り返り</a:t>
            </a:r>
            <a:endParaRPr lang="en-US" altLang="ja-JP" sz="900" dirty="0"/>
          </a:p>
          <a:p>
            <a:r>
              <a:rPr lang="ja-JP" altLang="en-US" sz="900"/>
              <a:t>https://www5.cao.go.jp/keizai3/monthly_topics/2021/0430/topics_061.pdf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7E97FC-593B-EF4D-B494-4114C014AA32}"/>
              </a:ext>
            </a:extLst>
          </p:cNvPr>
          <p:cNvSpPr txBox="1"/>
          <p:nvPr/>
        </p:nvSpPr>
        <p:spPr>
          <a:xfrm>
            <a:off x="11573691" y="6321179"/>
            <a:ext cx="40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36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F94E3C9-2FBB-D144-A0D3-8209D36114AB}"/>
              </a:ext>
            </a:extLst>
          </p:cNvPr>
          <p:cNvSpPr/>
          <p:nvPr/>
        </p:nvSpPr>
        <p:spPr>
          <a:xfrm>
            <a:off x="587829" y="2769326"/>
            <a:ext cx="10502537" cy="1371600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69BBCE4-0506-2F47-AB4A-9FC20DFB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22" y="603942"/>
            <a:ext cx="6622767" cy="741532"/>
          </a:xfrm>
        </p:spPr>
        <p:txBody>
          <a:bodyPr/>
          <a:lstStyle/>
          <a:p>
            <a:r>
              <a:rPr kumimoji="1" lang="ja-JP" altLang="en-US" b="0"/>
              <a:t>ターゲット、システム説明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050E45-2968-6F4B-9986-6BE7772AEA93}"/>
              </a:ext>
            </a:extLst>
          </p:cNvPr>
          <p:cNvSpPr/>
          <p:nvPr/>
        </p:nvSpPr>
        <p:spPr>
          <a:xfrm>
            <a:off x="999359" y="2664824"/>
            <a:ext cx="1887532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59AEF1-BBBC-5247-8051-EA14F2452607}"/>
              </a:ext>
            </a:extLst>
          </p:cNvPr>
          <p:cNvSpPr txBox="1"/>
          <p:nvPr/>
        </p:nvSpPr>
        <p:spPr>
          <a:xfrm>
            <a:off x="999359" y="2468880"/>
            <a:ext cx="517289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ターゲット</a:t>
            </a:r>
            <a:endParaRPr kumimoji="1" lang="en-US" altLang="ja-JP" sz="2800" dirty="0"/>
          </a:p>
          <a:p>
            <a:r>
              <a:rPr lang="ja-JP" altLang="en-US" sz="2800"/>
              <a:t>・ 飲食店業界で働く人</a:t>
            </a:r>
            <a:endParaRPr lang="en-US" altLang="ja-JP" sz="2800" dirty="0"/>
          </a:p>
          <a:p>
            <a:r>
              <a:rPr lang="ja-JP" altLang="en-US" sz="1100"/>
              <a:t> </a:t>
            </a:r>
            <a:endParaRPr lang="en-US" altLang="ja-JP" sz="1100" dirty="0"/>
          </a:p>
          <a:p>
            <a:r>
              <a:rPr lang="ja-JP" altLang="en-US" sz="2800"/>
              <a:t>・ 自炊をしている人 </a:t>
            </a:r>
            <a:endParaRPr lang="ja-JP" altLang="en-US" sz="2800">
              <a:effectLst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83915790-672D-794A-99B4-0049C03DA51B}"/>
              </a:ext>
            </a:extLst>
          </p:cNvPr>
          <p:cNvSpPr/>
          <p:nvPr/>
        </p:nvSpPr>
        <p:spPr>
          <a:xfrm>
            <a:off x="587828" y="4676503"/>
            <a:ext cx="10502537" cy="2011679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F9F23A-2378-144C-9329-0CADF7C88CA4}"/>
              </a:ext>
            </a:extLst>
          </p:cNvPr>
          <p:cNvSpPr/>
          <p:nvPr/>
        </p:nvSpPr>
        <p:spPr>
          <a:xfrm>
            <a:off x="999359" y="4415247"/>
            <a:ext cx="2253292" cy="470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BD422-3C37-DC4E-A23A-5C9836306AE5}"/>
              </a:ext>
            </a:extLst>
          </p:cNvPr>
          <p:cNvSpPr txBox="1"/>
          <p:nvPr/>
        </p:nvSpPr>
        <p:spPr>
          <a:xfrm>
            <a:off x="999359" y="4415246"/>
            <a:ext cx="1073766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システム説明</a:t>
            </a:r>
            <a:endParaRPr lang="en-US" altLang="ja-JP" sz="2800" dirty="0"/>
          </a:p>
          <a:p>
            <a:r>
              <a:rPr lang="ja-JP" altLang="en-US" sz="2800"/>
              <a:t>・ 調理した料理のレシピを投稿することができる。</a:t>
            </a:r>
            <a:endParaRPr lang="en-US" altLang="ja-JP" sz="2800" dirty="0"/>
          </a:p>
          <a:p>
            <a:r>
              <a:rPr lang="en-US" altLang="ja-JP" sz="1100" dirty="0"/>
              <a:t> </a:t>
            </a:r>
            <a:br>
              <a:rPr lang="ja-JP" altLang="en-US" sz="2800"/>
            </a:br>
            <a:r>
              <a:rPr lang="ja-JP" altLang="en-US" sz="2800"/>
              <a:t>・ 他の人が投稿したレシピを閲覧することができる。</a:t>
            </a:r>
            <a:endParaRPr lang="en-US" altLang="ja-JP" sz="2800" dirty="0"/>
          </a:p>
          <a:p>
            <a:r>
              <a:rPr lang="en-US" altLang="ja-JP" sz="1200" dirty="0"/>
              <a:t> </a:t>
            </a:r>
            <a:br>
              <a:rPr lang="ja-JP" altLang="en-US" sz="2800"/>
            </a:br>
            <a:r>
              <a:rPr lang="ja-JP" altLang="en-US" sz="2800"/>
              <a:t>・</a:t>
            </a:r>
            <a:r>
              <a:rPr lang="en-US" altLang="ja-JP" sz="2800" dirty="0"/>
              <a:t> </a:t>
            </a:r>
            <a:r>
              <a:rPr lang="ja-JP" altLang="en-US" sz="2800"/>
              <a:t>管理ユーザーは一般ユーザーの投稿の編集、削除ができる</a:t>
            </a:r>
            <a:endParaRPr lang="ja-JP" altLang="en-US" sz="2800">
              <a:effectLst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4F09A5E-927F-1747-B755-B5916DD1A0E2}"/>
              </a:ext>
            </a:extLst>
          </p:cNvPr>
          <p:cNvSpPr txBox="1"/>
          <p:nvPr/>
        </p:nvSpPr>
        <p:spPr>
          <a:xfrm>
            <a:off x="11573691" y="6332739"/>
            <a:ext cx="40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3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0434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15959-68D2-BD40-BD46-40FAD3AD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機能一覧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B33BF4CA-0E63-FC45-A85B-30FBBE7A7181}"/>
              </a:ext>
            </a:extLst>
          </p:cNvPr>
          <p:cNvSpPr/>
          <p:nvPr/>
        </p:nvSpPr>
        <p:spPr>
          <a:xfrm>
            <a:off x="810000" y="2285999"/>
            <a:ext cx="10571998" cy="415399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A31DD63-8089-E54F-B74E-89B6A25DE88C}"/>
              </a:ext>
            </a:extLst>
          </p:cNvPr>
          <p:cNvSpPr txBox="1"/>
          <p:nvPr/>
        </p:nvSpPr>
        <p:spPr>
          <a:xfrm>
            <a:off x="1619794" y="2743672"/>
            <a:ext cx="4349931" cy="323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/>
              <a:t>・ユーザー新規登録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/>
              <a:t>・ログイン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/>
              <a:t>・ログアウト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/>
              <a:t>・プロフィール編集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/>
              <a:t>・パスワード再設定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AD0091-AE1A-FC4A-8F71-551998DCBF14}"/>
              </a:ext>
            </a:extLst>
          </p:cNvPr>
          <p:cNvSpPr txBox="1"/>
          <p:nvPr/>
        </p:nvSpPr>
        <p:spPr>
          <a:xfrm>
            <a:off x="6265817" y="2743672"/>
            <a:ext cx="4349931" cy="323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/>
              <a:t>・レシピ投稿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/>
              <a:t>・レシピ詳細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/>
              <a:t>・レシピ編集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kumimoji="1" lang="ja-JP" altLang="en-US" sz="2800"/>
              <a:t>・レシピ削除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/>
              <a:t>・キーワード検索</a:t>
            </a:r>
            <a:endParaRPr kumimoji="1"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6FC897-FFB6-094C-BEED-415579DAB877}"/>
              </a:ext>
            </a:extLst>
          </p:cNvPr>
          <p:cNvSpPr txBox="1"/>
          <p:nvPr/>
        </p:nvSpPr>
        <p:spPr>
          <a:xfrm>
            <a:off x="11573691" y="6332739"/>
            <a:ext cx="40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4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0974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15959-68D2-BD40-BD46-40FAD3AD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機能一覧（デモ）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B33BF4CA-0E63-FC45-A85B-30FBBE7A7181}"/>
              </a:ext>
            </a:extLst>
          </p:cNvPr>
          <p:cNvSpPr/>
          <p:nvPr/>
        </p:nvSpPr>
        <p:spPr>
          <a:xfrm>
            <a:off x="810000" y="2285999"/>
            <a:ext cx="10571998" cy="415399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A31DD63-8089-E54F-B74E-89B6A25DE88C}"/>
              </a:ext>
            </a:extLst>
          </p:cNvPr>
          <p:cNvSpPr txBox="1"/>
          <p:nvPr/>
        </p:nvSpPr>
        <p:spPr>
          <a:xfrm>
            <a:off x="1619794" y="2743672"/>
            <a:ext cx="4349931" cy="323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/>
              <a:t>・ユーザー新規登録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>
                <a:solidFill>
                  <a:srgbClr val="FF0000"/>
                </a:solidFill>
              </a:rPr>
              <a:t>・ログイン</a:t>
            </a:r>
            <a:endParaRPr lang="en-US" altLang="ja-JP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>
                <a:solidFill>
                  <a:srgbClr val="FF0000"/>
                </a:solidFill>
              </a:rPr>
              <a:t>・ログアウト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/>
              <a:t>・プロフィール編集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/>
              <a:t>・パスワード再設定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AD0091-AE1A-FC4A-8F71-551998DCBF14}"/>
              </a:ext>
            </a:extLst>
          </p:cNvPr>
          <p:cNvSpPr txBox="1"/>
          <p:nvPr/>
        </p:nvSpPr>
        <p:spPr>
          <a:xfrm>
            <a:off x="6265817" y="2743672"/>
            <a:ext cx="4349931" cy="323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/>
              <a:t>・レシピ投稿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>
                <a:solidFill>
                  <a:srgbClr val="FF0000"/>
                </a:solidFill>
              </a:rPr>
              <a:t>・レシピ詳細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solidFill>
                  <a:srgbClr val="FF0000"/>
                </a:solidFill>
              </a:rPr>
              <a:t>・レシピ編集</a:t>
            </a:r>
            <a:endParaRPr lang="en-US" altLang="ja-JP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>
                <a:solidFill>
                  <a:srgbClr val="FF0000"/>
                </a:solidFill>
              </a:rPr>
              <a:t>・レシピ削除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/>
              <a:t>・キーワード検索</a:t>
            </a:r>
            <a:endParaRPr kumimoji="1"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1D5AF3-3CB3-1741-9FDD-D456FC7A959A}"/>
              </a:ext>
            </a:extLst>
          </p:cNvPr>
          <p:cNvSpPr txBox="1"/>
          <p:nvPr/>
        </p:nvSpPr>
        <p:spPr>
          <a:xfrm>
            <a:off x="11573691" y="6332739"/>
            <a:ext cx="40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5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182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0AC14-0221-4240-9317-065EE514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このシステムの</a:t>
            </a:r>
            <a:r>
              <a:rPr lang="ja-JP" altLang="en-US"/>
              <a:t>売り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C4DA0FD6-035D-9542-B8EB-955EB7B31549}"/>
              </a:ext>
            </a:extLst>
          </p:cNvPr>
          <p:cNvSpPr/>
          <p:nvPr/>
        </p:nvSpPr>
        <p:spPr>
          <a:xfrm>
            <a:off x="810000" y="2285999"/>
            <a:ext cx="10571998" cy="415399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DC10B5-D070-644A-AD0A-3100594AB4D1}"/>
              </a:ext>
            </a:extLst>
          </p:cNvPr>
          <p:cNvSpPr txBox="1"/>
          <p:nvPr/>
        </p:nvSpPr>
        <p:spPr>
          <a:xfrm>
            <a:off x="1227909" y="2926081"/>
            <a:ext cx="802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・創作したレシピを簡易的に投稿できる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E5FD5E-C07B-7D4D-932F-0B25FC1E292D}"/>
              </a:ext>
            </a:extLst>
          </p:cNvPr>
          <p:cNvSpPr txBox="1"/>
          <p:nvPr/>
        </p:nvSpPr>
        <p:spPr>
          <a:xfrm>
            <a:off x="1227910" y="3979108"/>
            <a:ext cx="903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・キーワード検索で気になるレシピを調べることができる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9D5B8C-35B6-D94E-8195-CA366C8FEB5B}"/>
              </a:ext>
            </a:extLst>
          </p:cNvPr>
          <p:cNvSpPr txBox="1"/>
          <p:nvPr/>
        </p:nvSpPr>
        <p:spPr>
          <a:xfrm>
            <a:off x="1227909" y="4933247"/>
            <a:ext cx="9457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・飲食店スタッフ個人に焦点を当てやすい</a:t>
            </a:r>
            <a:endParaRPr lang="en-US" altLang="ja-JP" sz="2400" dirty="0"/>
          </a:p>
          <a:p>
            <a:r>
              <a:rPr kumimoji="1" lang="ja-JP" altLang="en-US" sz="2400"/>
              <a:t>　→</a:t>
            </a:r>
            <a:r>
              <a:rPr kumimoji="1" lang="en-US" altLang="ja-JP" sz="2400" b="1" dirty="0"/>
              <a:t>YouTuber</a:t>
            </a:r>
            <a:r>
              <a:rPr kumimoji="1" lang="ja-JP" altLang="en-US" sz="2400"/>
              <a:t>、</a:t>
            </a:r>
            <a:r>
              <a:rPr kumimoji="1" lang="en-US" altLang="ja-JP" sz="2400" b="1" dirty="0" err="1"/>
              <a:t>TikToker</a:t>
            </a:r>
            <a:r>
              <a:rPr kumimoji="1" lang="ja-JP" altLang="en-US" sz="2400"/>
              <a:t>のように個人価値が上がる可能性がある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5F1213-4653-1D44-A15B-6A897DB58536}"/>
              </a:ext>
            </a:extLst>
          </p:cNvPr>
          <p:cNvSpPr txBox="1"/>
          <p:nvPr/>
        </p:nvSpPr>
        <p:spPr>
          <a:xfrm>
            <a:off x="11573691" y="6332739"/>
            <a:ext cx="40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6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1957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DA050-E55F-454B-8D4F-2F1D5715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不足機能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6E469CE0-7D48-AD49-85A2-9AE3C7ABBB0D}"/>
              </a:ext>
            </a:extLst>
          </p:cNvPr>
          <p:cNvSpPr/>
          <p:nvPr/>
        </p:nvSpPr>
        <p:spPr>
          <a:xfrm>
            <a:off x="810000" y="2285999"/>
            <a:ext cx="10571998" cy="415399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4FABA5-6518-B04C-8987-19AD7CD9132C}"/>
              </a:ext>
            </a:extLst>
          </p:cNvPr>
          <p:cNvSpPr txBox="1"/>
          <p:nvPr/>
        </p:nvSpPr>
        <p:spPr>
          <a:xfrm>
            <a:off x="3643659" y="2540072"/>
            <a:ext cx="4904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いいね機能（</a:t>
            </a:r>
            <a:r>
              <a:rPr kumimoji="1" lang="en-US" altLang="ja-JP" sz="3200" dirty="0"/>
              <a:t>Ajax</a:t>
            </a:r>
            <a:r>
              <a:rPr kumimoji="1" lang="ja-JP" altLang="en-US" sz="3200"/>
              <a:t>）</a:t>
            </a:r>
            <a:endParaRPr kumimoji="1" lang="en-US" altLang="ja-JP" sz="3200" dirty="0"/>
          </a:p>
          <a:p>
            <a:pPr algn="ctr"/>
            <a:r>
              <a:rPr lang="ja-JP" altLang="en-US" sz="2400"/>
              <a:t>非同期処理の実装ができなかった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95870F-3727-724C-B5A8-A5F7075FEDC0}"/>
              </a:ext>
            </a:extLst>
          </p:cNvPr>
          <p:cNvSpPr txBox="1"/>
          <p:nvPr/>
        </p:nvSpPr>
        <p:spPr>
          <a:xfrm>
            <a:off x="11573691" y="6332739"/>
            <a:ext cx="40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7</a:t>
            </a:r>
            <a:endParaRPr kumimoji="1" lang="ja-JP" altLang="en-US" sz="240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75C58E7-2D64-144F-8670-9AA68F0F4011}"/>
              </a:ext>
            </a:extLst>
          </p:cNvPr>
          <p:cNvCxnSpPr/>
          <p:nvPr/>
        </p:nvCxnSpPr>
        <p:spPr>
          <a:xfrm>
            <a:off x="6021112" y="3748252"/>
            <a:ext cx="0" cy="861848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110BE2-64AE-B748-8500-751A300680A5}"/>
              </a:ext>
            </a:extLst>
          </p:cNvPr>
          <p:cNvSpPr txBox="1"/>
          <p:nvPr/>
        </p:nvSpPr>
        <p:spPr>
          <a:xfrm>
            <a:off x="1396999" y="4763079"/>
            <a:ext cx="98464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作成した関数により初期の判定はできていたがリロード（クリック）した際にリロード用の関数が正常に動かなく</a:t>
            </a:r>
            <a:r>
              <a:rPr lang="en-US" altLang="ja-JP" sz="2400" dirty="0"/>
              <a:t>DB</a:t>
            </a:r>
            <a:r>
              <a:rPr lang="ja-JP" altLang="en-US" sz="2400"/>
              <a:t>に複数のカラムがある状態となっている</a:t>
            </a:r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2581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61FF9-1D47-5544-9404-1D6DB0ED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</a:t>
            </a:r>
            <a:r>
              <a:rPr lang="ja-JP" altLang="en-US"/>
              <a:t>のシステムの展望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5E9F14CC-1F2B-A14B-9790-B437AD6DE618}"/>
              </a:ext>
            </a:extLst>
          </p:cNvPr>
          <p:cNvSpPr/>
          <p:nvPr/>
        </p:nvSpPr>
        <p:spPr>
          <a:xfrm>
            <a:off x="587829" y="2560319"/>
            <a:ext cx="5055325" cy="387966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592EED9-676C-C341-B298-A733DF59C0A8}"/>
              </a:ext>
            </a:extLst>
          </p:cNvPr>
          <p:cNvSpPr/>
          <p:nvPr/>
        </p:nvSpPr>
        <p:spPr>
          <a:xfrm>
            <a:off x="6592389" y="2560319"/>
            <a:ext cx="5055325" cy="387967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0FFAA4F-71AC-9341-B9D4-53906AEEB5CB}"/>
              </a:ext>
            </a:extLst>
          </p:cNvPr>
          <p:cNvSpPr/>
          <p:nvPr/>
        </p:nvSpPr>
        <p:spPr>
          <a:xfrm>
            <a:off x="2171725" y="2397033"/>
            <a:ext cx="1887532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F3678-4D67-D249-9AFB-4B97EAFEA18B}"/>
              </a:ext>
            </a:extLst>
          </p:cNvPr>
          <p:cNvSpPr/>
          <p:nvPr/>
        </p:nvSpPr>
        <p:spPr>
          <a:xfrm>
            <a:off x="8176285" y="2397032"/>
            <a:ext cx="1887532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C62750-9E54-474C-AFE1-544AAF55DE94}"/>
              </a:ext>
            </a:extLst>
          </p:cNvPr>
          <p:cNvSpPr txBox="1"/>
          <p:nvPr/>
        </p:nvSpPr>
        <p:spPr>
          <a:xfrm>
            <a:off x="2367642" y="2323493"/>
            <a:ext cx="149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ユーザー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1D779C-5EB2-0843-B40C-1394586545C6}"/>
              </a:ext>
            </a:extLst>
          </p:cNvPr>
          <p:cNvSpPr txBox="1"/>
          <p:nvPr/>
        </p:nvSpPr>
        <p:spPr>
          <a:xfrm>
            <a:off x="8372202" y="2323493"/>
            <a:ext cx="149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/>
              <a:t>レシピ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D5039D-2E69-7143-B96C-7D963FA7F643}"/>
              </a:ext>
            </a:extLst>
          </p:cNvPr>
          <p:cNvSpPr txBox="1"/>
          <p:nvPr/>
        </p:nvSpPr>
        <p:spPr>
          <a:xfrm>
            <a:off x="11573691" y="6332739"/>
            <a:ext cx="40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8</a:t>
            </a:r>
            <a:endParaRPr kumimoji="1" lang="ja-JP" alt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E88759C-084C-7948-8076-10434DEEF96C}"/>
              </a:ext>
            </a:extLst>
          </p:cNvPr>
          <p:cNvSpPr txBox="1"/>
          <p:nvPr/>
        </p:nvSpPr>
        <p:spPr>
          <a:xfrm>
            <a:off x="810000" y="2948444"/>
            <a:ext cx="433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・ユーザー間</a:t>
            </a:r>
            <a:r>
              <a:rPr lang="ja-JP" altLang="en-US"/>
              <a:t>のフォロー機能</a:t>
            </a:r>
            <a:endParaRPr lang="en-US" altLang="ja-JP" dirty="0"/>
          </a:p>
          <a:p>
            <a:r>
              <a:rPr lang="ja-JP" altLang="en-US"/>
              <a:t>　→横の繋がりを構築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CCE24D-E897-A447-8A65-72D037281BA0}"/>
              </a:ext>
            </a:extLst>
          </p:cNvPr>
          <p:cNvSpPr txBox="1"/>
          <p:nvPr/>
        </p:nvSpPr>
        <p:spPr>
          <a:xfrm>
            <a:off x="810000" y="5210462"/>
            <a:ext cx="433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・飲食店で働いていない人向けの</a:t>
            </a:r>
            <a:endParaRPr kumimoji="1" lang="en-US" altLang="ja-JP" dirty="0"/>
          </a:p>
          <a:p>
            <a:r>
              <a:rPr kumimoji="1" lang="ja-JP" altLang="en-US"/>
              <a:t>　アカウント製作</a:t>
            </a:r>
            <a:endParaRPr kumimoji="1" lang="en-US" altLang="ja-JP" dirty="0"/>
          </a:p>
          <a:p>
            <a:r>
              <a:rPr lang="ja-JP" altLang="en-US"/>
              <a:t>　→ユーザーの差別化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AF23D2E-EB60-464A-8C87-C6A73AEE8C98}"/>
              </a:ext>
            </a:extLst>
          </p:cNvPr>
          <p:cNvSpPr txBox="1"/>
          <p:nvPr/>
        </p:nvSpPr>
        <p:spPr>
          <a:xfrm>
            <a:off x="810000" y="4031323"/>
            <a:ext cx="4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・勤務している飲食店を明確化</a:t>
            </a:r>
            <a:endParaRPr kumimoji="1" lang="en-US" altLang="ja-JP" dirty="0"/>
          </a:p>
          <a:p>
            <a:r>
              <a:rPr lang="ja-JP" altLang="en-US"/>
              <a:t>　→</a:t>
            </a:r>
            <a:r>
              <a:rPr lang="en-US" altLang="ja-JP" dirty="0" err="1"/>
              <a:t>HotPepper</a:t>
            </a:r>
            <a:r>
              <a:rPr lang="ja-JP" altLang="en-US"/>
              <a:t>と連携し、飲食店の広報</a:t>
            </a:r>
            <a:endParaRPr lang="en-US" altLang="ja-JP" dirty="0"/>
          </a:p>
          <a:p>
            <a:r>
              <a:rPr lang="en-US" altLang="ja-JP" dirty="0"/>
              <a:t>       </a:t>
            </a:r>
            <a:r>
              <a:rPr lang="ja-JP" altLang="en-US"/>
              <a:t>に繋げる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24CBA-D855-3E45-AA1E-5B5A95197464}"/>
              </a:ext>
            </a:extLst>
          </p:cNvPr>
          <p:cNvSpPr txBox="1"/>
          <p:nvPr/>
        </p:nvSpPr>
        <p:spPr>
          <a:xfrm>
            <a:off x="6849394" y="2942954"/>
            <a:ext cx="4541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・コメント機能</a:t>
            </a:r>
            <a:endParaRPr lang="en-US" altLang="ja-JP" dirty="0"/>
          </a:p>
          <a:p>
            <a:r>
              <a:rPr lang="ja-JP" altLang="en-US"/>
              <a:t>　→</a:t>
            </a:r>
            <a:r>
              <a:rPr lang="en-US" altLang="ja-JP" dirty="0"/>
              <a:t> </a:t>
            </a:r>
            <a:r>
              <a:rPr lang="ja-JP" altLang="en-US"/>
              <a:t>ユーザー間のコミュニケーションの</a:t>
            </a:r>
            <a:endParaRPr lang="en-US" altLang="ja-JP" dirty="0"/>
          </a:p>
          <a:p>
            <a:r>
              <a:rPr lang="en-US" altLang="ja-JP" dirty="0"/>
              <a:t>        </a:t>
            </a:r>
            <a:r>
              <a:rPr lang="ja-JP" altLang="en-US"/>
              <a:t>場を作成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808DA9-C01B-3849-B012-E8D15563F9A6}"/>
              </a:ext>
            </a:extLst>
          </p:cNvPr>
          <p:cNvSpPr txBox="1"/>
          <p:nvPr/>
        </p:nvSpPr>
        <p:spPr>
          <a:xfrm>
            <a:off x="6849394" y="4031323"/>
            <a:ext cx="454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・ランキング機能</a:t>
            </a:r>
            <a:endParaRPr lang="en-US" altLang="ja-JP" dirty="0"/>
          </a:p>
          <a:p>
            <a:r>
              <a:rPr lang="ja-JP" altLang="en-US"/>
              <a:t>　→</a:t>
            </a:r>
            <a:r>
              <a:rPr lang="en-US" altLang="ja-JP" dirty="0"/>
              <a:t> </a:t>
            </a:r>
            <a:r>
              <a:rPr lang="ja-JP" altLang="en-US"/>
              <a:t>飲食店スタッフではない人限定投票</a:t>
            </a:r>
            <a:endParaRPr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73475B-ED80-DF40-86AC-6B9B8E8DF1A9}"/>
              </a:ext>
            </a:extLst>
          </p:cNvPr>
          <p:cNvSpPr txBox="1"/>
          <p:nvPr/>
        </p:nvSpPr>
        <p:spPr>
          <a:xfrm>
            <a:off x="6840685" y="4954653"/>
            <a:ext cx="462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・企業との提携レシピ公開</a:t>
            </a:r>
            <a:endParaRPr lang="en-US" altLang="ja-JP" dirty="0"/>
          </a:p>
          <a:p>
            <a:r>
              <a:rPr lang="ja-JP" altLang="en-US"/>
              <a:t>　→</a:t>
            </a:r>
            <a:r>
              <a:rPr lang="en-US" altLang="ja-JP" dirty="0"/>
              <a:t> </a:t>
            </a:r>
            <a:r>
              <a:rPr lang="ja-JP" altLang="en-US"/>
              <a:t>企業のアイテム</a:t>
            </a:r>
            <a:r>
              <a:rPr lang="en-US" altLang="ja-JP" dirty="0"/>
              <a:t>×</a:t>
            </a:r>
            <a:r>
              <a:rPr lang="ja-JP" altLang="en-US"/>
              <a:t>有名シェフのコラボ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5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2C645-2EE8-534F-B714-AD118BA2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今回の開発を通じての感想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83B3E4AA-48E4-DF4F-BB62-F1DDF85F2C68}"/>
              </a:ext>
            </a:extLst>
          </p:cNvPr>
          <p:cNvSpPr/>
          <p:nvPr/>
        </p:nvSpPr>
        <p:spPr>
          <a:xfrm>
            <a:off x="810000" y="2285999"/>
            <a:ext cx="10571998" cy="415399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4DC5B9-B7BF-4F48-9B92-EFD4828881F7}"/>
              </a:ext>
            </a:extLst>
          </p:cNvPr>
          <p:cNvSpPr txBox="1"/>
          <p:nvPr/>
        </p:nvSpPr>
        <p:spPr>
          <a:xfrm>
            <a:off x="11573691" y="6332739"/>
            <a:ext cx="40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9</a:t>
            </a:r>
            <a:endParaRPr kumimoji="1" lang="ja-JP" altLang="en-US" sz="2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A581DA-BD17-964D-BF69-7AE91D6CD802}"/>
              </a:ext>
            </a:extLst>
          </p:cNvPr>
          <p:cNvSpPr txBox="1"/>
          <p:nvPr/>
        </p:nvSpPr>
        <p:spPr>
          <a:xfrm>
            <a:off x="1198179" y="2711669"/>
            <a:ext cx="9490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・開発スケジュールの設定の大変さ。</a:t>
            </a:r>
            <a:endParaRPr kumimoji="1" lang="en-US" altLang="ja-JP" sz="2400" dirty="0"/>
          </a:p>
          <a:p>
            <a:r>
              <a:rPr lang="ja-JP" altLang="en-US" sz="2400"/>
              <a:t>　→予定通りに開発を進めることができなかった</a:t>
            </a:r>
            <a:endParaRPr lang="en-US" altLang="ja-JP" sz="2400" dirty="0"/>
          </a:p>
          <a:p>
            <a:r>
              <a:rPr kumimoji="1" lang="ja-JP" altLang="en-US" sz="2400"/>
              <a:t>　　開発に使える時間、タスクの管理が甘かった</a:t>
            </a:r>
            <a:endParaRPr kumimoji="1" lang="en-US" altLang="ja-JP" sz="2400" dirty="0"/>
          </a:p>
          <a:p>
            <a:r>
              <a:rPr lang="ja-JP" altLang="en-US" sz="2400"/>
              <a:t>　　</a:t>
            </a:r>
            <a:r>
              <a:rPr lang="ja-JP" altLang="en-US" sz="2400">
                <a:solidFill>
                  <a:srgbClr val="FF0000"/>
                </a:solidFill>
              </a:rPr>
              <a:t>逆算して、考える力が必要と考える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BCFDDB-EB85-1940-B1DE-0E37571D8B01}"/>
              </a:ext>
            </a:extLst>
          </p:cNvPr>
          <p:cNvSpPr txBox="1"/>
          <p:nvPr/>
        </p:nvSpPr>
        <p:spPr>
          <a:xfrm>
            <a:off x="1198179" y="4575829"/>
            <a:ext cx="9490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・未経験の技術に触れるときの初動</a:t>
            </a:r>
            <a:endParaRPr kumimoji="1" lang="en-US" altLang="ja-JP" sz="2400" dirty="0"/>
          </a:p>
          <a:p>
            <a:r>
              <a:rPr lang="ja-JP" altLang="en-US" sz="2400"/>
              <a:t>　→初めて触れる記述なのでわからないことが多かった</a:t>
            </a:r>
            <a:endParaRPr lang="en-US" altLang="ja-JP" sz="2400" dirty="0"/>
          </a:p>
          <a:p>
            <a:r>
              <a:rPr kumimoji="1" lang="ja-JP" altLang="en-US" sz="2400"/>
              <a:t>　　まずは参考コードをもとに理解を深める</a:t>
            </a:r>
            <a:endParaRPr kumimoji="1" lang="en-US" altLang="ja-JP" sz="2400" dirty="0"/>
          </a:p>
          <a:p>
            <a:r>
              <a:rPr lang="ja-JP" altLang="en-US" sz="2400"/>
              <a:t>　　</a:t>
            </a:r>
            <a:r>
              <a:rPr lang="ja-JP" altLang="en-US" sz="2400">
                <a:solidFill>
                  <a:srgbClr val="FF0000"/>
                </a:solidFill>
              </a:rPr>
              <a:t>その後にコードの記述、分からない場合は質問の徹底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7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クォータブル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クォータブル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クォータブ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{0EEC991D-AFE5-FF41-9442-0FB88DF6A3C1}tf10001121</Template>
  <TotalTime>514</TotalTime>
  <Words>537</Words>
  <Application>Microsoft Macintosh PowerPoint</Application>
  <PresentationFormat>ワイド画面</PresentationFormat>
  <Paragraphs>88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Meiryo UI</vt:lpstr>
      <vt:lpstr>ＭＳ ゴシック</vt:lpstr>
      <vt:lpstr>Century Gothic</vt:lpstr>
      <vt:lpstr>Mongolian Baiti</vt:lpstr>
      <vt:lpstr>Wingdings 2</vt:lpstr>
      <vt:lpstr>クォータブル</vt:lpstr>
      <vt:lpstr>PowerPoint プレゼンテーション</vt:lpstr>
      <vt:lpstr>背景、目的</vt:lpstr>
      <vt:lpstr>ターゲット、システム説明</vt:lpstr>
      <vt:lpstr>機能一覧</vt:lpstr>
      <vt:lpstr>機能一覧（デモ）</vt:lpstr>
      <vt:lpstr>このシステムの売り</vt:lpstr>
      <vt:lpstr>不足機能</vt:lpstr>
      <vt:lpstr>今後のシステムの展望</vt:lpstr>
      <vt:lpstr>今回の開発を通じての感想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優人 五十嵐</dc:creator>
  <cp:lastModifiedBy>優人 五十嵐</cp:lastModifiedBy>
  <cp:revision>23</cp:revision>
  <dcterms:created xsi:type="dcterms:W3CDTF">2022-07-11T12:26:26Z</dcterms:created>
  <dcterms:modified xsi:type="dcterms:W3CDTF">2022-07-12T17:19:44Z</dcterms:modified>
</cp:coreProperties>
</file>