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3" r:id="rId3"/>
    <p:sldId id="262" r:id="rId4"/>
    <p:sldId id="259" r:id="rId5"/>
    <p:sldId id="261" r:id="rId6"/>
    <p:sldId id="266" r:id="rId7"/>
    <p:sldId id="265" r:id="rId8"/>
    <p:sldId id="268" r:id="rId9"/>
    <p:sldId id="269" r:id="rId10"/>
    <p:sldId id="271" r:id="rId11"/>
    <p:sldId id="270" r:id="rId12"/>
    <p:sldId id="27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F69F9-3756-4417-880B-6C16B9FE06D7}" type="datetimeFigureOut">
              <a:rPr kumimoji="1" lang="ja-JP" altLang="en-US" smtClean="0"/>
              <a:pPr/>
              <a:t>2011/3/22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1A381D-A889-4EB7-8593-4D51DDE429D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それぞれの高速化の関係について絵にまとめた。</a:t>
            </a:r>
            <a:endParaRPr kumimoji="1" lang="en-US" altLang="ja-JP" dirty="0" smtClean="0"/>
          </a:p>
          <a:p>
            <a:r>
              <a:rPr kumimoji="1" lang="ja-JP" altLang="en-US" dirty="0" smtClean="0"/>
              <a:t>計算機科学の高速化としてはア・ブ・ヘを採用した。これらの特徴としては演算量不変である。</a:t>
            </a:r>
            <a:endParaRPr kumimoji="1" lang="en-US" altLang="ja-JP" dirty="0" smtClean="0"/>
          </a:p>
          <a:p>
            <a:r>
              <a:rPr kumimoji="1" lang="ja-JP" altLang="en-US" dirty="0" smtClean="0"/>
              <a:t>計算物理の高速化としてはポテンシャルのカットオフを採用し、この特徴としては演算量を削減した。</a:t>
            </a:r>
            <a:endParaRPr kumimoji="1" lang="en-US" altLang="ja-JP" dirty="0" smtClean="0"/>
          </a:p>
          <a:p>
            <a:endParaRPr kumimoji="1" lang="en-US" altLang="ja-JP" dirty="0" smtClean="0"/>
          </a:p>
          <a:p>
            <a:endParaRPr kumimoji="1" lang="en-US" altLang="ja-JP" dirty="0" smtClean="0"/>
          </a:p>
          <a:p>
            <a:r>
              <a:rPr kumimoji="1" lang="ja-JP" altLang="en-US" dirty="0" smtClean="0"/>
              <a:t>計算</a:t>
            </a:r>
            <a:r>
              <a:rPr kumimoji="1" lang="en-US" altLang="ja-JP" dirty="0" smtClean="0"/>
              <a:t>(</a:t>
            </a:r>
            <a:r>
              <a:rPr kumimoji="1" lang="ja-JP" altLang="en-US" dirty="0" smtClean="0"/>
              <a:t>き強調</a:t>
            </a:r>
            <a:r>
              <a:rPr kumimoji="1" lang="en-US" altLang="ja-JP" dirty="0" smtClean="0"/>
              <a:t>)</a:t>
            </a:r>
          </a:p>
          <a:p>
            <a:r>
              <a:rPr kumimoji="1" lang="ja-JP" altLang="en-US" dirty="0" smtClean="0"/>
              <a:t>パイプライン</a:t>
            </a:r>
            <a:endParaRPr kumimoji="1" lang="en-US" altLang="ja-JP" dirty="0" smtClean="0"/>
          </a:p>
          <a:p>
            <a:r>
              <a:rPr kumimoji="1" lang="ja-JP" altLang="en-US" dirty="0" smtClean="0"/>
              <a:t>フェッチ　デコード　レジスタ　ＡＬＵ　データアクセス　レジスタ　復号化</a:t>
            </a:r>
            <a:endParaRPr kumimoji="1" lang="en-US" altLang="ja-JP" dirty="0" smtClean="0"/>
          </a:p>
          <a:p>
            <a:endParaRPr kumimoji="1" lang="en-US" altLang="ja-JP" dirty="0" smtClean="0"/>
          </a:p>
          <a:p>
            <a:endParaRPr kumimoji="1" lang="en-US" altLang="ja-JP" dirty="0" smtClean="0"/>
          </a:p>
          <a:p>
            <a:r>
              <a:rPr kumimoji="1" lang="ja-JP" altLang="en-US" dirty="0" smtClean="0"/>
              <a:t>アンロールについて</a:t>
            </a:r>
            <a:endParaRPr kumimoji="1" lang="en-US" altLang="ja-JP" dirty="0" smtClean="0"/>
          </a:p>
          <a:p>
            <a:r>
              <a:rPr kumimoji="1" lang="ja-JP" altLang="en-US" dirty="0" smtClean="0"/>
              <a:t>演算量が不変で計算機工学の技術をつかっている</a:t>
            </a:r>
            <a:endParaRPr kumimoji="1" lang="en-US" altLang="ja-JP" dirty="0" smtClean="0"/>
          </a:p>
          <a:p>
            <a:r>
              <a:rPr kumimoji="1" lang="ja-JP" altLang="en-US" dirty="0" smtClean="0"/>
              <a:t>演算量削減し、</a:t>
            </a:r>
            <a:endParaRPr kumimoji="1" lang="ja-JP" altLang="en-US" dirty="0"/>
          </a:p>
        </p:txBody>
      </p:sp>
      <p:sp>
        <p:nvSpPr>
          <p:cNvPr id="4" name="スライド番号プレースホルダ 3"/>
          <p:cNvSpPr>
            <a:spLocks noGrp="1"/>
          </p:cNvSpPr>
          <p:nvPr>
            <p:ph type="sldNum" sz="quarter" idx="10"/>
          </p:nvPr>
        </p:nvSpPr>
        <p:spPr/>
        <p:txBody>
          <a:bodyPr/>
          <a:lstStyle/>
          <a:p>
            <a:fld id="{F59388FD-6C68-4C6B-87C0-1984355D10F7}" type="slidenum">
              <a:rPr kumimoji="1" lang="ja-JP" altLang="en-US" smtClean="0"/>
              <a:pPr/>
              <a:t>3</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9D6C2627-850D-4FB7-AC2E-3D53861F5FD5}" type="datetimeFigureOut">
              <a:rPr kumimoji="1" lang="ja-JP" altLang="en-US" smtClean="0"/>
              <a:pPr/>
              <a:t>2011/3/22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29FF9B64-7398-41A3-AA06-1DE3DD282E5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C2627-850D-4FB7-AC2E-3D53861F5FD5}" type="datetimeFigureOut">
              <a:rPr kumimoji="1" lang="ja-JP" altLang="en-US" smtClean="0"/>
              <a:pPr/>
              <a:t>2011/3/22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F9B64-7398-41A3-AA06-1DE3DD282E5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分子動力学シミュレーション</a:t>
            </a:r>
            <a:r>
              <a:rPr kumimoji="1" lang="en-US" altLang="ja-JP" dirty="0" smtClean="0"/>
              <a:t/>
            </a:r>
            <a:br>
              <a:rPr kumimoji="1" lang="en-US" altLang="ja-JP" dirty="0" smtClean="0"/>
            </a:br>
            <a:r>
              <a:rPr kumimoji="1" lang="ja-JP" altLang="en-US" dirty="0" smtClean="0"/>
              <a:t>引き継ぎ</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fontScale="40000" lnSpcReduction="20000"/>
          </a:bodyPr>
          <a:lstStyle/>
          <a:p>
            <a:pPr>
              <a:buNone/>
            </a:pPr>
            <a:r>
              <a:rPr lang="en-US" altLang="ja-JP" dirty="0" smtClean="0"/>
              <a:t>0. </a:t>
            </a:r>
            <a:r>
              <a:rPr lang="ja-JP" altLang="en-US" dirty="0" smtClean="0"/>
              <a:t>準備</a:t>
            </a:r>
          </a:p>
          <a:p>
            <a:pPr>
              <a:buNone/>
            </a:pPr>
            <a:r>
              <a:rPr lang="ja-JP" altLang="en-US" dirty="0" smtClean="0"/>
              <a:t>  </a:t>
            </a:r>
            <a:r>
              <a:rPr lang="en-US" altLang="ja-JP" dirty="0" smtClean="0"/>
              <a:t>- .</a:t>
            </a:r>
            <a:r>
              <a:rPr lang="en-US" altLang="ja-JP" dirty="0" err="1" smtClean="0"/>
              <a:t>bashrc</a:t>
            </a:r>
            <a:r>
              <a:rPr lang="en-US" altLang="ja-JP" dirty="0" smtClean="0"/>
              <a:t> </a:t>
            </a:r>
            <a:r>
              <a:rPr lang="ja-JP" altLang="en-US" dirty="0" smtClean="0"/>
              <a:t>に以下を追加し，再ログイン</a:t>
            </a:r>
          </a:p>
          <a:p>
            <a:pPr>
              <a:buNone/>
            </a:pPr>
            <a:r>
              <a:rPr lang="ja-JP" altLang="en-US" dirty="0" smtClean="0"/>
              <a:t>     </a:t>
            </a:r>
            <a:r>
              <a:rPr lang="en-US" altLang="ja-JP" dirty="0" smtClean="0"/>
              <a:t>. /opt/</a:t>
            </a:r>
            <a:r>
              <a:rPr lang="en-US" altLang="ja-JP" dirty="0" err="1" smtClean="0"/>
              <a:t>intel</a:t>
            </a:r>
            <a:r>
              <a:rPr lang="en-US" altLang="ja-JP" dirty="0" smtClean="0"/>
              <a:t>/</a:t>
            </a:r>
            <a:r>
              <a:rPr lang="en-US" altLang="ja-JP" dirty="0" err="1" smtClean="0"/>
              <a:t>impi</a:t>
            </a:r>
            <a:r>
              <a:rPr lang="en-US" altLang="ja-JP" dirty="0" smtClean="0"/>
              <a:t>/4.0.1/bin64/mpivars.sh</a:t>
            </a:r>
          </a:p>
          <a:p>
            <a:pPr>
              <a:buNone/>
            </a:pPr>
            <a:r>
              <a:rPr lang="en-US" altLang="ja-JP" dirty="0" smtClean="0"/>
              <a:t>  - </a:t>
            </a:r>
            <a:r>
              <a:rPr lang="ja-JP" altLang="en-US" dirty="0" smtClean="0"/>
              <a:t>以下のコマンドを実行</a:t>
            </a:r>
          </a:p>
          <a:p>
            <a:pPr>
              <a:buNone/>
            </a:pPr>
            <a:r>
              <a:rPr lang="ja-JP" altLang="en-US" dirty="0" smtClean="0"/>
              <a:t>     </a:t>
            </a:r>
            <a:r>
              <a:rPr lang="en-US" altLang="ja-JP" dirty="0" err="1" smtClean="0"/>
              <a:t>ssh-keygen</a:t>
            </a:r>
            <a:endParaRPr lang="en-US" altLang="ja-JP" dirty="0" smtClean="0"/>
          </a:p>
          <a:p>
            <a:pPr>
              <a:buNone/>
            </a:pPr>
            <a:r>
              <a:rPr lang="en-US" altLang="ja-JP" dirty="0" smtClean="0"/>
              <a:t>       </a:t>
            </a:r>
            <a:r>
              <a:rPr lang="ja-JP" altLang="en-US" dirty="0" smtClean="0"/>
              <a:t>パスフレーズは，どちらも何も入力せずに改行</a:t>
            </a:r>
          </a:p>
          <a:p>
            <a:pPr>
              <a:buNone/>
            </a:pPr>
            <a:r>
              <a:rPr lang="ja-JP" altLang="en-US" dirty="0" smtClean="0"/>
              <a:t>     </a:t>
            </a:r>
            <a:r>
              <a:rPr lang="en-US" altLang="ja-JP" dirty="0" smtClean="0"/>
              <a:t>cat .</a:t>
            </a:r>
            <a:r>
              <a:rPr lang="en-US" altLang="ja-JP" dirty="0" err="1" smtClean="0"/>
              <a:t>ssh</a:t>
            </a:r>
            <a:r>
              <a:rPr lang="en-US" altLang="ja-JP" dirty="0" smtClean="0"/>
              <a:t>/id_rsa.pub &gt;&gt; .</a:t>
            </a:r>
            <a:r>
              <a:rPr lang="en-US" altLang="ja-JP" dirty="0" err="1" smtClean="0"/>
              <a:t>ssh</a:t>
            </a:r>
            <a:r>
              <a:rPr lang="en-US" altLang="ja-JP" dirty="0" smtClean="0"/>
              <a:t>/</a:t>
            </a:r>
            <a:r>
              <a:rPr lang="en-US" altLang="ja-JP" dirty="0" err="1" smtClean="0"/>
              <a:t>authorized_keys</a:t>
            </a:r>
            <a:endParaRPr lang="en-US" altLang="ja-JP" dirty="0" smtClean="0"/>
          </a:p>
          <a:p>
            <a:pPr>
              <a:buNone/>
            </a:pPr>
            <a:r>
              <a:rPr lang="en-US" altLang="ja-JP" dirty="0" smtClean="0"/>
              <a:t>     </a:t>
            </a:r>
            <a:r>
              <a:rPr lang="en-US" altLang="ja-JP" dirty="0" err="1" smtClean="0"/>
              <a:t>ssh</a:t>
            </a:r>
            <a:r>
              <a:rPr lang="en-US" altLang="ja-JP" dirty="0" smtClean="0"/>
              <a:t> hpc01</a:t>
            </a:r>
          </a:p>
          <a:p>
            <a:pPr>
              <a:buNone/>
            </a:pPr>
            <a:r>
              <a:rPr lang="en-US" altLang="ja-JP" dirty="0" smtClean="0"/>
              <a:t>       yes/no </a:t>
            </a:r>
            <a:r>
              <a:rPr lang="ja-JP" altLang="en-US" dirty="0" smtClean="0"/>
              <a:t>には，</a:t>
            </a:r>
            <a:r>
              <a:rPr lang="en-US" altLang="ja-JP" dirty="0" smtClean="0"/>
              <a:t>yes</a:t>
            </a:r>
            <a:r>
              <a:rPr lang="ja-JP" altLang="en-US" dirty="0" smtClean="0"/>
              <a:t>と入力．ログインできたら </a:t>
            </a:r>
            <a:r>
              <a:rPr lang="en-US" altLang="ja-JP" dirty="0" smtClean="0"/>
              <a:t>exit</a:t>
            </a:r>
            <a:r>
              <a:rPr lang="ja-JP" altLang="en-US" dirty="0" err="1" smtClean="0"/>
              <a:t>．</a:t>
            </a:r>
            <a:r>
              <a:rPr lang="ja-JP" altLang="en-US" dirty="0" smtClean="0"/>
              <a:t>以下同様．</a:t>
            </a:r>
          </a:p>
          <a:p>
            <a:pPr>
              <a:buNone/>
            </a:pPr>
            <a:r>
              <a:rPr lang="ja-JP" altLang="en-US" dirty="0" smtClean="0"/>
              <a:t>     </a:t>
            </a:r>
            <a:r>
              <a:rPr lang="en-US" altLang="ja-JP" dirty="0" err="1" smtClean="0"/>
              <a:t>ssh</a:t>
            </a:r>
            <a:r>
              <a:rPr lang="en-US" altLang="ja-JP" dirty="0" smtClean="0"/>
              <a:t> hpc02</a:t>
            </a:r>
          </a:p>
          <a:p>
            <a:pPr>
              <a:buNone/>
            </a:pPr>
            <a:r>
              <a:rPr lang="en-US" altLang="ja-JP" dirty="0" smtClean="0"/>
              <a:t>     </a:t>
            </a:r>
            <a:r>
              <a:rPr lang="en-US" altLang="ja-JP" dirty="0" err="1" smtClean="0"/>
              <a:t>ssh</a:t>
            </a:r>
            <a:r>
              <a:rPr lang="en-US" altLang="ja-JP" dirty="0" smtClean="0"/>
              <a:t> hpc03</a:t>
            </a:r>
          </a:p>
          <a:p>
            <a:pPr>
              <a:buNone/>
            </a:pPr>
            <a:r>
              <a:rPr lang="en-US" altLang="ja-JP" dirty="0" smtClean="0"/>
              <a:t>     </a:t>
            </a:r>
            <a:r>
              <a:rPr lang="en-US" altLang="ja-JP" dirty="0" err="1" smtClean="0"/>
              <a:t>ssh</a:t>
            </a:r>
            <a:r>
              <a:rPr lang="en-US" altLang="ja-JP" dirty="0" smtClean="0"/>
              <a:t> hpc04</a:t>
            </a:r>
          </a:p>
          <a:p>
            <a:pPr>
              <a:buNone/>
            </a:pPr>
            <a:r>
              <a:rPr lang="en-US" altLang="ja-JP" dirty="0" smtClean="0"/>
              <a:t>     </a:t>
            </a:r>
            <a:r>
              <a:rPr lang="en-US" altLang="ja-JP" dirty="0" err="1" smtClean="0"/>
              <a:t>ssh</a:t>
            </a:r>
            <a:r>
              <a:rPr lang="en-US" altLang="ja-JP" dirty="0" smtClean="0"/>
              <a:t> hpc05</a:t>
            </a:r>
          </a:p>
          <a:p>
            <a:pPr>
              <a:buNone/>
            </a:pPr>
            <a:r>
              <a:rPr lang="en-US" altLang="ja-JP" dirty="0" smtClean="0"/>
              <a:t>  - </a:t>
            </a:r>
            <a:r>
              <a:rPr lang="en-US" altLang="ja-JP" dirty="0" err="1" smtClean="0"/>
              <a:t>mpd.hosts</a:t>
            </a:r>
            <a:r>
              <a:rPr lang="ja-JP" altLang="en-US" dirty="0" smtClean="0"/>
              <a:t>ファイルの用意</a:t>
            </a:r>
          </a:p>
          <a:p>
            <a:pPr>
              <a:buNone/>
            </a:pPr>
            <a:r>
              <a:rPr lang="ja-JP" altLang="en-US" dirty="0" smtClean="0"/>
              <a:t>     プログラムを実行するディレクトリに，</a:t>
            </a:r>
            <a:r>
              <a:rPr lang="en-US" altLang="ja-JP" dirty="0" err="1" smtClean="0"/>
              <a:t>mpd.hosts</a:t>
            </a:r>
            <a:r>
              <a:rPr lang="ja-JP" altLang="en-US" dirty="0" smtClean="0"/>
              <a:t>という名前で，</a:t>
            </a:r>
          </a:p>
          <a:p>
            <a:pPr>
              <a:buNone/>
            </a:pPr>
            <a:r>
              <a:rPr lang="ja-JP" altLang="en-US" dirty="0" smtClean="0"/>
              <a:t>     以下のテキストファイルを作成</a:t>
            </a:r>
          </a:p>
          <a:p>
            <a:pPr>
              <a:buNone/>
            </a:pPr>
            <a:r>
              <a:rPr lang="ja-JP" altLang="en-US" dirty="0" smtClean="0"/>
              <a:t>      </a:t>
            </a:r>
            <a:r>
              <a:rPr lang="en-US" altLang="ja-JP" dirty="0" smtClean="0"/>
              <a:t>hpc01</a:t>
            </a:r>
          </a:p>
          <a:p>
            <a:pPr>
              <a:buNone/>
            </a:pPr>
            <a:r>
              <a:rPr lang="en-US" altLang="ja-JP" dirty="0" smtClean="0"/>
              <a:t>      hpc02</a:t>
            </a:r>
          </a:p>
          <a:p>
            <a:pPr>
              <a:buNone/>
            </a:pPr>
            <a:r>
              <a:rPr lang="en-US" altLang="ja-JP" dirty="0" smtClean="0"/>
              <a:t>      hpc03</a:t>
            </a:r>
          </a:p>
          <a:p>
            <a:pPr>
              <a:buNone/>
            </a:pPr>
            <a:r>
              <a:rPr lang="en-US" altLang="ja-JP" dirty="0" smtClean="0"/>
              <a:t>      hpc04</a:t>
            </a:r>
          </a:p>
          <a:p>
            <a:pPr>
              <a:buNone/>
            </a:pPr>
            <a:r>
              <a:rPr lang="en-US" altLang="ja-JP" dirty="0" smtClean="0"/>
              <a:t>      hpc05</a:t>
            </a:r>
          </a:p>
          <a:p>
            <a:pPr>
              <a:buNone/>
            </a:pPr>
            <a:r>
              <a:rPr lang="en-US" altLang="ja-JP" dirty="0" smtClean="0"/>
              <a:t>}</a:t>
            </a:r>
            <a:endParaRPr lang="ja-JP" altLang="en-US" dirty="0"/>
          </a:p>
          <a:p>
            <a:pPr>
              <a:buNone/>
            </a:pPr>
            <a:endParaRPr kumimoji="1" lang="ja-JP" altLang="en-US" dirty="0"/>
          </a:p>
        </p:txBody>
      </p:sp>
      <p:sp>
        <p:nvSpPr>
          <p:cNvPr id="4" name="タイトル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2.</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複数ノードでの実行方法</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南里先生より</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br>
            <a:endParaRPr kumimoji="1" lang="ja-JP"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fontScale="47500" lnSpcReduction="20000"/>
          </a:bodyPr>
          <a:lstStyle/>
          <a:p>
            <a:pPr>
              <a:buNone/>
            </a:pPr>
            <a:r>
              <a:rPr lang="en-US" altLang="ja-JP" dirty="0" smtClean="0"/>
              <a:t> 1. </a:t>
            </a:r>
            <a:r>
              <a:rPr lang="ja-JP" altLang="en-US" dirty="0" smtClean="0"/>
              <a:t>コンパイル</a:t>
            </a:r>
          </a:p>
          <a:p>
            <a:pPr>
              <a:buNone/>
            </a:pPr>
            <a:r>
              <a:rPr lang="ja-JP" altLang="en-US" dirty="0" smtClean="0"/>
              <a:t>   </a:t>
            </a:r>
            <a:r>
              <a:rPr lang="en-US" altLang="ja-JP" dirty="0" smtClean="0"/>
              <a:t>Intel </a:t>
            </a:r>
            <a:r>
              <a:rPr lang="ja-JP" altLang="en-US" dirty="0" smtClean="0"/>
              <a:t>コンパイラを用いる場合</a:t>
            </a:r>
          </a:p>
          <a:p>
            <a:pPr>
              <a:buNone/>
            </a:pPr>
            <a:r>
              <a:rPr lang="ja-JP" altLang="en-US" dirty="0" smtClean="0"/>
              <a:t>     </a:t>
            </a:r>
            <a:r>
              <a:rPr lang="en-US" altLang="ja-JP" dirty="0" err="1" smtClean="0"/>
              <a:t>mpiicc</a:t>
            </a:r>
            <a:r>
              <a:rPr lang="en-US" altLang="ja-JP" dirty="0" smtClean="0"/>
              <a:t> </a:t>
            </a:r>
            <a:r>
              <a:rPr lang="en-US" altLang="ja-JP" dirty="0" err="1" smtClean="0"/>
              <a:t>test.c</a:t>
            </a:r>
            <a:r>
              <a:rPr lang="en-US" altLang="ja-JP" dirty="0" smtClean="0"/>
              <a:t> -o test</a:t>
            </a:r>
          </a:p>
          <a:p>
            <a:pPr>
              <a:buNone/>
            </a:pPr>
            <a:r>
              <a:rPr lang="en-US" altLang="ja-JP" dirty="0" smtClean="0"/>
              <a:t>   GCC</a:t>
            </a:r>
            <a:r>
              <a:rPr lang="ja-JP" altLang="en-US" dirty="0" smtClean="0"/>
              <a:t>を用いる場合</a:t>
            </a:r>
          </a:p>
          <a:p>
            <a:pPr>
              <a:buNone/>
            </a:pPr>
            <a:r>
              <a:rPr lang="ja-JP" altLang="en-US" dirty="0" smtClean="0"/>
              <a:t>     </a:t>
            </a:r>
            <a:r>
              <a:rPr lang="en-US" altLang="ja-JP" dirty="0" err="1" smtClean="0"/>
              <a:t>mpicc</a:t>
            </a:r>
            <a:r>
              <a:rPr lang="en-US" altLang="ja-JP" dirty="0" smtClean="0"/>
              <a:t> </a:t>
            </a:r>
            <a:r>
              <a:rPr lang="en-US" altLang="ja-JP" dirty="0" err="1" smtClean="0"/>
              <a:t>test.c</a:t>
            </a:r>
            <a:r>
              <a:rPr lang="en-US" altLang="ja-JP" dirty="0" smtClean="0"/>
              <a:t> -o test</a:t>
            </a:r>
          </a:p>
          <a:p>
            <a:pPr>
              <a:buNone/>
            </a:pPr>
            <a:endParaRPr lang="en-US" altLang="ja-JP" dirty="0" smtClean="0"/>
          </a:p>
          <a:p>
            <a:pPr>
              <a:buNone/>
            </a:pPr>
            <a:r>
              <a:rPr lang="en-US" altLang="ja-JP" dirty="0" smtClean="0"/>
              <a:t> 2. </a:t>
            </a:r>
            <a:r>
              <a:rPr lang="en-US" altLang="ja-JP" dirty="0" err="1" smtClean="0"/>
              <a:t>mpd</a:t>
            </a:r>
            <a:r>
              <a:rPr lang="en-US" altLang="ja-JP" dirty="0" smtClean="0"/>
              <a:t> </a:t>
            </a:r>
            <a:r>
              <a:rPr lang="ja-JP" altLang="en-US" dirty="0" smtClean="0"/>
              <a:t>の起動</a:t>
            </a:r>
          </a:p>
          <a:p>
            <a:pPr>
              <a:buNone/>
            </a:pPr>
            <a:r>
              <a:rPr lang="ja-JP" altLang="en-US" dirty="0" smtClean="0"/>
              <a:t>   通常，</a:t>
            </a:r>
            <a:r>
              <a:rPr lang="en-US" altLang="ja-JP" dirty="0" err="1" smtClean="0"/>
              <a:t>mpd.hosts</a:t>
            </a:r>
            <a:r>
              <a:rPr lang="en-US" altLang="ja-JP" dirty="0" smtClean="0"/>
              <a:t> </a:t>
            </a:r>
            <a:r>
              <a:rPr lang="ja-JP" altLang="en-US" dirty="0" smtClean="0"/>
              <a:t>に書かれた順に </a:t>
            </a:r>
            <a:r>
              <a:rPr lang="en-US" altLang="ja-JP" dirty="0" smtClean="0"/>
              <a:t>5</a:t>
            </a:r>
            <a:r>
              <a:rPr lang="ja-JP" altLang="en-US" dirty="0" smtClean="0"/>
              <a:t>台のホストを全部使うため，以下を実行．</a:t>
            </a:r>
          </a:p>
          <a:p>
            <a:pPr>
              <a:buNone/>
            </a:pPr>
            <a:r>
              <a:rPr lang="ja-JP" altLang="en-US" dirty="0" smtClean="0"/>
              <a:t>    </a:t>
            </a:r>
            <a:r>
              <a:rPr lang="en-US" altLang="ja-JP" dirty="0" err="1" smtClean="0"/>
              <a:t>mpdboot</a:t>
            </a:r>
            <a:r>
              <a:rPr lang="en-US" altLang="ja-JP" dirty="0" smtClean="0"/>
              <a:t> --ordered -n 5</a:t>
            </a:r>
          </a:p>
          <a:p>
            <a:pPr>
              <a:buNone/>
            </a:pPr>
            <a:endParaRPr lang="en-US" altLang="ja-JP" dirty="0" smtClean="0"/>
          </a:p>
          <a:p>
            <a:pPr>
              <a:buNone/>
            </a:pPr>
            <a:r>
              <a:rPr lang="en-US" altLang="ja-JP" dirty="0" smtClean="0"/>
              <a:t> 3. </a:t>
            </a:r>
            <a:r>
              <a:rPr lang="ja-JP" altLang="en-US" dirty="0" smtClean="0"/>
              <a:t>実行</a:t>
            </a:r>
          </a:p>
          <a:p>
            <a:pPr>
              <a:buNone/>
            </a:pPr>
            <a:r>
              <a:rPr lang="ja-JP" altLang="en-US" dirty="0" smtClean="0"/>
              <a:t>   ホストにサイクリックにプロセスを割り当てる場合</a:t>
            </a:r>
            <a:r>
              <a:rPr lang="en-US" altLang="ja-JP" dirty="0" smtClean="0"/>
              <a:t>:</a:t>
            </a:r>
          </a:p>
          <a:p>
            <a:pPr>
              <a:buNone/>
            </a:pPr>
            <a:r>
              <a:rPr lang="en-US" altLang="ja-JP" dirty="0" smtClean="0"/>
              <a:t>    </a:t>
            </a:r>
            <a:r>
              <a:rPr lang="en-US" altLang="ja-JP" dirty="0" err="1" smtClean="0"/>
              <a:t>mpiexec</a:t>
            </a:r>
            <a:r>
              <a:rPr lang="en-US" altLang="ja-JP" dirty="0" smtClean="0"/>
              <a:t> -</a:t>
            </a:r>
            <a:r>
              <a:rPr lang="en-US" altLang="ja-JP" dirty="0" err="1" smtClean="0"/>
              <a:t>ppn</a:t>
            </a:r>
            <a:r>
              <a:rPr lang="en-US" altLang="ja-JP" dirty="0" smtClean="0"/>
              <a:t> 1 -n </a:t>
            </a:r>
            <a:r>
              <a:rPr lang="ja-JP" altLang="en-US" dirty="0" smtClean="0"/>
              <a:t>プロセス数 実行ファイル名 オプション</a:t>
            </a:r>
          </a:p>
          <a:p>
            <a:pPr>
              <a:buNone/>
            </a:pPr>
            <a:r>
              <a:rPr lang="ja-JP" altLang="en-US" dirty="0" smtClean="0"/>
              <a:t>   なるべく少ないホスト数で実行したい場合</a:t>
            </a:r>
            <a:r>
              <a:rPr lang="en-US" altLang="ja-JP" dirty="0" smtClean="0"/>
              <a:t>(16</a:t>
            </a:r>
            <a:r>
              <a:rPr lang="ja-JP" altLang="en-US" dirty="0" smtClean="0"/>
              <a:t>プロセスまで </a:t>
            </a:r>
            <a:r>
              <a:rPr lang="en-US" altLang="ja-JP" dirty="0" smtClean="0"/>
              <a:t>1</a:t>
            </a:r>
            <a:r>
              <a:rPr lang="ja-JP" altLang="en-US" dirty="0" smtClean="0"/>
              <a:t>ホストで実行</a:t>
            </a:r>
            <a:r>
              <a:rPr lang="en-US" altLang="ja-JP" dirty="0" smtClean="0"/>
              <a:t>)</a:t>
            </a:r>
          </a:p>
          <a:p>
            <a:pPr>
              <a:buNone/>
            </a:pPr>
            <a:r>
              <a:rPr lang="en-US" altLang="ja-JP" dirty="0" smtClean="0"/>
              <a:t>    </a:t>
            </a:r>
            <a:r>
              <a:rPr lang="en-US" altLang="ja-JP" dirty="0" err="1" smtClean="0"/>
              <a:t>mpiexec</a:t>
            </a:r>
            <a:r>
              <a:rPr lang="en-US" altLang="ja-JP" dirty="0" smtClean="0"/>
              <a:t> -n </a:t>
            </a:r>
            <a:r>
              <a:rPr lang="ja-JP" altLang="en-US" dirty="0" smtClean="0"/>
              <a:t>プロセス数 実行ファイル名 オプション</a:t>
            </a:r>
          </a:p>
          <a:p>
            <a:pPr>
              <a:buNone/>
            </a:pPr>
            <a:endParaRPr lang="ja-JP" altLang="en-US" dirty="0" smtClean="0"/>
          </a:p>
          <a:p>
            <a:pPr>
              <a:buNone/>
            </a:pPr>
            <a:r>
              <a:rPr lang="ja-JP" altLang="en-US" dirty="0" smtClean="0"/>
              <a:t> </a:t>
            </a:r>
            <a:r>
              <a:rPr lang="en-US" altLang="ja-JP" dirty="0" smtClean="0"/>
              <a:t>4. </a:t>
            </a:r>
            <a:r>
              <a:rPr lang="ja-JP" altLang="en-US" dirty="0" smtClean="0"/>
              <a:t>実験終了</a:t>
            </a:r>
            <a:r>
              <a:rPr lang="en-US" altLang="ja-JP" dirty="0" smtClean="0"/>
              <a:t>(</a:t>
            </a:r>
            <a:r>
              <a:rPr lang="en-US" altLang="ja-JP" dirty="0" err="1" smtClean="0"/>
              <a:t>mpd</a:t>
            </a:r>
            <a:r>
              <a:rPr lang="en-US" altLang="ja-JP" dirty="0" smtClean="0"/>
              <a:t> </a:t>
            </a:r>
            <a:r>
              <a:rPr lang="ja-JP" altLang="en-US" dirty="0" smtClean="0"/>
              <a:t>の終了</a:t>
            </a:r>
            <a:r>
              <a:rPr lang="en-US" altLang="ja-JP" dirty="0" smtClean="0"/>
              <a:t>)</a:t>
            </a:r>
          </a:p>
          <a:p>
            <a:pPr>
              <a:buNone/>
            </a:pPr>
            <a:r>
              <a:rPr lang="en-US" altLang="ja-JP" dirty="0" smtClean="0"/>
              <a:t>    </a:t>
            </a:r>
            <a:r>
              <a:rPr lang="en-US" altLang="ja-JP" dirty="0" err="1" smtClean="0"/>
              <a:t>mpdallexit</a:t>
            </a:r>
            <a:endParaRPr lang="en-US" altLang="ja-JP" dirty="0" smtClean="0"/>
          </a:p>
          <a:p>
            <a:pPr>
              <a:buNone/>
            </a:pPr>
            <a:endParaRPr lang="en-US" altLang="ja-JP" dirty="0" smtClean="0"/>
          </a:p>
        </p:txBody>
      </p:sp>
      <p:sp>
        <p:nvSpPr>
          <p:cNvPr id="4" name="タイトル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000" dirty="0">
                <a:latin typeface="+mj-lt"/>
                <a:ea typeface="+mj-ea"/>
                <a:cs typeface="+mj-cs"/>
              </a:rPr>
              <a:t>3</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複数ノードでの実行方法</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南里先生より</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br>
            <a:endParaRPr kumimoji="1" lang="ja-JP"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normAutofit fontScale="47500" lnSpcReduction="20000"/>
          </a:bodyPr>
          <a:lstStyle/>
          <a:p>
            <a:pPr>
              <a:buNone/>
            </a:pPr>
            <a:r>
              <a:rPr lang="en-US" altLang="ja-JP" dirty="0" smtClean="0"/>
              <a:t>// </a:t>
            </a:r>
            <a:r>
              <a:rPr lang="ja-JP" altLang="en-US" dirty="0" smtClean="0"/>
              <a:t>参考</a:t>
            </a:r>
            <a:r>
              <a:rPr lang="en-US" altLang="ja-JP" dirty="0" smtClean="0"/>
              <a:t>: </a:t>
            </a:r>
            <a:r>
              <a:rPr lang="ja-JP" altLang="en-US" dirty="0" smtClean="0"/>
              <a:t>プロセスに割り当てられたホストを表示するプログラム</a:t>
            </a:r>
          </a:p>
          <a:p>
            <a:pPr>
              <a:buNone/>
            </a:pPr>
            <a:endParaRPr lang="ja-JP" altLang="en-US" dirty="0" smtClean="0"/>
          </a:p>
          <a:p>
            <a:pPr>
              <a:buNone/>
            </a:pPr>
            <a:r>
              <a:rPr lang="en-US" altLang="ja-JP" dirty="0" smtClean="0"/>
              <a:t>#include &lt;</a:t>
            </a:r>
            <a:r>
              <a:rPr lang="en-US" altLang="ja-JP" dirty="0" err="1" smtClean="0"/>
              <a:t>stdio.h</a:t>
            </a:r>
            <a:r>
              <a:rPr lang="en-US" altLang="ja-JP" dirty="0" smtClean="0"/>
              <a:t>&gt;</a:t>
            </a:r>
          </a:p>
          <a:p>
            <a:pPr>
              <a:buNone/>
            </a:pPr>
            <a:r>
              <a:rPr lang="en-US" altLang="ja-JP" dirty="0" smtClean="0"/>
              <a:t>#include &lt;</a:t>
            </a:r>
            <a:r>
              <a:rPr lang="en-US" altLang="ja-JP" dirty="0" err="1" smtClean="0"/>
              <a:t>stdlib.h</a:t>
            </a:r>
            <a:r>
              <a:rPr lang="en-US" altLang="ja-JP" dirty="0" smtClean="0"/>
              <a:t>&gt;</a:t>
            </a:r>
          </a:p>
          <a:p>
            <a:pPr>
              <a:buNone/>
            </a:pPr>
            <a:r>
              <a:rPr lang="en-US" altLang="ja-JP" dirty="0" smtClean="0"/>
              <a:t>#include &lt;sys/</a:t>
            </a:r>
            <a:r>
              <a:rPr lang="en-US" altLang="ja-JP" dirty="0" err="1" smtClean="0"/>
              <a:t>time.h</a:t>
            </a:r>
            <a:r>
              <a:rPr lang="en-US" altLang="ja-JP" dirty="0" smtClean="0"/>
              <a:t>&gt;</a:t>
            </a:r>
          </a:p>
          <a:p>
            <a:pPr>
              <a:buNone/>
            </a:pPr>
            <a:r>
              <a:rPr lang="en-US" altLang="ja-JP" dirty="0" smtClean="0"/>
              <a:t>#include "</a:t>
            </a:r>
            <a:r>
              <a:rPr lang="en-US" altLang="ja-JP" dirty="0" err="1" smtClean="0"/>
              <a:t>mpi.h</a:t>
            </a:r>
            <a:r>
              <a:rPr lang="en-US" altLang="ja-JP" dirty="0" smtClean="0"/>
              <a:t>"</a:t>
            </a:r>
          </a:p>
          <a:p>
            <a:pPr>
              <a:buNone/>
            </a:pPr>
            <a:endParaRPr lang="en-US" altLang="ja-JP" dirty="0" smtClean="0"/>
          </a:p>
          <a:p>
            <a:pPr>
              <a:buNone/>
            </a:pPr>
            <a:r>
              <a:rPr lang="en-US" altLang="ja-JP" dirty="0" err="1" smtClean="0"/>
              <a:t>int</a:t>
            </a:r>
            <a:r>
              <a:rPr lang="en-US" altLang="ja-JP" dirty="0" smtClean="0"/>
              <a:t> main(</a:t>
            </a:r>
            <a:r>
              <a:rPr lang="en-US" altLang="ja-JP" dirty="0" err="1" smtClean="0"/>
              <a:t>int</a:t>
            </a:r>
            <a:r>
              <a:rPr lang="en-US" altLang="ja-JP" dirty="0" smtClean="0"/>
              <a:t> </a:t>
            </a:r>
            <a:r>
              <a:rPr lang="en-US" altLang="ja-JP" dirty="0" err="1" smtClean="0"/>
              <a:t>argc</a:t>
            </a:r>
            <a:r>
              <a:rPr lang="en-US" altLang="ja-JP" dirty="0" smtClean="0"/>
              <a:t>, char *</a:t>
            </a:r>
            <a:r>
              <a:rPr lang="en-US" altLang="ja-JP" dirty="0" err="1" smtClean="0"/>
              <a:t>argv</a:t>
            </a:r>
            <a:r>
              <a:rPr lang="en-US" altLang="ja-JP" dirty="0" smtClean="0"/>
              <a:t>[])</a:t>
            </a:r>
          </a:p>
          <a:p>
            <a:pPr>
              <a:buNone/>
            </a:pPr>
            <a:r>
              <a:rPr lang="en-US" altLang="ja-JP" dirty="0" smtClean="0"/>
              <a:t>{</a:t>
            </a:r>
          </a:p>
          <a:p>
            <a:pPr>
              <a:buNone/>
            </a:pPr>
            <a:r>
              <a:rPr lang="en-US" altLang="ja-JP" dirty="0" smtClean="0"/>
              <a:t> </a:t>
            </a:r>
            <a:r>
              <a:rPr lang="en-US" altLang="ja-JP" dirty="0" err="1" smtClean="0"/>
              <a:t>int</a:t>
            </a:r>
            <a:r>
              <a:rPr lang="en-US" altLang="ja-JP" dirty="0" smtClean="0"/>
              <a:t> </a:t>
            </a:r>
            <a:r>
              <a:rPr lang="en-US" altLang="ja-JP" dirty="0" err="1" smtClean="0"/>
              <a:t>myid</a:t>
            </a:r>
            <a:r>
              <a:rPr lang="en-US" altLang="ja-JP" dirty="0" smtClean="0"/>
              <a:t>, </a:t>
            </a:r>
            <a:r>
              <a:rPr lang="en-US" altLang="ja-JP" dirty="0" err="1" smtClean="0"/>
              <a:t>len</a:t>
            </a:r>
            <a:r>
              <a:rPr lang="en-US" altLang="ja-JP" dirty="0" smtClean="0"/>
              <a:t>;</a:t>
            </a:r>
          </a:p>
          <a:p>
            <a:pPr>
              <a:buNone/>
            </a:pPr>
            <a:r>
              <a:rPr lang="en-US" altLang="ja-JP" dirty="0" smtClean="0"/>
              <a:t> char </a:t>
            </a:r>
            <a:r>
              <a:rPr lang="en-US" altLang="ja-JP" dirty="0" err="1" smtClean="0"/>
              <a:t>pn</a:t>
            </a:r>
            <a:r>
              <a:rPr lang="en-US" altLang="ja-JP" dirty="0" smtClean="0"/>
              <a:t>[128];</a:t>
            </a:r>
          </a:p>
          <a:p>
            <a:pPr>
              <a:buNone/>
            </a:pPr>
            <a:endParaRPr lang="en-US" altLang="ja-JP" dirty="0" smtClean="0"/>
          </a:p>
          <a:p>
            <a:pPr>
              <a:buNone/>
            </a:pPr>
            <a:endParaRPr lang="en-US" altLang="ja-JP" dirty="0" smtClean="0"/>
          </a:p>
          <a:p>
            <a:pPr>
              <a:buNone/>
            </a:pPr>
            <a:r>
              <a:rPr lang="en-US" altLang="ja-JP" dirty="0" smtClean="0"/>
              <a:t> </a:t>
            </a:r>
            <a:r>
              <a:rPr lang="en-US" altLang="ja-JP" dirty="0" err="1" smtClean="0"/>
              <a:t>MPI_Init</a:t>
            </a:r>
            <a:r>
              <a:rPr lang="en-US" altLang="ja-JP" dirty="0" smtClean="0"/>
              <a:t>(&amp;</a:t>
            </a:r>
            <a:r>
              <a:rPr lang="en-US" altLang="ja-JP" dirty="0" err="1" smtClean="0"/>
              <a:t>argc</a:t>
            </a:r>
            <a:r>
              <a:rPr lang="en-US" altLang="ja-JP" dirty="0" smtClean="0"/>
              <a:t>, &amp;</a:t>
            </a:r>
            <a:r>
              <a:rPr lang="en-US" altLang="ja-JP" dirty="0" err="1" smtClean="0"/>
              <a:t>argv</a:t>
            </a:r>
            <a:r>
              <a:rPr lang="en-US" altLang="ja-JP" dirty="0" smtClean="0"/>
              <a:t>);</a:t>
            </a:r>
          </a:p>
          <a:p>
            <a:pPr>
              <a:buNone/>
            </a:pPr>
            <a:r>
              <a:rPr lang="en-US" altLang="ja-JP" dirty="0" smtClean="0"/>
              <a:t> </a:t>
            </a:r>
            <a:r>
              <a:rPr lang="en-US" altLang="ja-JP" dirty="0" err="1" smtClean="0"/>
              <a:t>MPI_Comm_rank</a:t>
            </a:r>
            <a:r>
              <a:rPr lang="en-US" altLang="ja-JP" dirty="0" smtClean="0"/>
              <a:t>(MPI_COMM_WORLD, &amp;</a:t>
            </a:r>
            <a:r>
              <a:rPr lang="en-US" altLang="ja-JP" dirty="0" err="1" smtClean="0"/>
              <a:t>myid</a:t>
            </a:r>
            <a:r>
              <a:rPr lang="en-US" altLang="ja-JP" dirty="0" smtClean="0"/>
              <a:t>);</a:t>
            </a:r>
          </a:p>
          <a:p>
            <a:pPr>
              <a:buNone/>
            </a:pPr>
            <a:r>
              <a:rPr lang="en-US" altLang="ja-JP" dirty="0" smtClean="0"/>
              <a:t> </a:t>
            </a:r>
            <a:r>
              <a:rPr lang="en-US" altLang="ja-JP" dirty="0" err="1" smtClean="0"/>
              <a:t>MPI_Get_processor_name</a:t>
            </a:r>
            <a:r>
              <a:rPr lang="en-US" altLang="ja-JP" dirty="0" smtClean="0"/>
              <a:t>(</a:t>
            </a:r>
            <a:r>
              <a:rPr lang="en-US" altLang="ja-JP" dirty="0" err="1" smtClean="0"/>
              <a:t>pn</a:t>
            </a:r>
            <a:r>
              <a:rPr lang="en-US" altLang="ja-JP" dirty="0" smtClean="0"/>
              <a:t>, &amp;</a:t>
            </a:r>
            <a:r>
              <a:rPr lang="en-US" altLang="ja-JP" dirty="0" err="1" smtClean="0"/>
              <a:t>len</a:t>
            </a:r>
            <a:r>
              <a:rPr lang="en-US" altLang="ja-JP" dirty="0" smtClean="0"/>
              <a:t>);</a:t>
            </a:r>
          </a:p>
          <a:p>
            <a:pPr>
              <a:buNone/>
            </a:pPr>
            <a:endParaRPr lang="en-US" altLang="ja-JP" dirty="0" smtClean="0"/>
          </a:p>
          <a:p>
            <a:pPr>
              <a:buNone/>
            </a:pPr>
            <a:r>
              <a:rPr lang="en-US" altLang="ja-JP" dirty="0" smtClean="0"/>
              <a:t> </a:t>
            </a:r>
            <a:r>
              <a:rPr lang="en-US" altLang="ja-JP" dirty="0" err="1" smtClean="0"/>
              <a:t>printf</a:t>
            </a:r>
            <a:r>
              <a:rPr lang="en-US" altLang="ja-JP" dirty="0" smtClean="0"/>
              <a:t>("%d: %s\n", </a:t>
            </a:r>
            <a:r>
              <a:rPr lang="en-US" altLang="ja-JP" dirty="0" err="1" smtClean="0"/>
              <a:t>myid</a:t>
            </a:r>
            <a:r>
              <a:rPr lang="en-US" altLang="ja-JP" dirty="0" smtClean="0"/>
              <a:t>, </a:t>
            </a:r>
            <a:r>
              <a:rPr lang="en-US" altLang="ja-JP" dirty="0" err="1" smtClean="0"/>
              <a:t>pn</a:t>
            </a:r>
            <a:r>
              <a:rPr lang="en-US" altLang="ja-JP" dirty="0" smtClean="0"/>
              <a:t>);</a:t>
            </a:r>
          </a:p>
          <a:p>
            <a:pPr>
              <a:buNone/>
            </a:pPr>
            <a:r>
              <a:rPr lang="en-US" altLang="ja-JP" dirty="0" smtClean="0"/>
              <a:t> </a:t>
            </a:r>
            <a:r>
              <a:rPr lang="en-US" altLang="ja-JP" dirty="0" err="1" smtClean="0"/>
              <a:t>MPI_Finalize</a:t>
            </a:r>
            <a:r>
              <a:rPr lang="en-US" altLang="ja-JP" dirty="0" smtClean="0"/>
              <a:t>();</a:t>
            </a:r>
          </a:p>
          <a:p>
            <a:pPr>
              <a:buNone/>
            </a:pPr>
            <a:endParaRPr lang="ja-JP" altLang="en-US" dirty="0"/>
          </a:p>
          <a:p>
            <a:pPr>
              <a:buNone/>
            </a:pPr>
            <a:endParaRPr kumimoji="1" lang="ja-JP" altLang="en-US" dirty="0"/>
          </a:p>
        </p:txBody>
      </p:sp>
      <p:sp>
        <p:nvSpPr>
          <p:cNvPr id="4" name="タイトル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000" dirty="0">
                <a:latin typeface="+mj-lt"/>
                <a:ea typeface="+mj-ea"/>
                <a:cs typeface="+mj-cs"/>
              </a:rPr>
              <a:t>4</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複数ノードでの実行方法</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南里先生より</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br>
            <a:endParaRPr kumimoji="1" lang="ja-JP"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t>それぞれの高速化の特徴</a:t>
            </a:r>
            <a:endParaRPr kumimoji="1" lang="en-US" altLang="ja-JP" dirty="0" smtClean="0"/>
          </a:p>
          <a:p>
            <a:endParaRPr lang="en-US" altLang="ja-JP" dirty="0" smtClean="0"/>
          </a:p>
          <a:p>
            <a:r>
              <a:rPr kumimoji="1" lang="ja-JP" altLang="en-US" dirty="0" smtClean="0"/>
              <a:t>プログラムの位置付け</a:t>
            </a:r>
            <a:endParaRPr kumimoji="1" lang="en-US" altLang="ja-JP" dirty="0" smtClean="0"/>
          </a:p>
          <a:p>
            <a:endParaRPr lang="en-US" altLang="ja-JP" dirty="0" smtClean="0"/>
          </a:p>
          <a:p>
            <a:r>
              <a:rPr lang="ja-JP" altLang="en-US" dirty="0" smtClean="0"/>
              <a:t>基本的なコンパイル・実行</a:t>
            </a:r>
            <a:r>
              <a:rPr lang="ja-JP" altLang="en-US" dirty="0" smtClean="0"/>
              <a:t>方法</a:t>
            </a:r>
            <a:endParaRPr lang="en-US" altLang="ja-JP" dirty="0" smtClean="0"/>
          </a:p>
          <a:p>
            <a:endParaRPr kumimoji="1" lang="en-US" altLang="ja-JP" dirty="0" smtClean="0"/>
          </a:p>
          <a:p>
            <a:r>
              <a:rPr lang="ja-JP" altLang="en-US" dirty="0" smtClean="0"/>
              <a:t>プログラムの種類と実行方法例</a:t>
            </a:r>
            <a:r>
              <a:rPr lang="en-US" altLang="ja-JP" dirty="0" smtClean="0"/>
              <a:t>(1</a:t>
            </a:r>
            <a:r>
              <a:rPr lang="en-US" altLang="ja-JP" dirty="0" smtClean="0"/>
              <a:t>)</a:t>
            </a:r>
          </a:p>
          <a:p>
            <a:pPr lvl="1"/>
            <a:r>
              <a:rPr kumimoji="1" lang="ja-JP" altLang="en-US" sz="2000" dirty="0" smtClean="0"/>
              <a:t>再度プログラムの種類の説明と、実行例</a:t>
            </a:r>
            <a:endParaRPr kumimoji="1" lang="en-US" altLang="ja-JP" sz="2000" dirty="0" smtClean="0"/>
          </a:p>
          <a:p>
            <a:pPr lvl="1">
              <a:buNone/>
            </a:pPr>
            <a:endParaRPr kumimoji="1" lang="en-US" altLang="ja-JP" sz="2000" dirty="0" smtClean="0"/>
          </a:p>
          <a:p>
            <a:r>
              <a:rPr lang="ja-JP" altLang="en-US" sz="3300" dirty="0" smtClean="0"/>
              <a:t>複数</a:t>
            </a:r>
            <a:r>
              <a:rPr lang="ja-JP" altLang="en-US" sz="3300" dirty="0" smtClean="0"/>
              <a:t>ノードでの実行方法</a:t>
            </a:r>
            <a:r>
              <a:rPr lang="en-US" altLang="ja-JP" sz="3300" dirty="0" smtClean="0"/>
              <a:t>(</a:t>
            </a:r>
            <a:r>
              <a:rPr lang="ja-JP" altLang="en-US" sz="3300" dirty="0" smtClean="0"/>
              <a:t>南里先生より</a:t>
            </a:r>
            <a:r>
              <a:rPr lang="en-US" altLang="ja-JP" sz="3300" dirty="0" smtClean="0"/>
              <a:t>)</a:t>
            </a:r>
            <a:endParaRPr lang="en-US" altLang="ja-JP" sz="3300" dirty="0" smtClean="0"/>
          </a:p>
          <a:p>
            <a:pPr lvl="1"/>
            <a:r>
              <a:rPr lang="en-US" altLang="ja-JP" sz="2000" dirty="0" smtClean="0"/>
              <a:t>dell-m1000</a:t>
            </a:r>
            <a:r>
              <a:rPr lang="ja-JP" altLang="en-US" sz="2000" dirty="0" smtClean="0"/>
              <a:t>の場合、</a:t>
            </a:r>
            <a:r>
              <a:rPr lang="en-US" altLang="ja-JP" sz="2000" dirty="0" smtClean="0"/>
              <a:t>1node(=8cpu)</a:t>
            </a:r>
            <a:r>
              <a:rPr lang="ja-JP" altLang="en-US" sz="2000" dirty="0" smtClean="0"/>
              <a:t>を複数ノード接続して実行するための手段</a:t>
            </a:r>
            <a:endParaRPr lang="en-US" altLang="ja-JP" sz="2000" dirty="0" smtClean="0"/>
          </a:p>
          <a:p>
            <a:pPr lvl="1"/>
            <a:r>
              <a:rPr lang="en-US" altLang="ja-JP" sz="2000" dirty="0" smtClean="0"/>
              <a:t>5node(=40cpu)</a:t>
            </a:r>
            <a:r>
              <a:rPr lang="ja-JP" altLang="en-US" sz="2000" dirty="0" smtClean="0"/>
              <a:t>迄の使用例</a:t>
            </a:r>
            <a:endParaRPr lang="en-US" altLang="ja-JP" sz="2000" dirty="0" smtClean="0"/>
          </a:p>
          <a:p>
            <a:pPr lvl="1"/>
            <a:r>
              <a:rPr lang="ja-JP" altLang="en-US" sz="2000" dirty="0" smtClean="0"/>
              <a:t>現状</a:t>
            </a:r>
            <a:r>
              <a:rPr lang="en-US" altLang="ja-JP" sz="2000" dirty="0" smtClean="0"/>
              <a:t>50cpu</a:t>
            </a:r>
            <a:r>
              <a:rPr lang="ja-JP" altLang="en-US" sz="2000" dirty="0" err="1" smtClean="0"/>
              <a:t>まで</a:t>
            </a:r>
            <a:r>
              <a:rPr lang="ja-JP" altLang="en-US" sz="2000" dirty="0" smtClean="0"/>
              <a:t>使用可能</a:t>
            </a:r>
            <a:r>
              <a:rPr lang="en-US" altLang="ja-JP" sz="2000" smtClean="0"/>
              <a:t>(2011/03)</a:t>
            </a:r>
            <a:endParaRPr lang="ja-JP" altLang="en-US" sz="2000" dirty="0" smtClean="0"/>
          </a:p>
          <a:p>
            <a:endParaRPr kumimoji="1" lang="en-US" altLang="ja-JP" sz="2400" dirty="0" smtClean="0"/>
          </a:p>
          <a:p>
            <a:endParaRPr lang="en-US" altLang="ja-JP" dirty="0" smtClean="0"/>
          </a:p>
          <a:p>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13792"/>
            <a:ext cx="8229600" cy="1143000"/>
          </a:xfrm>
        </p:spPr>
        <p:txBody>
          <a:bodyPr>
            <a:normAutofit fontScale="90000"/>
          </a:bodyPr>
          <a:lstStyle/>
          <a:p>
            <a:r>
              <a:rPr kumimoji="1" lang="ja-JP" altLang="en-US" dirty="0" smtClean="0">
                <a:solidFill>
                  <a:srgbClr val="0070C0"/>
                </a:solidFill>
              </a:rPr>
              <a:t>計算機科学</a:t>
            </a:r>
            <a:r>
              <a:rPr kumimoji="1" lang="ja-JP" altLang="en-US" dirty="0" smtClean="0"/>
              <a:t>・</a:t>
            </a:r>
            <a:r>
              <a:rPr kumimoji="1" lang="ja-JP" altLang="en-US" dirty="0" smtClean="0">
                <a:solidFill>
                  <a:srgbClr val="FF0000"/>
                </a:solidFill>
              </a:rPr>
              <a:t>計算物理</a:t>
            </a:r>
            <a:r>
              <a:rPr kumimoji="1" lang="ja-JP" altLang="en-US" dirty="0" smtClean="0"/>
              <a:t>　</a:t>
            </a:r>
            <a:r>
              <a:rPr kumimoji="1" lang="en-US" altLang="ja-JP" dirty="0" smtClean="0"/>
              <a:t/>
            </a:r>
            <a:br>
              <a:rPr kumimoji="1" lang="en-US" altLang="ja-JP" dirty="0" smtClean="0"/>
            </a:br>
            <a:r>
              <a:rPr lang="ja-JP" altLang="en-US" dirty="0" smtClean="0"/>
              <a:t>二つ</a:t>
            </a:r>
            <a:r>
              <a:rPr kumimoji="1" lang="ja-JP" altLang="en-US" dirty="0" smtClean="0"/>
              <a:t>の高速化アプローチ</a:t>
            </a:r>
            <a:r>
              <a:rPr kumimoji="1" lang="en-US" altLang="ja-JP" dirty="0" smtClean="0"/>
              <a:t/>
            </a:r>
            <a:br>
              <a:rPr kumimoji="1" lang="en-US" altLang="ja-JP" dirty="0" smtClean="0"/>
            </a:br>
            <a:endParaRPr kumimoji="1" lang="ja-JP" altLang="en-US" dirty="0"/>
          </a:p>
        </p:txBody>
      </p:sp>
      <p:sp>
        <p:nvSpPr>
          <p:cNvPr id="4" name="スライド番号プレースホルダ 3"/>
          <p:cNvSpPr>
            <a:spLocks noGrp="1"/>
          </p:cNvSpPr>
          <p:nvPr>
            <p:ph type="sldNum" sz="quarter" idx="12"/>
          </p:nvPr>
        </p:nvSpPr>
        <p:spPr>
          <a:xfrm>
            <a:off x="6553200" y="6599758"/>
            <a:ext cx="2133600" cy="365125"/>
          </a:xfrm>
        </p:spPr>
        <p:txBody>
          <a:bodyPr/>
          <a:lstStyle/>
          <a:p>
            <a:fld id="{0C114F6F-366C-4E41-9D4D-830DE5341A7C}" type="slidenum">
              <a:rPr kumimoji="1" lang="ja-JP" altLang="en-US" smtClean="0"/>
              <a:pPr/>
              <a:t>3</a:t>
            </a:fld>
            <a:endParaRPr kumimoji="1" lang="ja-JP" altLang="en-US" dirty="0"/>
          </a:p>
        </p:txBody>
      </p:sp>
      <p:sp>
        <p:nvSpPr>
          <p:cNvPr id="7" name="正方形/長方形 6"/>
          <p:cNvSpPr/>
          <p:nvPr/>
        </p:nvSpPr>
        <p:spPr>
          <a:xfrm>
            <a:off x="755576" y="1440160"/>
            <a:ext cx="7488832" cy="1584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3200" b="1" dirty="0" smtClean="0">
                <a:solidFill>
                  <a:schemeClr val="tx1"/>
                </a:solidFill>
              </a:rPr>
              <a:t>アンロール</a:t>
            </a:r>
            <a:endParaRPr kumimoji="1" lang="ja-JP" altLang="en-US" sz="3200" b="1" dirty="0">
              <a:solidFill>
                <a:schemeClr val="tx1"/>
              </a:solidFill>
            </a:endParaRPr>
          </a:p>
        </p:txBody>
      </p:sp>
      <p:sp>
        <p:nvSpPr>
          <p:cNvPr id="8" name="正方形/長方形 7"/>
          <p:cNvSpPr/>
          <p:nvPr/>
        </p:nvSpPr>
        <p:spPr>
          <a:xfrm>
            <a:off x="755576" y="1844824"/>
            <a:ext cx="2736304" cy="3312368"/>
          </a:xfrm>
          <a:prstGeom prst="rect">
            <a:avLst/>
          </a:prstGeom>
          <a:solidFill>
            <a:schemeClr val="accent5">
              <a:lumMod val="60000"/>
              <a:lumOff val="40000"/>
              <a:alpha val="41961"/>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800" b="1" dirty="0" smtClean="0">
                <a:solidFill>
                  <a:schemeClr val="tx1"/>
                </a:solidFill>
              </a:rPr>
              <a:t>ブロッキング</a:t>
            </a:r>
            <a:endParaRPr kumimoji="1" lang="ja-JP" altLang="en-US" sz="2800" b="1" dirty="0">
              <a:solidFill>
                <a:schemeClr val="tx1"/>
              </a:solidFill>
            </a:endParaRPr>
          </a:p>
        </p:txBody>
      </p:sp>
      <p:sp>
        <p:nvSpPr>
          <p:cNvPr id="9" name="正方形/長方形 8"/>
          <p:cNvSpPr/>
          <p:nvPr/>
        </p:nvSpPr>
        <p:spPr>
          <a:xfrm>
            <a:off x="4355976" y="5328592"/>
            <a:ext cx="2808312" cy="12961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600" b="1" dirty="0" smtClean="0">
                <a:solidFill>
                  <a:srgbClr val="FF0000"/>
                </a:solidFill>
              </a:rPr>
              <a:t>ポテンシャルのカットオフ</a:t>
            </a:r>
            <a:endParaRPr kumimoji="1" lang="en-US" altLang="ja-JP" sz="3600" b="1" dirty="0" smtClean="0">
              <a:solidFill>
                <a:srgbClr val="FF0000"/>
              </a:solidFill>
            </a:endParaRPr>
          </a:p>
        </p:txBody>
      </p:sp>
      <p:sp>
        <p:nvSpPr>
          <p:cNvPr id="12" name="正方形/長方形 11"/>
          <p:cNvSpPr/>
          <p:nvPr/>
        </p:nvSpPr>
        <p:spPr>
          <a:xfrm>
            <a:off x="827584" y="3933056"/>
            <a:ext cx="2448272" cy="10801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solidFill>
                  <a:schemeClr val="tx1"/>
                </a:solidFill>
              </a:rPr>
              <a:t>並列化</a:t>
            </a:r>
            <a:endParaRPr kumimoji="1" lang="ja-JP" altLang="en-US" sz="2800" b="1" dirty="0">
              <a:solidFill>
                <a:schemeClr val="tx1"/>
              </a:solidFill>
            </a:endParaRPr>
          </a:p>
        </p:txBody>
      </p:sp>
      <p:sp>
        <p:nvSpPr>
          <p:cNvPr id="13" name="テキスト ボックス 12"/>
          <p:cNvSpPr txBox="1"/>
          <p:nvPr/>
        </p:nvSpPr>
        <p:spPr>
          <a:xfrm>
            <a:off x="899592" y="2160240"/>
            <a:ext cx="2696572" cy="646331"/>
          </a:xfrm>
          <a:prstGeom prst="rect">
            <a:avLst/>
          </a:prstGeom>
          <a:noFill/>
        </p:spPr>
        <p:txBody>
          <a:bodyPr wrap="none" rtlCol="0">
            <a:spAutoFit/>
          </a:bodyPr>
          <a:lstStyle/>
          <a:p>
            <a:r>
              <a:rPr lang="ja-JP" altLang="en-US" dirty="0" smtClean="0">
                <a:latin typeface="ＭＳ Ｐ明朝" pitchFamily="18" charset="-128"/>
                <a:ea typeface="ＭＳ Ｐ明朝" pitchFamily="18" charset="-128"/>
              </a:rPr>
              <a:t>レジスタ</a:t>
            </a:r>
            <a:r>
              <a:rPr lang="en-US" altLang="ja-JP" dirty="0" smtClean="0">
                <a:latin typeface="ＭＳ Ｐ明朝" pitchFamily="18" charset="-128"/>
                <a:ea typeface="ＭＳ Ｐ明朝" pitchFamily="18" charset="-128"/>
              </a:rPr>
              <a:t>(</a:t>
            </a:r>
            <a:r>
              <a:rPr lang="ja-JP" altLang="en-US" dirty="0" smtClean="0">
                <a:latin typeface="ＭＳ Ｐ明朝" pitchFamily="18" charset="-128"/>
                <a:ea typeface="ＭＳ Ｐ明朝" pitchFamily="18" charset="-128"/>
              </a:rPr>
              <a:t>ブロッキング</a:t>
            </a:r>
            <a:r>
              <a:rPr lang="en-US" altLang="ja-JP" dirty="0" smtClean="0">
                <a:latin typeface="ＭＳ Ｐ明朝" pitchFamily="18" charset="-128"/>
                <a:ea typeface="ＭＳ Ｐ明朝" pitchFamily="18" charset="-128"/>
              </a:rPr>
              <a:t>)</a:t>
            </a:r>
          </a:p>
          <a:p>
            <a:r>
              <a:rPr lang="ja-JP" altLang="en-US" dirty="0" smtClean="0">
                <a:latin typeface="ＭＳ Ｐ明朝" pitchFamily="18" charset="-128"/>
                <a:ea typeface="ＭＳ Ｐ明朝" pitchFamily="18" charset="-128"/>
              </a:rPr>
              <a:t>配列のメモリアクセス削減</a:t>
            </a:r>
            <a:endParaRPr kumimoji="1" lang="ja-JP" altLang="en-US" dirty="0">
              <a:latin typeface="ＭＳ Ｐ明朝" pitchFamily="18" charset="-128"/>
              <a:ea typeface="ＭＳ Ｐ明朝" pitchFamily="18" charset="-128"/>
            </a:endParaRPr>
          </a:p>
        </p:txBody>
      </p:sp>
      <p:sp>
        <p:nvSpPr>
          <p:cNvPr id="14" name="テキスト ボックス 13"/>
          <p:cNvSpPr txBox="1"/>
          <p:nvPr/>
        </p:nvSpPr>
        <p:spPr>
          <a:xfrm>
            <a:off x="5580112" y="1656184"/>
            <a:ext cx="2808312" cy="1200329"/>
          </a:xfrm>
          <a:prstGeom prst="rect">
            <a:avLst/>
          </a:prstGeom>
          <a:noFill/>
        </p:spPr>
        <p:txBody>
          <a:bodyPr wrap="square" rtlCol="0">
            <a:spAutoFit/>
          </a:bodyPr>
          <a:lstStyle/>
          <a:p>
            <a:r>
              <a:rPr lang="ja-JP" altLang="en-US" dirty="0" smtClean="0">
                <a:latin typeface="ＭＳ Ｐ明朝" pitchFamily="18" charset="-128"/>
                <a:ea typeface="ＭＳ Ｐ明朝" pitchFamily="18" charset="-128"/>
              </a:rPr>
              <a:t>パイプラインストール</a:t>
            </a:r>
            <a:endParaRPr lang="en-US" altLang="ja-JP" dirty="0" smtClean="0">
              <a:latin typeface="ＭＳ Ｐ明朝" pitchFamily="18" charset="-128"/>
              <a:ea typeface="ＭＳ Ｐ明朝" pitchFamily="18" charset="-128"/>
            </a:endParaRPr>
          </a:p>
          <a:p>
            <a:r>
              <a:rPr lang="ja-JP" altLang="en-US" dirty="0" smtClean="0">
                <a:latin typeface="ＭＳ Ｐ明朝" pitchFamily="18" charset="-128"/>
                <a:ea typeface="ＭＳ Ｐ明朝" pitchFamily="18" charset="-128"/>
              </a:rPr>
              <a:t>条件判定</a:t>
            </a:r>
            <a:endParaRPr lang="en-US" altLang="ja-JP" dirty="0" smtClean="0">
              <a:latin typeface="ＭＳ Ｐ明朝" pitchFamily="18" charset="-128"/>
              <a:ea typeface="ＭＳ Ｐ明朝" pitchFamily="18" charset="-128"/>
            </a:endParaRPr>
          </a:p>
          <a:p>
            <a:r>
              <a:rPr kumimoji="1" lang="ja-JP" altLang="en-US" dirty="0" smtClean="0">
                <a:latin typeface="ＭＳ Ｐ明朝" pitchFamily="18" charset="-128"/>
                <a:ea typeface="ＭＳ Ｐ明朝" pitchFamily="18" charset="-128"/>
              </a:rPr>
              <a:t>配列のメモリアクセス削減</a:t>
            </a:r>
            <a:endParaRPr kumimoji="1" lang="en-US" altLang="ja-JP" dirty="0" smtClean="0">
              <a:latin typeface="ＭＳ Ｐ明朝" pitchFamily="18" charset="-128"/>
              <a:ea typeface="ＭＳ Ｐ明朝" pitchFamily="18" charset="-128"/>
            </a:endParaRPr>
          </a:p>
          <a:p>
            <a:r>
              <a:rPr lang="ja-JP" altLang="en-US" dirty="0" smtClean="0">
                <a:latin typeface="ＭＳ Ｐ明朝" pitchFamily="18" charset="-128"/>
                <a:ea typeface="ＭＳ Ｐ明朝" pitchFamily="18" charset="-128"/>
              </a:rPr>
              <a:t>パイプライン効率</a:t>
            </a:r>
            <a:endParaRPr kumimoji="1" lang="ja-JP" altLang="en-US" dirty="0">
              <a:latin typeface="ＭＳ Ｐ明朝" pitchFamily="18" charset="-128"/>
              <a:ea typeface="ＭＳ Ｐ明朝" pitchFamily="18" charset="-128"/>
            </a:endParaRPr>
          </a:p>
        </p:txBody>
      </p:sp>
      <p:sp>
        <p:nvSpPr>
          <p:cNvPr id="17" name="上下矢印 16"/>
          <p:cNvSpPr/>
          <p:nvPr/>
        </p:nvSpPr>
        <p:spPr>
          <a:xfrm>
            <a:off x="5436096" y="3168352"/>
            <a:ext cx="288032" cy="201622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724128" y="3861048"/>
            <a:ext cx="800219" cy="461665"/>
          </a:xfrm>
          <a:prstGeom prst="rect">
            <a:avLst/>
          </a:prstGeom>
          <a:noFill/>
          <a:ln>
            <a:solidFill>
              <a:srgbClr val="0070C0"/>
            </a:solidFill>
          </a:ln>
        </p:spPr>
        <p:txBody>
          <a:bodyPr wrap="none" rtlCol="0">
            <a:spAutoFit/>
          </a:bodyPr>
          <a:lstStyle/>
          <a:p>
            <a:r>
              <a:rPr lang="ja-JP" altLang="en-US" sz="2400" dirty="0" smtClean="0">
                <a:latin typeface="ＭＳ Ｐ明朝" pitchFamily="18" charset="-128"/>
                <a:ea typeface="ＭＳ Ｐ明朝" pitchFamily="18" charset="-128"/>
              </a:rPr>
              <a:t>競合</a:t>
            </a:r>
            <a:endParaRPr kumimoji="1" lang="ja-JP" altLang="en-US" sz="2400" dirty="0">
              <a:latin typeface="ＭＳ Ｐ明朝" pitchFamily="18" charset="-128"/>
              <a:ea typeface="ＭＳ Ｐ明朝" pitchFamily="18" charset="-128"/>
            </a:endParaRPr>
          </a:p>
        </p:txBody>
      </p:sp>
      <p:sp>
        <p:nvSpPr>
          <p:cNvPr id="19" name="テキスト ボックス 18"/>
          <p:cNvSpPr txBox="1"/>
          <p:nvPr/>
        </p:nvSpPr>
        <p:spPr>
          <a:xfrm>
            <a:off x="971600" y="4581128"/>
            <a:ext cx="2207656" cy="369332"/>
          </a:xfrm>
          <a:prstGeom prst="rect">
            <a:avLst/>
          </a:prstGeom>
          <a:noFill/>
        </p:spPr>
        <p:txBody>
          <a:bodyPr wrap="none" rtlCol="0">
            <a:spAutoFit/>
          </a:bodyPr>
          <a:lstStyle/>
          <a:p>
            <a:r>
              <a:rPr kumimoji="1" lang="ja-JP" altLang="en-US" dirty="0" smtClean="0">
                <a:latin typeface="ＭＳ Ｐ明朝" pitchFamily="18" charset="-128"/>
                <a:ea typeface="ＭＳ Ｐ明朝" pitchFamily="18" charset="-128"/>
              </a:rPr>
              <a:t>通信、ロードバランス</a:t>
            </a:r>
            <a:endParaRPr kumimoji="1" lang="ja-JP" altLang="en-US" dirty="0">
              <a:latin typeface="ＭＳ Ｐ明朝" pitchFamily="18" charset="-128"/>
              <a:ea typeface="ＭＳ Ｐ明朝" pitchFamily="18" charset="-128"/>
            </a:endParaRPr>
          </a:p>
        </p:txBody>
      </p:sp>
      <p:sp>
        <p:nvSpPr>
          <p:cNvPr id="20" name="テキスト ボックス 19"/>
          <p:cNvSpPr txBox="1"/>
          <p:nvPr/>
        </p:nvSpPr>
        <p:spPr>
          <a:xfrm>
            <a:off x="1259632" y="2996952"/>
            <a:ext cx="1882247" cy="369332"/>
          </a:xfrm>
          <a:prstGeom prst="rect">
            <a:avLst/>
          </a:prstGeom>
          <a:noFill/>
        </p:spPr>
        <p:txBody>
          <a:bodyPr wrap="none" rtlCol="0">
            <a:spAutoFit/>
          </a:bodyPr>
          <a:lstStyle/>
          <a:p>
            <a:r>
              <a:rPr kumimoji="1" lang="ja-JP" altLang="en-US" dirty="0" smtClean="0">
                <a:latin typeface="ＭＳ Ｐ明朝" pitchFamily="18" charset="-128"/>
                <a:ea typeface="ＭＳ Ｐ明朝" pitchFamily="18" charset="-128"/>
              </a:rPr>
              <a:t>キャッシュヒット率</a:t>
            </a:r>
            <a:endParaRPr kumimoji="1" lang="ja-JP" altLang="en-US" dirty="0">
              <a:latin typeface="ＭＳ Ｐ明朝" pitchFamily="18" charset="-128"/>
              <a:ea typeface="ＭＳ Ｐ明朝" pitchFamily="18" charset="-128"/>
            </a:endParaRPr>
          </a:p>
        </p:txBody>
      </p:sp>
      <p:sp>
        <p:nvSpPr>
          <p:cNvPr id="21" name="左右矢印 20"/>
          <p:cNvSpPr/>
          <p:nvPr/>
        </p:nvSpPr>
        <p:spPr>
          <a:xfrm>
            <a:off x="539552" y="1196752"/>
            <a:ext cx="8136904" cy="21602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611560" y="5256584"/>
            <a:ext cx="7992888"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7163971" y="4536504"/>
            <a:ext cx="1980029" cy="523220"/>
          </a:xfrm>
          <a:prstGeom prst="rect">
            <a:avLst/>
          </a:prstGeom>
          <a:noFill/>
          <a:ln w="3810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800" b="1" dirty="0" smtClean="0">
                <a:solidFill>
                  <a:srgbClr val="0070C0"/>
                </a:solidFill>
              </a:rPr>
              <a:t>演算量不変</a:t>
            </a:r>
            <a:endParaRPr kumimoji="1" lang="ja-JP" altLang="en-US" sz="2800" b="1" dirty="0">
              <a:solidFill>
                <a:srgbClr val="0070C0"/>
              </a:solidFill>
            </a:endParaRPr>
          </a:p>
        </p:txBody>
      </p:sp>
      <p:sp>
        <p:nvSpPr>
          <p:cNvPr id="26" name="テキスト ボックス 25"/>
          <p:cNvSpPr txBox="1"/>
          <p:nvPr/>
        </p:nvSpPr>
        <p:spPr>
          <a:xfrm>
            <a:off x="7163971" y="5445224"/>
            <a:ext cx="1980029" cy="523220"/>
          </a:xfrm>
          <a:prstGeom prst="rect">
            <a:avLst/>
          </a:prstGeom>
          <a:noFill/>
          <a:ln w="3810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wrap="none" rtlCol="0">
            <a:spAutoFit/>
          </a:bodyPr>
          <a:lstStyle/>
          <a:p>
            <a:r>
              <a:rPr kumimoji="1" lang="ja-JP" altLang="en-US" sz="2800" b="1" dirty="0" smtClean="0">
                <a:solidFill>
                  <a:srgbClr val="FF0000"/>
                </a:solidFill>
              </a:rPr>
              <a:t>演算量削減</a:t>
            </a:r>
            <a:endParaRPr kumimoji="1" lang="ja-JP" altLang="en-US" sz="2800" b="1" dirty="0">
              <a:solidFill>
                <a:srgbClr val="FF0000"/>
              </a:solidFill>
            </a:endParaRPr>
          </a:p>
        </p:txBody>
      </p:sp>
      <p:sp>
        <p:nvSpPr>
          <p:cNvPr id="27" name="テキスト ボックス 26"/>
          <p:cNvSpPr txBox="1"/>
          <p:nvPr/>
        </p:nvSpPr>
        <p:spPr>
          <a:xfrm>
            <a:off x="7524328" y="720080"/>
            <a:ext cx="138531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smtClean="0"/>
              <a:t>パイプライン</a:t>
            </a:r>
            <a:endParaRPr kumimoji="1" lang="ja-JP" altLang="en-US" dirty="0"/>
          </a:p>
        </p:txBody>
      </p:sp>
      <p:sp>
        <p:nvSpPr>
          <p:cNvPr id="28" name="テキスト ボックス 27"/>
          <p:cNvSpPr txBox="1"/>
          <p:nvPr/>
        </p:nvSpPr>
        <p:spPr>
          <a:xfrm>
            <a:off x="251520" y="648072"/>
            <a:ext cx="72968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smtClean="0"/>
              <a:t>メモリ</a:t>
            </a:r>
            <a:endParaRPr kumimoji="1" lang="ja-JP" altLang="en-US" dirty="0"/>
          </a:p>
        </p:txBody>
      </p:sp>
      <p:sp>
        <p:nvSpPr>
          <p:cNvPr id="29" name="テキスト ボックス 28"/>
          <p:cNvSpPr txBox="1"/>
          <p:nvPr/>
        </p:nvSpPr>
        <p:spPr>
          <a:xfrm>
            <a:off x="35496" y="5733256"/>
            <a:ext cx="4230645" cy="923330"/>
          </a:xfrm>
          <a:prstGeom prst="rect">
            <a:avLst/>
          </a:prstGeom>
          <a:noFill/>
          <a:ln>
            <a:solidFill>
              <a:schemeClr val="tx1"/>
            </a:solidFill>
          </a:ln>
        </p:spPr>
        <p:txBody>
          <a:bodyPr wrap="none" rtlCol="0">
            <a:spAutoFit/>
          </a:bodyPr>
          <a:lstStyle/>
          <a:p>
            <a:r>
              <a:rPr kumimoji="1" lang="ja-JP" altLang="en-US" dirty="0" smtClean="0"/>
              <a:t>メモリ</a:t>
            </a:r>
            <a:r>
              <a:rPr lang="ja-JP" altLang="en-US" dirty="0" smtClean="0"/>
              <a:t>：</a:t>
            </a:r>
            <a:r>
              <a:rPr kumimoji="1" lang="ja-JP" altLang="en-US" dirty="0" smtClean="0"/>
              <a:t>キャッシュ、配列、レジスタ</a:t>
            </a:r>
            <a:endParaRPr kumimoji="1" lang="en-US" altLang="ja-JP" dirty="0" smtClean="0"/>
          </a:p>
          <a:p>
            <a:r>
              <a:rPr lang="ja-JP" altLang="en-US" dirty="0" smtClean="0"/>
              <a:t>パイプライン：条件判定・演算のレイテンシ</a:t>
            </a:r>
            <a:endParaRPr lang="en-US" altLang="ja-JP" dirty="0" smtClean="0"/>
          </a:p>
          <a:p>
            <a:r>
              <a:rPr lang="ja-JP" altLang="en-US" dirty="0" smtClean="0"/>
              <a:t>通信：並列化</a:t>
            </a:r>
            <a:endParaRPr lang="en-US" altLang="ja-JP"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413792"/>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4400" dirty="0" smtClean="0">
                <a:latin typeface="+mj-lt"/>
                <a:ea typeface="+mj-ea"/>
                <a:cs typeface="+mj-cs"/>
              </a:rPr>
              <a:t>プログラムの位置付け（カットオフ前）</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b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スライド番号プレースホルダ 3"/>
          <p:cNvSpPr>
            <a:spLocks noGrp="1"/>
          </p:cNvSpPr>
          <p:nvPr>
            <p:ph type="sldNum" sz="quarter" idx="12"/>
          </p:nvPr>
        </p:nvSpPr>
        <p:spPr>
          <a:xfrm>
            <a:off x="6553200" y="6599758"/>
            <a:ext cx="2133600" cy="365125"/>
          </a:xfrm>
        </p:spPr>
        <p:txBody>
          <a:bodyPr/>
          <a:lstStyle/>
          <a:p>
            <a:fld id="{0C114F6F-366C-4E41-9D4D-830DE5341A7C}" type="slidenum">
              <a:rPr kumimoji="1" lang="ja-JP" altLang="en-US" smtClean="0"/>
              <a:pPr/>
              <a:t>4</a:t>
            </a:fld>
            <a:endParaRPr kumimoji="1" lang="ja-JP" altLang="en-US" dirty="0"/>
          </a:p>
        </p:txBody>
      </p:sp>
      <p:sp>
        <p:nvSpPr>
          <p:cNvPr id="6" name="正方形/長方形 5"/>
          <p:cNvSpPr/>
          <p:nvPr/>
        </p:nvSpPr>
        <p:spPr>
          <a:xfrm>
            <a:off x="755576" y="1440160"/>
            <a:ext cx="7488832" cy="1584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3200" b="1" dirty="0" smtClean="0">
                <a:solidFill>
                  <a:schemeClr val="tx1"/>
                </a:solidFill>
              </a:rPr>
              <a:t>					</a:t>
            </a:r>
            <a:r>
              <a:rPr kumimoji="1" lang="ja-JP" altLang="en-US" sz="3200" b="1" dirty="0" smtClean="0">
                <a:solidFill>
                  <a:schemeClr val="tx1"/>
                </a:solidFill>
              </a:rPr>
              <a:t>アンロール</a:t>
            </a:r>
            <a:endParaRPr kumimoji="1" lang="ja-JP" altLang="en-US" sz="3200" b="1" dirty="0">
              <a:solidFill>
                <a:schemeClr val="tx1"/>
              </a:solidFill>
            </a:endParaRPr>
          </a:p>
        </p:txBody>
      </p:sp>
      <p:sp>
        <p:nvSpPr>
          <p:cNvPr id="7" name="正方形/長方形 6"/>
          <p:cNvSpPr/>
          <p:nvPr/>
        </p:nvSpPr>
        <p:spPr>
          <a:xfrm>
            <a:off x="755576" y="1844824"/>
            <a:ext cx="3960440" cy="3312368"/>
          </a:xfrm>
          <a:prstGeom prst="rect">
            <a:avLst/>
          </a:prstGeom>
          <a:solidFill>
            <a:schemeClr val="accent5">
              <a:lumMod val="60000"/>
              <a:lumOff val="40000"/>
              <a:alpha val="41961"/>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ja-JP" sz="2800" b="1" dirty="0" smtClean="0">
              <a:solidFill>
                <a:schemeClr val="tx1"/>
              </a:solidFill>
            </a:endParaRPr>
          </a:p>
          <a:p>
            <a:pPr algn="ctr"/>
            <a:endParaRPr lang="en-US" altLang="ja-JP" sz="2800" b="1" dirty="0">
              <a:solidFill>
                <a:schemeClr val="tx1"/>
              </a:solidFill>
            </a:endParaRPr>
          </a:p>
          <a:p>
            <a:pPr algn="ctr"/>
            <a:endParaRPr kumimoji="1" lang="en-US" altLang="ja-JP" sz="2800" b="1" dirty="0" smtClean="0">
              <a:solidFill>
                <a:schemeClr val="tx1"/>
              </a:solidFill>
            </a:endParaRPr>
          </a:p>
          <a:p>
            <a:pPr algn="ctr"/>
            <a:r>
              <a:rPr kumimoji="1" lang="ja-JP" altLang="en-US" sz="2800" b="1" dirty="0" smtClean="0">
                <a:solidFill>
                  <a:schemeClr val="tx1"/>
                </a:solidFill>
              </a:rPr>
              <a:t>ブロッキング</a:t>
            </a:r>
            <a:endParaRPr kumimoji="1" lang="ja-JP" altLang="en-US" sz="2800" b="1" dirty="0">
              <a:solidFill>
                <a:schemeClr val="tx1"/>
              </a:solidFill>
            </a:endParaRPr>
          </a:p>
        </p:txBody>
      </p:sp>
      <p:sp>
        <p:nvSpPr>
          <p:cNvPr id="8" name="正方形/長方形 7"/>
          <p:cNvSpPr/>
          <p:nvPr/>
        </p:nvSpPr>
        <p:spPr>
          <a:xfrm>
            <a:off x="5508104" y="5373216"/>
            <a:ext cx="2987824" cy="129614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600" b="1" dirty="0" smtClean="0">
                <a:solidFill>
                  <a:srgbClr val="FF0000"/>
                </a:solidFill>
              </a:rPr>
              <a:t>ポテンシャルのカットオフ前</a:t>
            </a:r>
            <a:endParaRPr kumimoji="1" lang="en-US" altLang="ja-JP" sz="3600" b="1" dirty="0" smtClean="0">
              <a:solidFill>
                <a:srgbClr val="FF0000"/>
              </a:solidFill>
            </a:endParaRPr>
          </a:p>
        </p:txBody>
      </p:sp>
      <p:sp>
        <p:nvSpPr>
          <p:cNvPr id="9" name="正方形/長方形 8"/>
          <p:cNvSpPr/>
          <p:nvPr/>
        </p:nvSpPr>
        <p:spPr>
          <a:xfrm>
            <a:off x="1691680" y="2420888"/>
            <a:ext cx="5688632" cy="1368152"/>
          </a:xfrm>
          <a:prstGeom prst="rect">
            <a:avLst/>
          </a:prstGeom>
          <a:solidFill>
            <a:srgbClr val="7030A0">
              <a:alpha val="40000"/>
            </a:srgbClr>
          </a:solidFill>
          <a:ln>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solidFill>
                  <a:schemeClr val="tx1"/>
                </a:solidFill>
              </a:rPr>
              <a:t>並列化</a:t>
            </a:r>
            <a:endParaRPr kumimoji="1" lang="ja-JP" altLang="en-US" sz="2800" b="1" dirty="0">
              <a:solidFill>
                <a:schemeClr val="tx1"/>
              </a:solidFill>
            </a:endParaRPr>
          </a:p>
        </p:txBody>
      </p:sp>
      <p:sp>
        <p:nvSpPr>
          <p:cNvPr id="11" name="テキスト ボックス 10"/>
          <p:cNvSpPr txBox="1"/>
          <p:nvPr/>
        </p:nvSpPr>
        <p:spPr>
          <a:xfrm>
            <a:off x="5580112" y="1656184"/>
            <a:ext cx="2808312" cy="369332"/>
          </a:xfrm>
          <a:prstGeom prst="rect">
            <a:avLst/>
          </a:prstGeom>
          <a:noFill/>
        </p:spPr>
        <p:txBody>
          <a:bodyPr wrap="square" rtlCol="0">
            <a:spAutoFit/>
          </a:bodyPr>
          <a:lstStyle/>
          <a:p>
            <a:r>
              <a:rPr lang="en-US" altLang="ja-JP" dirty="0" err="1" smtClean="0"/>
              <a:t>tikuji-nijigen-unroll.c</a:t>
            </a:r>
            <a:endParaRPr kumimoji="1" lang="ja-JP" altLang="en-US" dirty="0">
              <a:latin typeface="ＭＳ Ｐ明朝" pitchFamily="18" charset="-128"/>
              <a:ea typeface="ＭＳ Ｐ明朝" pitchFamily="18" charset="-128"/>
            </a:endParaRPr>
          </a:p>
        </p:txBody>
      </p:sp>
      <p:sp>
        <p:nvSpPr>
          <p:cNvPr id="15" name="テキスト ボックス 14"/>
          <p:cNvSpPr txBox="1"/>
          <p:nvPr/>
        </p:nvSpPr>
        <p:spPr>
          <a:xfrm>
            <a:off x="1763688" y="4437112"/>
            <a:ext cx="1710661" cy="369332"/>
          </a:xfrm>
          <a:prstGeom prst="rect">
            <a:avLst/>
          </a:prstGeom>
          <a:noFill/>
        </p:spPr>
        <p:txBody>
          <a:bodyPr wrap="none" rtlCol="0">
            <a:spAutoFit/>
          </a:bodyPr>
          <a:lstStyle/>
          <a:p>
            <a:r>
              <a:rPr lang="en-US" altLang="ja-JP" dirty="0" err="1" smtClean="0"/>
              <a:t>Arnijigen-tikuji.c</a:t>
            </a:r>
            <a:endParaRPr kumimoji="1" lang="ja-JP" altLang="en-US" dirty="0">
              <a:latin typeface="ＭＳ Ｐ明朝" pitchFamily="18" charset="-128"/>
              <a:ea typeface="ＭＳ Ｐ明朝" pitchFamily="18" charset="-128"/>
            </a:endParaRPr>
          </a:p>
        </p:txBody>
      </p:sp>
      <p:cxnSp>
        <p:nvCxnSpPr>
          <p:cNvPr id="17" name="直線コネクタ 16"/>
          <p:cNvCxnSpPr/>
          <p:nvPr/>
        </p:nvCxnSpPr>
        <p:spPr>
          <a:xfrm>
            <a:off x="611560" y="5256584"/>
            <a:ext cx="7992888"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6588224" y="4149080"/>
            <a:ext cx="1800200" cy="646331"/>
          </a:xfrm>
          <a:prstGeom prst="rect">
            <a:avLst/>
          </a:prstGeom>
          <a:noFill/>
          <a:ln>
            <a:solidFill>
              <a:schemeClr val="tx1"/>
            </a:solidFill>
          </a:ln>
        </p:spPr>
        <p:txBody>
          <a:bodyPr wrap="square" rtlCol="0">
            <a:spAutoFit/>
          </a:bodyPr>
          <a:lstStyle/>
          <a:p>
            <a:r>
              <a:rPr lang="ja-JP" altLang="en-US" dirty="0" smtClean="0"/>
              <a:t>初期プログラム</a:t>
            </a:r>
            <a:endParaRPr lang="en-US" altLang="ja-JP" dirty="0" smtClean="0"/>
          </a:p>
          <a:p>
            <a:r>
              <a:rPr lang="en-US" altLang="ja-JP" dirty="0" err="1" smtClean="0"/>
              <a:t>Artikuji.c</a:t>
            </a:r>
            <a:endParaRPr lang="en-US" altLang="ja-JP" dirty="0" smtClean="0"/>
          </a:p>
        </p:txBody>
      </p:sp>
      <p:sp>
        <p:nvSpPr>
          <p:cNvPr id="24" name="テキスト ボックス 23"/>
          <p:cNvSpPr txBox="1"/>
          <p:nvPr/>
        </p:nvSpPr>
        <p:spPr>
          <a:xfrm>
            <a:off x="3347864" y="2564904"/>
            <a:ext cx="2548839" cy="369332"/>
          </a:xfrm>
          <a:prstGeom prst="rect">
            <a:avLst/>
          </a:prstGeom>
          <a:noFill/>
        </p:spPr>
        <p:txBody>
          <a:bodyPr wrap="none" rtlCol="0">
            <a:spAutoFit/>
          </a:bodyPr>
          <a:lstStyle/>
          <a:p>
            <a:r>
              <a:rPr lang="en-US" altLang="ja-JP" dirty="0" err="1" smtClean="0"/>
              <a:t>Arheiretu-nijigen-unroll.c</a:t>
            </a:r>
            <a:endParaRPr kumimoji="1" lang="ja-JP" altLang="en-US" dirty="0"/>
          </a:p>
        </p:txBody>
      </p:sp>
      <p:sp>
        <p:nvSpPr>
          <p:cNvPr id="25" name="テキスト ボックス 24"/>
          <p:cNvSpPr txBox="1"/>
          <p:nvPr/>
        </p:nvSpPr>
        <p:spPr>
          <a:xfrm>
            <a:off x="1979712" y="3212977"/>
            <a:ext cx="1930593" cy="369332"/>
          </a:xfrm>
          <a:prstGeom prst="rect">
            <a:avLst/>
          </a:prstGeom>
          <a:noFill/>
        </p:spPr>
        <p:txBody>
          <a:bodyPr wrap="square" rtlCol="0">
            <a:spAutoFit/>
          </a:bodyPr>
          <a:lstStyle/>
          <a:p>
            <a:r>
              <a:rPr lang="en-US" altLang="ja-JP" dirty="0" err="1" smtClean="0"/>
              <a:t>Arheiretu-nijigen.c</a:t>
            </a:r>
            <a:endParaRPr lang="en-US" altLang="ja-JP"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413792"/>
            <a:ext cx="8229600" cy="1143000"/>
          </a:xfrm>
          <a:prstGeom prst="rect">
            <a:avLst/>
          </a:prstGeom>
        </p:spPr>
        <p:txBody>
          <a:bodyPr vert="horz" lIns="91440" tIns="45720" rIns="91440" bIns="45720" rtlCol="0" anchor="ctr">
            <a:normAutofit fontScale="90000"/>
          </a:bodyPr>
          <a:lstStyle/>
          <a:p>
            <a:pPr lvl="0" algn="ctr">
              <a:spcBef>
                <a:spcPct val="0"/>
              </a:spcBef>
            </a:pPr>
            <a:r>
              <a:rPr lang="ja-JP" altLang="en-US" sz="4400" dirty="0"/>
              <a:t>プログラムの位置付け（</a:t>
            </a:r>
            <a:r>
              <a:rPr lang="ja-JP" altLang="en-US" sz="4400" dirty="0" smtClean="0"/>
              <a:t>カットオフ時）</a:t>
            </a:r>
            <a:endParaRPr lang="en-US" altLang="ja-JP" sz="4400" dirty="0" smtClean="0"/>
          </a:p>
          <a:p>
            <a:pPr lvl="0" algn="ctr">
              <a:spcBef>
                <a:spcPct val="0"/>
              </a:spcBef>
            </a:pPr>
            <a:endParaRPr kumimoji="1" lang="ja-JP"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スライド番号プレースホルダ 3"/>
          <p:cNvSpPr>
            <a:spLocks noGrp="1"/>
          </p:cNvSpPr>
          <p:nvPr>
            <p:ph type="sldNum" sz="quarter" idx="12"/>
          </p:nvPr>
        </p:nvSpPr>
        <p:spPr>
          <a:xfrm>
            <a:off x="6553200" y="6599758"/>
            <a:ext cx="2133600" cy="365125"/>
          </a:xfrm>
        </p:spPr>
        <p:txBody>
          <a:bodyPr/>
          <a:lstStyle/>
          <a:p>
            <a:fld id="{0C114F6F-366C-4E41-9D4D-830DE5341A7C}" type="slidenum">
              <a:rPr kumimoji="1" lang="ja-JP" altLang="en-US" smtClean="0"/>
              <a:pPr/>
              <a:t>5</a:t>
            </a:fld>
            <a:endParaRPr kumimoji="1" lang="ja-JP" altLang="en-US" dirty="0"/>
          </a:p>
        </p:txBody>
      </p:sp>
      <p:sp>
        <p:nvSpPr>
          <p:cNvPr id="6" name="正方形/長方形 5"/>
          <p:cNvSpPr/>
          <p:nvPr/>
        </p:nvSpPr>
        <p:spPr>
          <a:xfrm>
            <a:off x="755576" y="1440160"/>
            <a:ext cx="7488832" cy="1584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3200" b="1" dirty="0" smtClean="0">
                <a:solidFill>
                  <a:schemeClr val="tx1"/>
                </a:solidFill>
              </a:rPr>
              <a:t>					</a:t>
            </a:r>
            <a:r>
              <a:rPr kumimoji="1" lang="ja-JP" altLang="en-US" sz="3200" b="1" dirty="0" smtClean="0">
                <a:solidFill>
                  <a:schemeClr val="tx1"/>
                </a:solidFill>
              </a:rPr>
              <a:t>アンロール</a:t>
            </a:r>
            <a:endParaRPr kumimoji="1" lang="ja-JP" altLang="en-US" sz="3200" b="1" dirty="0">
              <a:solidFill>
                <a:schemeClr val="tx1"/>
              </a:solidFill>
            </a:endParaRPr>
          </a:p>
        </p:txBody>
      </p:sp>
      <p:sp>
        <p:nvSpPr>
          <p:cNvPr id="7" name="正方形/長方形 6"/>
          <p:cNvSpPr/>
          <p:nvPr/>
        </p:nvSpPr>
        <p:spPr>
          <a:xfrm>
            <a:off x="755576" y="1844824"/>
            <a:ext cx="3960440" cy="3312368"/>
          </a:xfrm>
          <a:prstGeom prst="rect">
            <a:avLst/>
          </a:prstGeom>
          <a:solidFill>
            <a:schemeClr val="accent5">
              <a:lumMod val="60000"/>
              <a:lumOff val="40000"/>
              <a:alpha val="41961"/>
            </a:schemeClr>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ja-JP" sz="2800" b="1" dirty="0" smtClean="0">
              <a:solidFill>
                <a:schemeClr val="tx1"/>
              </a:solidFill>
            </a:endParaRPr>
          </a:p>
          <a:p>
            <a:pPr algn="ctr"/>
            <a:endParaRPr lang="en-US" altLang="ja-JP" sz="2800" b="1" dirty="0">
              <a:solidFill>
                <a:schemeClr val="tx1"/>
              </a:solidFill>
            </a:endParaRPr>
          </a:p>
          <a:p>
            <a:pPr algn="ctr"/>
            <a:endParaRPr kumimoji="1" lang="en-US" altLang="ja-JP" sz="2800" b="1" dirty="0" smtClean="0">
              <a:solidFill>
                <a:schemeClr val="tx1"/>
              </a:solidFill>
            </a:endParaRPr>
          </a:p>
          <a:p>
            <a:pPr algn="ctr"/>
            <a:r>
              <a:rPr kumimoji="1" lang="ja-JP" altLang="en-US" sz="2800" b="1" dirty="0" smtClean="0">
                <a:solidFill>
                  <a:schemeClr val="tx1"/>
                </a:solidFill>
              </a:rPr>
              <a:t>ブロッキング</a:t>
            </a:r>
            <a:endParaRPr kumimoji="1" lang="ja-JP" altLang="en-US" sz="2800" b="1" dirty="0">
              <a:solidFill>
                <a:schemeClr val="tx1"/>
              </a:solidFill>
            </a:endParaRPr>
          </a:p>
        </p:txBody>
      </p:sp>
      <p:sp>
        <p:nvSpPr>
          <p:cNvPr id="8" name="正方形/長方形 7"/>
          <p:cNvSpPr/>
          <p:nvPr/>
        </p:nvSpPr>
        <p:spPr>
          <a:xfrm>
            <a:off x="251520" y="1124744"/>
            <a:ext cx="8712968" cy="5544616"/>
          </a:xfrm>
          <a:prstGeom prst="rect">
            <a:avLst/>
          </a:prstGeom>
          <a:solidFill>
            <a:srgbClr val="FF0000">
              <a:alpha val="15000"/>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ja-JP" sz="3600" b="1" dirty="0" smtClean="0">
              <a:solidFill>
                <a:srgbClr val="FF0000"/>
              </a:solidFill>
            </a:endParaRPr>
          </a:p>
          <a:p>
            <a:pPr algn="ctr"/>
            <a:endParaRPr lang="en-US" altLang="ja-JP" sz="3600" b="1" dirty="0">
              <a:solidFill>
                <a:srgbClr val="FF0000"/>
              </a:solidFill>
            </a:endParaRPr>
          </a:p>
          <a:p>
            <a:pPr algn="ctr"/>
            <a:endParaRPr kumimoji="1" lang="en-US" altLang="ja-JP" sz="3600" b="1" dirty="0" smtClean="0">
              <a:solidFill>
                <a:srgbClr val="FF0000"/>
              </a:solidFill>
            </a:endParaRPr>
          </a:p>
          <a:p>
            <a:pPr algn="ctr"/>
            <a:endParaRPr lang="en-US" altLang="ja-JP" sz="3600" b="1" dirty="0">
              <a:solidFill>
                <a:srgbClr val="FF0000"/>
              </a:solidFill>
            </a:endParaRPr>
          </a:p>
          <a:p>
            <a:pPr algn="ctr"/>
            <a:endParaRPr kumimoji="1" lang="en-US" altLang="ja-JP" sz="3600" b="1" dirty="0" smtClean="0">
              <a:solidFill>
                <a:srgbClr val="FF0000"/>
              </a:solidFill>
            </a:endParaRPr>
          </a:p>
          <a:p>
            <a:pPr algn="ctr"/>
            <a:endParaRPr lang="en-US" altLang="ja-JP" sz="3600" b="1" dirty="0">
              <a:solidFill>
                <a:srgbClr val="FF0000"/>
              </a:solidFill>
            </a:endParaRPr>
          </a:p>
          <a:p>
            <a:pPr algn="ctr"/>
            <a:endParaRPr kumimoji="1" lang="en-US" altLang="ja-JP" sz="3600" b="1" dirty="0" smtClean="0">
              <a:solidFill>
                <a:srgbClr val="FF0000"/>
              </a:solidFill>
            </a:endParaRPr>
          </a:p>
          <a:p>
            <a:pPr algn="ctr"/>
            <a:r>
              <a:rPr kumimoji="1" lang="ja-JP" altLang="en-US" sz="3600" b="1" dirty="0" smtClean="0">
                <a:solidFill>
                  <a:srgbClr val="FF0000"/>
                </a:solidFill>
              </a:rPr>
              <a:t>ポテンシャルのカットオフ</a:t>
            </a:r>
            <a:endParaRPr kumimoji="1" lang="en-US" altLang="ja-JP" sz="3600" b="1" dirty="0" smtClean="0">
              <a:solidFill>
                <a:srgbClr val="FF0000"/>
              </a:solidFill>
            </a:endParaRPr>
          </a:p>
        </p:txBody>
      </p:sp>
      <p:sp>
        <p:nvSpPr>
          <p:cNvPr id="9" name="正方形/長方形 8"/>
          <p:cNvSpPr/>
          <p:nvPr/>
        </p:nvSpPr>
        <p:spPr>
          <a:xfrm>
            <a:off x="1691680" y="2420888"/>
            <a:ext cx="5688632" cy="1368152"/>
          </a:xfrm>
          <a:prstGeom prst="rect">
            <a:avLst/>
          </a:prstGeom>
          <a:solidFill>
            <a:srgbClr val="7030A0">
              <a:alpha val="40000"/>
            </a:srgbClr>
          </a:solidFill>
          <a:ln>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b="1" dirty="0" smtClean="0">
                <a:solidFill>
                  <a:schemeClr val="tx1"/>
                </a:solidFill>
              </a:rPr>
              <a:t>並列化</a:t>
            </a:r>
            <a:endParaRPr kumimoji="1" lang="ja-JP" altLang="en-US" sz="2800" b="1" dirty="0">
              <a:solidFill>
                <a:schemeClr val="tx1"/>
              </a:solidFill>
            </a:endParaRPr>
          </a:p>
        </p:txBody>
      </p:sp>
      <p:sp>
        <p:nvSpPr>
          <p:cNvPr id="10" name="テキスト ボックス 9"/>
          <p:cNvSpPr txBox="1"/>
          <p:nvPr/>
        </p:nvSpPr>
        <p:spPr>
          <a:xfrm>
            <a:off x="5580112" y="1656184"/>
            <a:ext cx="2808312" cy="369332"/>
          </a:xfrm>
          <a:prstGeom prst="rect">
            <a:avLst/>
          </a:prstGeom>
          <a:noFill/>
        </p:spPr>
        <p:txBody>
          <a:bodyPr wrap="square" rtlCol="0">
            <a:spAutoFit/>
          </a:bodyPr>
          <a:lstStyle/>
          <a:p>
            <a:r>
              <a:rPr lang="en-US" altLang="ja-JP" dirty="0" err="1" smtClean="0"/>
              <a:t>tikuji</a:t>
            </a:r>
            <a:r>
              <a:rPr lang="en-US" altLang="ja-JP" dirty="0" smtClean="0"/>
              <a:t>-</a:t>
            </a:r>
            <a:r>
              <a:rPr lang="en-US" altLang="ja-JP" dirty="0" err="1" smtClean="0"/>
              <a:t>nijigen</a:t>
            </a:r>
            <a:r>
              <a:rPr lang="en-US" altLang="ja-JP" dirty="0" smtClean="0"/>
              <a:t>-unroll-</a:t>
            </a:r>
            <a:r>
              <a:rPr lang="en-US" altLang="ja-JP" dirty="0" err="1" smtClean="0"/>
              <a:t>cutoff.c</a:t>
            </a:r>
            <a:endParaRPr lang="en-US" altLang="ja-JP" dirty="0" smtClean="0"/>
          </a:p>
        </p:txBody>
      </p:sp>
      <p:sp>
        <p:nvSpPr>
          <p:cNvPr id="14" name="テキスト ボックス 13"/>
          <p:cNvSpPr txBox="1"/>
          <p:nvPr/>
        </p:nvSpPr>
        <p:spPr>
          <a:xfrm>
            <a:off x="1763688" y="4437112"/>
            <a:ext cx="2336152" cy="369332"/>
          </a:xfrm>
          <a:prstGeom prst="rect">
            <a:avLst/>
          </a:prstGeom>
          <a:noFill/>
        </p:spPr>
        <p:txBody>
          <a:bodyPr wrap="none" rtlCol="0">
            <a:spAutoFit/>
          </a:bodyPr>
          <a:lstStyle/>
          <a:p>
            <a:r>
              <a:rPr lang="en-US" altLang="ja-JP" dirty="0" err="1" smtClean="0"/>
              <a:t>Arnijigen</a:t>
            </a:r>
            <a:r>
              <a:rPr lang="en-US" altLang="ja-JP" dirty="0" smtClean="0"/>
              <a:t>-cutoff-</a:t>
            </a:r>
            <a:r>
              <a:rPr lang="en-US" altLang="ja-JP" dirty="0" err="1" smtClean="0"/>
              <a:t>tikuji.c</a:t>
            </a:r>
            <a:endParaRPr lang="en-US" altLang="ja-JP" dirty="0" smtClean="0"/>
          </a:p>
        </p:txBody>
      </p:sp>
      <p:sp>
        <p:nvSpPr>
          <p:cNvPr id="23" name="テキスト ボックス 22"/>
          <p:cNvSpPr txBox="1"/>
          <p:nvPr/>
        </p:nvSpPr>
        <p:spPr>
          <a:xfrm>
            <a:off x="3347864" y="2564904"/>
            <a:ext cx="2961132" cy="369332"/>
          </a:xfrm>
          <a:prstGeom prst="rect">
            <a:avLst/>
          </a:prstGeom>
          <a:noFill/>
        </p:spPr>
        <p:txBody>
          <a:bodyPr wrap="none" rtlCol="0">
            <a:spAutoFit/>
          </a:bodyPr>
          <a:lstStyle/>
          <a:p>
            <a:r>
              <a:rPr lang="en-US" altLang="ja-JP" dirty="0" err="1" smtClean="0"/>
              <a:t>heiretu</a:t>
            </a:r>
            <a:r>
              <a:rPr lang="en-US" altLang="ja-JP" dirty="0" smtClean="0"/>
              <a:t>-</a:t>
            </a:r>
            <a:r>
              <a:rPr lang="en-US" altLang="ja-JP" dirty="0" err="1" smtClean="0"/>
              <a:t>nijigen</a:t>
            </a:r>
            <a:r>
              <a:rPr lang="en-US" altLang="ja-JP" dirty="0" smtClean="0"/>
              <a:t>-cutoff-</a:t>
            </a:r>
            <a:r>
              <a:rPr lang="en-US" altLang="ja-JP" dirty="0" err="1" smtClean="0"/>
              <a:t>unroll.c</a:t>
            </a:r>
            <a:endParaRPr lang="en-US" altLang="ja-JP" dirty="0" smtClean="0"/>
          </a:p>
        </p:txBody>
      </p:sp>
      <p:sp>
        <p:nvSpPr>
          <p:cNvPr id="24" name="テキスト ボックス 23"/>
          <p:cNvSpPr txBox="1"/>
          <p:nvPr/>
        </p:nvSpPr>
        <p:spPr>
          <a:xfrm>
            <a:off x="1979712" y="3212977"/>
            <a:ext cx="1930593" cy="646331"/>
          </a:xfrm>
          <a:prstGeom prst="rect">
            <a:avLst/>
          </a:prstGeom>
          <a:noFill/>
        </p:spPr>
        <p:txBody>
          <a:bodyPr wrap="square" rtlCol="0">
            <a:spAutoFit/>
          </a:bodyPr>
          <a:lstStyle/>
          <a:p>
            <a:r>
              <a:rPr lang="en-US" altLang="ja-JP" dirty="0" err="1" smtClean="0"/>
              <a:t>Arheiretu-nijigen-cutoff.c</a:t>
            </a:r>
            <a:endParaRPr lang="en-US" altLang="ja-JP"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基本的</a:t>
            </a:r>
            <a:r>
              <a:rPr lang="ja-JP" altLang="en-US" dirty="0"/>
              <a:t>な</a:t>
            </a:r>
            <a:r>
              <a:rPr kumimoji="1" lang="ja-JP" altLang="en-US" dirty="0" smtClean="0"/>
              <a:t>コンパイル・実行方法</a:t>
            </a:r>
            <a:r>
              <a:rPr kumimoji="1" lang="en-US" altLang="ja-JP" dirty="0" smtClean="0"/>
              <a:t/>
            </a:r>
            <a:br>
              <a:rPr kumimoji="1" lang="en-US" altLang="ja-JP" dirty="0" smtClean="0"/>
            </a:br>
            <a:endParaRPr kumimoji="1" lang="ja-JP" altLang="en-US" dirty="0"/>
          </a:p>
        </p:txBody>
      </p:sp>
      <p:sp>
        <p:nvSpPr>
          <p:cNvPr id="3" name="コンテンツ プレースホルダ 2"/>
          <p:cNvSpPr>
            <a:spLocks noGrp="1"/>
          </p:cNvSpPr>
          <p:nvPr>
            <p:ph idx="1"/>
          </p:nvPr>
        </p:nvSpPr>
        <p:spPr>
          <a:xfrm>
            <a:off x="457200" y="836712"/>
            <a:ext cx="8229600" cy="5832648"/>
          </a:xfrm>
        </p:spPr>
        <p:txBody>
          <a:bodyPr>
            <a:normAutofit fontScale="92500" lnSpcReduction="20000"/>
          </a:bodyPr>
          <a:lstStyle/>
          <a:p>
            <a:r>
              <a:rPr kumimoji="1" lang="ja-JP" altLang="en-US" sz="2400" dirty="0" smtClean="0"/>
              <a:t>プログラム実行時に引数</a:t>
            </a:r>
            <a:r>
              <a:rPr kumimoji="1" lang="en-US" altLang="ja-JP" sz="2400" dirty="0" smtClean="0"/>
              <a:t>(</a:t>
            </a:r>
            <a:r>
              <a:rPr kumimoji="1" lang="ja-JP" altLang="en-US" sz="2400" dirty="0" smtClean="0"/>
              <a:t>粒子数</a:t>
            </a:r>
            <a:r>
              <a:rPr kumimoji="1" lang="en-US" altLang="ja-JP" sz="2400" dirty="0" smtClean="0"/>
              <a:t>[</a:t>
            </a:r>
            <a:r>
              <a:rPr kumimoji="1" lang="ja-JP" altLang="en-US" sz="2400" dirty="0" smtClean="0"/>
              <a:t>個</a:t>
            </a:r>
            <a:r>
              <a:rPr kumimoji="1" lang="en-US" altLang="ja-JP" sz="2400" dirty="0" smtClean="0"/>
              <a:t>]</a:t>
            </a:r>
            <a:r>
              <a:rPr kumimoji="1" lang="ja-JP" altLang="en-US" sz="2400" dirty="0" smtClean="0"/>
              <a:t>・シミュレーション時間</a:t>
            </a:r>
            <a:r>
              <a:rPr kumimoji="1" lang="en-US" altLang="ja-JP" sz="2400" dirty="0" smtClean="0"/>
              <a:t>[</a:t>
            </a:r>
            <a:r>
              <a:rPr kumimoji="1" lang="en-US" altLang="ja-JP" sz="2400" dirty="0" err="1" smtClean="0"/>
              <a:t>ps</a:t>
            </a:r>
            <a:r>
              <a:rPr kumimoji="1" lang="en-US" altLang="ja-JP" sz="2400" dirty="0" smtClean="0"/>
              <a:t>]</a:t>
            </a:r>
            <a:r>
              <a:rPr kumimoji="1" lang="ja-JP" altLang="en-US" sz="2400" dirty="0" smtClean="0"/>
              <a:t>・ブロックサイズ</a:t>
            </a:r>
            <a:r>
              <a:rPr lang="ja-JP" altLang="en-US" sz="2400" dirty="0" smtClean="0"/>
              <a:t>・カットオフ距離</a:t>
            </a:r>
            <a:r>
              <a:rPr lang="en-US" altLang="ja-JP" sz="2400" dirty="0" smtClean="0"/>
              <a:t>[</a:t>
            </a:r>
            <a:r>
              <a:rPr lang="en-US" altLang="ja-JP" sz="2400" dirty="0" err="1" smtClean="0"/>
              <a:t>ps</a:t>
            </a:r>
            <a:r>
              <a:rPr lang="en-US" altLang="ja-JP" sz="2400" dirty="0" smtClean="0"/>
              <a:t>])</a:t>
            </a:r>
            <a:r>
              <a:rPr lang="ja-JP" altLang="en-US" sz="2400" dirty="0" err="1" smtClean="0"/>
              <a:t>。</a:t>
            </a:r>
            <a:r>
              <a:rPr kumimoji="1" lang="ja-JP" altLang="en-US" sz="2400" dirty="0" smtClean="0"/>
              <a:t>ただしブロックサイズについては、正方形に分割してい</a:t>
            </a:r>
            <a:r>
              <a:rPr lang="ja-JP" altLang="en-US" sz="2400" dirty="0"/>
              <a:t>る</a:t>
            </a:r>
            <a:r>
              <a:rPr kumimoji="1" lang="ja-JP" altLang="en-US" sz="2400" dirty="0" smtClean="0"/>
              <a:t>。</a:t>
            </a:r>
            <a:endParaRPr kumimoji="1" lang="en-US" altLang="ja-JP" sz="2000" dirty="0" smtClean="0"/>
          </a:p>
          <a:p>
            <a:pPr>
              <a:buNone/>
            </a:pPr>
            <a:endParaRPr kumimoji="1" lang="en-US" altLang="ja-JP" sz="2400" dirty="0" smtClean="0"/>
          </a:p>
          <a:p>
            <a:r>
              <a:rPr kumimoji="1" lang="ja-JP" altLang="en-US" sz="2400" dirty="0" smtClean="0"/>
              <a:t>逐次プログラム</a:t>
            </a:r>
            <a:endParaRPr kumimoji="1" lang="en-US" altLang="ja-JP" sz="2400" dirty="0" smtClean="0"/>
          </a:p>
          <a:p>
            <a:pPr lvl="1"/>
            <a:r>
              <a:rPr lang="en-US" altLang="ja-JP" sz="2000" dirty="0" err="1" smtClean="0"/>
              <a:t>icc</a:t>
            </a:r>
            <a:r>
              <a:rPr lang="en-US" altLang="ja-JP" sz="2000" dirty="0" smtClean="0"/>
              <a:t>/</a:t>
            </a:r>
            <a:r>
              <a:rPr lang="en-US" altLang="ja-JP" sz="2000" dirty="0" err="1" smtClean="0"/>
              <a:t>gcc</a:t>
            </a:r>
            <a:r>
              <a:rPr lang="en-US" altLang="ja-JP" sz="2000" dirty="0" smtClean="0"/>
              <a:t> [</a:t>
            </a:r>
            <a:r>
              <a:rPr lang="ja-JP" altLang="en-US" sz="2000" dirty="0" smtClean="0"/>
              <a:t>オプション</a:t>
            </a:r>
            <a:r>
              <a:rPr lang="en-US" altLang="ja-JP" sz="2000" dirty="0" smtClean="0"/>
              <a:t>-O0/-O3/-fast]</a:t>
            </a:r>
            <a:r>
              <a:rPr lang="ja-JP" altLang="en-US" sz="2000" dirty="0" smtClean="0"/>
              <a:t> </a:t>
            </a:r>
            <a:r>
              <a:rPr lang="en-US" altLang="ja-JP" sz="2000" dirty="0" smtClean="0"/>
              <a:t>–o [</a:t>
            </a:r>
            <a:r>
              <a:rPr lang="ja-JP" altLang="en-US" sz="2000" dirty="0" smtClean="0"/>
              <a:t>コンパイル後のプログラム名</a:t>
            </a:r>
            <a:r>
              <a:rPr lang="en-US" altLang="ja-JP" sz="2000" dirty="0" smtClean="0"/>
              <a:t>] [c</a:t>
            </a:r>
            <a:r>
              <a:rPr lang="ja-JP" altLang="en-US" sz="2000" dirty="0" smtClean="0"/>
              <a:t>プログラム</a:t>
            </a:r>
            <a:r>
              <a:rPr lang="ja-JP" altLang="en-US" sz="2000" dirty="0"/>
              <a:t>名</a:t>
            </a:r>
            <a:r>
              <a:rPr lang="en-US" altLang="ja-JP" sz="2000" dirty="0" smtClean="0"/>
              <a:t>]</a:t>
            </a:r>
            <a:r>
              <a:rPr lang="ja-JP" altLang="en-US" sz="2000" dirty="0"/>
              <a:t> </a:t>
            </a:r>
            <a:r>
              <a:rPr lang="en-US" altLang="ja-JP" sz="2000" dirty="0" smtClean="0"/>
              <a:t>–lm</a:t>
            </a:r>
          </a:p>
          <a:p>
            <a:pPr lvl="1"/>
            <a:r>
              <a:rPr kumimoji="1" lang="en-US" altLang="ja-JP" sz="2000" dirty="0" smtClean="0"/>
              <a:t>./[</a:t>
            </a:r>
            <a:r>
              <a:rPr kumimoji="1" lang="ja-JP" altLang="en-US" sz="2000" dirty="0" smtClean="0"/>
              <a:t>コンパイル後のプログラム名</a:t>
            </a:r>
            <a:r>
              <a:rPr kumimoji="1" lang="en-US" altLang="ja-JP" sz="2000" dirty="0" smtClean="0"/>
              <a:t>] –a </a:t>
            </a:r>
            <a:r>
              <a:rPr kumimoji="1" lang="ja-JP" altLang="en-US" sz="2000" dirty="0" smtClean="0"/>
              <a:t>粒子数</a:t>
            </a:r>
            <a:r>
              <a:rPr kumimoji="1" lang="en-US" altLang="ja-JP" sz="2000" dirty="0" smtClean="0"/>
              <a:t>[</a:t>
            </a:r>
            <a:r>
              <a:rPr kumimoji="1" lang="ja-JP" altLang="en-US" sz="2000" dirty="0" smtClean="0"/>
              <a:t>個</a:t>
            </a:r>
            <a:r>
              <a:rPr kumimoji="1" lang="en-US" altLang="ja-JP" sz="2000" dirty="0" smtClean="0"/>
              <a:t>] </a:t>
            </a:r>
            <a:r>
              <a:rPr kumimoji="1" lang="ja-JP" altLang="en-US" sz="2000" dirty="0" smtClean="0"/>
              <a:t>シミュレーション時間</a:t>
            </a:r>
            <a:r>
              <a:rPr kumimoji="1" lang="en-US" altLang="ja-JP" sz="2000" dirty="0" smtClean="0"/>
              <a:t>[</a:t>
            </a:r>
            <a:r>
              <a:rPr kumimoji="1" lang="en-US" altLang="ja-JP" sz="2000" dirty="0" err="1" smtClean="0"/>
              <a:t>ps</a:t>
            </a:r>
            <a:r>
              <a:rPr kumimoji="1" lang="en-US" altLang="ja-JP" sz="2000" dirty="0" smtClean="0"/>
              <a:t>]</a:t>
            </a:r>
            <a:r>
              <a:rPr kumimoji="1" lang="ja-JP" altLang="en-US" sz="2000" dirty="0" smtClean="0"/>
              <a:t> ブロックサイズ カットオフ距離</a:t>
            </a:r>
            <a:endParaRPr kumimoji="1" lang="en-US" altLang="ja-JP" sz="2000" dirty="0" smtClean="0"/>
          </a:p>
          <a:p>
            <a:pPr lvl="1">
              <a:buNone/>
            </a:pPr>
            <a:r>
              <a:rPr lang="ja-JP" altLang="en-US" sz="2000" dirty="0" smtClean="0"/>
              <a:t>例</a:t>
            </a:r>
            <a:endParaRPr lang="en-US" altLang="ja-JP" sz="2000" dirty="0" smtClean="0"/>
          </a:p>
          <a:p>
            <a:pPr lvl="1"/>
            <a:r>
              <a:rPr kumimoji="1" lang="en-US" altLang="ja-JP" sz="2000" dirty="0" err="1" smtClean="0"/>
              <a:t>icc</a:t>
            </a:r>
            <a:r>
              <a:rPr kumimoji="1" lang="en-US" altLang="ja-JP" sz="2000" dirty="0" smtClean="0"/>
              <a:t> –fast –o </a:t>
            </a:r>
            <a:r>
              <a:rPr kumimoji="1" lang="en-US" altLang="ja-JP" sz="2000" dirty="0" err="1" smtClean="0"/>
              <a:t>Ar</a:t>
            </a:r>
            <a:r>
              <a:rPr kumimoji="1" lang="en-US" altLang="ja-JP" sz="2000" dirty="0" smtClean="0"/>
              <a:t> </a:t>
            </a:r>
            <a:r>
              <a:rPr kumimoji="1" lang="en-US" altLang="ja-JP" sz="2000" dirty="0" err="1" smtClean="0"/>
              <a:t>Arnijigen-tikuji.c</a:t>
            </a:r>
            <a:endParaRPr kumimoji="1" lang="en-US" altLang="ja-JP" sz="2000" dirty="0" smtClean="0"/>
          </a:p>
          <a:p>
            <a:pPr lvl="1"/>
            <a:r>
              <a:rPr lang="en-US" altLang="ja-JP" sz="2000" dirty="0" err="1" smtClean="0"/>
              <a:t>gcc</a:t>
            </a:r>
            <a:r>
              <a:rPr lang="en-US" altLang="ja-JP" sz="2000" dirty="0" smtClean="0"/>
              <a:t> </a:t>
            </a:r>
            <a:r>
              <a:rPr lang="en-US" altLang="ja-JP" sz="2000" dirty="0"/>
              <a:t>–O0 –o </a:t>
            </a:r>
            <a:r>
              <a:rPr lang="en-US" altLang="ja-JP" sz="2000" dirty="0" err="1"/>
              <a:t>Ar</a:t>
            </a:r>
            <a:r>
              <a:rPr lang="en-US" altLang="ja-JP" sz="2000" dirty="0"/>
              <a:t> </a:t>
            </a:r>
            <a:r>
              <a:rPr lang="en-US" altLang="ja-JP" sz="2000" dirty="0" err="1" smtClean="0"/>
              <a:t>Arnijigen-tikuji.c</a:t>
            </a:r>
            <a:endParaRPr kumimoji="1" lang="en-US" altLang="ja-JP" sz="2000" dirty="0" smtClean="0"/>
          </a:p>
          <a:p>
            <a:pPr lvl="1"/>
            <a:r>
              <a:rPr lang="en-US" altLang="ja-JP" sz="2000" dirty="0" smtClean="0"/>
              <a:t>./</a:t>
            </a:r>
            <a:r>
              <a:rPr lang="en-US" altLang="ja-JP" sz="2000" dirty="0" err="1" smtClean="0"/>
              <a:t>Ar</a:t>
            </a:r>
            <a:r>
              <a:rPr lang="en-US" altLang="ja-JP" sz="2000" dirty="0" smtClean="0"/>
              <a:t> –a 128 50000 16 0</a:t>
            </a:r>
          </a:p>
          <a:p>
            <a:pPr lvl="1"/>
            <a:endParaRPr lang="en-US" altLang="ja-JP" sz="2000" dirty="0" smtClean="0"/>
          </a:p>
          <a:p>
            <a:pPr lvl="1">
              <a:buNone/>
            </a:pPr>
            <a:endParaRPr kumimoji="1" lang="en-US" altLang="ja-JP" sz="2000" dirty="0" smtClean="0"/>
          </a:p>
          <a:p>
            <a:r>
              <a:rPr lang="ja-JP" altLang="en-US" sz="2400" dirty="0" smtClean="0"/>
              <a:t>並列プログラム</a:t>
            </a:r>
            <a:endParaRPr lang="en-US" altLang="ja-JP" sz="2400" dirty="0" smtClean="0"/>
          </a:p>
          <a:p>
            <a:pPr lvl="1">
              <a:buNone/>
            </a:pPr>
            <a:r>
              <a:rPr lang="ja-JP" altLang="en-US" sz="2000" dirty="0"/>
              <a:t>例</a:t>
            </a:r>
            <a:endParaRPr lang="en-US" altLang="ja-JP" sz="2000" dirty="0" smtClean="0"/>
          </a:p>
          <a:p>
            <a:pPr lvl="1"/>
            <a:r>
              <a:rPr lang="en-US" altLang="ja-JP" sz="2000" dirty="0" err="1" smtClean="0"/>
              <a:t>mpiicc</a:t>
            </a:r>
            <a:r>
              <a:rPr lang="en-US" altLang="ja-JP" sz="2000" dirty="0" smtClean="0"/>
              <a:t> -O0 –o </a:t>
            </a:r>
            <a:r>
              <a:rPr lang="en-US" altLang="ja-JP" sz="2000" dirty="0" err="1" smtClean="0"/>
              <a:t>Ar</a:t>
            </a:r>
            <a:r>
              <a:rPr lang="en-US" altLang="ja-JP" sz="2000" dirty="0" smtClean="0"/>
              <a:t> </a:t>
            </a:r>
            <a:r>
              <a:rPr lang="en-US" altLang="ja-JP" sz="2000" dirty="0" err="1" smtClean="0"/>
              <a:t>Arheiretu-nijigen.c</a:t>
            </a:r>
            <a:r>
              <a:rPr lang="en-US" altLang="ja-JP" sz="2000" dirty="0" smtClean="0"/>
              <a:t> –lm</a:t>
            </a:r>
          </a:p>
          <a:p>
            <a:pPr lvl="1"/>
            <a:r>
              <a:rPr lang="en-US" altLang="ja-JP" sz="2000" dirty="0" err="1" smtClean="0"/>
              <a:t>mpirun</a:t>
            </a:r>
            <a:r>
              <a:rPr lang="en-US" altLang="ja-JP" sz="2000" dirty="0" smtClean="0"/>
              <a:t> –</a:t>
            </a:r>
            <a:r>
              <a:rPr lang="en-US" altLang="ja-JP" sz="2000" dirty="0" err="1" smtClean="0"/>
              <a:t>np</a:t>
            </a:r>
            <a:r>
              <a:rPr lang="en-US" altLang="ja-JP" sz="2000" dirty="0" smtClean="0"/>
              <a:t> 8[</a:t>
            </a:r>
            <a:r>
              <a:rPr lang="en-US" altLang="ja-JP" sz="2000" dirty="0" err="1" smtClean="0"/>
              <a:t>procs</a:t>
            </a:r>
            <a:r>
              <a:rPr lang="en-US" altLang="ja-JP" sz="2000" dirty="0" smtClean="0"/>
              <a:t>] ./</a:t>
            </a:r>
            <a:r>
              <a:rPr lang="en-US" altLang="ja-JP" sz="2000" dirty="0" err="1" smtClean="0"/>
              <a:t>Ar</a:t>
            </a:r>
            <a:r>
              <a:rPr lang="en-US" altLang="ja-JP" sz="2000" dirty="0" smtClean="0"/>
              <a:t> –a 128 50000 16 0 </a:t>
            </a:r>
          </a:p>
          <a:p>
            <a:endParaRPr lang="en-US" altLang="ja-JP" sz="2400" dirty="0" smtClean="0"/>
          </a:p>
          <a:p>
            <a:pPr>
              <a:buNone/>
            </a:pPr>
            <a:endParaRPr kumimoji="1" lang="en-US" altLang="ja-JP" sz="2400" dirty="0" smtClean="0"/>
          </a:p>
          <a:p>
            <a:endParaRPr kumimoji="1" lang="ja-JP"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プログラムの種類と実行方法例</a:t>
            </a:r>
            <a:r>
              <a:rPr kumimoji="1" lang="en-US" altLang="ja-JP" dirty="0" smtClean="0"/>
              <a:t>(1)</a:t>
            </a:r>
            <a:br>
              <a:rPr kumimoji="1" lang="en-US" altLang="ja-JP" dirty="0" smtClean="0"/>
            </a:br>
            <a:endParaRPr kumimoji="1" lang="ja-JP" altLang="en-US" dirty="0"/>
          </a:p>
        </p:txBody>
      </p:sp>
      <p:sp>
        <p:nvSpPr>
          <p:cNvPr id="3" name="コンテンツ プレースホルダ 2"/>
          <p:cNvSpPr>
            <a:spLocks noGrp="1"/>
          </p:cNvSpPr>
          <p:nvPr>
            <p:ph idx="1"/>
          </p:nvPr>
        </p:nvSpPr>
        <p:spPr>
          <a:xfrm>
            <a:off x="467544" y="980728"/>
            <a:ext cx="8229600" cy="5877272"/>
          </a:xfrm>
        </p:spPr>
        <p:txBody>
          <a:bodyPr>
            <a:normAutofit fontScale="70000" lnSpcReduction="20000"/>
          </a:bodyPr>
          <a:lstStyle/>
          <a:p>
            <a:pPr>
              <a:buNone/>
            </a:pPr>
            <a:r>
              <a:rPr lang="en-US" altLang="ja-JP" dirty="0" err="1" smtClean="0"/>
              <a:t>Artikuji.c</a:t>
            </a:r>
            <a:r>
              <a:rPr lang="en-US" altLang="ja-JP" dirty="0" smtClean="0"/>
              <a:t>	</a:t>
            </a:r>
            <a:r>
              <a:rPr lang="ja-JP" altLang="en-US" dirty="0" smtClean="0"/>
              <a:t>逐次プログラム</a:t>
            </a:r>
            <a:endParaRPr lang="en-US" altLang="ja-JP" dirty="0" smtClean="0"/>
          </a:p>
          <a:p>
            <a:pPr lvl="1"/>
            <a:r>
              <a:rPr lang="en-US" altLang="ja-JP" sz="2900" dirty="0" smtClean="0">
                <a:solidFill>
                  <a:schemeClr val="bg1">
                    <a:lumMod val="65000"/>
                  </a:schemeClr>
                </a:solidFill>
              </a:rPr>
              <a:t>./</a:t>
            </a:r>
            <a:r>
              <a:rPr lang="en-US" altLang="ja-JP" sz="2900" dirty="0" err="1" smtClean="0">
                <a:solidFill>
                  <a:schemeClr val="bg1">
                    <a:lumMod val="65000"/>
                  </a:schemeClr>
                </a:solidFill>
              </a:rPr>
              <a:t>Ar</a:t>
            </a:r>
            <a:r>
              <a:rPr lang="en-US" altLang="ja-JP" sz="2900" dirty="0" smtClean="0">
                <a:solidFill>
                  <a:schemeClr val="bg1">
                    <a:lumMod val="65000"/>
                  </a:schemeClr>
                </a:solidFill>
              </a:rPr>
              <a:t> –a 128 50000 0 0</a:t>
            </a:r>
          </a:p>
          <a:p>
            <a:pPr>
              <a:buNone/>
            </a:pPr>
            <a:endParaRPr lang="en-US" altLang="ja-JP" dirty="0"/>
          </a:p>
          <a:p>
            <a:pPr>
              <a:buNone/>
            </a:pPr>
            <a:r>
              <a:rPr lang="en-US" altLang="ja-JP" dirty="0" err="1" smtClean="0"/>
              <a:t>Arnijigen-tikuji.c</a:t>
            </a:r>
            <a:r>
              <a:rPr lang="en-US" altLang="ja-JP" dirty="0"/>
              <a:t>	</a:t>
            </a:r>
            <a:r>
              <a:rPr lang="ja-JP" altLang="en-US" dirty="0" smtClean="0"/>
              <a:t>逐次</a:t>
            </a:r>
            <a:r>
              <a:rPr lang="en-US" altLang="ja-JP" dirty="0" smtClean="0"/>
              <a:t>+</a:t>
            </a:r>
            <a:r>
              <a:rPr lang="ja-JP" altLang="en-US" dirty="0" smtClean="0"/>
              <a:t>二次元ブロック分割</a:t>
            </a:r>
            <a:endParaRPr lang="en-US" altLang="ja-JP" dirty="0"/>
          </a:p>
          <a:p>
            <a:pPr lvl="1"/>
            <a:r>
              <a:rPr lang="en-US" altLang="ja-JP" sz="2900" dirty="0" smtClean="0">
                <a:solidFill>
                  <a:schemeClr val="bg1">
                    <a:lumMod val="65000"/>
                  </a:schemeClr>
                </a:solidFill>
              </a:rPr>
              <a:t>./</a:t>
            </a:r>
            <a:r>
              <a:rPr lang="en-US" altLang="ja-JP" sz="2900" dirty="0" err="1" smtClean="0">
                <a:solidFill>
                  <a:schemeClr val="bg1">
                    <a:lumMod val="65000"/>
                  </a:schemeClr>
                </a:solidFill>
              </a:rPr>
              <a:t>Ar</a:t>
            </a:r>
            <a:r>
              <a:rPr lang="en-US" altLang="ja-JP" sz="2900" dirty="0" smtClean="0">
                <a:solidFill>
                  <a:schemeClr val="bg1">
                    <a:lumMod val="65000"/>
                  </a:schemeClr>
                </a:solidFill>
              </a:rPr>
              <a:t> –a 128 5000 16 0</a:t>
            </a:r>
          </a:p>
          <a:p>
            <a:pPr>
              <a:buNone/>
            </a:pPr>
            <a:endParaRPr lang="ja-JP" altLang="en-US" dirty="0" smtClean="0"/>
          </a:p>
          <a:p>
            <a:pPr>
              <a:buNone/>
            </a:pPr>
            <a:r>
              <a:rPr lang="en-US" altLang="ja-JP" dirty="0" err="1" smtClean="0"/>
              <a:t>tikuji-nijigen-unroll.c</a:t>
            </a:r>
            <a:r>
              <a:rPr lang="en-US" altLang="ja-JP" dirty="0"/>
              <a:t>	</a:t>
            </a:r>
            <a:r>
              <a:rPr lang="ja-JP" altLang="en-US" dirty="0" smtClean="0"/>
              <a:t>逐次</a:t>
            </a:r>
            <a:r>
              <a:rPr lang="en-US" altLang="ja-JP" dirty="0" smtClean="0"/>
              <a:t>+</a:t>
            </a:r>
            <a:r>
              <a:rPr lang="ja-JP" altLang="en-US" dirty="0" smtClean="0"/>
              <a:t>二次元ブロック分割</a:t>
            </a:r>
            <a:r>
              <a:rPr lang="en-US" altLang="ja-JP" dirty="0" smtClean="0"/>
              <a:t>+</a:t>
            </a:r>
            <a:r>
              <a:rPr lang="ja-JP" altLang="en-US" dirty="0" smtClean="0"/>
              <a:t>ループアンロール</a:t>
            </a:r>
            <a:endParaRPr lang="en-US" altLang="ja-JP" dirty="0" smtClean="0"/>
          </a:p>
          <a:p>
            <a:pPr lvl="1"/>
            <a:r>
              <a:rPr lang="en-US" altLang="ja-JP" dirty="0" smtClean="0">
                <a:solidFill>
                  <a:schemeClr val="bg1">
                    <a:lumMod val="65000"/>
                  </a:schemeClr>
                </a:solidFill>
              </a:rPr>
              <a:t>./</a:t>
            </a:r>
            <a:r>
              <a:rPr lang="en-US" altLang="ja-JP" dirty="0" err="1" smtClean="0">
                <a:solidFill>
                  <a:schemeClr val="bg1">
                    <a:lumMod val="65000"/>
                  </a:schemeClr>
                </a:solidFill>
              </a:rPr>
              <a:t>Ar</a:t>
            </a:r>
            <a:r>
              <a:rPr lang="en-US" altLang="ja-JP" dirty="0" smtClean="0">
                <a:solidFill>
                  <a:schemeClr val="bg1">
                    <a:lumMod val="65000"/>
                  </a:schemeClr>
                </a:solidFill>
              </a:rPr>
              <a:t> –a 128 5000 </a:t>
            </a:r>
            <a:r>
              <a:rPr lang="en-US" altLang="ja-JP" dirty="0" smtClean="0">
                <a:solidFill>
                  <a:srgbClr val="0070C0"/>
                </a:solidFill>
              </a:rPr>
              <a:t>4</a:t>
            </a:r>
            <a:r>
              <a:rPr lang="en-US" altLang="ja-JP" dirty="0" smtClean="0">
                <a:solidFill>
                  <a:schemeClr val="bg1">
                    <a:lumMod val="65000"/>
                  </a:schemeClr>
                </a:solidFill>
              </a:rPr>
              <a:t>(</a:t>
            </a:r>
            <a:r>
              <a:rPr lang="ja-JP" altLang="en-US" dirty="0" smtClean="0">
                <a:solidFill>
                  <a:schemeClr val="bg1">
                    <a:lumMod val="65000"/>
                  </a:schemeClr>
                </a:solidFill>
              </a:rPr>
              <a:t>固定</a:t>
            </a:r>
            <a:r>
              <a:rPr lang="en-US" altLang="ja-JP" dirty="0" smtClean="0">
                <a:solidFill>
                  <a:schemeClr val="bg1">
                    <a:lumMod val="65000"/>
                  </a:schemeClr>
                </a:solidFill>
              </a:rPr>
              <a:t>) 0</a:t>
            </a:r>
          </a:p>
          <a:p>
            <a:pPr lvl="1"/>
            <a:r>
              <a:rPr lang="en-US" altLang="ja-JP" dirty="0" smtClean="0"/>
              <a:t>※</a:t>
            </a:r>
            <a:r>
              <a:rPr lang="ja-JP" altLang="en-US" dirty="0" smtClean="0">
                <a:solidFill>
                  <a:srgbClr val="0070C0"/>
                </a:solidFill>
              </a:rPr>
              <a:t>ループアンロール時にはブロックサイズを</a:t>
            </a:r>
            <a:r>
              <a:rPr lang="en-US" altLang="ja-JP" dirty="0" smtClean="0">
                <a:solidFill>
                  <a:srgbClr val="0070C0"/>
                </a:solidFill>
              </a:rPr>
              <a:t>4</a:t>
            </a:r>
            <a:r>
              <a:rPr lang="ja-JP" altLang="en-US" dirty="0" smtClean="0">
                <a:solidFill>
                  <a:srgbClr val="0070C0"/>
                </a:solidFill>
              </a:rPr>
              <a:t>固定</a:t>
            </a:r>
            <a:r>
              <a:rPr lang="en-US" altLang="ja-JP" dirty="0" smtClean="0">
                <a:solidFill>
                  <a:srgbClr val="0070C0"/>
                </a:solidFill>
              </a:rPr>
              <a:t>.</a:t>
            </a:r>
            <a:r>
              <a:rPr lang="ja-JP" altLang="en-US" dirty="0" smtClean="0"/>
              <a:t>またループアンロールについてはレジスタに乗り易い様に二次元ブロック分割を施した。段数については</a:t>
            </a:r>
            <a:r>
              <a:rPr lang="en-US" altLang="ja-JP" dirty="0" smtClean="0"/>
              <a:t>4*4</a:t>
            </a:r>
            <a:r>
              <a:rPr lang="ja-JP" altLang="en-US" dirty="0" smtClean="0"/>
              <a:t>の正方形である。</a:t>
            </a:r>
            <a:endParaRPr lang="ja-JP" altLang="en-US" dirty="0" smtClean="0">
              <a:solidFill>
                <a:srgbClr val="0070C0"/>
              </a:solidFill>
            </a:endParaRPr>
          </a:p>
          <a:p>
            <a:pPr>
              <a:buNone/>
            </a:pPr>
            <a:endParaRPr lang="en-US" altLang="ja-JP" dirty="0" smtClean="0"/>
          </a:p>
          <a:p>
            <a:pPr>
              <a:buNone/>
            </a:pPr>
            <a:r>
              <a:rPr lang="en-US" altLang="ja-JP" dirty="0" err="1" smtClean="0"/>
              <a:t>Arheiretu-nijigen.c</a:t>
            </a:r>
            <a:r>
              <a:rPr lang="en-US" altLang="ja-JP" dirty="0" smtClean="0"/>
              <a:t>	</a:t>
            </a:r>
            <a:r>
              <a:rPr lang="ja-JP" altLang="en-US" dirty="0" smtClean="0"/>
              <a:t>並列</a:t>
            </a:r>
            <a:r>
              <a:rPr lang="en-US" altLang="ja-JP" dirty="0" smtClean="0"/>
              <a:t>+</a:t>
            </a:r>
            <a:r>
              <a:rPr lang="ja-JP" altLang="en-US" dirty="0" smtClean="0"/>
              <a:t>二次元ブロック分割</a:t>
            </a:r>
            <a:endParaRPr lang="en-US" altLang="ja-JP" dirty="0" smtClean="0"/>
          </a:p>
          <a:p>
            <a:pPr lvl="1"/>
            <a:r>
              <a:rPr lang="en-US" altLang="ja-JP" dirty="0" err="1" smtClean="0">
                <a:solidFill>
                  <a:schemeClr val="bg1">
                    <a:lumMod val="65000"/>
                  </a:schemeClr>
                </a:solidFill>
              </a:rPr>
              <a:t>mpirun</a:t>
            </a:r>
            <a:r>
              <a:rPr lang="en-US" altLang="ja-JP" dirty="0" smtClean="0">
                <a:solidFill>
                  <a:schemeClr val="bg1">
                    <a:lumMod val="65000"/>
                  </a:schemeClr>
                </a:solidFill>
              </a:rPr>
              <a:t> –</a:t>
            </a:r>
            <a:r>
              <a:rPr lang="en-US" altLang="ja-JP" dirty="0" err="1" smtClean="0">
                <a:solidFill>
                  <a:schemeClr val="bg1">
                    <a:lumMod val="65000"/>
                  </a:schemeClr>
                </a:solidFill>
              </a:rPr>
              <a:t>np</a:t>
            </a:r>
            <a:r>
              <a:rPr lang="en-US" altLang="ja-JP" dirty="0" smtClean="0">
                <a:solidFill>
                  <a:schemeClr val="bg1">
                    <a:lumMod val="65000"/>
                  </a:schemeClr>
                </a:solidFill>
              </a:rPr>
              <a:t> 8[</a:t>
            </a:r>
            <a:r>
              <a:rPr lang="en-US" altLang="ja-JP" dirty="0" err="1" smtClean="0">
                <a:solidFill>
                  <a:schemeClr val="bg1">
                    <a:lumMod val="65000"/>
                  </a:schemeClr>
                </a:solidFill>
              </a:rPr>
              <a:t>procs</a:t>
            </a:r>
            <a:r>
              <a:rPr lang="en-US" altLang="ja-JP" dirty="0" smtClean="0">
                <a:solidFill>
                  <a:schemeClr val="bg1">
                    <a:lumMod val="65000"/>
                  </a:schemeClr>
                </a:solidFill>
              </a:rPr>
              <a:t>] ./</a:t>
            </a:r>
            <a:r>
              <a:rPr lang="en-US" altLang="ja-JP" dirty="0" err="1" smtClean="0">
                <a:solidFill>
                  <a:schemeClr val="bg1">
                    <a:lumMod val="65000"/>
                  </a:schemeClr>
                </a:solidFill>
              </a:rPr>
              <a:t>Ar</a:t>
            </a:r>
            <a:r>
              <a:rPr lang="en-US" altLang="ja-JP" dirty="0" smtClean="0">
                <a:solidFill>
                  <a:schemeClr val="bg1">
                    <a:lumMod val="65000"/>
                  </a:schemeClr>
                </a:solidFill>
              </a:rPr>
              <a:t> –a 128 50000 16 0 </a:t>
            </a:r>
          </a:p>
          <a:p>
            <a:pPr>
              <a:buNone/>
            </a:pPr>
            <a:endParaRPr lang="ja-JP" altLang="en-US" dirty="0" smtClean="0"/>
          </a:p>
          <a:p>
            <a:pPr>
              <a:buNone/>
            </a:pPr>
            <a:r>
              <a:rPr lang="en-US" altLang="ja-JP" dirty="0" err="1" smtClean="0"/>
              <a:t>Arheiretu-nijigen-unroll.c</a:t>
            </a:r>
            <a:r>
              <a:rPr lang="en-US" altLang="ja-JP" dirty="0" smtClean="0"/>
              <a:t>	</a:t>
            </a:r>
            <a:r>
              <a:rPr lang="ja-JP" altLang="en-US" sz="2600" dirty="0" smtClean="0"/>
              <a:t>並列</a:t>
            </a:r>
            <a:r>
              <a:rPr lang="en-US" altLang="ja-JP" sz="2600" dirty="0" smtClean="0"/>
              <a:t>+</a:t>
            </a:r>
            <a:r>
              <a:rPr lang="ja-JP" altLang="en-US" sz="2600" dirty="0" smtClean="0"/>
              <a:t>ループアンロール</a:t>
            </a:r>
            <a:r>
              <a:rPr lang="en-US" altLang="ja-JP" sz="2600" dirty="0" smtClean="0"/>
              <a:t>+</a:t>
            </a:r>
            <a:r>
              <a:rPr lang="ja-JP" altLang="en-US" sz="2600" dirty="0" smtClean="0"/>
              <a:t>二次元ブロック分割</a:t>
            </a:r>
            <a:endParaRPr lang="en-US" altLang="ja-JP" sz="2600" dirty="0" smtClean="0"/>
          </a:p>
          <a:p>
            <a:pPr lvl="1"/>
            <a:r>
              <a:rPr lang="en-US" altLang="ja-JP" sz="2900" dirty="0" err="1" smtClean="0">
                <a:solidFill>
                  <a:schemeClr val="bg1">
                    <a:lumMod val="65000"/>
                  </a:schemeClr>
                </a:solidFill>
              </a:rPr>
              <a:t>mpirun</a:t>
            </a:r>
            <a:r>
              <a:rPr lang="en-US" altLang="ja-JP" sz="2900" dirty="0" smtClean="0">
                <a:solidFill>
                  <a:schemeClr val="bg1">
                    <a:lumMod val="65000"/>
                  </a:schemeClr>
                </a:solidFill>
              </a:rPr>
              <a:t> –</a:t>
            </a:r>
            <a:r>
              <a:rPr lang="en-US" altLang="ja-JP" sz="2900" dirty="0" err="1" smtClean="0">
                <a:solidFill>
                  <a:schemeClr val="bg1">
                    <a:lumMod val="65000"/>
                  </a:schemeClr>
                </a:solidFill>
              </a:rPr>
              <a:t>np</a:t>
            </a:r>
            <a:r>
              <a:rPr lang="en-US" altLang="ja-JP" sz="2900" dirty="0" smtClean="0">
                <a:solidFill>
                  <a:schemeClr val="bg1">
                    <a:lumMod val="65000"/>
                  </a:schemeClr>
                </a:solidFill>
              </a:rPr>
              <a:t> 8[</a:t>
            </a:r>
            <a:r>
              <a:rPr lang="en-US" altLang="ja-JP" sz="2900" dirty="0" err="1" smtClean="0">
                <a:solidFill>
                  <a:schemeClr val="bg1">
                    <a:lumMod val="65000"/>
                  </a:schemeClr>
                </a:solidFill>
              </a:rPr>
              <a:t>procs</a:t>
            </a:r>
            <a:r>
              <a:rPr lang="en-US" altLang="ja-JP" sz="2900" dirty="0" smtClean="0">
                <a:solidFill>
                  <a:schemeClr val="bg1">
                    <a:lumMod val="65000"/>
                  </a:schemeClr>
                </a:solidFill>
              </a:rPr>
              <a:t>] ./</a:t>
            </a:r>
            <a:r>
              <a:rPr lang="en-US" altLang="ja-JP" sz="2900" dirty="0" err="1" smtClean="0">
                <a:solidFill>
                  <a:schemeClr val="bg1">
                    <a:lumMod val="65000"/>
                  </a:schemeClr>
                </a:solidFill>
              </a:rPr>
              <a:t>Ar</a:t>
            </a:r>
            <a:r>
              <a:rPr lang="en-US" altLang="ja-JP" sz="2900" dirty="0" smtClean="0">
                <a:solidFill>
                  <a:schemeClr val="bg1">
                    <a:lumMod val="65000"/>
                  </a:schemeClr>
                </a:solidFill>
              </a:rPr>
              <a:t> –a 128 5000 </a:t>
            </a:r>
            <a:r>
              <a:rPr lang="en-US" altLang="ja-JP" sz="2900" dirty="0" smtClean="0">
                <a:solidFill>
                  <a:srgbClr val="0070C0"/>
                </a:solidFill>
              </a:rPr>
              <a:t>4</a:t>
            </a:r>
            <a:r>
              <a:rPr lang="en-US" altLang="ja-JP" sz="2900" dirty="0" smtClean="0">
                <a:solidFill>
                  <a:schemeClr val="bg1">
                    <a:lumMod val="65000"/>
                  </a:schemeClr>
                </a:solidFill>
              </a:rPr>
              <a:t> 0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プログラムの種類と実行方法例</a:t>
            </a:r>
            <a:r>
              <a:rPr lang="en-US" altLang="ja-JP" dirty="0" smtClean="0"/>
              <a:t>(2)</a:t>
            </a:r>
            <a:br>
              <a:rPr lang="en-US" altLang="ja-JP" dirty="0" smtClean="0"/>
            </a:br>
            <a:r>
              <a:rPr lang="ja-JP" altLang="en-US" dirty="0" smtClean="0"/>
              <a:t>カットオフ</a:t>
            </a:r>
            <a:r>
              <a:rPr lang="ja-JP" altLang="en-US" dirty="0"/>
              <a:t>時</a:t>
            </a:r>
            <a:endParaRPr kumimoji="1" lang="ja-JP" altLang="en-US" dirty="0"/>
          </a:p>
        </p:txBody>
      </p:sp>
      <p:sp>
        <p:nvSpPr>
          <p:cNvPr id="3" name="コンテンツ プレースホルダ 2"/>
          <p:cNvSpPr>
            <a:spLocks noGrp="1"/>
          </p:cNvSpPr>
          <p:nvPr>
            <p:ph idx="1"/>
          </p:nvPr>
        </p:nvSpPr>
        <p:spPr>
          <a:xfrm>
            <a:off x="457200" y="1600200"/>
            <a:ext cx="8229600" cy="4997152"/>
          </a:xfrm>
        </p:spPr>
        <p:txBody>
          <a:bodyPr>
            <a:normAutofit fontScale="92500"/>
          </a:bodyPr>
          <a:lstStyle/>
          <a:p>
            <a:pPr>
              <a:buNone/>
            </a:pPr>
            <a:r>
              <a:rPr lang="en-US" altLang="ja-JP" sz="2200" dirty="0" err="1" smtClean="0"/>
              <a:t>Arnijigen</a:t>
            </a:r>
            <a:r>
              <a:rPr lang="en-US" altLang="ja-JP" sz="2200" dirty="0" smtClean="0"/>
              <a:t>-cutoff-</a:t>
            </a:r>
            <a:r>
              <a:rPr lang="en-US" altLang="ja-JP" sz="2200" dirty="0" err="1" smtClean="0"/>
              <a:t>tikuji.c</a:t>
            </a:r>
            <a:r>
              <a:rPr lang="en-US" altLang="ja-JP" sz="2200" dirty="0"/>
              <a:t>	</a:t>
            </a:r>
            <a:r>
              <a:rPr lang="ja-JP" altLang="en-US" sz="2200" dirty="0" smtClean="0"/>
              <a:t>逐次</a:t>
            </a:r>
            <a:r>
              <a:rPr lang="ja-JP" altLang="en-US" sz="2200" dirty="0"/>
              <a:t>プログラム</a:t>
            </a:r>
            <a:r>
              <a:rPr lang="en-US" altLang="ja-JP" sz="2200" dirty="0"/>
              <a:t>+</a:t>
            </a:r>
            <a:r>
              <a:rPr lang="ja-JP" altLang="en-US" sz="2200" dirty="0"/>
              <a:t>二次元ブロック分割</a:t>
            </a:r>
            <a:r>
              <a:rPr lang="en-US" altLang="ja-JP" sz="2200" dirty="0"/>
              <a:t>+</a:t>
            </a:r>
            <a:r>
              <a:rPr lang="ja-JP" altLang="en-US" sz="2200" dirty="0" smtClean="0"/>
              <a:t>カットオフ</a:t>
            </a:r>
            <a:endParaRPr lang="en-US" altLang="ja-JP" sz="2200" dirty="0"/>
          </a:p>
          <a:p>
            <a:pPr lvl="1"/>
            <a:r>
              <a:rPr lang="en-US" altLang="ja-JP" sz="2200" dirty="0"/>
              <a:t>.</a:t>
            </a:r>
            <a:r>
              <a:rPr lang="en-US" altLang="ja-JP" sz="2200" dirty="0" smtClean="0"/>
              <a:t>/</a:t>
            </a:r>
            <a:r>
              <a:rPr lang="en-US" altLang="ja-JP" sz="2200" dirty="0" err="1" smtClean="0"/>
              <a:t>Ar</a:t>
            </a:r>
            <a:r>
              <a:rPr lang="en-US" altLang="ja-JP" sz="2200" dirty="0" smtClean="0"/>
              <a:t> –a 8192 5 0 20</a:t>
            </a:r>
          </a:p>
          <a:p>
            <a:pPr>
              <a:buNone/>
            </a:pPr>
            <a:endParaRPr lang="ja-JP" altLang="en-US" sz="2200" dirty="0"/>
          </a:p>
          <a:p>
            <a:pPr>
              <a:buNone/>
            </a:pPr>
            <a:r>
              <a:rPr lang="en-US" altLang="ja-JP" sz="2200" dirty="0" err="1" smtClean="0"/>
              <a:t>tikuji</a:t>
            </a:r>
            <a:r>
              <a:rPr lang="en-US" altLang="ja-JP" sz="2200" dirty="0" smtClean="0"/>
              <a:t>-</a:t>
            </a:r>
            <a:r>
              <a:rPr lang="en-US" altLang="ja-JP" sz="2200" dirty="0" err="1" smtClean="0"/>
              <a:t>nijigen</a:t>
            </a:r>
            <a:r>
              <a:rPr lang="en-US" altLang="ja-JP" sz="2200" dirty="0" smtClean="0"/>
              <a:t>-unroll-</a:t>
            </a:r>
            <a:r>
              <a:rPr lang="en-US" altLang="ja-JP" sz="2200" dirty="0" err="1" smtClean="0"/>
              <a:t>cutoff.c</a:t>
            </a:r>
            <a:r>
              <a:rPr lang="en-US" altLang="ja-JP" sz="2200" dirty="0" smtClean="0"/>
              <a:t>	</a:t>
            </a:r>
            <a:r>
              <a:rPr lang="ja-JP" altLang="en-US" sz="2200" dirty="0" smtClean="0"/>
              <a:t>逐次</a:t>
            </a:r>
            <a:r>
              <a:rPr lang="ja-JP" altLang="en-US" sz="2200" dirty="0"/>
              <a:t>プログラム</a:t>
            </a:r>
            <a:r>
              <a:rPr lang="en-US" altLang="ja-JP" sz="2200" dirty="0"/>
              <a:t>+</a:t>
            </a:r>
            <a:r>
              <a:rPr lang="ja-JP" altLang="en-US" sz="2200" dirty="0"/>
              <a:t>二次元ブロック分割</a:t>
            </a:r>
            <a:r>
              <a:rPr lang="en-US" altLang="ja-JP" sz="2200" dirty="0"/>
              <a:t>+</a:t>
            </a:r>
            <a:r>
              <a:rPr lang="ja-JP" altLang="en-US" sz="2200" dirty="0"/>
              <a:t>ループアンロール</a:t>
            </a:r>
            <a:r>
              <a:rPr lang="en-US" altLang="ja-JP" sz="2200" dirty="0"/>
              <a:t>+</a:t>
            </a:r>
            <a:r>
              <a:rPr lang="ja-JP" altLang="en-US" sz="2200" dirty="0" smtClean="0"/>
              <a:t>カットオフ</a:t>
            </a:r>
            <a:endParaRPr lang="en-US" altLang="ja-JP" sz="2200" dirty="0"/>
          </a:p>
          <a:p>
            <a:pPr lvl="1"/>
            <a:r>
              <a:rPr lang="en-US" altLang="ja-JP" sz="2200" dirty="0" smtClean="0"/>
              <a:t>./</a:t>
            </a:r>
            <a:r>
              <a:rPr lang="en-US" altLang="ja-JP" sz="2200" dirty="0" err="1" smtClean="0"/>
              <a:t>Ar</a:t>
            </a:r>
            <a:r>
              <a:rPr lang="en-US" altLang="ja-JP" sz="2200" dirty="0" smtClean="0"/>
              <a:t> –a 8192 </a:t>
            </a:r>
            <a:r>
              <a:rPr lang="en-US" altLang="ja-JP" sz="2200" smtClean="0"/>
              <a:t>5 16 </a:t>
            </a:r>
            <a:r>
              <a:rPr lang="en-US" altLang="ja-JP" sz="2200" dirty="0" smtClean="0"/>
              <a:t>20</a:t>
            </a:r>
          </a:p>
          <a:p>
            <a:pPr>
              <a:buNone/>
            </a:pPr>
            <a:endParaRPr lang="ja-JP" altLang="en-US" sz="2200" dirty="0"/>
          </a:p>
          <a:p>
            <a:pPr>
              <a:buNone/>
            </a:pPr>
            <a:r>
              <a:rPr lang="en-US" altLang="ja-JP" sz="2200" dirty="0" err="1" smtClean="0"/>
              <a:t>Arheiretu-nijigen-cutoff.c</a:t>
            </a:r>
            <a:r>
              <a:rPr lang="en-US" altLang="ja-JP" sz="2200" dirty="0" smtClean="0"/>
              <a:t>	</a:t>
            </a:r>
            <a:r>
              <a:rPr lang="ja-JP" altLang="en-US" sz="2200" dirty="0" smtClean="0"/>
              <a:t>並列</a:t>
            </a:r>
            <a:r>
              <a:rPr lang="ja-JP" altLang="en-US" sz="2200" dirty="0"/>
              <a:t>プログラム</a:t>
            </a:r>
            <a:r>
              <a:rPr lang="en-US" altLang="ja-JP" sz="2200" dirty="0"/>
              <a:t>+</a:t>
            </a:r>
            <a:r>
              <a:rPr lang="ja-JP" altLang="en-US" sz="2200" dirty="0"/>
              <a:t>二次元ブロック分割</a:t>
            </a:r>
            <a:r>
              <a:rPr lang="en-US" altLang="ja-JP" sz="2200" dirty="0"/>
              <a:t>+</a:t>
            </a:r>
            <a:r>
              <a:rPr lang="ja-JP" altLang="en-US" sz="2200" dirty="0" smtClean="0"/>
              <a:t>カット</a:t>
            </a:r>
            <a:endParaRPr lang="en-US" altLang="ja-JP" sz="2200" dirty="0" smtClean="0"/>
          </a:p>
          <a:p>
            <a:pPr lvl="1"/>
            <a:r>
              <a:rPr lang="en-US" altLang="ja-JP" sz="2200" dirty="0" err="1" smtClean="0"/>
              <a:t>mpirun</a:t>
            </a:r>
            <a:r>
              <a:rPr lang="en-US" altLang="ja-JP" sz="2200" dirty="0" smtClean="0"/>
              <a:t> –</a:t>
            </a:r>
            <a:r>
              <a:rPr lang="en-US" altLang="ja-JP" sz="2200" dirty="0" err="1" smtClean="0"/>
              <a:t>np</a:t>
            </a:r>
            <a:r>
              <a:rPr lang="en-US" altLang="ja-JP" sz="2200" dirty="0" smtClean="0"/>
              <a:t> 8 ./</a:t>
            </a:r>
            <a:r>
              <a:rPr lang="en-US" altLang="ja-JP" sz="2200" dirty="0" err="1" smtClean="0"/>
              <a:t>Ar</a:t>
            </a:r>
            <a:r>
              <a:rPr lang="en-US" altLang="ja-JP" sz="2200" dirty="0" smtClean="0"/>
              <a:t> –a 8192 5 16 20</a:t>
            </a:r>
          </a:p>
          <a:p>
            <a:pPr>
              <a:buNone/>
            </a:pPr>
            <a:endParaRPr lang="ja-JP" altLang="en-US" sz="2200" dirty="0"/>
          </a:p>
          <a:p>
            <a:pPr>
              <a:buNone/>
            </a:pPr>
            <a:r>
              <a:rPr lang="en-US" altLang="ja-JP" sz="2200" dirty="0" err="1" smtClean="0"/>
              <a:t>heiretu</a:t>
            </a:r>
            <a:r>
              <a:rPr lang="en-US" altLang="ja-JP" sz="2200" dirty="0" smtClean="0"/>
              <a:t>-</a:t>
            </a:r>
            <a:r>
              <a:rPr lang="en-US" altLang="ja-JP" sz="2200" dirty="0" err="1" smtClean="0"/>
              <a:t>nijigen</a:t>
            </a:r>
            <a:r>
              <a:rPr lang="en-US" altLang="ja-JP" sz="2200" dirty="0" smtClean="0"/>
              <a:t>-cutoff-</a:t>
            </a:r>
            <a:r>
              <a:rPr lang="en-US" altLang="ja-JP" sz="2200" dirty="0" err="1" smtClean="0"/>
              <a:t>unroll.c</a:t>
            </a:r>
            <a:r>
              <a:rPr lang="en-US" altLang="ja-JP" sz="2200" dirty="0" smtClean="0"/>
              <a:t>	</a:t>
            </a:r>
            <a:r>
              <a:rPr lang="ja-JP" altLang="en-US" sz="2200" dirty="0" smtClean="0"/>
              <a:t>並列</a:t>
            </a:r>
            <a:r>
              <a:rPr lang="ja-JP" altLang="en-US" sz="2200" dirty="0"/>
              <a:t>プログラム</a:t>
            </a:r>
            <a:r>
              <a:rPr lang="en-US" altLang="ja-JP" sz="2200" dirty="0"/>
              <a:t>+</a:t>
            </a:r>
            <a:r>
              <a:rPr lang="ja-JP" altLang="en-US" sz="2200" dirty="0"/>
              <a:t>二次元ブロック分割</a:t>
            </a:r>
            <a:r>
              <a:rPr lang="en-US" altLang="ja-JP" sz="2200" dirty="0"/>
              <a:t>+</a:t>
            </a:r>
            <a:r>
              <a:rPr lang="ja-JP" altLang="en-US" sz="2200" dirty="0"/>
              <a:t>カットオフ</a:t>
            </a:r>
            <a:r>
              <a:rPr lang="en-US" altLang="ja-JP" sz="2200" dirty="0"/>
              <a:t>+</a:t>
            </a:r>
            <a:r>
              <a:rPr lang="ja-JP" altLang="en-US" sz="2200" dirty="0" smtClean="0"/>
              <a:t>ループアンロール</a:t>
            </a:r>
            <a:endParaRPr lang="en-US" altLang="ja-JP" sz="2200" dirty="0"/>
          </a:p>
          <a:p>
            <a:pPr lvl="1"/>
            <a:r>
              <a:rPr lang="en-US" altLang="ja-JP" sz="2200" dirty="0" err="1" smtClean="0"/>
              <a:t>mpirun</a:t>
            </a:r>
            <a:r>
              <a:rPr lang="en-US" altLang="ja-JP" sz="2200" dirty="0" smtClean="0"/>
              <a:t> –</a:t>
            </a:r>
            <a:r>
              <a:rPr lang="en-US" altLang="ja-JP" sz="2200" dirty="0" err="1" smtClean="0"/>
              <a:t>np</a:t>
            </a:r>
            <a:r>
              <a:rPr lang="en-US" altLang="ja-JP" sz="2200" dirty="0" smtClean="0"/>
              <a:t> 8 ./</a:t>
            </a:r>
            <a:r>
              <a:rPr lang="en-US" altLang="ja-JP" sz="2200" dirty="0" err="1" smtClean="0"/>
              <a:t>Ar</a:t>
            </a:r>
            <a:r>
              <a:rPr lang="en-US" altLang="ja-JP" sz="2200" dirty="0" smtClean="0"/>
              <a:t> –a 8192 5 4 20</a:t>
            </a:r>
          </a:p>
          <a:p>
            <a:pPr>
              <a:buNone/>
            </a:pPr>
            <a:endParaRPr lang="en-US" altLang="ja-JP" sz="2400" dirty="0" smtClean="0"/>
          </a:p>
          <a:p>
            <a:pPr>
              <a:buNone/>
            </a:pPr>
            <a:endParaRPr kumimoji="1" lang="ja-JP"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980728"/>
            <a:ext cx="8229600" cy="5616624"/>
          </a:xfrm>
        </p:spPr>
        <p:txBody>
          <a:bodyPr>
            <a:normAutofit fontScale="85000" lnSpcReduction="20000"/>
          </a:bodyPr>
          <a:lstStyle/>
          <a:p>
            <a:pPr>
              <a:buNone/>
            </a:pPr>
            <a:endParaRPr lang="en-US" altLang="ja-JP" dirty="0"/>
          </a:p>
          <a:p>
            <a:pPr>
              <a:buNone/>
            </a:pPr>
            <a:endParaRPr lang="ja-JP" altLang="en-US" dirty="0"/>
          </a:p>
          <a:p>
            <a:pPr>
              <a:buNone/>
            </a:pPr>
            <a:r>
              <a:rPr lang="en-US" altLang="ja-JP" dirty="0"/>
              <a:t>dell-m1000</a:t>
            </a:r>
            <a:r>
              <a:rPr lang="ja-JP" altLang="en-US" dirty="0"/>
              <a:t>で </a:t>
            </a:r>
            <a:r>
              <a:rPr lang="en-US" altLang="ja-JP" dirty="0"/>
              <a:t>Intel MPI</a:t>
            </a:r>
            <a:r>
              <a:rPr lang="ja-JP" altLang="en-US" dirty="0"/>
              <a:t>を利用する場合の手順を，</a:t>
            </a:r>
          </a:p>
          <a:p>
            <a:pPr>
              <a:buNone/>
            </a:pPr>
            <a:r>
              <a:rPr lang="ja-JP" altLang="en-US" dirty="0"/>
              <a:t>情報共有のため書いておきます．</a:t>
            </a:r>
          </a:p>
          <a:p>
            <a:pPr>
              <a:buNone/>
            </a:pPr>
            <a:endParaRPr lang="ja-JP" altLang="en-US" dirty="0"/>
          </a:p>
          <a:p>
            <a:pPr>
              <a:buNone/>
            </a:pPr>
            <a:r>
              <a:rPr lang="ja-JP" altLang="en-US" dirty="0"/>
              <a:t>特に，計測等のためや，ハイブリッド並列など，</a:t>
            </a:r>
          </a:p>
          <a:p>
            <a:pPr>
              <a:buNone/>
            </a:pPr>
            <a:r>
              <a:rPr lang="ja-JP" altLang="en-US" dirty="0"/>
              <a:t>わざと複数のノードにまたがって実行をさせたい場合，</a:t>
            </a:r>
          </a:p>
          <a:p>
            <a:pPr>
              <a:buNone/>
            </a:pPr>
            <a:r>
              <a:rPr lang="ja-JP" altLang="en-US" dirty="0"/>
              <a:t>ホストファイルや起動コマンドに注意が必要です．</a:t>
            </a:r>
          </a:p>
          <a:p>
            <a:pPr>
              <a:buNone/>
            </a:pPr>
            <a:r>
              <a:rPr lang="ja-JP" altLang="en-US" dirty="0"/>
              <a:t>どのようにホストが割り当てられるかを表示するためのプログラムも，</a:t>
            </a:r>
          </a:p>
          <a:p>
            <a:pPr>
              <a:buNone/>
            </a:pPr>
            <a:r>
              <a:rPr lang="ja-JP" altLang="en-US" dirty="0"/>
              <a:t>末尾に書いておきます．</a:t>
            </a:r>
          </a:p>
          <a:p>
            <a:pPr>
              <a:buNone/>
            </a:pPr>
            <a:endParaRPr lang="ja-JP" altLang="en-US" dirty="0"/>
          </a:p>
          <a:p>
            <a:pPr>
              <a:buNone/>
            </a:pPr>
            <a:r>
              <a:rPr lang="ja-JP" altLang="en-US" dirty="0"/>
              <a:t> </a:t>
            </a:r>
            <a:endParaRPr kumimoji="1" lang="ja-JP" altLang="en-US" dirty="0"/>
          </a:p>
        </p:txBody>
      </p:sp>
      <p:sp>
        <p:nvSpPr>
          <p:cNvPr id="4" name="タイトル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1.</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複数ノードでの実行方法</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ja-JP" altLang="en-US" sz="4000" b="0" i="0" u="none" strike="noStrike" kern="1200" cap="none" spc="0" normalizeH="0" baseline="0" noProof="0" dirty="0" smtClean="0">
                <a:ln>
                  <a:noFill/>
                </a:ln>
                <a:solidFill>
                  <a:schemeClr val="tx1"/>
                </a:solidFill>
                <a:effectLst/>
                <a:uLnTx/>
                <a:uFillTx/>
                <a:latin typeface="+mj-lt"/>
                <a:ea typeface="+mj-ea"/>
                <a:cs typeface="+mj-cs"/>
              </a:rPr>
              <a:t>南里先生より</a:t>
            </a:r>
            <a:r>
              <a:rPr kumimoji="1" lang="en-US" altLang="ja-JP" sz="4000" b="0" i="0" u="none" strike="noStrike" kern="1200" cap="none" spc="0" normalizeH="0" baseline="0" noProof="0" dirty="0" smtClean="0">
                <a:ln>
                  <a:noFill/>
                </a:ln>
                <a:solidFill>
                  <a:schemeClr val="tx1"/>
                </a:solidFill>
                <a:effectLst/>
                <a:uLnTx/>
                <a:uFillTx/>
                <a:latin typeface="+mj-lt"/>
                <a:ea typeface="+mj-ea"/>
                <a:cs typeface="+mj-cs"/>
              </a:rPr>
              <a:t>)</a:t>
            </a:r>
            <a: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400" b="0" i="0" u="none" strike="noStrike" kern="1200" cap="none" spc="0" normalizeH="0" baseline="0" noProof="0" dirty="0" smtClean="0">
                <a:ln>
                  <a:noFill/>
                </a:ln>
                <a:solidFill>
                  <a:schemeClr val="tx1"/>
                </a:solidFill>
                <a:effectLst/>
                <a:uLnTx/>
                <a:uFillTx/>
                <a:latin typeface="+mj-lt"/>
                <a:ea typeface="+mj-ea"/>
                <a:cs typeface="+mj-cs"/>
              </a:rPr>
            </a:br>
            <a:endParaRPr kumimoji="1" lang="ja-JP"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847</Words>
  <Application>Microsoft Office PowerPoint</Application>
  <PresentationFormat>画面に合わせる (4:3)</PresentationFormat>
  <Paragraphs>207</Paragraphs>
  <Slides>12</Slides>
  <Notes>1</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Office テーマ</vt:lpstr>
      <vt:lpstr>分子動力学シミュレーション 引き継ぎ</vt:lpstr>
      <vt:lpstr>目次</vt:lpstr>
      <vt:lpstr>計算機科学・計算物理　 二つの高速化アプローチ </vt:lpstr>
      <vt:lpstr>スライド 4</vt:lpstr>
      <vt:lpstr>スライド 5</vt:lpstr>
      <vt:lpstr>基本的なコンパイル・実行方法 </vt:lpstr>
      <vt:lpstr>プログラムの種類と実行方法例(1) </vt:lpstr>
      <vt:lpstr>プログラムの種類と実行方法例(2) カットオフ時</vt:lpstr>
      <vt:lpstr>スライド 9</vt:lpstr>
      <vt:lpstr>スライド 10</vt:lpstr>
      <vt:lpstr>スライド 11</vt:lpstr>
      <vt:lpstr>スライド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MAR</dc:creator>
  <cp:lastModifiedBy>MAR</cp:lastModifiedBy>
  <cp:revision>35</cp:revision>
  <dcterms:created xsi:type="dcterms:W3CDTF">2011-03-16T05:55:17Z</dcterms:created>
  <dcterms:modified xsi:type="dcterms:W3CDTF">2011-03-22T06:07:37Z</dcterms:modified>
</cp:coreProperties>
</file>