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6"/>
  </p:sldMasterIdLst>
  <p:notesMasterIdLst>
    <p:notesMasterId r:id="rId49"/>
  </p:notesMasterIdLst>
  <p:handoutMasterIdLst>
    <p:handoutMasterId r:id="rId50"/>
  </p:handoutMasterIdLst>
  <p:sldIdLst>
    <p:sldId id="256" r:id="rId17"/>
    <p:sldId id="358" r:id="rId18"/>
    <p:sldId id="339" r:id="rId19"/>
    <p:sldId id="360" r:id="rId20"/>
    <p:sldId id="340" r:id="rId21"/>
    <p:sldId id="357" r:id="rId22"/>
    <p:sldId id="341" r:id="rId23"/>
    <p:sldId id="342" r:id="rId24"/>
    <p:sldId id="346" r:id="rId25"/>
    <p:sldId id="344" r:id="rId26"/>
    <p:sldId id="347" r:id="rId27"/>
    <p:sldId id="371" r:id="rId28"/>
    <p:sldId id="355" r:id="rId29"/>
    <p:sldId id="350" r:id="rId30"/>
    <p:sldId id="352" r:id="rId31"/>
    <p:sldId id="351" r:id="rId32"/>
    <p:sldId id="372" r:id="rId33"/>
    <p:sldId id="373" r:id="rId34"/>
    <p:sldId id="378" r:id="rId35"/>
    <p:sldId id="377" r:id="rId36"/>
    <p:sldId id="385" r:id="rId37"/>
    <p:sldId id="382" r:id="rId38"/>
    <p:sldId id="384" r:id="rId39"/>
    <p:sldId id="354" r:id="rId40"/>
    <p:sldId id="383" r:id="rId41"/>
    <p:sldId id="386" r:id="rId42"/>
    <p:sldId id="381" r:id="rId43"/>
    <p:sldId id="376" r:id="rId44"/>
    <p:sldId id="345" r:id="rId45"/>
    <p:sldId id="349" r:id="rId46"/>
    <p:sldId id="348" r:id="rId47"/>
    <p:sldId id="379"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825178-A3E7-4625-B7A0-74CB3950477E}">
          <p14:sldIdLst>
            <p14:sldId id="256"/>
          </p14:sldIdLst>
        </p14:section>
        <p14:section name="タイトルなしのセクション" id="{E280BACF-FC53-431E-AA2B-C0AA7B46BCF0}">
          <p14:sldIdLst>
            <p14:sldId id="358"/>
            <p14:sldId id="339"/>
            <p14:sldId id="360"/>
            <p14:sldId id="340"/>
            <p14:sldId id="357"/>
            <p14:sldId id="341"/>
            <p14:sldId id="342"/>
            <p14:sldId id="346"/>
            <p14:sldId id="344"/>
            <p14:sldId id="347"/>
            <p14:sldId id="371"/>
            <p14:sldId id="355"/>
            <p14:sldId id="350"/>
            <p14:sldId id="352"/>
            <p14:sldId id="351"/>
            <p14:sldId id="372"/>
            <p14:sldId id="373"/>
            <p14:sldId id="378"/>
            <p14:sldId id="377"/>
            <p14:sldId id="385"/>
            <p14:sldId id="382"/>
            <p14:sldId id="384"/>
            <p14:sldId id="354"/>
            <p14:sldId id="383"/>
            <p14:sldId id="386"/>
            <p14:sldId id="381"/>
            <p14:sldId id="376"/>
            <p14:sldId id="345"/>
            <p14:sldId id="349"/>
            <p14:sldId id="348"/>
            <p14:sldId id="3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29" autoAdjust="0"/>
  </p:normalViewPr>
  <p:slideViewPr>
    <p:cSldViewPr>
      <p:cViewPr varScale="1">
        <p:scale>
          <a:sx n="120" d="100"/>
          <a:sy n="120" d="100"/>
        </p:scale>
        <p:origin x="134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customXml" Target="../customXml/item8.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666691-54C4-44BA-9C65-D613C9AF6996}" type="datetime1">
              <a:rPr kumimoji="1" lang="ja-JP" altLang="en-US" smtClean="0"/>
              <a:t>2020/5/25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0AF98C-EF73-4522-B422-27186FB3DD23}" type="slidenum">
              <a:rPr kumimoji="1" lang="ja-JP" altLang="en-US" smtClean="0"/>
              <a:t>‹#›</a:t>
            </a:fld>
            <a:endParaRPr kumimoji="1" lang="ja-JP" altLang="en-US"/>
          </a:p>
        </p:txBody>
      </p:sp>
    </p:spTree>
    <p:extLst>
      <p:ext uri="{BB962C8B-B14F-4D97-AF65-F5344CB8AC3E}">
        <p14:creationId xmlns:p14="http://schemas.microsoft.com/office/powerpoint/2010/main" val="26631406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FC91F-41EC-48D5-9349-8ED18B42278E}" type="datetime1">
              <a:rPr kumimoji="1" lang="ja-JP" altLang="en-US" smtClean="0"/>
              <a:t>2020/5/25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C1DFA-8041-44A4-87FF-F8E4AF6B00F8}" type="slidenum">
              <a:rPr kumimoji="1" lang="ja-JP" altLang="en-US" smtClean="0"/>
              <a:t>‹#›</a:t>
            </a:fld>
            <a:endParaRPr kumimoji="1" lang="ja-JP" altLang="en-US"/>
          </a:p>
        </p:txBody>
      </p:sp>
    </p:spTree>
    <p:extLst>
      <p:ext uri="{BB962C8B-B14F-4D97-AF65-F5344CB8AC3E}">
        <p14:creationId xmlns:p14="http://schemas.microsoft.com/office/powerpoint/2010/main" val="7269758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2FC91F-41EC-48D5-9349-8ED18B42278E}" type="datetime1">
              <a:rPr kumimoji="1" lang="ja-JP" altLang="en-US" smtClean="0"/>
              <a:t>2020/5/25</a:t>
            </a:fld>
            <a:endParaRPr kumimoji="1" lang="ja-JP" altLang="en-US"/>
          </a:p>
        </p:txBody>
      </p:sp>
      <p:sp>
        <p:nvSpPr>
          <p:cNvPr id="5" name="スライド番号プレースホルダー 4"/>
          <p:cNvSpPr>
            <a:spLocks noGrp="1"/>
          </p:cNvSpPr>
          <p:nvPr>
            <p:ph type="sldNum" sz="quarter" idx="5"/>
          </p:nvPr>
        </p:nvSpPr>
        <p:spPr/>
        <p:txBody>
          <a:bodyPr/>
          <a:lstStyle/>
          <a:p>
            <a:fld id="{310C1DFA-8041-44A4-87FF-F8E4AF6B00F8}" type="slidenum">
              <a:rPr kumimoji="1" lang="ja-JP" altLang="en-US" smtClean="0"/>
              <a:t>1</a:t>
            </a:fld>
            <a:endParaRPr kumimoji="1" lang="ja-JP" altLang="en-US"/>
          </a:p>
        </p:txBody>
      </p:sp>
    </p:spTree>
    <p:extLst>
      <p:ext uri="{BB962C8B-B14F-4D97-AF65-F5344CB8AC3E}">
        <p14:creationId xmlns:p14="http://schemas.microsoft.com/office/powerpoint/2010/main" val="2205445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2050" name="Picture 2" descr="C:\Users\MAR\Pictures\新しいフォルダー\Kyushu_University_ITO_Campus.jpg"/>
          <p:cNvPicPr>
            <a:picLocks noChangeAspect="1" noChangeArrowheads="1"/>
          </p:cNvPicPr>
          <p:nvPr userDrawn="1"/>
        </p:nvPicPr>
        <p:blipFill>
          <a:blip r:embed="rId2" cstate="print"/>
          <a:srcRect/>
          <a:stretch>
            <a:fillRect/>
          </a:stretch>
        </p:blipFill>
        <p:spPr bwMode="auto">
          <a:xfrm>
            <a:off x="-1165504" y="-27383"/>
            <a:ext cx="10332110" cy="6885383"/>
          </a:xfrm>
          <a:prstGeom prst="rect">
            <a:avLst/>
          </a:prstGeom>
          <a:noFill/>
        </p:spPr>
      </p:pic>
      <p:sp>
        <p:nvSpPr>
          <p:cNvPr id="2" name="タイトル 1"/>
          <p:cNvSpPr>
            <a:spLocks noGrp="1"/>
          </p:cNvSpPr>
          <p:nvPr>
            <p:ph type="ctrTitle"/>
          </p:nvPr>
        </p:nvSpPr>
        <p:spPr>
          <a:xfrm>
            <a:off x="685800" y="2130425"/>
            <a:ext cx="7772400" cy="1470025"/>
          </a:xfrm>
        </p:spPr>
        <p:txBody>
          <a:bodyPr/>
          <a:lstStyle>
            <a:lvl1pPr>
              <a:defRPr b="1">
                <a:solidFill>
                  <a:schemeClr val="bg1"/>
                </a:solidFill>
              </a:defRPr>
            </a:lvl1pPr>
          </a:lstStyle>
          <a:p>
            <a:r>
              <a:rPr kumimoji="1" lang="ja-JP" altLang="en-US" dirty="0"/>
              <a:t>マスタ タイトルの書式設定</a:t>
            </a:r>
          </a:p>
        </p:txBody>
      </p:sp>
      <p:sp>
        <p:nvSpPr>
          <p:cNvPr id="3" name="サブタイトル 2"/>
          <p:cNvSpPr>
            <a:spLocks noGrp="1"/>
          </p:cNvSpPr>
          <p:nvPr>
            <p:ph type="subTitle" idx="1"/>
          </p:nvPr>
        </p:nvSpPr>
        <p:spPr>
          <a:xfrm>
            <a:off x="4860032" y="3886200"/>
            <a:ext cx="3744416" cy="2063080"/>
          </a:xfrm>
          <a:solidFill>
            <a:srgbClr val="FFFFFF">
              <a:alpha val="40000"/>
            </a:srgbClr>
          </a:solidFill>
          <a:ln>
            <a:noFill/>
          </a:ln>
          <a:effectLst/>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
        <p:nvSpPr>
          <p:cNvPr id="4" name="日付プレースホルダ 3"/>
          <p:cNvSpPr>
            <a:spLocks noGrp="1"/>
          </p:cNvSpPr>
          <p:nvPr>
            <p:ph type="dt" sz="half" idx="10"/>
          </p:nvPr>
        </p:nvSpPr>
        <p:spPr/>
        <p:txBody>
          <a:bodyPr/>
          <a:lstStyle/>
          <a:p>
            <a:fld id="{BE8CE7B8-4658-4B7C-B7CE-5EBF181816E6}"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1123F961-DAAF-469C-AB59-27D0479FD721}" type="datetime1">
              <a:rPr kumimoji="1" lang="ja-JP" altLang="en-US" smtClean="0"/>
              <a:t>2020/5/25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C85580A5-21C2-4B3A-AA7D-AF6677FE867D}"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30558CE-850D-4740-97BC-DA779F75994A}"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lstStyle>
            <a:lvl1pPr>
              <a:buClr>
                <a:srgbClr val="C00000"/>
              </a:buClr>
              <a:buFont typeface="Wingdings" pitchFamily="2" charset="2"/>
              <a:buChar char="p"/>
              <a:defRPr>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10"/>
          </p:nvPr>
        </p:nvSpPr>
        <p:spPr/>
        <p:txBody>
          <a:bodyPr/>
          <a:lstStyle/>
          <a:p>
            <a:fld id="{06155D4F-5207-4B0A-89F4-3A79025B5A5A}"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377" y="-53026"/>
            <a:ext cx="864096" cy="817730"/>
          </a:xfrm>
          <a:prstGeom prst="rect">
            <a:avLst/>
          </a:prstGeom>
          <a:effectLst>
            <a:reflection blurRad="6350" stA="50000" endA="300" endPos="55000" dir="5400000" sy="-100000" algn="bl" rotWithShape="0"/>
          </a:effectLst>
        </p:spPr>
      </p:pic>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a:bodyPr>
          <a:lstStyle>
            <a:lvl1pPr algn="l">
              <a:defRPr sz="3200">
                <a:latin typeface="メイリオ" panose="020B0604030504040204" pitchFamily="50" charset="-128"/>
                <a:ea typeface="メイリオ" panose="020B0604030504040204" pitchFamily="50" charset="-128"/>
              </a:defRPr>
            </a:lvl1pPr>
          </a:lstStyle>
          <a:p>
            <a:r>
              <a:rPr kumimoji="1" lang="ja-JP" altLang="en-US" dirty="0"/>
              <a:t>マスタ タイトルの書式設定</a:t>
            </a:r>
          </a:p>
        </p:txBody>
      </p:sp>
      <p:sp>
        <p:nvSpPr>
          <p:cNvPr id="3" name="コンテンツ プレースホルダ 2"/>
          <p:cNvSpPr>
            <a:spLocks noGrp="1"/>
          </p:cNvSpPr>
          <p:nvPr>
            <p:ph idx="1" hasCustomPrompt="1"/>
          </p:nvPr>
        </p:nvSpPr>
        <p:spPr>
          <a:xfrm>
            <a:off x="457200" y="836715"/>
            <a:ext cx="8229600" cy="5328589"/>
          </a:xfrm>
        </p:spPr>
        <p:txBody>
          <a:bodyPr>
            <a:normAutofit/>
          </a:bodyPr>
          <a:lstStyle>
            <a:lvl1pPr marL="0" indent="0">
              <a:buClr>
                <a:srgbClr val="C00000"/>
              </a:buClr>
              <a:buFont typeface="Arial" panose="020B0604020202020204" pitchFamily="34" charset="0"/>
              <a:buNone/>
              <a:defRPr sz="1800">
                <a:latin typeface="メイリオ" panose="020B0604030504040204" pitchFamily="50" charset="-128"/>
                <a:ea typeface="メイリオ" panose="020B0604030504040204" pitchFamily="50" charset="-128"/>
              </a:defRPr>
            </a:lvl1pPr>
            <a:lvl2pPr>
              <a:buClr>
                <a:srgbClr val="0070C0"/>
              </a:buClr>
              <a:buFont typeface="Wingdings" pitchFamily="2" charset="2"/>
              <a:buChar char="p"/>
              <a:defRPr sz="1600">
                <a:latin typeface="メイリオ" panose="020B0604030504040204" pitchFamily="50" charset="-128"/>
                <a:ea typeface="メイリオ" panose="020B0604030504040204" pitchFamily="50" charset="-128"/>
              </a:defRPr>
            </a:lvl2pPr>
            <a:lvl3pPr>
              <a:buClr>
                <a:srgbClr val="00B050"/>
              </a:buClr>
              <a:buFont typeface="Wingdings" pitchFamily="2" charset="2"/>
              <a:buChar char="p"/>
              <a:defRPr sz="1400">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en-US" altLang="ja-JP" dirty="0"/>
              <a:t>Text</a:t>
            </a:r>
          </a:p>
          <a:p>
            <a:pPr lvl="0"/>
            <a:r>
              <a:rPr kumimoji="1" lang="en-US" altLang="ja-JP" dirty="0"/>
              <a:t>text</a:t>
            </a:r>
          </a:p>
          <a:p>
            <a:pPr lvl="1"/>
            <a:r>
              <a:rPr kumimoji="1" lang="en-US" altLang="ja-JP" dirty="0"/>
              <a:t>Text</a:t>
            </a:r>
          </a:p>
          <a:p>
            <a:pPr lvl="2"/>
            <a:r>
              <a:rPr kumimoji="1" lang="en-US" altLang="ja-JP" dirty="0" err="1"/>
              <a:t>texte</a:t>
            </a:r>
            <a:endParaRPr kumimoji="1" lang="ja-JP" altLang="en-US" dirty="0"/>
          </a:p>
        </p:txBody>
      </p:sp>
      <p:sp>
        <p:nvSpPr>
          <p:cNvPr id="4" name="日付プレースホルダ 3"/>
          <p:cNvSpPr>
            <a:spLocks noGrp="1"/>
          </p:cNvSpPr>
          <p:nvPr>
            <p:ph type="dt" sz="half" idx="10"/>
          </p:nvPr>
        </p:nvSpPr>
        <p:spPr/>
        <p:txBody>
          <a:bodyPr/>
          <a:lstStyle/>
          <a:p>
            <a:fld id="{3FB19C11-F95C-4D7E-A819-469F66A22665}"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cxnSp>
        <p:nvCxnSpPr>
          <p:cNvPr id="41" name="直線コネクタ 40"/>
          <p:cNvCxnSpPr/>
          <p:nvPr userDrawn="1"/>
        </p:nvCxnSpPr>
        <p:spPr>
          <a:xfrm>
            <a:off x="323528" y="764704"/>
            <a:ext cx="8712968" cy="0"/>
          </a:xfrm>
          <a:prstGeom prst="line">
            <a:avLst/>
          </a:prstGeom>
          <a:ln w="38100">
            <a:tailEnd type="oval" w="lg" len="lg"/>
          </a:ln>
          <a:effectLst>
            <a:innerShdw blurRad="63500" dist="50800" dir="27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5DC4E830-1E99-4FAE-AC65-32A79E3236AF}" type="datetime1">
              <a:rPr kumimoji="1" lang="ja-JP" altLang="en-US" smtClean="0"/>
              <a:t>2020/5/25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0BFBB10A-A7FE-4A33-AA7A-25EB63770CB7}" type="datetime1">
              <a:rPr kumimoji="1" lang="ja-JP" altLang="en-US" smtClean="0"/>
              <a:t>2020/5/25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8B4FD9AE-CED2-49F0-8F16-CB15641F33BA}" type="datetime1">
              <a:rPr kumimoji="1" lang="ja-JP" altLang="en-US" smtClean="0"/>
              <a:t>2020/5/25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1658304-0FE5-4038-9877-D30AC52DD9F6}" type="datetime1">
              <a:rPr kumimoji="1" lang="ja-JP" altLang="en-US" smtClean="0"/>
              <a:t>2020/5/25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A2A39A8-7F61-4CB9-861F-FDC26C731B1B}" type="datetime1">
              <a:rPr kumimoji="1" lang="ja-JP" altLang="en-US" smtClean="0"/>
              <a:t>2020/5/25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432442-E638-484E-8301-32A09D016A9E}" type="datetime1">
              <a:rPr kumimoji="1" lang="ja-JP" altLang="en-US" smtClean="0"/>
              <a:t>2020/5/25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1BEC7-1113-46CB-B8F8-A58FDCAEC50B}" type="datetime1">
              <a:rPr kumimoji="1" lang="ja-JP" altLang="en-US" smtClean="0"/>
              <a:t>2020/5/25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blog.amateur-factory.jp/?eid=1444278#sequel" TargetMode="External"/><Relationship Id="rId7" Type="http://schemas.openxmlformats.org/officeDocument/2006/relationships/hyperlink" Target="http://qualab.jp/vstep/" TargetMode="External"/><Relationship Id="rId2" Type="http://schemas.openxmlformats.org/officeDocument/2006/relationships/hyperlink" Target="http://blog.amateur-factory.jp/?eid=1444276" TargetMode="External"/><Relationship Id="rId1" Type="http://schemas.openxmlformats.org/officeDocument/2006/relationships/slideLayout" Target="../slideLayouts/slideLayout3.xml"/><Relationship Id="rId6" Type="http://schemas.openxmlformats.org/officeDocument/2006/relationships/hyperlink" Target="https://note.com/kataruyube" TargetMode="External"/><Relationship Id="rId5" Type="http://schemas.openxmlformats.org/officeDocument/2006/relationships/hyperlink" Target="http://www.jasst.jp/symposium/jasst19hokkaido/pdf/S5-1-3.pdf" TargetMode="External"/><Relationship Id="rId4" Type="http://schemas.openxmlformats.org/officeDocument/2006/relationships/hyperlink" Target="https://www.slideshare.net/NoriyukiMizuno/ss-80257236?from_action=sav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1958975"/>
            <a:ext cx="7772400" cy="1470025"/>
          </a:xfrm>
        </p:spPr>
        <p:txBody>
          <a:bodyPr/>
          <a:lstStyle/>
          <a:p>
            <a:r>
              <a:rPr lang="en-US" altLang="ja-JP" dirty="0"/>
              <a:t>Quality Forward</a:t>
            </a:r>
            <a:br>
              <a:rPr lang="en-US" altLang="ja-JP" dirty="0"/>
            </a:br>
            <a:r>
              <a:rPr lang="ja-JP" altLang="en-US" dirty="0"/>
              <a:t>テスト設計書</a:t>
            </a:r>
            <a:endParaRPr kumimoji="1" lang="ja-JP" altLang="en-US" dirty="0"/>
          </a:p>
        </p:txBody>
      </p:sp>
      <p:sp>
        <p:nvSpPr>
          <p:cNvPr id="3" name="サブタイトル 2"/>
          <p:cNvSpPr>
            <a:spLocks noGrp="1"/>
          </p:cNvSpPr>
          <p:nvPr>
            <p:ph type="subTitle" idx="1"/>
          </p:nvPr>
        </p:nvSpPr>
        <p:spPr/>
        <p:txBody>
          <a:bodyPr/>
          <a:lstStyle/>
          <a:p>
            <a:endParaRPr lang="en-US" altLang="ja-JP" dirty="0"/>
          </a:p>
          <a:p>
            <a:r>
              <a:rPr lang="ja-JP" altLang="en-US" dirty="0"/>
              <a:t>信頼貯金</a:t>
            </a:r>
            <a:endParaRPr kumimoji="1" lang="en-US" altLang="ja-JP" dirty="0"/>
          </a:p>
        </p:txBody>
      </p:sp>
      <p:sp>
        <p:nvSpPr>
          <p:cNvPr id="4" name="タイトル 1"/>
          <p:cNvSpPr txBox="1">
            <a:spLocks/>
          </p:cNvSpPr>
          <p:nvPr/>
        </p:nvSpPr>
        <p:spPr>
          <a:xfrm>
            <a:off x="323528" y="1268760"/>
            <a:ext cx="8134672" cy="1470025"/>
          </a:xfrm>
          <a:prstGeom prst="rect">
            <a:avLst/>
          </a:prstGeom>
        </p:spPr>
        <p:txBody>
          <a:bodyPr vert="horz" lIns="91440" tIns="45720" rIns="91440" bIns="45720" rtlCol="0" anchor="ctr">
            <a:normAutofit/>
          </a:bodyPr>
          <a:lstStyle>
            <a:lvl1pPr algn="l">
              <a:defRPr b="1">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1" lang="ja-JP" altLang="en-US"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40018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en-US" altLang="ja-JP" dirty="0"/>
              <a:t>1.</a:t>
            </a:r>
            <a:r>
              <a:rPr kumimoji="1" lang="ja-JP" altLang="en-US" dirty="0"/>
              <a:t>品質の定義</a:t>
            </a:r>
            <a:r>
              <a:rPr kumimoji="1" lang="en-US" altLang="ja-JP" dirty="0"/>
              <a:t>(</a:t>
            </a:r>
            <a:r>
              <a:rPr lang="en-US" altLang="ja-JP" dirty="0"/>
              <a:t>ISO25040)</a:t>
            </a:r>
            <a:endParaRPr kumimoji="1" lang="ja-JP" altLang="en-US" dirty="0"/>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a:bodyPr>
          <a:lstStyle/>
          <a:p>
            <a:r>
              <a:rPr lang="ja-JP" altLang="en-US" dirty="0"/>
              <a:t>複数チームが並行して活動することから、 「各チームのテスト活動のスコープ」 、及び「テスト管理ツールへの要求の認識の共有」を明確化する必要がある。</a:t>
            </a:r>
            <a:endParaRPr lang="en-US" altLang="ja-JP" dirty="0"/>
          </a:p>
          <a:p>
            <a:r>
              <a:rPr lang="ja-JP" altLang="en-US" dirty="0"/>
              <a:t>そのために、以下の</a:t>
            </a:r>
            <a:r>
              <a:rPr lang="en-US" altLang="ja-JP" dirty="0"/>
              <a:t>ISO25040</a:t>
            </a:r>
            <a:r>
              <a:rPr lang="ja-JP" altLang="en-US" dirty="0"/>
              <a:t>の品質の定義を採用する。</a:t>
            </a:r>
            <a:endParaRPr lang="en-US" altLang="ja-JP" dirty="0"/>
          </a:p>
          <a:p>
            <a:endParaRPr lang="en-US" altLang="ja-JP" dirty="0"/>
          </a:p>
          <a:p>
            <a:r>
              <a:rPr lang="ja-JP" altLang="en-US" dirty="0">
                <a:solidFill>
                  <a:srgbClr val="CC0000"/>
                </a:solidFill>
              </a:rPr>
              <a:t>明示された条件下で利用する場合に、ソフトウェア製品が明示的ニーズ及び暗黙のニーズ（</a:t>
            </a:r>
            <a:r>
              <a:rPr lang="en-US" altLang="ja-JP" dirty="0">
                <a:solidFill>
                  <a:srgbClr val="CC0000"/>
                </a:solidFill>
              </a:rPr>
              <a:t>※</a:t>
            </a:r>
            <a:r>
              <a:rPr lang="ja-JP" altLang="en-US" dirty="0">
                <a:solidFill>
                  <a:srgbClr val="CC0000"/>
                </a:solidFill>
              </a:rPr>
              <a:t>）を満たす度合い</a:t>
            </a:r>
            <a:endParaRPr lang="en-US" altLang="ja-JP" dirty="0">
              <a:solidFill>
                <a:srgbClr val="CC0000"/>
              </a:solidFill>
            </a:endParaRPr>
          </a:p>
          <a:p>
            <a:endParaRPr lang="ja-JP" altLang="en-US" dirty="0"/>
          </a:p>
          <a:p>
            <a:r>
              <a:rPr lang="en-US" altLang="ja-JP" dirty="0"/>
              <a:t>※</a:t>
            </a:r>
            <a:r>
              <a:rPr lang="ja-JP" altLang="en-US" dirty="0"/>
              <a:t>「条件化」は、各ステークホルダー及び利用環境を指す。</a:t>
            </a:r>
          </a:p>
          <a:p>
            <a:r>
              <a:rPr lang="en-US" altLang="ja-JP" dirty="0"/>
              <a:t>※</a:t>
            </a:r>
            <a:r>
              <a:rPr lang="ja-JP" altLang="en-US" dirty="0"/>
              <a:t>「ニーズ」は、要件（要求を合意したもの）と読み替える。</a:t>
            </a:r>
          </a:p>
          <a:p>
            <a:r>
              <a:rPr lang="en-US" altLang="ja-JP" dirty="0"/>
              <a:t>※</a:t>
            </a:r>
            <a:r>
              <a:rPr lang="ja-JP" altLang="en-US" dirty="0"/>
              <a:t>要求（未合意だが、追加で検討を依頼したいもの）も積極的に抽出する。</a:t>
            </a:r>
            <a:endParaRPr lang="en-US" altLang="ja-JP" dirty="0"/>
          </a:p>
          <a:p>
            <a:r>
              <a:rPr lang="en-US" altLang="ja-JP" dirty="0"/>
              <a:t>※</a:t>
            </a:r>
            <a:r>
              <a:rPr lang="ja-JP" altLang="en-US" dirty="0"/>
              <a:t>「度合い」については定量的な評価は行わない</a:t>
            </a:r>
            <a:endParaRPr lang="en-US" altLang="ja-JP" dirty="0"/>
          </a:p>
          <a:p>
            <a:r>
              <a:rPr lang="en-US" altLang="ja-JP" dirty="0"/>
              <a:t>※ISO25040</a:t>
            </a:r>
            <a:r>
              <a:rPr lang="ja-JP" altLang="en-US" dirty="0"/>
              <a:t>を採用した理由は、非機能要求の漏れの影響の大きな業務システムとの適合することと、お仕着せではあるが自社開発など軽量的に早く取り入れる際に有用なためである。</a:t>
            </a:r>
          </a:p>
        </p:txBody>
      </p:sp>
      <p:sp>
        <p:nvSpPr>
          <p:cNvPr id="4" name="スライド番号プレースホルダー 3">
            <a:extLst>
              <a:ext uri="{FF2B5EF4-FFF2-40B4-BE49-F238E27FC236}">
                <a16:creationId xmlns:a16="http://schemas.microsoft.com/office/drawing/2014/main" id="{C1BEE669-5F25-4700-8780-8B9BD443C0D5}"/>
              </a:ext>
            </a:extLst>
          </p:cNvPr>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dirty="0"/>
          </a:p>
        </p:txBody>
      </p:sp>
      <p:sp>
        <p:nvSpPr>
          <p:cNvPr id="8" name="テキスト ボックス 7">
            <a:extLst>
              <a:ext uri="{FF2B5EF4-FFF2-40B4-BE49-F238E27FC236}">
                <a16:creationId xmlns:a16="http://schemas.microsoft.com/office/drawing/2014/main" id="{FEF19454-1650-4DBD-9701-AE1D9558440D}"/>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9" name="テキスト ボックス 8">
            <a:extLst>
              <a:ext uri="{FF2B5EF4-FFF2-40B4-BE49-F238E27FC236}">
                <a16:creationId xmlns:a16="http://schemas.microsoft.com/office/drawing/2014/main" id="{BDE8C0BF-7676-4C02-85C2-3527EB96C19F}"/>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
        <p:nvSpPr>
          <p:cNvPr id="10" name="テキスト ボックス 9">
            <a:extLst>
              <a:ext uri="{FF2B5EF4-FFF2-40B4-BE49-F238E27FC236}">
                <a16:creationId xmlns:a16="http://schemas.microsoft.com/office/drawing/2014/main" id="{72B0C68C-E92E-4C5C-BC01-F10B86AD62E4}"/>
              </a:ext>
            </a:extLst>
          </p:cNvPr>
          <p:cNvSpPr txBox="1"/>
          <p:nvPr/>
        </p:nvSpPr>
        <p:spPr>
          <a:xfrm>
            <a:off x="3635896" y="6034499"/>
            <a:ext cx="4971233"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 </a:t>
            </a:r>
            <a:r>
              <a:rPr lang="ja-JP" altLang="en-US" sz="1100" dirty="0"/>
              <a:t>品質の定義</a:t>
            </a:r>
            <a:r>
              <a:rPr lang="en-US" altLang="ja-JP" sz="1100" dirty="0"/>
              <a:t>]</a:t>
            </a:r>
            <a:r>
              <a:rPr lang="ja-JP" altLang="en-US" sz="1100" dirty="0"/>
              <a:t>に、その他検討した内容を記載しております。</a:t>
            </a:r>
          </a:p>
        </p:txBody>
      </p:sp>
    </p:spTree>
    <p:extLst>
      <p:ext uri="{BB962C8B-B14F-4D97-AF65-F5344CB8AC3E}">
        <p14:creationId xmlns:p14="http://schemas.microsoft.com/office/powerpoint/2010/main" val="164364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39762-EECA-4C43-9461-9D72014676A3}"/>
              </a:ext>
            </a:extLst>
          </p:cNvPr>
          <p:cNvSpPr>
            <a:spLocks noGrp="1"/>
          </p:cNvSpPr>
          <p:nvPr>
            <p:ph type="title"/>
          </p:nvPr>
        </p:nvSpPr>
        <p:spPr/>
        <p:txBody>
          <a:bodyPr/>
          <a:lstStyle/>
          <a:p>
            <a:r>
              <a:rPr lang="en-US" altLang="ja-JP" dirty="0"/>
              <a:t>2.</a:t>
            </a:r>
            <a:r>
              <a:rPr lang="ja-JP" altLang="en-US" dirty="0"/>
              <a:t>製品チームのテストスコープ</a:t>
            </a:r>
            <a:endParaRPr kumimoji="1" lang="ja-JP" altLang="en-US" dirty="0"/>
          </a:p>
        </p:txBody>
      </p:sp>
      <p:sp>
        <p:nvSpPr>
          <p:cNvPr id="3" name="コンテンツ プレースホルダー 2">
            <a:extLst>
              <a:ext uri="{FF2B5EF4-FFF2-40B4-BE49-F238E27FC236}">
                <a16:creationId xmlns:a16="http://schemas.microsoft.com/office/drawing/2014/main" id="{F69305C1-E5A1-4989-BA22-A0FC342E6903}"/>
              </a:ext>
            </a:extLst>
          </p:cNvPr>
          <p:cNvSpPr>
            <a:spLocks noGrp="1"/>
          </p:cNvSpPr>
          <p:nvPr>
            <p:ph idx="1"/>
          </p:nvPr>
        </p:nvSpPr>
        <p:spPr/>
        <p:txBody>
          <a:bodyPr/>
          <a:lstStyle/>
          <a:p>
            <a:r>
              <a:rPr kumimoji="1" lang="ja-JP" altLang="en-US" dirty="0"/>
              <a:t>品質の定義を基に、製品チームのテスト対象は図の橙・紫色の部分とする。</a:t>
            </a:r>
            <a:endParaRPr kumimoji="1" lang="en-US" altLang="ja-JP" dirty="0"/>
          </a:p>
          <a:p>
            <a:endParaRPr lang="en-US" altLang="ja-JP" dirty="0"/>
          </a:p>
          <a:p>
            <a:r>
              <a:rPr kumimoji="1" lang="ja-JP" altLang="en-US" dirty="0"/>
              <a:t>製品品質の「使用性・</a:t>
            </a:r>
            <a:r>
              <a:rPr lang="ja-JP" altLang="en-US" dirty="0"/>
              <a:t>性能効率性</a:t>
            </a:r>
            <a:r>
              <a:rPr kumimoji="1" lang="ja-JP" altLang="en-US" dirty="0"/>
              <a:t>」について</a:t>
            </a:r>
            <a:r>
              <a:rPr kumimoji="1" lang="en-US" altLang="ja-JP" dirty="0"/>
              <a:t>1</a:t>
            </a:r>
            <a:r>
              <a:rPr lang="ja-JP" altLang="en-US" dirty="0"/>
              <a:t>次利用者の視点で</a:t>
            </a:r>
            <a:r>
              <a:rPr kumimoji="1" lang="ja-JP" altLang="en-US" dirty="0"/>
              <a:t>保証対象とすることになった。</a:t>
            </a:r>
            <a:r>
              <a:rPr lang="ja-JP" altLang="en-US" dirty="0"/>
              <a:t>一方で、保守性・移植性・セキュリティ・信頼性については専門の知識が必要であることから、開発チームに委ねることとしている。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522C4D7-4159-477C-B3AC-C5ED9FC8CED9}"/>
              </a:ext>
            </a:extLst>
          </p:cNvPr>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dirty="0"/>
          </a:p>
        </p:txBody>
      </p:sp>
      <p:sp>
        <p:nvSpPr>
          <p:cNvPr id="6" name="テキスト ボックス 5">
            <a:extLst>
              <a:ext uri="{FF2B5EF4-FFF2-40B4-BE49-F238E27FC236}">
                <a16:creationId xmlns:a16="http://schemas.microsoft.com/office/drawing/2014/main" id="{2A6D5E04-691E-4200-87D3-1D712594F0CC}"/>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11" name="テキスト ボックス 10">
            <a:extLst>
              <a:ext uri="{FF2B5EF4-FFF2-40B4-BE49-F238E27FC236}">
                <a16:creationId xmlns:a16="http://schemas.microsoft.com/office/drawing/2014/main" id="{D1C3A591-D43C-4DDF-AE68-7A0A02DF0EE6}"/>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pic>
        <p:nvPicPr>
          <p:cNvPr id="7" name="図 6">
            <a:extLst>
              <a:ext uri="{FF2B5EF4-FFF2-40B4-BE49-F238E27FC236}">
                <a16:creationId xmlns:a16="http://schemas.microsoft.com/office/drawing/2014/main" id="{B648CF8C-6ADB-4EC6-8D99-9B125C5682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12732"/>
            <a:ext cx="9144000" cy="4159081"/>
          </a:xfrm>
          <a:prstGeom prst="rect">
            <a:avLst/>
          </a:prstGeom>
        </p:spPr>
      </p:pic>
    </p:spTree>
    <p:extLst>
      <p:ext uri="{BB962C8B-B14F-4D97-AF65-F5344CB8AC3E}">
        <p14:creationId xmlns:p14="http://schemas.microsoft.com/office/powerpoint/2010/main" val="164622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7B9E8-C99C-4878-84BD-76E4405D4DB2}"/>
              </a:ext>
            </a:extLst>
          </p:cNvPr>
          <p:cNvSpPr>
            <a:spLocks noGrp="1"/>
          </p:cNvSpPr>
          <p:nvPr>
            <p:ph type="title"/>
          </p:nvPr>
        </p:nvSpPr>
        <p:spPr/>
        <p:txBody>
          <a:bodyPr/>
          <a:lstStyle/>
          <a:p>
            <a:r>
              <a:rPr lang="en-US" altLang="ja-JP" dirty="0"/>
              <a:t>2.</a:t>
            </a:r>
            <a:r>
              <a:rPr lang="ja-JP" altLang="en-US" dirty="0"/>
              <a:t>要求抽出プロセスの妥当性</a:t>
            </a:r>
            <a:endParaRPr kumimoji="1" lang="ja-JP" altLang="en-US" dirty="0"/>
          </a:p>
        </p:txBody>
      </p:sp>
      <p:sp>
        <p:nvSpPr>
          <p:cNvPr id="3" name="コンテンツ プレースホルダー 2">
            <a:extLst>
              <a:ext uri="{FF2B5EF4-FFF2-40B4-BE49-F238E27FC236}">
                <a16:creationId xmlns:a16="http://schemas.microsoft.com/office/drawing/2014/main" id="{F54721CF-1C77-4C8F-AA2B-635247377252}"/>
              </a:ext>
            </a:extLst>
          </p:cNvPr>
          <p:cNvSpPr>
            <a:spLocks noGrp="1"/>
          </p:cNvSpPr>
          <p:nvPr>
            <p:ph idx="1"/>
          </p:nvPr>
        </p:nvSpPr>
        <p:spPr/>
        <p:txBody>
          <a:bodyPr/>
          <a:lstStyle/>
          <a:p>
            <a:r>
              <a:rPr lang="ja-JP" altLang="en-US" dirty="0"/>
              <a:t>要求抽出プロセスが、テストスコープに示す「各要求の発生元」から「エンジニアリング的要求・要件・実装の漏れ」に対して、適切に活動できているか確認を行うため、以下のモデルを作成した。</a:t>
            </a:r>
            <a:endParaRPr lang="en-US" altLang="ja-JP" dirty="0"/>
          </a:p>
          <a:p>
            <a:endParaRPr lang="en-US" altLang="ja-JP" dirty="0"/>
          </a:p>
          <a:p>
            <a:r>
              <a:rPr lang="en-US" altLang="ja-JP" dirty="0"/>
              <a:t>(</a:t>
            </a:r>
            <a:r>
              <a:rPr lang="en-US" altLang="ja-JP" dirty="0" err="1"/>
              <a:t>Ain,Bout</a:t>
            </a:r>
            <a:r>
              <a:rPr lang="en-US" altLang="ja-JP" dirty="0"/>
              <a:t>)</a:t>
            </a:r>
            <a:r>
              <a:rPr lang="ja-JP" altLang="en-US" dirty="0"/>
              <a:t>⇒</a:t>
            </a:r>
            <a:r>
              <a:rPr lang="en-US" altLang="ja-JP" dirty="0"/>
              <a:t>(</a:t>
            </a:r>
            <a:r>
              <a:rPr lang="en-US" altLang="ja-JP" dirty="0" err="1"/>
              <a:t>Ain,Bin</a:t>
            </a:r>
            <a:r>
              <a:rPr lang="en-US" altLang="ja-JP" dirty="0"/>
              <a:t>)</a:t>
            </a:r>
            <a:r>
              <a:rPr lang="ja-JP" altLang="en-US" dirty="0"/>
              <a:t>の表記の意味は「要求（明示的・暗黙的）が要件外になっていた」場合に、要件内へ入れるための活動のことを指す。</a:t>
            </a:r>
            <a:endParaRPr lang="en-US" altLang="ja-JP" dirty="0"/>
          </a:p>
        </p:txBody>
      </p:sp>
      <p:sp>
        <p:nvSpPr>
          <p:cNvPr id="4" name="スライド番号プレースホルダー 3">
            <a:extLst>
              <a:ext uri="{FF2B5EF4-FFF2-40B4-BE49-F238E27FC236}">
                <a16:creationId xmlns:a16="http://schemas.microsoft.com/office/drawing/2014/main" id="{8F1FEB3C-A84E-4DA0-A7C6-550E2766B4AA}"/>
              </a:ext>
            </a:extLst>
          </p:cNvPr>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dirty="0"/>
          </a:p>
        </p:txBody>
      </p:sp>
      <p:sp>
        <p:nvSpPr>
          <p:cNvPr id="7" name="テキスト ボックス 6">
            <a:extLst>
              <a:ext uri="{FF2B5EF4-FFF2-40B4-BE49-F238E27FC236}">
                <a16:creationId xmlns:a16="http://schemas.microsoft.com/office/drawing/2014/main" id="{8ACC5711-1ABB-4C69-BD99-A5AEAE144D49}"/>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6" name="図 5">
            <a:extLst>
              <a:ext uri="{FF2B5EF4-FFF2-40B4-BE49-F238E27FC236}">
                <a16:creationId xmlns:a16="http://schemas.microsoft.com/office/drawing/2014/main" id="{92B1746A-8C5B-4A01-A55B-F169B1589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284984"/>
            <a:ext cx="8928992" cy="2459280"/>
          </a:xfrm>
          <a:prstGeom prst="rect">
            <a:avLst/>
          </a:prstGeom>
        </p:spPr>
      </p:pic>
      <p:sp>
        <p:nvSpPr>
          <p:cNvPr id="10" name="テキスト ボックス 9">
            <a:extLst>
              <a:ext uri="{FF2B5EF4-FFF2-40B4-BE49-F238E27FC236}">
                <a16:creationId xmlns:a16="http://schemas.microsoft.com/office/drawing/2014/main" id="{0D4B729F-64DE-4D74-B6AF-BEEBC49F31C3}"/>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Tree>
    <p:extLst>
      <p:ext uri="{BB962C8B-B14F-4D97-AF65-F5344CB8AC3E}">
        <p14:creationId xmlns:p14="http://schemas.microsoft.com/office/powerpoint/2010/main" val="426563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7B9E8-C99C-4878-84BD-76E4405D4DB2}"/>
              </a:ext>
            </a:extLst>
          </p:cNvPr>
          <p:cNvSpPr>
            <a:spLocks noGrp="1"/>
          </p:cNvSpPr>
          <p:nvPr>
            <p:ph type="title"/>
          </p:nvPr>
        </p:nvSpPr>
        <p:spPr/>
        <p:txBody>
          <a:bodyPr/>
          <a:lstStyle/>
          <a:p>
            <a:r>
              <a:rPr lang="en-US" altLang="ja-JP" dirty="0"/>
              <a:t>2.</a:t>
            </a:r>
            <a:r>
              <a:rPr lang="ja-JP" altLang="en-US" dirty="0"/>
              <a:t>要求抽出プロセスの妥当性</a:t>
            </a:r>
            <a:endParaRPr kumimoji="1" lang="ja-JP" altLang="en-US" dirty="0"/>
          </a:p>
        </p:txBody>
      </p:sp>
      <p:sp>
        <p:nvSpPr>
          <p:cNvPr id="3" name="コンテンツ プレースホルダー 2">
            <a:extLst>
              <a:ext uri="{FF2B5EF4-FFF2-40B4-BE49-F238E27FC236}">
                <a16:creationId xmlns:a16="http://schemas.microsoft.com/office/drawing/2014/main" id="{F54721CF-1C77-4C8F-AA2B-635247377252}"/>
              </a:ext>
            </a:extLst>
          </p:cNvPr>
          <p:cNvSpPr>
            <a:spLocks noGrp="1"/>
          </p:cNvSpPr>
          <p:nvPr>
            <p:ph idx="1"/>
          </p:nvPr>
        </p:nvSpPr>
        <p:spPr/>
        <p:txBody>
          <a:bodyPr/>
          <a:lstStyle/>
          <a:p>
            <a:r>
              <a:rPr kumimoji="1" lang="ja-JP" altLang="en-US" dirty="0"/>
              <a:t>結果は、本プロセスを通して、企画から発生する製品への暗示された要件漏れ以外は問題ないことが分かった。上記は対応しないこと合意済みである。</a:t>
            </a:r>
            <a:endParaRPr kumimoji="1" lang="en-US" altLang="ja-JP" dirty="0"/>
          </a:p>
          <a:p>
            <a:br>
              <a:rPr lang="en-US" altLang="ja-JP" dirty="0"/>
            </a:br>
            <a:r>
              <a:rPr lang="ja-JP" altLang="en-US" dirty="0"/>
              <a:t>また、参照モデル</a:t>
            </a:r>
            <a:r>
              <a:rPr kumimoji="1" lang="ja-JP" altLang="en-US" dirty="0"/>
              <a:t>を業務チームへ提供するとなど、相互連携を図っていく。</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F1FEB3C-A84E-4DA0-A7C6-550E2766B4AA}"/>
              </a:ext>
            </a:extLst>
          </p:cNvPr>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7" name="テキスト ボックス 6">
            <a:extLst>
              <a:ext uri="{FF2B5EF4-FFF2-40B4-BE49-F238E27FC236}">
                <a16:creationId xmlns:a16="http://schemas.microsoft.com/office/drawing/2014/main" id="{8ACC5711-1ABB-4C69-BD99-A5AEAE144D49}"/>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12" name="テキスト ボックス 11">
            <a:extLst>
              <a:ext uri="{FF2B5EF4-FFF2-40B4-BE49-F238E27FC236}">
                <a16:creationId xmlns:a16="http://schemas.microsoft.com/office/drawing/2014/main" id="{CFB5BE13-D54C-4EA9-8876-4ABFFEFAFB85}"/>
              </a:ext>
            </a:extLst>
          </p:cNvPr>
          <p:cNvSpPr txBox="1"/>
          <p:nvPr/>
        </p:nvSpPr>
        <p:spPr>
          <a:xfrm>
            <a:off x="4292004" y="6045384"/>
            <a:ext cx="4522392" cy="430887"/>
          </a:xfrm>
          <a:prstGeom prst="rect">
            <a:avLst/>
          </a:prstGeom>
          <a:noFill/>
        </p:spPr>
        <p:txBody>
          <a:bodyPr wrap="none" rtlCol="0">
            <a:spAutoFit/>
          </a:bodyPr>
          <a:lstStyle/>
          <a:p>
            <a:r>
              <a:rPr lang="en-US" altLang="ja-JP" sz="1100" dirty="0"/>
              <a:t>※</a:t>
            </a:r>
            <a:r>
              <a:rPr lang="ja-JP" altLang="en-US" sz="1100" dirty="0"/>
              <a:t>要求・要件外のものが実装されているケースについては考慮していない</a:t>
            </a:r>
          </a:p>
          <a:p>
            <a:r>
              <a:rPr lang="en-US" altLang="ja-JP" sz="1100" dirty="0"/>
              <a:t>※</a:t>
            </a:r>
            <a:r>
              <a:rPr lang="ja-JP" altLang="en-US" sz="1100" dirty="0"/>
              <a:t>機能よりも粒度の細かいものは要求図では抽出できないことに注意</a:t>
            </a:r>
          </a:p>
        </p:txBody>
      </p:sp>
      <p:sp>
        <p:nvSpPr>
          <p:cNvPr id="13" name="テキスト ボックス 12">
            <a:extLst>
              <a:ext uri="{FF2B5EF4-FFF2-40B4-BE49-F238E27FC236}">
                <a16:creationId xmlns:a16="http://schemas.microsoft.com/office/drawing/2014/main" id="{C6412E51-C919-401B-9640-7C3580933433}"/>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pic>
        <p:nvPicPr>
          <p:cNvPr id="6" name="図 5">
            <a:extLst>
              <a:ext uri="{FF2B5EF4-FFF2-40B4-BE49-F238E27FC236}">
                <a16:creationId xmlns:a16="http://schemas.microsoft.com/office/drawing/2014/main" id="{D5218CAF-5070-4D2C-B12B-920293717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562787"/>
            <a:ext cx="9144000" cy="3162096"/>
          </a:xfrm>
          <a:prstGeom prst="rect">
            <a:avLst/>
          </a:prstGeom>
        </p:spPr>
      </p:pic>
    </p:spTree>
    <p:extLst>
      <p:ext uri="{BB962C8B-B14F-4D97-AF65-F5344CB8AC3E}">
        <p14:creationId xmlns:p14="http://schemas.microsoft.com/office/powerpoint/2010/main" val="246220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en-US" altLang="ja-JP" dirty="0"/>
              <a:t>3.</a:t>
            </a:r>
            <a:r>
              <a:rPr lang="ja-JP" altLang="en-US" dirty="0"/>
              <a:t>テスト</a:t>
            </a:r>
            <a:r>
              <a:rPr kumimoji="1" lang="ja-JP" altLang="en-US" dirty="0"/>
              <a:t>要求分析概要</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テスト要求分析フェーズでは、「テストベース外からの要求」と「</a:t>
            </a:r>
            <a:r>
              <a:rPr lang="ja-JP" altLang="en-US" dirty="0"/>
              <a:t>テストベースからの要求」と</a:t>
            </a:r>
            <a:r>
              <a:rPr kumimoji="1" lang="ja-JP" altLang="en-US" dirty="0"/>
              <a:t>の両面から要求分析を行う。</a:t>
            </a:r>
            <a:r>
              <a:rPr lang="ja-JP" altLang="en-US" dirty="0"/>
              <a:t>テストベース外からの要求分析は、テストスコープに示した各領域をメインに行う。</a:t>
            </a:r>
            <a:endParaRPr lang="en-US" altLang="ja-JP" dirty="0"/>
          </a:p>
          <a:p>
            <a:endParaRPr kumimoji="1" lang="en-US" altLang="ja-JP" dirty="0"/>
          </a:p>
          <a:p>
            <a:r>
              <a:rPr lang="ja-JP" altLang="en-US" dirty="0"/>
              <a:t>テストベース内・外から抽出した要求は粒度がバラバラである。そのため、テストベース外からの要求と併せて</a:t>
            </a:r>
            <a:r>
              <a:rPr lang="en-US" altLang="ja-JP" dirty="0" err="1"/>
              <a:t>SysMl</a:t>
            </a:r>
            <a:r>
              <a:rPr lang="ja-JP" altLang="en-US" dirty="0"/>
              <a:t>要求図にて対応関係を精査し、曖昧な要求を発見する。</a:t>
            </a:r>
            <a:endParaRPr lang="en-US" altLang="ja-JP" dirty="0"/>
          </a:p>
          <a:p>
            <a:endParaRPr kumimoji="1" lang="en-US" altLang="ja-JP" dirty="0"/>
          </a:p>
          <a:p>
            <a:r>
              <a:rPr lang="ja-JP" altLang="en-US" dirty="0"/>
              <a:t>併せて懸念点などテスト要求に関する情報も抽出する。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テキスト ボックス 5">
            <a:extLst>
              <a:ext uri="{FF2B5EF4-FFF2-40B4-BE49-F238E27FC236}">
                <a16:creationId xmlns:a16="http://schemas.microsoft.com/office/drawing/2014/main" id="{7E6FD3EA-FE65-4F46-ADE4-A729B07E8A3F}"/>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337469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3.</a:t>
            </a:r>
            <a:r>
              <a:rPr kumimoji="1" lang="ja-JP" altLang="en-US" dirty="0"/>
              <a:t>テストベース外からの要求</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テストスコープ記載の要求の発生源</a:t>
            </a:r>
            <a:r>
              <a:rPr kumimoji="1" lang="en-US" altLang="ja-JP" dirty="0"/>
              <a:t>(</a:t>
            </a:r>
            <a:r>
              <a:rPr lang="ja-JP" altLang="en-US" dirty="0"/>
              <a:t>企画・販売・ステークホルダー・テスト管理ツール</a:t>
            </a:r>
            <a:r>
              <a:rPr lang="en-US" altLang="ja-JP" dirty="0"/>
              <a:t>)</a:t>
            </a:r>
            <a:r>
              <a:rPr lang="ja-JP" altLang="en-US" dirty="0"/>
              <a:t>それぞれ</a:t>
            </a:r>
            <a:r>
              <a:rPr kumimoji="1" lang="ja-JP" altLang="en-US" dirty="0"/>
              <a:t>に対して要求を洗い出す。</a:t>
            </a:r>
            <a:endParaRPr kumimoji="1" lang="en-US" altLang="ja-JP" dirty="0"/>
          </a:p>
          <a:p>
            <a:endParaRPr lang="en-US" altLang="ja-JP" dirty="0"/>
          </a:p>
          <a:p>
            <a:r>
              <a:rPr kumimoji="1" lang="ja-JP" altLang="en-US" dirty="0"/>
              <a:t>この中から、エンジニアリング的要求に合致するものを抽出した結果、以下の要求が得られた。</a:t>
            </a:r>
            <a:endParaRPr kumimoji="1" lang="en-US" altLang="ja-JP" dirty="0"/>
          </a:p>
          <a:p>
            <a:pPr marL="285750" indent="-285750">
              <a:buFont typeface="Arial" panose="020B0604020202020204" pitchFamily="34" charset="0"/>
              <a:buChar char="•"/>
            </a:pPr>
            <a:r>
              <a:rPr lang="ja-JP" altLang="en-US" dirty="0"/>
              <a:t>ユーザーは</a:t>
            </a:r>
            <a:r>
              <a:rPr lang="en-US" altLang="ja-JP" dirty="0"/>
              <a:t>IT</a:t>
            </a:r>
            <a:r>
              <a:rPr lang="ja-JP" altLang="en-US" dirty="0"/>
              <a:t>知識に長けている自社の</a:t>
            </a:r>
            <a:r>
              <a:rPr lang="en-US" altLang="ja-JP" dirty="0"/>
              <a:t>QA</a:t>
            </a:r>
            <a:r>
              <a:rPr lang="ja-JP" altLang="en-US" dirty="0"/>
              <a:t>のため、意地悪な操作を行わない前提で良い。また、一方で、一日中触るシステムのため業務効率や利便性を重要視する。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pic>
        <p:nvPicPr>
          <p:cNvPr id="6" name="図 5">
            <a:extLst>
              <a:ext uri="{FF2B5EF4-FFF2-40B4-BE49-F238E27FC236}">
                <a16:creationId xmlns:a16="http://schemas.microsoft.com/office/drawing/2014/main" id="{18F306F1-091E-40D8-9A47-BDF16FC0A3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4077072"/>
            <a:ext cx="5441020" cy="2088232"/>
          </a:xfrm>
          <a:prstGeom prst="rect">
            <a:avLst/>
          </a:prstGeom>
          <a:noFill/>
          <a:ln>
            <a:solidFill>
              <a:schemeClr val="accent1"/>
            </a:solidFill>
          </a:ln>
        </p:spPr>
      </p:pic>
      <p:pic>
        <p:nvPicPr>
          <p:cNvPr id="8" name="図 7">
            <a:extLst>
              <a:ext uri="{FF2B5EF4-FFF2-40B4-BE49-F238E27FC236}">
                <a16:creationId xmlns:a16="http://schemas.microsoft.com/office/drawing/2014/main" id="{023D17ED-180D-40FC-A804-6BD231E8D0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047" y="3397479"/>
            <a:ext cx="4386433" cy="2448272"/>
          </a:xfrm>
          <a:prstGeom prst="rect">
            <a:avLst/>
          </a:prstGeom>
          <a:ln>
            <a:solidFill>
              <a:schemeClr val="accent1"/>
            </a:solidFill>
          </a:ln>
        </p:spPr>
      </p:pic>
      <p:sp>
        <p:nvSpPr>
          <p:cNvPr id="9" name="テキスト ボックス 8">
            <a:extLst>
              <a:ext uri="{FF2B5EF4-FFF2-40B4-BE49-F238E27FC236}">
                <a16:creationId xmlns:a16="http://schemas.microsoft.com/office/drawing/2014/main" id="{7CFD3BA7-4345-4767-8894-6492EBAF35C1}"/>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10" name="テキスト ボックス 9">
            <a:extLst>
              <a:ext uri="{FF2B5EF4-FFF2-40B4-BE49-F238E27FC236}">
                <a16:creationId xmlns:a16="http://schemas.microsoft.com/office/drawing/2014/main" id="{CAAAD648-B1BE-4C8C-8328-EAB9504ACF21}"/>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
        <p:nvSpPr>
          <p:cNvPr id="11" name="テキスト ボックス 10">
            <a:extLst>
              <a:ext uri="{FF2B5EF4-FFF2-40B4-BE49-F238E27FC236}">
                <a16:creationId xmlns:a16="http://schemas.microsoft.com/office/drawing/2014/main" id="{0852AD2C-4317-492E-A712-F9DC51E04123}"/>
              </a:ext>
            </a:extLst>
          </p:cNvPr>
          <p:cNvSpPr txBox="1"/>
          <p:nvPr/>
        </p:nvSpPr>
        <p:spPr>
          <a:xfrm>
            <a:off x="3779912" y="6225545"/>
            <a:ext cx="4546437"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要求分析結果（テストベース外</a:t>
            </a:r>
            <a:r>
              <a:rPr lang="en-US" altLang="ja-JP" sz="1100" dirty="0"/>
              <a:t>)]</a:t>
            </a:r>
            <a:r>
              <a:rPr lang="ja-JP" altLang="en-US" sz="1100" dirty="0"/>
              <a:t> 添付しております。</a:t>
            </a:r>
          </a:p>
        </p:txBody>
      </p:sp>
    </p:spTree>
    <p:extLst>
      <p:ext uri="{BB962C8B-B14F-4D97-AF65-F5344CB8AC3E}">
        <p14:creationId xmlns:p14="http://schemas.microsoft.com/office/powerpoint/2010/main" val="239952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3.</a:t>
            </a:r>
            <a:r>
              <a:rPr kumimoji="1" lang="ja-JP" altLang="en-US" dirty="0"/>
              <a:t>テストベースからの要求</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テストベースからの要求を抽出する。</a:t>
            </a:r>
            <a:endParaRPr kumimoji="1" lang="en-US" altLang="ja-JP" dirty="0"/>
          </a:p>
          <a:p>
            <a:r>
              <a:rPr lang="ja-JP" altLang="en-US" dirty="0"/>
              <a:t>提案書からは、要求図で整理しやすい形式を検討しつつ整理する。</a:t>
            </a:r>
            <a:endParaRPr lang="en-US" altLang="ja-JP" dirty="0"/>
          </a:p>
          <a:p>
            <a:r>
              <a:rPr lang="ja-JP" altLang="en-US" dirty="0"/>
              <a:t>マニュアルからは個別の機能の懸念点を記録する。</a:t>
            </a:r>
            <a:endParaRPr lang="en-US" altLang="ja-JP" dirty="0"/>
          </a:p>
          <a:p>
            <a:endParaRPr kumimoji="1" lang="en-US" altLang="ja-JP" dirty="0">
              <a:solidFill>
                <a:srgbClr val="FF0000"/>
              </a:solidFill>
            </a:endParaRPr>
          </a:p>
          <a:p>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dirty="0"/>
          </a:p>
        </p:txBody>
      </p:sp>
      <p:sp>
        <p:nvSpPr>
          <p:cNvPr id="5" name="テキスト ボックス 4">
            <a:extLst>
              <a:ext uri="{FF2B5EF4-FFF2-40B4-BE49-F238E27FC236}">
                <a16:creationId xmlns:a16="http://schemas.microsoft.com/office/drawing/2014/main" id="{EB017439-51B3-416B-8442-A73A4ED212FA}"/>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9" name="図 8">
            <a:extLst>
              <a:ext uri="{FF2B5EF4-FFF2-40B4-BE49-F238E27FC236}">
                <a16:creationId xmlns:a16="http://schemas.microsoft.com/office/drawing/2014/main" id="{8EDBFB36-314E-47D0-AB1D-B3D45BBF8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96" y="2060848"/>
            <a:ext cx="7239239" cy="3193782"/>
          </a:xfrm>
          <a:prstGeom prst="rect">
            <a:avLst/>
          </a:prstGeom>
        </p:spPr>
      </p:pic>
      <p:pic>
        <p:nvPicPr>
          <p:cNvPr id="12" name="図 11">
            <a:extLst>
              <a:ext uri="{FF2B5EF4-FFF2-40B4-BE49-F238E27FC236}">
                <a16:creationId xmlns:a16="http://schemas.microsoft.com/office/drawing/2014/main" id="{EA271B0B-256F-4717-B66A-765D2B2CA2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2636912"/>
            <a:ext cx="5949721" cy="3037904"/>
          </a:xfrm>
          <a:prstGeom prst="rect">
            <a:avLst/>
          </a:prstGeom>
        </p:spPr>
      </p:pic>
      <p:sp>
        <p:nvSpPr>
          <p:cNvPr id="14" name="テキスト ボックス 13">
            <a:extLst>
              <a:ext uri="{FF2B5EF4-FFF2-40B4-BE49-F238E27FC236}">
                <a16:creationId xmlns:a16="http://schemas.microsoft.com/office/drawing/2014/main" id="{8A3FA061-A1CB-4584-8EEA-4CC2AC3C1B6A}"/>
              </a:ext>
            </a:extLst>
          </p:cNvPr>
          <p:cNvSpPr txBox="1"/>
          <p:nvPr/>
        </p:nvSpPr>
        <p:spPr>
          <a:xfrm>
            <a:off x="3923928" y="6034499"/>
            <a:ext cx="5378395" cy="261610"/>
          </a:xfrm>
          <a:prstGeom prst="rect">
            <a:avLst/>
          </a:prstGeom>
          <a:noFill/>
        </p:spPr>
        <p:txBody>
          <a:bodyPr wrap="none" rtlCol="0">
            <a:spAutoFit/>
          </a:bodyPr>
          <a:lstStyle/>
          <a:p>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関連文書　成果物</a:t>
            </a:r>
            <a:r>
              <a:rPr lang="en-US" altLang="ja-JP" sz="1100" dirty="0">
                <a:latin typeface="Meiryo UI" panose="020B0604030504040204" pitchFamily="50" charset="-128"/>
                <a:ea typeface="Meiryo UI" panose="020B0604030504040204" pitchFamily="50" charset="-128"/>
              </a:rPr>
              <a:t>2 </a:t>
            </a:r>
            <a:r>
              <a:rPr lang="zh-TW" altLang="en-US" sz="1100" dirty="0">
                <a:latin typeface="Meiryo UI" panose="020B0604030504040204" pitchFamily="50" charset="-128"/>
                <a:ea typeface="Meiryo UI" panose="020B0604030504040204" pitchFamily="50" charset="-128"/>
              </a:rPr>
              <a:t>提案資料分析結果</a:t>
            </a:r>
            <a:r>
              <a:rPr lang="ja-JP" altLang="en-US" sz="1100" dirty="0">
                <a:latin typeface="Meiryo UI" panose="020B0604030504040204" pitchFamily="50" charset="-128"/>
                <a:ea typeface="Meiryo UI" panose="020B0604030504040204" pitchFamily="50" charset="-128"/>
              </a:rPr>
              <a:t> 及び マニュアル分析結果</a:t>
            </a: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 添付しております。</a:t>
            </a:r>
          </a:p>
        </p:txBody>
      </p:sp>
    </p:spTree>
    <p:extLst>
      <p:ext uri="{BB962C8B-B14F-4D97-AF65-F5344CB8AC3E}">
        <p14:creationId xmlns:p14="http://schemas.microsoft.com/office/powerpoint/2010/main" val="391597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C4347-2EA0-4A4D-8157-24AC8CCA8186}"/>
              </a:ext>
            </a:extLst>
          </p:cNvPr>
          <p:cNvSpPr>
            <a:spLocks noGrp="1"/>
          </p:cNvSpPr>
          <p:nvPr>
            <p:ph type="title"/>
          </p:nvPr>
        </p:nvSpPr>
        <p:spPr/>
        <p:txBody>
          <a:bodyPr/>
          <a:lstStyle/>
          <a:p>
            <a:r>
              <a:rPr lang="en-US" altLang="ja-JP" dirty="0"/>
              <a:t>3.</a:t>
            </a:r>
            <a:r>
              <a:rPr lang="ja-JP" altLang="en-US" dirty="0"/>
              <a:t>要求図で整理結果</a:t>
            </a:r>
            <a:endParaRPr kumimoji="1" lang="ja-JP" altLang="en-US" dirty="0"/>
          </a:p>
        </p:txBody>
      </p:sp>
      <p:sp>
        <p:nvSpPr>
          <p:cNvPr id="3" name="コンテンツ プレースホルダー 2">
            <a:extLst>
              <a:ext uri="{FF2B5EF4-FFF2-40B4-BE49-F238E27FC236}">
                <a16:creationId xmlns:a16="http://schemas.microsoft.com/office/drawing/2014/main" id="{A325C0B0-E9F5-45B5-B890-4F246C32D3CA}"/>
              </a:ext>
            </a:extLst>
          </p:cNvPr>
          <p:cNvSpPr>
            <a:spLocks noGrp="1"/>
          </p:cNvSpPr>
          <p:nvPr>
            <p:ph idx="1"/>
          </p:nvPr>
        </p:nvSpPr>
        <p:spPr/>
        <p:txBody>
          <a:bodyPr/>
          <a:lstStyle/>
          <a:p>
            <a:r>
              <a:rPr lang="ja-JP" altLang="en-US" dirty="0"/>
              <a:t>テストベース内・外から抽出した要求や懸念点について要求図で整理する。</a:t>
            </a:r>
            <a:endParaRPr lang="en-US" altLang="ja-JP" dirty="0"/>
          </a:p>
          <a:p>
            <a:endParaRPr kumimoji="1" lang="en-US" altLang="ja-JP" dirty="0"/>
          </a:p>
          <a:p>
            <a:r>
              <a:rPr lang="ja-JP" altLang="en-US" dirty="0"/>
              <a:t>提案書については、提案の粒度がバラバラである。そのため、テストベース外からの要求と併せて</a:t>
            </a:r>
            <a:r>
              <a:rPr lang="en-US" altLang="ja-JP" dirty="0" err="1"/>
              <a:t>SysMl</a:t>
            </a:r>
            <a:r>
              <a:rPr lang="ja-JP" altLang="en-US" dirty="0"/>
              <a:t>要求図にて対応関係を精査し、曖昧な要求を発見する。</a:t>
            </a:r>
            <a:endParaRPr lang="en-US" altLang="ja-JP" dirty="0"/>
          </a:p>
          <a:p>
            <a:r>
              <a:rPr lang="ja-JP" altLang="en-US" dirty="0"/>
              <a:t>マニュアルについては、要求は記載されていないものの懸念点を抽出し対応の有無の確認する。</a:t>
            </a:r>
            <a:endParaRPr lang="en-US" altLang="ja-JP" dirty="0"/>
          </a:p>
          <a:p>
            <a:endParaRPr kumimoji="1" lang="en-US" altLang="ja-JP" dirty="0">
              <a:solidFill>
                <a:srgbClr val="FF0000"/>
              </a:solidFill>
            </a:endParaRPr>
          </a:p>
          <a:p>
            <a:r>
              <a:rPr lang="en-US" altLang="ja-JP" dirty="0">
                <a:solidFill>
                  <a:srgbClr val="FF0000"/>
                </a:solidFill>
              </a:rPr>
              <a:t>※</a:t>
            </a:r>
            <a:r>
              <a:rPr lang="ja-JP" altLang="en-US" dirty="0">
                <a:solidFill>
                  <a:srgbClr val="FF0000"/>
                </a:solidFill>
              </a:rPr>
              <a:t>本作業は現在実施中です。</a:t>
            </a:r>
            <a:endParaRPr lang="en-US" altLang="ja-JP" dirty="0">
              <a:solidFill>
                <a:srgbClr val="FF00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A803EE45-62F8-49F1-A858-03DCD4C62200}"/>
              </a:ext>
            </a:extLst>
          </p:cNvPr>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spTree>
    <p:extLst>
      <p:ext uri="{BB962C8B-B14F-4D97-AF65-F5344CB8AC3E}">
        <p14:creationId xmlns:p14="http://schemas.microsoft.com/office/powerpoint/2010/main" val="193480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3.</a:t>
            </a:r>
            <a:r>
              <a:rPr kumimoji="1" lang="ja-JP" altLang="en-US" dirty="0"/>
              <a:t>キーとなる品質要素の特定</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テストベースからの要求については以下の対応方針を取る。</a:t>
            </a:r>
            <a:endParaRPr kumimoji="1" lang="en-US" altLang="ja-JP" dirty="0"/>
          </a:p>
          <a:p>
            <a:endParaRPr lang="en-US" altLang="ja-JP" dirty="0"/>
          </a:p>
          <a:p>
            <a:r>
              <a:rPr kumimoji="1" lang="en-US" altLang="ja-JP" dirty="0">
                <a:solidFill>
                  <a:srgbClr val="FF0000"/>
                </a:solidFill>
              </a:rPr>
              <a:t>※</a:t>
            </a:r>
            <a:r>
              <a:rPr kumimoji="1" lang="ja-JP" altLang="en-US" dirty="0">
                <a:solidFill>
                  <a:srgbClr val="FF0000"/>
                </a:solidFill>
              </a:rPr>
              <a:t>要求図作成待ち。</a:t>
            </a:r>
            <a:endParaRPr kumimoji="1"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5" name="テキスト ボックス 4">
            <a:extLst>
              <a:ext uri="{FF2B5EF4-FFF2-40B4-BE49-F238E27FC236}">
                <a16:creationId xmlns:a16="http://schemas.microsoft.com/office/drawing/2014/main" id="{EB017439-51B3-416B-8442-A73A4ED212FA}"/>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297466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参照モデルの狙い</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テストベースを整理し全体像をつかむため、クラス図にてオブジェクトとその機能群を整理する。</a:t>
            </a:r>
            <a:r>
              <a:rPr lang="ja-JP" altLang="en-US" dirty="0"/>
              <a:t>狙い</a:t>
            </a:r>
            <a:r>
              <a:rPr kumimoji="1" lang="ja-JP" altLang="en-US" dirty="0"/>
              <a:t>は次の通りである。</a:t>
            </a:r>
            <a:endParaRPr kumimoji="1" lang="en-US" altLang="ja-JP" dirty="0"/>
          </a:p>
          <a:p>
            <a:pPr marL="285750" indent="-285750">
              <a:buFont typeface="Arial" panose="020B0604020202020204" pitchFamily="34" charset="0"/>
              <a:buChar char="•"/>
            </a:pPr>
            <a:r>
              <a:rPr kumimoji="1" lang="ja-JP" altLang="en-US" dirty="0"/>
              <a:t>仕様の妥当性を確認する際に</a:t>
            </a:r>
            <a:r>
              <a:rPr kumimoji="1" lang="en-US" altLang="ja-JP" dirty="0"/>
              <a:t>Web3</a:t>
            </a:r>
            <a:r>
              <a:rPr kumimoji="1" lang="ja-JP" altLang="en-US" dirty="0"/>
              <a:t>層のうちデータが一番見えづらく漏れやすいため可視化する</a:t>
            </a:r>
            <a:endParaRPr kumimoji="1" lang="en-US" altLang="ja-JP" dirty="0"/>
          </a:p>
          <a:p>
            <a:pPr marL="1028700" lvl="1">
              <a:buFont typeface="Arial" panose="020B0604020202020204" pitchFamily="34" charset="0"/>
              <a:buChar char="•"/>
            </a:pPr>
            <a:r>
              <a:rPr lang="ja-JP" altLang="en-US" dirty="0"/>
              <a:t>一覧に表示するレコードのラベルの選択や、初期値の確認</a:t>
            </a:r>
            <a:endParaRPr lang="en-US" altLang="ja-JP" dirty="0"/>
          </a:p>
          <a:p>
            <a:pPr marL="1028700" lvl="1">
              <a:buFont typeface="Arial" panose="020B0604020202020204" pitchFamily="34" charset="0"/>
              <a:buChar char="•"/>
            </a:pPr>
            <a:r>
              <a:rPr kumimoji="1" lang="ja-JP" altLang="en-US" dirty="0"/>
              <a:t>関連（主にコンポジション）のあるものは少なくともページ</a:t>
            </a:r>
            <a:r>
              <a:rPr kumimoji="1" lang="en-US" altLang="ja-JP" dirty="0"/>
              <a:t>1</a:t>
            </a:r>
            <a:r>
              <a:rPr kumimoji="1" lang="ja-JP" altLang="en-US" dirty="0"/>
              <a:t>遷移内にする</a:t>
            </a:r>
            <a:endParaRPr kumimoji="1" lang="en-US" altLang="ja-JP" dirty="0"/>
          </a:p>
          <a:p>
            <a:pPr marL="285750" indent="-285750">
              <a:buFont typeface="Arial" panose="020B0604020202020204" pitchFamily="34" charset="0"/>
              <a:buChar char="•"/>
            </a:pPr>
            <a:r>
              <a:rPr lang="ja-JP" altLang="en-US" dirty="0"/>
              <a:t>インスタンスの追加・削除の際のデータベーステストへ活用できる</a:t>
            </a:r>
            <a:endParaRPr lang="en-US" altLang="ja-JP" dirty="0"/>
          </a:p>
          <a:p>
            <a:pPr marL="285750" indent="-285750">
              <a:buFont typeface="Arial" panose="020B0604020202020204" pitchFamily="34" charset="0"/>
              <a:buChar char="•"/>
            </a:pPr>
            <a:r>
              <a:rPr kumimoji="1" lang="ja-JP" altLang="en-US" dirty="0"/>
              <a:t>テスト実行でどのオブジェクトを操作しているのか理解しやすくなる</a:t>
            </a:r>
            <a:endParaRPr kumimoji="1" lang="en-US" altLang="ja-JP" dirty="0"/>
          </a:p>
          <a:p>
            <a:endParaRPr lang="en-US" altLang="ja-JP" dirty="0"/>
          </a:p>
          <a:p>
            <a:r>
              <a:rPr lang="ja-JP" altLang="en-US" dirty="0"/>
              <a:t>また、作成した結果、追加で得た気づきは以下の通りである。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各オブジェクト毎に機能単位での漏れを確認できる</a:t>
            </a:r>
            <a:endParaRPr lang="en-US" altLang="ja-JP" dirty="0"/>
          </a:p>
          <a:p>
            <a:pPr marL="1028700" lvl="1">
              <a:buFont typeface="Arial" panose="020B0604020202020204" pitchFamily="34" charset="0"/>
              <a:buChar char="•"/>
            </a:pPr>
            <a:r>
              <a:rPr lang="ja-JP" altLang="en-US" dirty="0"/>
              <a:t>検索機能など機能要件がマニュアル目次にないものを抽出できた</a:t>
            </a:r>
            <a:endParaRPr lang="en-US" altLang="ja-JP" dirty="0"/>
          </a:p>
          <a:p>
            <a:pPr marL="285750" indent="-285750">
              <a:buFont typeface="Arial" panose="020B0604020202020204" pitchFamily="34" charset="0"/>
              <a:buChar char="•"/>
            </a:pPr>
            <a:r>
              <a:rPr lang="ja-JP" altLang="en-US" dirty="0"/>
              <a:t>マニュアル・画面間の用語の表記揺れや誤植、機能やボタン名の適切さの確認ができる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
        <p:nvSpPr>
          <p:cNvPr id="6" name="テキスト ボックス 5">
            <a:extLst>
              <a:ext uri="{FF2B5EF4-FFF2-40B4-BE49-F238E27FC236}">
                <a16:creationId xmlns:a16="http://schemas.microsoft.com/office/drawing/2014/main" id="{417246C1-AD35-4AF4-9E6A-021CD68BC340}"/>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425528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EADE-1F1E-4A5A-A263-7789E6548E75}"/>
              </a:ext>
            </a:extLst>
          </p:cNvPr>
          <p:cNvSpPr>
            <a:spLocks noGrp="1"/>
          </p:cNvSpPr>
          <p:nvPr>
            <p:ph type="title"/>
          </p:nvPr>
        </p:nvSpPr>
        <p:spPr/>
        <p:txBody>
          <a:bodyPr/>
          <a:lstStyle/>
          <a:p>
            <a:r>
              <a:rPr kumimoji="1" lang="ja-JP" altLang="en-US" dirty="0"/>
              <a:t>改定履歴</a:t>
            </a:r>
          </a:p>
        </p:txBody>
      </p:sp>
      <p:sp>
        <p:nvSpPr>
          <p:cNvPr id="4" name="スライド番号プレースホルダー 3">
            <a:extLst>
              <a:ext uri="{FF2B5EF4-FFF2-40B4-BE49-F238E27FC236}">
                <a16:creationId xmlns:a16="http://schemas.microsoft.com/office/drawing/2014/main" id="{28745EFD-43C3-4BC5-84CC-AA406B856B39}"/>
              </a:ext>
            </a:extLst>
          </p:cNvPr>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graphicFrame>
        <p:nvGraphicFramePr>
          <p:cNvPr id="5" name="表 5">
            <a:extLst>
              <a:ext uri="{FF2B5EF4-FFF2-40B4-BE49-F238E27FC236}">
                <a16:creationId xmlns:a16="http://schemas.microsoft.com/office/drawing/2014/main" id="{5FA46A40-4A27-46DD-AC91-515B8FBCD8F8}"/>
              </a:ext>
            </a:extLst>
          </p:cNvPr>
          <p:cNvGraphicFramePr>
            <a:graphicFrameLocks noGrp="1"/>
          </p:cNvGraphicFramePr>
          <p:nvPr>
            <p:extLst>
              <p:ext uri="{D42A27DB-BD31-4B8C-83A1-F6EECF244321}">
                <p14:modId xmlns:p14="http://schemas.microsoft.com/office/powerpoint/2010/main" val="1274526666"/>
              </p:ext>
            </p:extLst>
          </p:nvPr>
        </p:nvGraphicFramePr>
        <p:xfrm>
          <a:off x="539552" y="1397000"/>
          <a:ext cx="7920880" cy="14833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960510824"/>
                    </a:ext>
                  </a:extLst>
                </a:gridCol>
                <a:gridCol w="1224136">
                  <a:extLst>
                    <a:ext uri="{9D8B030D-6E8A-4147-A177-3AD203B41FA5}">
                      <a16:colId xmlns:a16="http://schemas.microsoft.com/office/drawing/2014/main" val="1210612210"/>
                    </a:ext>
                  </a:extLst>
                </a:gridCol>
                <a:gridCol w="1224136">
                  <a:extLst>
                    <a:ext uri="{9D8B030D-6E8A-4147-A177-3AD203B41FA5}">
                      <a16:colId xmlns:a16="http://schemas.microsoft.com/office/drawing/2014/main" val="3148363759"/>
                    </a:ext>
                  </a:extLst>
                </a:gridCol>
                <a:gridCol w="4104456">
                  <a:extLst>
                    <a:ext uri="{9D8B030D-6E8A-4147-A177-3AD203B41FA5}">
                      <a16:colId xmlns:a16="http://schemas.microsoft.com/office/drawing/2014/main" val="2090186849"/>
                    </a:ext>
                  </a:extLst>
                </a:gridCol>
              </a:tblGrid>
              <a:tr h="370840">
                <a:tc>
                  <a:txBody>
                    <a:bodyPr/>
                    <a:lstStyle/>
                    <a:p>
                      <a:r>
                        <a:rPr kumimoji="1" lang="ja-JP" altLang="en-US" dirty="0"/>
                        <a:t>改定日</a:t>
                      </a:r>
                    </a:p>
                  </a:txBody>
                  <a:tcPr/>
                </a:tc>
                <a:tc>
                  <a:txBody>
                    <a:bodyPr/>
                    <a:lstStyle/>
                    <a:p>
                      <a:r>
                        <a:rPr kumimoji="1" lang="ja-JP" altLang="en-US" dirty="0"/>
                        <a:t>バージョン</a:t>
                      </a:r>
                    </a:p>
                  </a:txBody>
                  <a:tcPr/>
                </a:tc>
                <a:tc>
                  <a:txBody>
                    <a:bodyPr/>
                    <a:lstStyle/>
                    <a:p>
                      <a:r>
                        <a:rPr kumimoji="1" lang="ja-JP" altLang="en-US" dirty="0"/>
                        <a:t>改定者</a:t>
                      </a:r>
                    </a:p>
                  </a:txBody>
                  <a:tcPr/>
                </a:tc>
                <a:tc>
                  <a:txBody>
                    <a:bodyPr/>
                    <a:lstStyle/>
                    <a:p>
                      <a:r>
                        <a:rPr kumimoji="1" lang="ja-JP" altLang="en-US" dirty="0"/>
                        <a:t>改定内容</a:t>
                      </a:r>
                    </a:p>
                  </a:txBody>
                  <a:tcPr/>
                </a:tc>
                <a:extLst>
                  <a:ext uri="{0D108BD9-81ED-4DB2-BD59-A6C34878D82A}">
                    <a16:rowId xmlns:a16="http://schemas.microsoft.com/office/drawing/2014/main" val="713096685"/>
                  </a:ext>
                </a:extLst>
              </a:tr>
              <a:tr h="370840">
                <a:tc>
                  <a:txBody>
                    <a:bodyPr/>
                    <a:lstStyle/>
                    <a:p>
                      <a:r>
                        <a:rPr kumimoji="1" lang="en-US" altLang="ja-JP" dirty="0"/>
                        <a:t>2020/05/23</a:t>
                      </a:r>
                      <a:endParaRPr kumimoji="1" lang="ja-JP" altLang="en-US" dirty="0"/>
                    </a:p>
                  </a:txBody>
                  <a:tcPr/>
                </a:tc>
                <a:tc>
                  <a:txBody>
                    <a:bodyPr/>
                    <a:lstStyle/>
                    <a:p>
                      <a:r>
                        <a:rPr kumimoji="1" lang="en-US" altLang="ja-JP" dirty="0"/>
                        <a:t>0.1</a:t>
                      </a:r>
                      <a:endParaRPr kumimoji="1" lang="ja-JP" altLang="en-US" dirty="0"/>
                    </a:p>
                  </a:txBody>
                  <a:tcPr/>
                </a:tc>
                <a:tc>
                  <a:txBody>
                    <a:bodyPr/>
                    <a:lstStyle/>
                    <a:p>
                      <a:r>
                        <a:rPr kumimoji="1" lang="ja-JP" altLang="en-US" dirty="0"/>
                        <a:t>信頼貯金</a:t>
                      </a:r>
                    </a:p>
                  </a:txBody>
                  <a:tcPr/>
                </a:tc>
                <a:tc>
                  <a:txBody>
                    <a:bodyPr/>
                    <a:lstStyle/>
                    <a:p>
                      <a:r>
                        <a:rPr kumimoji="1" lang="ja-JP" altLang="en-US" dirty="0"/>
                        <a:t>初版</a:t>
                      </a:r>
                    </a:p>
                  </a:txBody>
                  <a:tcPr/>
                </a:tc>
                <a:extLst>
                  <a:ext uri="{0D108BD9-81ED-4DB2-BD59-A6C34878D82A}">
                    <a16:rowId xmlns:a16="http://schemas.microsoft.com/office/drawing/2014/main" val="4368220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2020/05/25</a:t>
                      </a:r>
                      <a:endParaRPr kumimoji="1" lang="ja-JP" altLang="en-US" dirty="0"/>
                    </a:p>
                  </a:txBody>
                  <a:tcPr/>
                </a:tc>
                <a:tc>
                  <a:txBody>
                    <a:bodyPr/>
                    <a:lstStyle/>
                    <a:p>
                      <a:r>
                        <a:rPr kumimoji="1" lang="en-US" altLang="ja-JP" dirty="0"/>
                        <a:t>1.0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信頼貯金</a:t>
                      </a:r>
                    </a:p>
                  </a:txBody>
                  <a:tcPr/>
                </a:tc>
                <a:tc>
                  <a:txBody>
                    <a:bodyPr/>
                    <a:lstStyle/>
                    <a:p>
                      <a:r>
                        <a:rPr kumimoji="1" lang="ja-JP" altLang="en-US" dirty="0"/>
                        <a:t>修正</a:t>
                      </a:r>
                    </a:p>
                  </a:txBody>
                  <a:tcPr/>
                </a:tc>
                <a:extLst>
                  <a:ext uri="{0D108BD9-81ED-4DB2-BD59-A6C34878D82A}">
                    <a16:rowId xmlns:a16="http://schemas.microsoft.com/office/drawing/2014/main" val="8517393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98676410"/>
                  </a:ext>
                </a:extLst>
              </a:tr>
            </a:tbl>
          </a:graphicData>
        </a:graphic>
      </p:graphicFrame>
    </p:spTree>
    <p:extLst>
      <p:ext uri="{BB962C8B-B14F-4D97-AF65-F5344CB8AC3E}">
        <p14:creationId xmlns:p14="http://schemas.microsoft.com/office/powerpoint/2010/main" val="287265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en-US" altLang="ja-JP" dirty="0"/>
              <a:t>4.</a:t>
            </a:r>
            <a:r>
              <a:rPr kumimoji="1" lang="ja-JP" altLang="en-US" dirty="0"/>
              <a:t>参照モデル：クラス図</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dirty="0"/>
          </a:p>
        </p:txBody>
      </p:sp>
      <p:sp>
        <p:nvSpPr>
          <p:cNvPr id="6" name="テキスト ボックス 5">
            <a:extLst>
              <a:ext uri="{FF2B5EF4-FFF2-40B4-BE49-F238E27FC236}">
                <a16:creationId xmlns:a16="http://schemas.microsoft.com/office/drawing/2014/main" id="{417246C1-AD35-4AF4-9E6A-021CD68BC340}"/>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13" name="コンテンツ プレースホルダー 12">
            <a:extLst>
              <a:ext uri="{FF2B5EF4-FFF2-40B4-BE49-F238E27FC236}">
                <a16:creationId xmlns:a16="http://schemas.microsoft.com/office/drawing/2014/main" id="{4AE288E0-D510-45EE-A384-D43EB27DB1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662" y="1064529"/>
            <a:ext cx="8916675" cy="5301713"/>
          </a:xfrm>
        </p:spPr>
      </p:pic>
      <p:sp>
        <p:nvSpPr>
          <p:cNvPr id="15" name="テキスト ボックス 14">
            <a:extLst>
              <a:ext uri="{FF2B5EF4-FFF2-40B4-BE49-F238E27FC236}">
                <a16:creationId xmlns:a16="http://schemas.microsoft.com/office/drawing/2014/main" id="{0DF2AED9-28AF-4E50-8EE3-37F4806C4079}"/>
              </a:ext>
            </a:extLst>
          </p:cNvPr>
          <p:cNvSpPr txBox="1"/>
          <p:nvPr/>
        </p:nvSpPr>
        <p:spPr>
          <a:xfrm>
            <a:off x="5220072" y="6108784"/>
            <a:ext cx="3528530"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参照モデル</a:t>
            </a:r>
            <a:r>
              <a:rPr lang="en-US" altLang="ja-JP" sz="1100" dirty="0"/>
              <a:t>]</a:t>
            </a:r>
            <a:r>
              <a:rPr lang="ja-JP" altLang="en-US" sz="1100" dirty="0"/>
              <a:t> 添付しております。</a:t>
            </a:r>
          </a:p>
        </p:txBody>
      </p:sp>
    </p:spTree>
    <p:extLst>
      <p:ext uri="{BB962C8B-B14F-4D97-AF65-F5344CB8AC3E}">
        <p14:creationId xmlns:p14="http://schemas.microsoft.com/office/powerpoint/2010/main" val="196985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ja-JP" altLang="en-US" dirty="0"/>
              <a:t>注記</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lang="ja-JP" altLang="en-US" dirty="0"/>
              <a:t>以降については、現在試行錯誤中の活動であり、方針及び検討結果の正しさは担保できていないが、現状報告したく記述しております。</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
        <p:nvSpPr>
          <p:cNvPr id="5" name="テキスト ボックス 4">
            <a:extLst>
              <a:ext uri="{FF2B5EF4-FFF2-40B4-BE49-F238E27FC236}">
                <a16:creationId xmlns:a16="http://schemas.microsoft.com/office/drawing/2014/main" id="{34090506-E8EA-4209-9B93-94981F63A7B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185678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6B6C08E-8344-4E33-A181-6526825D758D}"/>
              </a:ext>
            </a:extLst>
          </p:cNvPr>
          <p:cNvSpPr/>
          <p:nvPr/>
        </p:nvSpPr>
        <p:spPr>
          <a:xfrm>
            <a:off x="466565" y="2791961"/>
            <a:ext cx="6086635" cy="394940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A373B893-0AAD-4B8D-AAF8-7BBBE4BEE12A}"/>
              </a:ext>
            </a:extLst>
          </p:cNvPr>
          <p:cNvSpPr>
            <a:spLocks noGrp="1"/>
          </p:cNvSpPr>
          <p:nvPr>
            <p:ph type="title"/>
          </p:nvPr>
        </p:nvSpPr>
        <p:spPr/>
        <p:txBody>
          <a:bodyPr>
            <a:normAutofit/>
          </a:bodyPr>
          <a:lstStyle/>
          <a:p>
            <a:r>
              <a:rPr kumimoji="1" lang="en-US" altLang="ja-JP" dirty="0"/>
              <a:t>4.</a:t>
            </a:r>
            <a:r>
              <a:rPr kumimoji="1" lang="ja-JP" altLang="en-US" dirty="0"/>
              <a:t>テストカタマリーについて（</a:t>
            </a:r>
            <a:r>
              <a:rPr lang="en-US" altLang="ja-JP" dirty="0"/>
              <a:t>TBD</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63E3951-84C0-4636-A283-7A749C338349}"/>
              </a:ext>
            </a:extLst>
          </p:cNvPr>
          <p:cNvSpPr>
            <a:spLocks noGrp="1"/>
          </p:cNvSpPr>
          <p:nvPr>
            <p:ph idx="1"/>
          </p:nvPr>
        </p:nvSpPr>
        <p:spPr/>
        <p:txBody>
          <a:bodyPr/>
          <a:lstStyle/>
          <a:p>
            <a:r>
              <a:rPr lang="ja-JP" altLang="en-US" dirty="0"/>
              <a:t>本設計ではテストカタマリーの以下の思想を取り入れたく導入した</a:t>
            </a:r>
            <a:endParaRPr lang="en-US" altLang="ja-JP" dirty="0"/>
          </a:p>
          <a:p>
            <a:pPr marL="285750" indent="-285750">
              <a:buFont typeface="Arial" panose="020B0604020202020204" pitchFamily="34" charset="0"/>
              <a:buChar char="•"/>
            </a:pPr>
            <a:r>
              <a:rPr lang="ja-JP" altLang="en-US" dirty="0"/>
              <a:t>モデルの見やすさと抽象度を変えた見せ方</a:t>
            </a:r>
            <a:endParaRPr lang="en-US" altLang="ja-JP" dirty="0"/>
          </a:p>
          <a:p>
            <a:pPr marL="285750" indent="-285750">
              <a:buFont typeface="Arial" panose="020B0604020202020204" pitchFamily="34" charset="0"/>
              <a:buChar char="•"/>
            </a:pPr>
            <a:r>
              <a:rPr lang="ja-JP" altLang="en-US" dirty="0"/>
              <a:t>テスト要求パターンの考え</a:t>
            </a:r>
            <a:endParaRPr lang="en-US" altLang="ja-JP" dirty="0"/>
          </a:p>
          <a:p>
            <a:r>
              <a:rPr lang="ja-JP" altLang="en-US" dirty="0"/>
              <a:t>その上でテストタイプを多面的に検討できているか、テスト観点を漏れなく加えられているか、それらを記述し関係者の認識をそろえられる粒度にしたい思いがあった。</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52DBEC94-C4B9-4CF0-B9DB-9F59C399F618}"/>
              </a:ext>
            </a:extLst>
          </p:cNvPr>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pic>
        <p:nvPicPr>
          <p:cNvPr id="10" name="図 9">
            <a:extLst>
              <a:ext uri="{FF2B5EF4-FFF2-40B4-BE49-F238E27FC236}">
                <a16:creationId xmlns:a16="http://schemas.microsoft.com/office/drawing/2014/main" id="{AFCD3F0E-E1A7-46D2-B7C9-7121D5E29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3" y="3200556"/>
            <a:ext cx="4258816" cy="893312"/>
          </a:xfrm>
          <a:prstGeom prst="rect">
            <a:avLst/>
          </a:prstGeom>
        </p:spPr>
      </p:pic>
      <p:sp>
        <p:nvSpPr>
          <p:cNvPr id="11" name="テキスト ボックス 10">
            <a:extLst>
              <a:ext uri="{FF2B5EF4-FFF2-40B4-BE49-F238E27FC236}">
                <a16:creationId xmlns:a16="http://schemas.microsoft.com/office/drawing/2014/main" id="{6DF89194-2883-46A0-B3FF-2D6CC64A9595}"/>
              </a:ext>
            </a:extLst>
          </p:cNvPr>
          <p:cNvSpPr txBox="1"/>
          <p:nvPr/>
        </p:nvSpPr>
        <p:spPr>
          <a:xfrm>
            <a:off x="6567410" y="5482216"/>
            <a:ext cx="2476432" cy="553998"/>
          </a:xfrm>
          <a:prstGeom prst="rect">
            <a:avLst/>
          </a:prstGeom>
          <a:noFill/>
        </p:spPr>
        <p:txBody>
          <a:bodyPr wrap="square" rtlCol="0">
            <a:spAutoFit/>
          </a:bodyPr>
          <a:lstStyle/>
          <a:p>
            <a:r>
              <a:rPr kumimoji="1" lang="en-US" altLang="ja-JP" sz="1000" dirty="0"/>
              <a:t>※</a:t>
            </a:r>
            <a:r>
              <a:rPr kumimoji="1" lang="ja-JP" altLang="en-US" sz="1000" dirty="0"/>
              <a:t>なお、</a:t>
            </a:r>
            <a:r>
              <a:rPr kumimoji="1" lang="en-US" altLang="ja-JP" sz="1000" dirty="0" err="1"/>
              <a:t>Astah</a:t>
            </a:r>
            <a:r>
              <a:rPr lang="ja-JP" altLang="en-US" sz="1000" dirty="0"/>
              <a:t>クラス図の知見はなく表現の制約については把握していない前提での記述です</a:t>
            </a:r>
            <a:endParaRPr kumimoji="1" lang="ja-JP" altLang="en-US" sz="1000" dirty="0"/>
          </a:p>
        </p:txBody>
      </p:sp>
      <p:pic>
        <p:nvPicPr>
          <p:cNvPr id="13" name="図 12">
            <a:extLst>
              <a:ext uri="{FF2B5EF4-FFF2-40B4-BE49-F238E27FC236}">
                <a16:creationId xmlns:a16="http://schemas.microsoft.com/office/drawing/2014/main" id="{90BB62C7-E614-4E50-8949-887CA80D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49" y="4230366"/>
            <a:ext cx="5876015" cy="2420888"/>
          </a:xfrm>
          <a:prstGeom prst="rect">
            <a:avLst/>
          </a:prstGeom>
        </p:spPr>
      </p:pic>
      <p:sp>
        <p:nvSpPr>
          <p:cNvPr id="6" name="テキスト ボックス 5">
            <a:extLst>
              <a:ext uri="{FF2B5EF4-FFF2-40B4-BE49-F238E27FC236}">
                <a16:creationId xmlns:a16="http://schemas.microsoft.com/office/drawing/2014/main" id="{23590835-2F05-45C8-93CF-D931091C7E03}"/>
              </a:ext>
            </a:extLst>
          </p:cNvPr>
          <p:cNvSpPr txBox="1"/>
          <p:nvPr/>
        </p:nvSpPr>
        <p:spPr>
          <a:xfrm>
            <a:off x="567649" y="2831224"/>
            <a:ext cx="2869696" cy="369332"/>
          </a:xfrm>
          <a:prstGeom prst="rect">
            <a:avLst/>
          </a:prstGeom>
          <a:noFill/>
        </p:spPr>
        <p:txBody>
          <a:bodyPr wrap="none" rtlCol="0">
            <a:spAutoFit/>
          </a:bodyPr>
          <a:lstStyle/>
          <a:p>
            <a:r>
              <a:rPr kumimoji="1" lang="ja-JP" altLang="en-US" dirty="0"/>
              <a:t>テストカタマリーの記法説明</a:t>
            </a:r>
          </a:p>
        </p:txBody>
      </p:sp>
    </p:spTree>
    <p:extLst>
      <p:ext uri="{BB962C8B-B14F-4D97-AF65-F5344CB8AC3E}">
        <p14:creationId xmlns:p14="http://schemas.microsoft.com/office/powerpoint/2010/main" val="358683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E180B-9E2C-4424-9A4B-4D7538FBD96D}"/>
              </a:ext>
            </a:extLst>
          </p:cNvPr>
          <p:cNvSpPr>
            <a:spLocks noGrp="1"/>
          </p:cNvSpPr>
          <p:nvPr>
            <p:ph type="title"/>
          </p:nvPr>
        </p:nvSpPr>
        <p:spPr/>
        <p:txBody>
          <a:bodyPr/>
          <a:lstStyle/>
          <a:p>
            <a:r>
              <a:rPr lang="en-US" altLang="ja-JP" dirty="0"/>
              <a:t>4.</a:t>
            </a:r>
            <a:r>
              <a:rPr kumimoji="1" lang="ja-JP" altLang="en-US" dirty="0"/>
              <a:t>テストカタマリーに記載する項目</a:t>
            </a:r>
            <a:r>
              <a:rPr lang="ja-JP" altLang="en-US" dirty="0"/>
              <a:t>（</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16C6A74F-49E4-4910-9BCF-352EBF670655}"/>
              </a:ext>
            </a:extLst>
          </p:cNvPr>
          <p:cNvSpPr>
            <a:spLocks noGrp="1"/>
          </p:cNvSpPr>
          <p:nvPr>
            <p:ph idx="1"/>
          </p:nvPr>
        </p:nvSpPr>
        <p:spPr/>
        <p:txBody>
          <a:bodyPr/>
          <a:lstStyle/>
          <a:p>
            <a:r>
              <a:rPr lang="ja-JP" altLang="en-US" dirty="0"/>
              <a:t>まず、どのようにテスト要求が構成されているのかを把握するために、</a:t>
            </a:r>
            <a:r>
              <a:rPr lang="en-US" altLang="ja-JP" dirty="0" err="1"/>
              <a:t>VSTeP</a:t>
            </a:r>
            <a:r>
              <a:rPr lang="ja-JP" altLang="en-US" dirty="0"/>
              <a:t>のテストフレーム・</a:t>
            </a:r>
            <a:r>
              <a:rPr lang="en-US" altLang="ja-JP" dirty="0"/>
              <a:t>TETTAN</a:t>
            </a:r>
            <a:r>
              <a:rPr lang="ja-JP" altLang="en-US" dirty="0"/>
              <a:t>のテスト要求一覧・鈴木三紀夫氏のテスト条件、</a:t>
            </a:r>
            <a:r>
              <a:rPr lang="en-US" altLang="ja-JP" dirty="0"/>
              <a:t>Excel</a:t>
            </a:r>
            <a:r>
              <a:rPr lang="ja-JP" altLang="en-US" dirty="0"/>
              <a:t>のテストフレームをベースにテスト要求を記載した。</a:t>
            </a:r>
            <a:endParaRPr lang="en-US" altLang="ja-JP" dirty="0"/>
          </a:p>
          <a:p>
            <a:endParaRPr lang="en-US" altLang="ja-JP" dirty="0"/>
          </a:p>
          <a:p>
            <a:r>
              <a:rPr lang="ja-JP" altLang="en-US" dirty="0"/>
              <a:t>現状のスキルレベル等を考慮した結論としては、テスト要求一覧と</a:t>
            </a:r>
            <a:r>
              <a:rPr lang="en-US" altLang="ja-JP" dirty="0"/>
              <a:t>Excel</a:t>
            </a:r>
            <a:r>
              <a:rPr lang="ja-JP" altLang="en-US" dirty="0"/>
              <a:t>のフレームが適切であると感じた。</a:t>
            </a:r>
            <a:r>
              <a:rPr lang="en-US" altLang="ja-JP" dirty="0"/>
              <a:t>Excel</a:t>
            </a:r>
            <a:r>
              <a:rPr lang="ja-JP" altLang="en-US" dirty="0"/>
              <a:t>フレームは因子となる観点などを漏れなく洗い出すための補完である。</a:t>
            </a:r>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BEA51B3-CA31-440A-9A57-EB7B7AF8450F}"/>
              </a:ext>
            </a:extLst>
          </p:cNvPr>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dirty="0"/>
          </a:p>
        </p:txBody>
      </p:sp>
      <p:sp>
        <p:nvSpPr>
          <p:cNvPr id="5" name="テキスト ボックス 4">
            <a:extLst>
              <a:ext uri="{FF2B5EF4-FFF2-40B4-BE49-F238E27FC236}">
                <a16:creationId xmlns:a16="http://schemas.microsoft.com/office/drawing/2014/main" id="{D73CBC08-AB5B-4B15-BD05-ED998CC0132E}"/>
              </a:ext>
            </a:extLst>
          </p:cNvPr>
          <p:cNvSpPr txBox="1"/>
          <p:nvPr/>
        </p:nvSpPr>
        <p:spPr>
          <a:xfrm>
            <a:off x="3707904" y="6225545"/>
            <a:ext cx="4479111"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要求一覧の整理方法を検討</a:t>
            </a:r>
            <a:r>
              <a:rPr lang="en-US" altLang="ja-JP" sz="1100" dirty="0"/>
              <a:t>]</a:t>
            </a:r>
            <a:r>
              <a:rPr lang="ja-JP" altLang="en-US" sz="1100" dirty="0"/>
              <a:t>に添付しております</a:t>
            </a:r>
          </a:p>
        </p:txBody>
      </p:sp>
      <p:pic>
        <p:nvPicPr>
          <p:cNvPr id="9" name="図 8">
            <a:extLst>
              <a:ext uri="{FF2B5EF4-FFF2-40B4-BE49-F238E27FC236}">
                <a16:creationId xmlns:a16="http://schemas.microsoft.com/office/drawing/2014/main" id="{A3F74986-7589-4129-83E5-D182BDA45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 y="3212976"/>
            <a:ext cx="9144000" cy="2565764"/>
          </a:xfrm>
          <a:prstGeom prst="rect">
            <a:avLst/>
          </a:prstGeom>
        </p:spPr>
      </p:pic>
    </p:spTree>
    <p:extLst>
      <p:ext uri="{BB962C8B-B14F-4D97-AF65-F5344CB8AC3E}">
        <p14:creationId xmlns:p14="http://schemas.microsoft.com/office/powerpoint/2010/main" val="28662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テストタイプ</a:t>
            </a:r>
            <a:r>
              <a:rPr lang="en-US" altLang="ja-JP" dirty="0"/>
              <a:t>(CIBF</a:t>
            </a:r>
            <a:r>
              <a:rPr lang="ja-JP" altLang="en-US" dirty="0"/>
              <a:t>モデル</a:t>
            </a:r>
            <a:r>
              <a:rPr lang="en-US" altLang="ja-JP" dirty="0"/>
              <a:t>)</a:t>
            </a:r>
            <a:r>
              <a:rPr lang="ja-JP" altLang="en-US" dirty="0"/>
              <a:t> （</a:t>
            </a:r>
            <a:r>
              <a:rPr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lang="ja-JP" altLang="en-US" dirty="0"/>
              <a:t>テスト対象の粒度や分類を整理できる用語があると、テスト要求の対象の範囲がより適切かつ組合せにより網羅的になると感じ、</a:t>
            </a:r>
            <a:r>
              <a:rPr lang="en-US" altLang="ja-JP" dirty="0"/>
              <a:t>CIBF</a:t>
            </a:r>
            <a:r>
              <a:rPr lang="ja-JP" altLang="en-US" dirty="0"/>
              <a:t>をベースに整理を行うこととした。</a:t>
            </a:r>
            <a:endParaRPr lang="en-US" altLang="ja-JP" dirty="0"/>
          </a:p>
          <a:p>
            <a:r>
              <a:rPr lang="ja-JP" altLang="en-US" dirty="0"/>
              <a:t>現時点で、使用するテストタイプは以下の通りである。各技法の説明は、「テストタイプ」に記載する。なお、目的毎に整理するためにテストタイプと記載しているが、テスト観点としても利用が可能である</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5" name="テキスト ボックス 4">
            <a:extLst>
              <a:ext uri="{FF2B5EF4-FFF2-40B4-BE49-F238E27FC236}">
                <a16:creationId xmlns:a16="http://schemas.microsoft.com/office/drawing/2014/main" id="{34090506-E8EA-4209-9B93-94981F63A7B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8" name="図 7">
            <a:extLst>
              <a:ext uri="{FF2B5EF4-FFF2-40B4-BE49-F238E27FC236}">
                <a16:creationId xmlns:a16="http://schemas.microsoft.com/office/drawing/2014/main" id="{EB282FED-27CB-47DE-9CD7-98CEA0B14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92" y="2604245"/>
            <a:ext cx="7147858" cy="3433145"/>
          </a:xfrm>
          <a:prstGeom prst="rect">
            <a:avLst/>
          </a:prstGeom>
        </p:spPr>
      </p:pic>
      <p:sp>
        <p:nvSpPr>
          <p:cNvPr id="9" name="テキスト ボックス 8">
            <a:extLst>
              <a:ext uri="{FF2B5EF4-FFF2-40B4-BE49-F238E27FC236}">
                <a16:creationId xmlns:a16="http://schemas.microsoft.com/office/drawing/2014/main" id="{4B59C745-C888-4A63-9813-08ECC1F9261E}"/>
              </a:ext>
            </a:extLst>
          </p:cNvPr>
          <p:cNvSpPr txBox="1"/>
          <p:nvPr/>
        </p:nvSpPr>
        <p:spPr>
          <a:xfrm>
            <a:off x="3707904" y="6225545"/>
            <a:ext cx="5158785"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テストタイプ</a:t>
            </a:r>
            <a:r>
              <a:rPr lang="en-US" altLang="ja-JP" sz="1100" dirty="0"/>
              <a:t>]</a:t>
            </a:r>
            <a:r>
              <a:rPr lang="ja-JP" altLang="en-US" sz="1100" dirty="0"/>
              <a:t>に特定のテストタイプの定義を記載しております</a:t>
            </a:r>
          </a:p>
        </p:txBody>
      </p:sp>
    </p:spTree>
    <p:extLst>
      <p:ext uri="{BB962C8B-B14F-4D97-AF65-F5344CB8AC3E}">
        <p14:creationId xmlns:p14="http://schemas.microsoft.com/office/powerpoint/2010/main" val="229959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en-US" altLang="ja-JP" dirty="0"/>
              <a:t>4.</a:t>
            </a:r>
            <a:r>
              <a:rPr kumimoji="1" lang="ja-JP" altLang="en-US" dirty="0"/>
              <a:t>テスト観点の整理</a:t>
            </a:r>
            <a:r>
              <a:rPr kumimoji="1"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参考として、「プロジェクトを追加する」のテストを（</a:t>
            </a:r>
            <a:r>
              <a:rPr kumimoji="1" lang="en-US" altLang="ja-JP" dirty="0"/>
              <a:t>CIFB</a:t>
            </a:r>
            <a:r>
              <a:rPr kumimoji="1" lang="ja-JP" altLang="en-US" dirty="0"/>
              <a:t>未学習の状態で）</a:t>
            </a:r>
            <a:r>
              <a:rPr lang="ja-JP" altLang="en-US" dirty="0"/>
              <a:t>全ての機能の粒度に対して品質特性は存在するという視点で、</a:t>
            </a:r>
            <a:r>
              <a:rPr kumimoji="1" lang="ja-JP" altLang="en-US" dirty="0"/>
              <a:t>ツリー状にリバースエンジニアリングしたものが以下である。まだ、密結合な部分はあるが、概ね</a:t>
            </a:r>
            <a:r>
              <a:rPr kumimoji="1" lang="en-US" altLang="ja-JP" dirty="0"/>
              <a:t>CIBF</a:t>
            </a:r>
            <a:r>
              <a:rPr kumimoji="1" lang="ja-JP" altLang="en-US" dirty="0"/>
              <a:t>と同様の構造に落とし込めることが確認できたため、今後拡張とリファインをためし使いやすい形を模索する。</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sp>
        <p:nvSpPr>
          <p:cNvPr id="5" name="テキスト ボックス 4">
            <a:extLst>
              <a:ext uri="{FF2B5EF4-FFF2-40B4-BE49-F238E27FC236}">
                <a16:creationId xmlns:a16="http://schemas.microsoft.com/office/drawing/2014/main" id="{34090506-E8EA-4209-9B93-94981F63A7B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7" name="テキスト ボックス 6">
            <a:extLst>
              <a:ext uri="{FF2B5EF4-FFF2-40B4-BE49-F238E27FC236}">
                <a16:creationId xmlns:a16="http://schemas.microsoft.com/office/drawing/2014/main" id="{D7055066-BFB3-43FE-BCDF-93E49D8A049E}"/>
              </a:ext>
            </a:extLst>
          </p:cNvPr>
          <p:cNvSpPr txBox="1"/>
          <p:nvPr/>
        </p:nvSpPr>
        <p:spPr>
          <a:xfrm>
            <a:off x="3707904" y="6225545"/>
            <a:ext cx="4937570" cy="261610"/>
          </a:xfrm>
          <a:prstGeom prst="rect">
            <a:avLst/>
          </a:prstGeom>
          <a:noFill/>
        </p:spPr>
        <p:txBody>
          <a:bodyPr wrap="none" rtlCol="0">
            <a:spAutoFit/>
          </a:bodyPr>
          <a:lstStyle/>
          <a:p>
            <a:r>
              <a:rPr lang="en-US" altLang="ja-JP" sz="1100" dirty="0"/>
              <a:t>[※</a:t>
            </a:r>
            <a:r>
              <a:rPr lang="ja-JP" altLang="en-US" sz="1100" dirty="0"/>
              <a:t>関連文書　成果物</a:t>
            </a:r>
            <a:r>
              <a:rPr lang="en-US" altLang="ja-JP" sz="1100" dirty="0"/>
              <a:t>2</a:t>
            </a:r>
            <a:r>
              <a:rPr lang="ja-JP" altLang="en-US" sz="1100" dirty="0"/>
              <a:t>　プロジェクトを追加するのツリー構造</a:t>
            </a:r>
            <a:r>
              <a:rPr lang="en-US" altLang="ja-JP" sz="1100" dirty="0"/>
              <a:t>]</a:t>
            </a:r>
            <a:r>
              <a:rPr lang="ja-JP" altLang="en-US" sz="1100" dirty="0"/>
              <a:t>に添付しております</a:t>
            </a:r>
          </a:p>
        </p:txBody>
      </p:sp>
      <p:pic>
        <p:nvPicPr>
          <p:cNvPr id="9" name="図 8">
            <a:extLst>
              <a:ext uri="{FF2B5EF4-FFF2-40B4-BE49-F238E27FC236}">
                <a16:creationId xmlns:a16="http://schemas.microsoft.com/office/drawing/2014/main" id="{7C1C0D13-629D-43FB-BBF4-BFE4692B68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738" y="2204864"/>
            <a:ext cx="6734975" cy="3960440"/>
          </a:xfrm>
          <a:prstGeom prst="rect">
            <a:avLst/>
          </a:prstGeom>
        </p:spPr>
      </p:pic>
    </p:spTree>
    <p:extLst>
      <p:ext uri="{BB962C8B-B14F-4D97-AF65-F5344CB8AC3E}">
        <p14:creationId xmlns:p14="http://schemas.microsoft.com/office/powerpoint/2010/main" val="2261177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E5C88-F28E-4103-A9E9-B882735F51EC}"/>
              </a:ext>
            </a:extLst>
          </p:cNvPr>
          <p:cNvSpPr>
            <a:spLocks noGrp="1"/>
          </p:cNvSpPr>
          <p:nvPr>
            <p:ph type="title"/>
          </p:nvPr>
        </p:nvSpPr>
        <p:spPr/>
        <p:txBody>
          <a:bodyPr/>
          <a:lstStyle/>
          <a:p>
            <a:r>
              <a:rPr lang="en-US" altLang="ja-JP" dirty="0"/>
              <a:t>4.</a:t>
            </a:r>
            <a:r>
              <a:rPr kumimoji="1" lang="ja-JP" altLang="en-US" dirty="0"/>
              <a:t>テストカタマリーについて</a:t>
            </a:r>
          </a:p>
        </p:txBody>
      </p:sp>
      <p:sp>
        <p:nvSpPr>
          <p:cNvPr id="3" name="コンテンツ プレースホルダー 2">
            <a:extLst>
              <a:ext uri="{FF2B5EF4-FFF2-40B4-BE49-F238E27FC236}">
                <a16:creationId xmlns:a16="http://schemas.microsoft.com/office/drawing/2014/main" id="{65F782E8-6213-4F6E-8105-5A4579BC5DA5}"/>
              </a:ext>
            </a:extLst>
          </p:cNvPr>
          <p:cNvSpPr>
            <a:spLocks noGrp="1"/>
          </p:cNvSpPr>
          <p:nvPr>
            <p:ph idx="1"/>
          </p:nvPr>
        </p:nvSpPr>
        <p:spPr/>
        <p:txBody>
          <a:bodyPr/>
          <a:lstStyle/>
          <a:p>
            <a:r>
              <a:rPr lang="ja-JP" altLang="en-US" dirty="0"/>
              <a:t>現時点の結論として操作欄に要求一覧とテストタイプを記載し、属性欄にテストタイプに対応する網羅基準を書いた。</a:t>
            </a:r>
            <a:endParaRPr lang="en-US" altLang="ja-JP" dirty="0"/>
          </a:p>
          <a:p>
            <a:r>
              <a:rPr kumimoji="1" lang="ja-JP" altLang="en-US" dirty="0"/>
              <a:t>この点はテスト技法が何によって確定するか調査しなおしたうえで妥当性を考えていきたい。</a:t>
            </a:r>
            <a:endParaRPr kumimoji="1" lang="en-US" altLang="ja-JP" dirty="0"/>
          </a:p>
          <a:p>
            <a:r>
              <a:rPr lang="ja-JP" altLang="en-US" dirty="0"/>
              <a:t>また、</a:t>
            </a:r>
            <a:r>
              <a:rPr lang="en-US" altLang="ja-JP" dirty="0" err="1"/>
              <a:t>astah</a:t>
            </a:r>
            <a:r>
              <a:rPr lang="ja-JP" altLang="en-US" dirty="0"/>
              <a:t>クラス図の記法の制約にひっかかる場面もあったため考慮が必要である。</a:t>
            </a:r>
            <a:endParaRPr kumimoji="1" lang="en-US" altLang="ja-JP" dirty="0"/>
          </a:p>
          <a:p>
            <a:endParaRPr lang="en-US" altLang="ja-JP" dirty="0"/>
          </a:p>
          <a:p>
            <a:r>
              <a:rPr kumimoji="1" lang="ja-JP" altLang="en-US" dirty="0"/>
              <a:t>これらの活動を通して、テストタイプ毎にコンテナ化したり、モデルベーステストなどの理解の一歩になればいい。</a:t>
            </a:r>
          </a:p>
        </p:txBody>
      </p:sp>
      <p:sp>
        <p:nvSpPr>
          <p:cNvPr id="4" name="スライド番号プレースホルダー 3">
            <a:extLst>
              <a:ext uri="{FF2B5EF4-FFF2-40B4-BE49-F238E27FC236}">
                <a16:creationId xmlns:a16="http://schemas.microsoft.com/office/drawing/2014/main" id="{A26790C0-8CDE-474B-B517-51FC44B75007}"/>
              </a:ext>
            </a:extLst>
          </p:cNvPr>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dirty="0"/>
          </a:p>
        </p:txBody>
      </p:sp>
      <p:pic>
        <p:nvPicPr>
          <p:cNvPr id="12" name="図 11">
            <a:extLst>
              <a:ext uri="{FF2B5EF4-FFF2-40B4-BE49-F238E27FC236}">
                <a16:creationId xmlns:a16="http://schemas.microsoft.com/office/drawing/2014/main" id="{E3438EF3-DD17-4BC1-82F8-C33A6B353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93" y="3573016"/>
            <a:ext cx="6200775" cy="2200275"/>
          </a:xfrm>
          <a:prstGeom prst="rect">
            <a:avLst/>
          </a:prstGeom>
        </p:spPr>
      </p:pic>
    </p:spTree>
    <p:extLst>
      <p:ext uri="{BB962C8B-B14F-4D97-AF65-F5344CB8AC3E}">
        <p14:creationId xmlns:p14="http://schemas.microsoft.com/office/powerpoint/2010/main" val="390923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normAutofit/>
          </a:bodyPr>
          <a:lstStyle/>
          <a:p>
            <a:r>
              <a:rPr lang="en-US" altLang="ja-JP" dirty="0"/>
              <a:t>4.</a:t>
            </a:r>
            <a:r>
              <a:rPr kumimoji="1" lang="ja-JP" altLang="en-US" dirty="0"/>
              <a:t>テストアーキテクチャ（</a:t>
            </a:r>
            <a:r>
              <a:rPr kumimoji="1" lang="en-US" altLang="ja-JP" dirty="0"/>
              <a:t>TBD</a:t>
            </a:r>
            <a:r>
              <a:rPr kumimoji="1" lang="ja-JP" altLang="en-US" dirty="0"/>
              <a:t>）</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今回は、プロトタイプに対して機能の妥当性に関する</a:t>
            </a:r>
            <a:r>
              <a:rPr kumimoji="1" lang="en-US" altLang="ja-JP" dirty="0"/>
              <a:t>FB</a:t>
            </a:r>
            <a:r>
              <a:rPr kumimoji="1" lang="ja-JP" altLang="en-US" dirty="0"/>
              <a:t>を早期に行う必要がある。</a:t>
            </a:r>
            <a:endParaRPr kumimoji="1" lang="en-US" altLang="ja-JP" dirty="0"/>
          </a:p>
          <a:p>
            <a:endParaRPr kumimoji="1" lang="en-US" altLang="ja-JP" dirty="0"/>
          </a:p>
          <a:p>
            <a:r>
              <a:rPr kumimoji="1" lang="ja-JP" altLang="en-US" dirty="0"/>
              <a:t>先行フェーズとして使用性・機能性テストとリスク箇所のスモークテストを行う。次の検証フェーズにて、製品品質を担保することを検討中である。</a:t>
            </a:r>
            <a:endParaRPr kumimoji="1" lang="en-US" altLang="ja-JP" dirty="0"/>
          </a:p>
          <a:p>
            <a:r>
              <a:rPr kumimoji="1" lang="en-US" altLang="ja-JP" dirty="0"/>
              <a:t>CIBF</a:t>
            </a:r>
            <a:r>
              <a:rPr kumimoji="1" lang="ja-JP" altLang="en-US" dirty="0"/>
              <a:t>モデルを利用して粒度を調整できたことで、コンテナ内の記述を粗くして方針を検討しやすくなったように思える。</a:t>
            </a:r>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5" name="テキスト ボックス 4">
            <a:extLst>
              <a:ext uri="{FF2B5EF4-FFF2-40B4-BE49-F238E27FC236}">
                <a16:creationId xmlns:a16="http://schemas.microsoft.com/office/drawing/2014/main" id="{34090506-E8EA-4209-9B93-94981F63A7B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7" name="図 6">
            <a:extLst>
              <a:ext uri="{FF2B5EF4-FFF2-40B4-BE49-F238E27FC236}">
                <a16:creationId xmlns:a16="http://schemas.microsoft.com/office/drawing/2014/main" id="{F7FEEF21-BCC3-4F1B-92F7-7E686D01F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3187778"/>
            <a:ext cx="5776637" cy="3265557"/>
          </a:xfrm>
          <a:prstGeom prst="rect">
            <a:avLst/>
          </a:prstGeom>
        </p:spPr>
      </p:pic>
    </p:spTree>
    <p:extLst>
      <p:ext uri="{BB962C8B-B14F-4D97-AF65-F5344CB8AC3E}">
        <p14:creationId xmlns:p14="http://schemas.microsoft.com/office/powerpoint/2010/main" val="3582974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en-US" altLang="ja-JP" dirty="0"/>
              <a:t>4.</a:t>
            </a:r>
            <a:r>
              <a:rPr kumimoji="1" lang="ja-JP" altLang="en-US" dirty="0"/>
              <a:t>パターン</a:t>
            </a:r>
            <a:r>
              <a:rPr kumimoji="1" lang="en-US" altLang="ja-JP" dirty="0"/>
              <a:t>(TBD)</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pPr marL="285750" indent="-285750">
              <a:buFont typeface="Arial" panose="020B0604020202020204" pitchFamily="34" charset="0"/>
              <a:buChar char="•"/>
            </a:pPr>
            <a:r>
              <a:rPr lang="ja-JP" altLang="en-US" dirty="0"/>
              <a:t>モデルを活用することによる特徴として、パターンの発見がしやすくなることが期待できる。</a:t>
            </a:r>
            <a:endParaRPr lang="en-US" altLang="ja-JP" dirty="0"/>
          </a:p>
          <a:p>
            <a:pPr marL="285750" indent="-285750">
              <a:buFont typeface="Arial" panose="020B0604020202020204" pitchFamily="34" charset="0"/>
              <a:buChar char="•"/>
            </a:pPr>
            <a:r>
              <a:rPr lang="ja-JP" altLang="en-US" dirty="0"/>
              <a:t>単純に同じ動詞で集計すると</a:t>
            </a:r>
            <a:r>
              <a:rPr lang="en-US" altLang="ja-JP" dirty="0"/>
              <a:t>4</a:t>
            </a:r>
            <a:r>
              <a:rPr lang="ja-JP" altLang="en-US" dirty="0"/>
              <a:t>割弱程度が重複していることが判明した。</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オブジェクト名などに着目する方法や、テスト対象の特性に着目する方法など他にも考えられる。</a:t>
            </a:r>
            <a:endParaRPr lang="en-US" altLang="ja-JP" dirty="0"/>
          </a:p>
          <a:p>
            <a:pPr marL="285750" indent="-285750">
              <a:buFont typeface="Arial" panose="020B0604020202020204" pitchFamily="34" charset="0"/>
              <a:buChar char="•"/>
            </a:pPr>
            <a:r>
              <a:rPr lang="ja-JP" altLang="en-US" dirty="0"/>
              <a:t>今後パタンがどの程度活用できるのか検討する。</a:t>
            </a:r>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
        <p:nvSpPr>
          <p:cNvPr id="5" name="テキスト ボックス 4">
            <a:extLst>
              <a:ext uri="{FF2B5EF4-FFF2-40B4-BE49-F238E27FC236}">
                <a16:creationId xmlns:a16="http://schemas.microsoft.com/office/drawing/2014/main" id="{34090506-E8EA-4209-9B93-94981F63A7B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7" name="図 6">
            <a:extLst>
              <a:ext uri="{FF2B5EF4-FFF2-40B4-BE49-F238E27FC236}">
                <a16:creationId xmlns:a16="http://schemas.microsoft.com/office/drawing/2014/main" id="{53F98CE2-7146-42C2-8E80-A02487D89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84" y="1988840"/>
            <a:ext cx="2266950" cy="2047875"/>
          </a:xfrm>
          <a:prstGeom prst="rect">
            <a:avLst/>
          </a:prstGeom>
        </p:spPr>
      </p:pic>
    </p:spTree>
    <p:extLst>
      <p:ext uri="{BB962C8B-B14F-4D97-AF65-F5344CB8AC3E}">
        <p14:creationId xmlns:p14="http://schemas.microsoft.com/office/powerpoint/2010/main" val="2800067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関連文書</a:t>
            </a:r>
          </a:p>
        </p:txBody>
      </p:sp>
      <p:sp>
        <p:nvSpPr>
          <p:cNvPr id="4" name="スライド番号プレースホルダー 3">
            <a:extLst>
              <a:ext uri="{FF2B5EF4-FFF2-40B4-BE49-F238E27FC236}">
                <a16:creationId xmlns:a16="http://schemas.microsoft.com/office/drawing/2014/main" id="{777BACB9-9BAF-460C-B4EA-C605CB064573}"/>
              </a:ext>
            </a:extLst>
          </p:cNvPr>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dirty="0"/>
          </a:p>
        </p:txBody>
      </p:sp>
      <p:sp>
        <p:nvSpPr>
          <p:cNvPr id="7" name="テキスト ボックス 6">
            <a:extLst>
              <a:ext uri="{FF2B5EF4-FFF2-40B4-BE49-F238E27FC236}">
                <a16:creationId xmlns:a16="http://schemas.microsoft.com/office/drawing/2014/main" id="{EB2206A7-C6E5-4585-A190-6C6AECCEAB87}"/>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graphicFrame>
        <p:nvGraphicFramePr>
          <p:cNvPr id="11" name="コンテンツ プレースホルダー 10">
            <a:extLst>
              <a:ext uri="{FF2B5EF4-FFF2-40B4-BE49-F238E27FC236}">
                <a16:creationId xmlns:a16="http://schemas.microsoft.com/office/drawing/2014/main" id="{CE6C2E24-C0B6-4CDC-9B51-B8626730E5F2}"/>
              </a:ext>
            </a:extLst>
          </p:cNvPr>
          <p:cNvGraphicFramePr>
            <a:graphicFrameLocks noGrp="1"/>
          </p:cNvGraphicFramePr>
          <p:nvPr>
            <p:ph idx="1"/>
            <p:extLst>
              <p:ext uri="{D42A27DB-BD31-4B8C-83A1-F6EECF244321}">
                <p14:modId xmlns:p14="http://schemas.microsoft.com/office/powerpoint/2010/main" val="688889558"/>
              </p:ext>
            </p:extLst>
          </p:nvPr>
        </p:nvGraphicFramePr>
        <p:xfrm>
          <a:off x="457200" y="1052736"/>
          <a:ext cx="8064501" cy="2867025"/>
        </p:xfrm>
        <a:graphic>
          <a:graphicData uri="http://schemas.openxmlformats.org/drawingml/2006/table">
            <a:tbl>
              <a:tblPr>
                <a:tableStyleId>{5C22544A-7EE6-4342-B048-85BDC9FD1C3A}</a:tableStyleId>
              </a:tblPr>
              <a:tblGrid>
                <a:gridCol w="599367">
                  <a:extLst>
                    <a:ext uri="{9D8B030D-6E8A-4147-A177-3AD203B41FA5}">
                      <a16:colId xmlns:a16="http://schemas.microsoft.com/office/drawing/2014/main" val="3734120325"/>
                    </a:ext>
                  </a:extLst>
                </a:gridCol>
                <a:gridCol w="3301276">
                  <a:extLst>
                    <a:ext uri="{9D8B030D-6E8A-4147-A177-3AD203B41FA5}">
                      <a16:colId xmlns:a16="http://schemas.microsoft.com/office/drawing/2014/main" val="3099757248"/>
                    </a:ext>
                  </a:extLst>
                </a:gridCol>
                <a:gridCol w="1813958">
                  <a:extLst>
                    <a:ext uri="{9D8B030D-6E8A-4147-A177-3AD203B41FA5}">
                      <a16:colId xmlns:a16="http://schemas.microsoft.com/office/drawing/2014/main" val="460484658"/>
                    </a:ext>
                  </a:extLst>
                </a:gridCol>
                <a:gridCol w="684991">
                  <a:extLst>
                    <a:ext uri="{9D8B030D-6E8A-4147-A177-3AD203B41FA5}">
                      <a16:colId xmlns:a16="http://schemas.microsoft.com/office/drawing/2014/main" val="2372782628"/>
                    </a:ext>
                  </a:extLst>
                </a:gridCol>
                <a:gridCol w="1664909">
                  <a:extLst>
                    <a:ext uri="{9D8B030D-6E8A-4147-A177-3AD203B41FA5}">
                      <a16:colId xmlns:a16="http://schemas.microsoft.com/office/drawing/2014/main" val="4111772953"/>
                    </a:ext>
                  </a:extLst>
                </a:gridCol>
              </a:tblGrid>
              <a:tr h="180975">
                <a:tc>
                  <a:txBody>
                    <a:bodyPr/>
                    <a:lstStyle/>
                    <a:p>
                      <a:pPr algn="ctr" fontAlgn="ctr"/>
                      <a:r>
                        <a:rPr lang="en-US" sz="1100" u="none" strike="noStrike">
                          <a:effectLst/>
                        </a:rPr>
                        <a:t>No</a:t>
                      </a:r>
                      <a:endParaRPr lang="en-US" sz="11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ja-JP" altLang="en-US" sz="1100" u="none" strike="noStrike" dirty="0">
                          <a:effectLst/>
                        </a:rPr>
                        <a:t>シート名</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ctr" fontAlgn="ctr"/>
                      <a:r>
                        <a:rPr lang="ja-JP" altLang="en-US" sz="1100" u="none" strike="noStrike">
                          <a:effectLst/>
                        </a:rPr>
                        <a:t>活動</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ctr" fontAlgn="ctr"/>
                      <a:r>
                        <a:rPr lang="ja-JP" altLang="en-US" sz="1100" u="none" strike="noStrike">
                          <a:effectLst/>
                        </a:rPr>
                        <a:t>場所</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ctr" fontAlgn="ctr"/>
                      <a:r>
                        <a:rPr lang="ja-JP" altLang="en-US" sz="1100" u="none" strike="noStrike">
                          <a:effectLst/>
                        </a:rPr>
                        <a:t>説明</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863309804"/>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成果物一覧</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228012838"/>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用語</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2374036002"/>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品質の定義</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品質の定義</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2371672049"/>
                  </a:ext>
                </a:extLst>
              </a:tr>
              <a:tr h="342900">
                <a:tc>
                  <a:txBody>
                    <a:bodyPr/>
                    <a:lstStyle/>
                    <a:p>
                      <a:pPr algn="ctr" fontAlgn="ctr"/>
                      <a:r>
                        <a:rPr lang="en-US" altLang="ja-JP" sz="1100" u="none" strike="noStrike">
                          <a:effectLst/>
                        </a:rPr>
                        <a:t>4</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「要求・要件・実装漏れ抽出フロー」の対応マップ</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要求・要件抽出</a:t>
                      </a:r>
                      <a:br>
                        <a:rPr lang="ja-JP" altLang="en-US" sz="1100" u="none" strike="noStrike">
                          <a:effectLst/>
                        </a:rPr>
                      </a:br>
                      <a:r>
                        <a:rPr lang="ja-JP" altLang="en-US" sz="1100" u="none" strike="noStrike">
                          <a:effectLst/>
                        </a:rPr>
                        <a:t>プロセスの妥当性</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3064501830"/>
                  </a:ext>
                </a:extLst>
              </a:tr>
              <a:tr h="180975">
                <a:tc>
                  <a:txBody>
                    <a:bodyPr/>
                    <a:lstStyle/>
                    <a:p>
                      <a:pPr algn="ctr" fontAlgn="ctr"/>
                      <a:r>
                        <a:rPr lang="en-US" altLang="ja-JP" sz="1100" u="none" strike="noStrike">
                          <a:effectLst/>
                        </a:rPr>
                        <a:t>5</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要求分析結果（テストベース外</a:t>
                      </a:r>
                      <a:r>
                        <a:rPr lang="en-US" altLang="ja-JP" sz="1100" u="none" strike="noStrike">
                          <a:effectLst/>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テスト要求分析</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2357549074"/>
                  </a:ext>
                </a:extLst>
              </a:tr>
              <a:tr h="180975">
                <a:tc>
                  <a:txBody>
                    <a:bodyPr/>
                    <a:lstStyle/>
                    <a:p>
                      <a:pPr algn="ctr" fontAlgn="ctr"/>
                      <a:r>
                        <a:rPr lang="en-US" altLang="ja-JP" sz="1100" u="none" strike="noStrike">
                          <a:effectLst/>
                        </a:rPr>
                        <a:t>6</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zh-TW" altLang="en-US" sz="1100" u="none" strike="noStrike">
                          <a:effectLst/>
                        </a:rPr>
                        <a:t>提案資料分析結果</a:t>
                      </a:r>
                      <a:endParaRPr lang="zh-TW"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テスト要求分析</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535005985"/>
                  </a:ext>
                </a:extLst>
              </a:tr>
              <a:tr h="180975">
                <a:tc>
                  <a:txBody>
                    <a:bodyPr/>
                    <a:lstStyle/>
                    <a:p>
                      <a:pPr algn="ctr" fontAlgn="ctr"/>
                      <a:r>
                        <a:rPr lang="en-US" altLang="ja-JP" sz="1100" u="none" strike="noStrike">
                          <a:effectLst/>
                        </a:rPr>
                        <a:t>7</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マニュアル分析結果</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テスト要求分析</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193009541"/>
                  </a:ext>
                </a:extLst>
              </a:tr>
              <a:tr h="180975">
                <a:tc>
                  <a:txBody>
                    <a:bodyPr/>
                    <a:lstStyle/>
                    <a:p>
                      <a:pPr algn="ctr" fontAlgn="ctr"/>
                      <a:r>
                        <a:rPr lang="en-US" altLang="ja-JP" sz="1100" u="none" strike="noStrike">
                          <a:effectLst/>
                        </a:rPr>
                        <a:t>8</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参照モデル</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04999789"/>
                  </a:ext>
                </a:extLst>
              </a:tr>
              <a:tr h="180975">
                <a:tc>
                  <a:txBody>
                    <a:bodyPr/>
                    <a:lstStyle/>
                    <a:p>
                      <a:pPr algn="ctr" fontAlgn="ctr"/>
                      <a:r>
                        <a:rPr lang="en-US" altLang="ja-JP" sz="1100" u="none" strike="noStrike">
                          <a:effectLst/>
                        </a:rPr>
                        <a:t>9</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テストタイプ</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849399680"/>
                  </a:ext>
                </a:extLst>
              </a:tr>
              <a:tr h="180975">
                <a:tc>
                  <a:txBody>
                    <a:bodyPr/>
                    <a:lstStyle/>
                    <a:p>
                      <a:pPr algn="ctr" fontAlgn="ctr"/>
                      <a:r>
                        <a:rPr lang="en-US" altLang="ja-JP" sz="1100" u="none" strike="noStrike">
                          <a:effectLst/>
                        </a:rPr>
                        <a:t>10</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100" u="none" strike="noStrike">
                          <a:effectLst/>
                        </a:rPr>
                        <a:t>CIBF</a:t>
                      </a:r>
                      <a:r>
                        <a:rPr lang="ja-JP" altLang="en-US" sz="1100" u="none" strike="noStrike">
                          <a:effectLst/>
                        </a:rPr>
                        <a:t>モデル</a:t>
                      </a:r>
                      <a:endParaRPr lang="ja-JP" altLang="en-US"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86288734"/>
                  </a:ext>
                </a:extLst>
              </a:tr>
              <a:tr h="180975">
                <a:tc>
                  <a:txBody>
                    <a:bodyPr/>
                    <a:lstStyle/>
                    <a:p>
                      <a:pPr algn="ctr" fontAlgn="ctr"/>
                      <a:r>
                        <a:rPr lang="en-US" altLang="ja-JP" sz="1100" u="none" strike="noStrike">
                          <a:effectLst/>
                        </a:rPr>
                        <a:t>11</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プロジェクトを追加するのツリー構造</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39571545"/>
                  </a:ext>
                </a:extLst>
              </a:tr>
              <a:tr h="180975">
                <a:tc>
                  <a:txBody>
                    <a:bodyPr/>
                    <a:lstStyle/>
                    <a:p>
                      <a:pPr algn="ctr" fontAlgn="ctr"/>
                      <a:r>
                        <a:rPr lang="en-US" altLang="ja-JP" sz="1100" u="none" strike="noStrike">
                          <a:effectLst/>
                        </a:rPr>
                        <a:t>12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テストコンテナ</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813004341"/>
                  </a:ext>
                </a:extLst>
              </a:tr>
              <a:tr h="180975">
                <a:tc>
                  <a:txBody>
                    <a:bodyPr/>
                    <a:lstStyle/>
                    <a:p>
                      <a:pPr algn="ctr" fontAlgn="ctr"/>
                      <a:r>
                        <a:rPr lang="en-US" altLang="ja-JP" sz="1100" u="none" strike="noStrike">
                          <a:effectLst/>
                        </a:rPr>
                        <a:t>13</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要求一覧の整理方法の検討</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テストアーキテクチャ設計</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a:effectLst/>
                        </a:rPr>
                        <a:t>成果物</a:t>
                      </a: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202536094"/>
                  </a:ext>
                </a:extLst>
              </a:tr>
            </a:tbl>
          </a:graphicData>
        </a:graphic>
      </p:graphicFrame>
    </p:spTree>
    <p:extLst>
      <p:ext uri="{BB962C8B-B14F-4D97-AF65-F5344CB8AC3E}">
        <p14:creationId xmlns:p14="http://schemas.microsoft.com/office/powerpoint/2010/main" val="176228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fontScale="70000" lnSpcReduction="20000"/>
          </a:bodyPr>
          <a:lstStyle/>
          <a:p>
            <a:pPr marL="342900" indent="-342900">
              <a:buFont typeface="+mj-lt"/>
              <a:buAutoNum type="arabicPeriod"/>
            </a:pPr>
            <a:r>
              <a:rPr lang="ja-JP" altLang="en-US" dirty="0"/>
              <a:t>概要</a:t>
            </a:r>
            <a:endParaRPr lang="en-US" altLang="ja-JP" dirty="0"/>
          </a:p>
          <a:p>
            <a:pPr marL="1085850" lvl="1" indent="-342900">
              <a:buFont typeface="+mj-lt"/>
              <a:buAutoNum type="arabicPeriod"/>
            </a:pPr>
            <a:r>
              <a:rPr lang="ja-JP" altLang="en-US" dirty="0"/>
              <a:t>本ドキュメントの目的</a:t>
            </a:r>
          </a:p>
          <a:p>
            <a:pPr marL="1085850" lvl="1" indent="-342900">
              <a:buFont typeface="+mj-lt"/>
              <a:buAutoNum type="arabicPeriod"/>
            </a:pPr>
            <a:r>
              <a:rPr lang="ja-JP" altLang="en-US" dirty="0"/>
              <a:t>テスト設計の背景</a:t>
            </a:r>
          </a:p>
          <a:p>
            <a:pPr marL="1085850" lvl="1" indent="-342900">
              <a:buFont typeface="+mj-lt"/>
              <a:buAutoNum type="arabicPeriod"/>
            </a:pPr>
            <a:r>
              <a:rPr lang="ja-JP" altLang="en-US" dirty="0"/>
              <a:t>テスト設計の方針</a:t>
            </a:r>
          </a:p>
          <a:p>
            <a:pPr marL="1085850" lvl="1" indent="-342900">
              <a:buFont typeface="+mj-lt"/>
              <a:buAutoNum type="arabicPeriod"/>
            </a:pPr>
            <a:r>
              <a:rPr lang="ja-JP" altLang="en-US" dirty="0"/>
              <a:t>全体プロセス</a:t>
            </a:r>
          </a:p>
          <a:p>
            <a:pPr marL="1085850" lvl="1" indent="-342900">
              <a:buFont typeface="+mj-lt"/>
              <a:buAutoNum type="arabicPeriod"/>
            </a:pPr>
            <a:r>
              <a:rPr lang="ja-JP" altLang="en-US" dirty="0"/>
              <a:t>各プロセスの目的</a:t>
            </a:r>
            <a:endParaRPr lang="en-US" altLang="ja-JP" dirty="0"/>
          </a:p>
          <a:p>
            <a:pPr marL="342900" indent="-342900">
              <a:buFont typeface="+mj-lt"/>
              <a:buAutoNum type="arabicPeriod"/>
            </a:pPr>
            <a:r>
              <a:rPr lang="ja-JP" altLang="en-US" dirty="0"/>
              <a:t>品質の定義</a:t>
            </a:r>
          </a:p>
          <a:p>
            <a:pPr marL="1085850" lvl="1" indent="-342900">
              <a:buFont typeface="+mj-lt"/>
              <a:buAutoNum type="arabicPeriod"/>
            </a:pPr>
            <a:r>
              <a:rPr lang="ja-JP" altLang="en-US" dirty="0"/>
              <a:t>品質の定義</a:t>
            </a:r>
            <a:r>
              <a:rPr lang="en-US" altLang="ja-JP" dirty="0"/>
              <a:t>(ISO25040)</a:t>
            </a:r>
          </a:p>
          <a:p>
            <a:pPr marL="1085850" lvl="1" indent="-342900">
              <a:buFont typeface="+mj-lt"/>
              <a:buAutoNum type="arabicPeriod"/>
            </a:pPr>
            <a:r>
              <a:rPr lang="ja-JP" altLang="en-US" dirty="0"/>
              <a:t>製品チームのテストスコープ</a:t>
            </a:r>
          </a:p>
          <a:p>
            <a:pPr marL="1085850" lvl="1" indent="-342900">
              <a:buFont typeface="+mj-lt"/>
              <a:buAutoNum type="arabicPeriod"/>
            </a:pPr>
            <a:r>
              <a:rPr lang="ja-JP" altLang="en-US" dirty="0"/>
              <a:t>要求抽出プロセスの妥当性</a:t>
            </a:r>
          </a:p>
          <a:p>
            <a:pPr marL="342900" indent="-342900">
              <a:buFont typeface="+mj-lt"/>
              <a:buAutoNum type="arabicPeriod"/>
            </a:pPr>
            <a:r>
              <a:rPr lang="ja-JP" altLang="en-US" dirty="0"/>
              <a:t>テスト要求整理</a:t>
            </a:r>
            <a:endParaRPr lang="en-US" altLang="ja-JP" dirty="0"/>
          </a:p>
          <a:p>
            <a:pPr marL="1085850" lvl="1" indent="-342900">
              <a:buFont typeface="+mj-lt"/>
              <a:buAutoNum type="arabicPeriod"/>
            </a:pPr>
            <a:r>
              <a:rPr lang="ja-JP" altLang="en-US" dirty="0"/>
              <a:t>テスト要求分析概要</a:t>
            </a:r>
          </a:p>
          <a:p>
            <a:pPr marL="1085850" lvl="1" indent="-342900">
              <a:buFont typeface="+mj-lt"/>
              <a:buAutoNum type="arabicPeriod"/>
            </a:pPr>
            <a:r>
              <a:rPr lang="ja-JP" altLang="en-US" dirty="0"/>
              <a:t>テストベース外からの要求</a:t>
            </a:r>
          </a:p>
          <a:p>
            <a:pPr marL="1085850" lvl="1" indent="-342900">
              <a:buFont typeface="+mj-lt"/>
              <a:buAutoNum type="arabicPeriod"/>
            </a:pPr>
            <a:r>
              <a:rPr lang="ja-JP" altLang="en-US" dirty="0"/>
              <a:t>テストベースからの要求</a:t>
            </a:r>
          </a:p>
          <a:p>
            <a:pPr marL="1085850" lvl="1" indent="-342900">
              <a:buFont typeface="+mj-lt"/>
              <a:buAutoNum type="arabicPeriod"/>
            </a:pPr>
            <a:r>
              <a:rPr lang="ja-JP" altLang="en-US" dirty="0"/>
              <a:t>要求図で整理結果</a:t>
            </a:r>
          </a:p>
          <a:p>
            <a:pPr marL="1085850" lvl="1" indent="-342900">
              <a:buFont typeface="+mj-lt"/>
              <a:buAutoNum type="arabicPeriod"/>
            </a:pPr>
            <a:r>
              <a:rPr lang="ja-JP" altLang="en-US" dirty="0"/>
              <a:t>キーとなる品質要素の特定</a:t>
            </a:r>
          </a:p>
          <a:p>
            <a:pPr marL="342900" indent="-342900">
              <a:buFont typeface="+mj-lt"/>
              <a:buAutoNum type="arabicPeriod"/>
            </a:pPr>
            <a:r>
              <a:rPr lang="ja-JP" altLang="en-US" dirty="0"/>
              <a:t>テスト要求分析・設計</a:t>
            </a:r>
            <a:endParaRPr lang="en-US" altLang="ja-JP" dirty="0"/>
          </a:p>
          <a:p>
            <a:pPr marL="1085850" lvl="1" indent="-342900">
              <a:buFont typeface="+mj-lt"/>
              <a:buAutoNum type="arabicPeriod"/>
            </a:pPr>
            <a:r>
              <a:rPr lang="ja-JP" altLang="en-US" dirty="0"/>
              <a:t>参照モデルの狙い</a:t>
            </a:r>
          </a:p>
          <a:p>
            <a:pPr marL="1085850" lvl="1" indent="-342900">
              <a:buFont typeface="+mj-lt"/>
              <a:buAutoNum type="arabicPeriod"/>
            </a:pPr>
            <a:r>
              <a:rPr lang="ja-JP" altLang="en-US" dirty="0"/>
              <a:t>参照モデル：クラス図</a:t>
            </a:r>
          </a:p>
          <a:p>
            <a:pPr marL="1085850" lvl="1" indent="-342900">
              <a:buFont typeface="+mj-lt"/>
              <a:buAutoNum type="arabicPeriod"/>
            </a:pPr>
            <a:r>
              <a:rPr lang="ja-JP" altLang="en-US" dirty="0"/>
              <a:t>注記（ここから先は仕掛中であることの説明）</a:t>
            </a:r>
          </a:p>
          <a:p>
            <a:pPr marL="1085850" lvl="1" indent="-342900">
              <a:buFont typeface="+mj-lt"/>
              <a:buAutoNum type="arabicPeriod"/>
            </a:pPr>
            <a:r>
              <a:rPr lang="ja-JP" altLang="en-US" dirty="0"/>
              <a:t>テストカタマリーについて（</a:t>
            </a:r>
            <a:r>
              <a:rPr lang="en-US" altLang="ja-JP" dirty="0"/>
              <a:t>TBD)</a:t>
            </a:r>
          </a:p>
          <a:p>
            <a:pPr marL="1085850" lvl="1" indent="-342900">
              <a:buFont typeface="+mj-lt"/>
              <a:buAutoNum type="arabicPeriod"/>
            </a:pPr>
            <a:r>
              <a:rPr lang="ja-JP" altLang="en-US" dirty="0"/>
              <a:t>テストカタマリーに記載する項目（</a:t>
            </a:r>
            <a:r>
              <a:rPr lang="en-US" altLang="ja-JP" dirty="0"/>
              <a:t>TBD)</a:t>
            </a:r>
          </a:p>
          <a:p>
            <a:pPr marL="1085850" lvl="1" indent="-342900">
              <a:buFont typeface="+mj-lt"/>
              <a:buAutoNum type="arabicPeriod"/>
            </a:pPr>
            <a:r>
              <a:rPr lang="ja-JP" altLang="en-US" dirty="0"/>
              <a:t>テストタイプ</a:t>
            </a:r>
            <a:r>
              <a:rPr lang="en-US" altLang="ja-JP" dirty="0"/>
              <a:t>(CIBF</a:t>
            </a:r>
            <a:r>
              <a:rPr lang="ja-JP" altLang="en-US" dirty="0"/>
              <a:t>モデルで整理</a:t>
            </a:r>
            <a:r>
              <a:rPr lang="en-US" altLang="ja-JP" dirty="0"/>
              <a:t>)</a:t>
            </a:r>
            <a:r>
              <a:rPr lang="ja-JP" altLang="en-US" dirty="0"/>
              <a:t>（</a:t>
            </a:r>
            <a:r>
              <a:rPr lang="en-US" altLang="ja-JP" dirty="0"/>
              <a:t>TBD)</a:t>
            </a:r>
          </a:p>
          <a:p>
            <a:pPr marL="1085850" lvl="1" indent="-342900">
              <a:buFont typeface="+mj-lt"/>
              <a:buAutoNum type="arabicPeriod"/>
            </a:pPr>
            <a:r>
              <a:rPr lang="ja-JP" altLang="en-US" dirty="0"/>
              <a:t>テスト観点の整理</a:t>
            </a:r>
            <a:r>
              <a:rPr lang="en-US" altLang="ja-JP" dirty="0"/>
              <a:t>(TBD)</a:t>
            </a:r>
          </a:p>
          <a:p>
            <a:pPr marL="1085850" lvl="1" indent="-342900">
              <a:buFont typeface="+mj-lt"/>
              <a:buAutoNum type="arabicPeriod"/>
            </a:pPr>
            <a:r>
              <a:rPr lang="ja-JP" altLang="en-US" dirty="0"/>
              <a:t>パターン（</a:t>
            </a:r>
            <a:r>
              <a:rPr lang="en-US" altLang="ja-JP" dirty="0"/>
              <a:t>TBD)</a:t>
            </a:r>
          </a:p>
          <a:p>
            <a:pPr marL="1085850" lvl="1" indent="-342900">
              <a:buFont typeface="+mj-lt"/>
              <a:buAutoNum type="arabicPeriod"/>
            </a:pPr>
            <a:r>
              <a:rPr lang="ja-JP" altLang="en-US" dirty="0"/>
              <a:t>テストアーキテクチャ（</a:t>
            </a:r>
            <a:r>
              <a:rPr lang="en-US" altLang="ja-JP" dirty="0"/>
              <a:t>TBD</a:t>
            </a:r>
            <a:r>
              <a:rPr lang="ja-JP" altLang="en-US" dirty="0"/>
              <a:t>）</a:t>
            </a:r>
          </a:p>
          <a:p>
            <a:pPr marL="342900" indent="-342900">
              <a:buFont typeface="+mj-lt"/>
              <a:buAutoNum type="arabicPeriod"/>
            </a:pPr>
            <a:r>
              <a:rPr lang="ja-JP" altLang="en-US" dirty="0"/>
              <a:t>関連文書</a:t>
            </a:r>
          </a:p>
          <a:p>
            <a:pPr marL="342900" indent="-342900">
              <a:buFont typeface="+mj-lt"/>
              <a:buAutoNum type="arabicPeriod"/>
            </a:pPr>
            <a:r>
              <a:rPr lang="ja-JP" altLang="en-US" dirty="0"/>
              <a:t>用語集</a:t>
            </a:r>
          </a:p>
          <a:p>
            <a:pPr marL="342900" indent="-342900">
              <a:buFont typeface="+mj-lt"/>
              <a:buAutoNum type="arabicPeriod"/>
            </a:pPr>
            <a:r>
              <a:rPr lang="ja-JP" altLang="en-US" dirty="0"/>
              <a:t>参考</a:t>
            </a:r>
            <a:r>
              <a:rPr lang="en-US" altLang="ja-JP" dirty="0"/>
              <a:t>:DFD</a:t>
            </a:r>
            <a:r>
              <a:rPr lang="ja-JP" altLang="en-US" dirty="0"/>
              <a:t>を書いてみて</a:t>
            </a:r>
          </a:p>
          <a:p>
            <a:pPr marL="342900" indent="-342900">
              <a:buFont typeface="+mj-lt"/>
              <a:buAutoNum type="arabicPeriod"/>
            </a:pPr>
            <a:r>
              <a:rPr lang="ja-JP" altLang="en-US" dirty="0"/>
              <a:t>参考資料</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A77918F-CC1F-4389-9420-5EF79DDFB9B9}"/>
              </a:ext>
            </a:extLst>
          </p:cNvPr>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5" name="テキスト ボックス 4">
            <a:extLst>
              <a:ext uri="{FF2B5EF4-FFF2-40B4-BE49-F238E27FC236}">
                <a16:creationId xmlns:a16="http://schemas.microsoft.com/office/drawing/2014/main" id="{BEB9E115-6E02-40E7-88F3-6154D46DDAFB}"/>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181061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ja-JP" altLang="en-US" dirty="0"/>
              <a:t>用語集</a:t>
            </a:r>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7CF88737-7F68-4208-860E-E3DDE13C2955}"/>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graphicFrame>
        <p:nvGraphicFramePr>
          <p:cNvPr id="11" name="表 10">
            <a:extLst>
              <a:ext uri="{FF2B5EF4-FFF2-40B4-BE49-F238E27FC236}">
                <a16:creationId xmlns:a16="http://schemas.microsoft.com/office/drawing/2014/main" id="{7BCFB766-F446-4BA6-B7D8-326D18905855}"/>
              </a:ext>
            </a:extLst>
          </p:cNvPr>
          <p:cNvGraphicFramePr>
            <a:graphicFrameLocks noGrp="1"/>
          </p:cNvGraphicFramePr>
          <p:nvPr>
            <p:extLst>
              <p:ext uri="{D42A27DB-BD31-4B8C-83A1-F6EECF244321}">
                <p14:modId xmlns:p14="http://schemas.microsoft.com/office/powerpoint/2010/main" val="2236570804"/>
              </p:ext>
            </p:extLst>
          </p:nvPr>
        </p:nvGraphicFramePr>
        <p:xfrm>
          <a:off x="453021" y="1052736"/>
          <a:ext cx="8229600" cy="1173480"/>
        </p:xfrm>
        <a:graphic>
          <a:graphicData uri="http://schemas.openxmlformats.org/drawingml/2006/table">
            <a:tbl>
              <a:tblPr>
                <a:tableStyleId>{5C22544A-7EE6-4342-B048-85BDC9FD1C3A}</a:tableStyleId>
              </a:tblPr>
              <a:tblGrid>
                <a:gridCol w="480431">
                  <a:extLst>
                    <a:ext uri="{9D8B030D-6E8A-4147-A177-3AD203B41FA5}">
                      <a16:colId xmlns:a16="http://schemas.microsoft.com/office/drawing/2014/main" val="3127127717"/>
                    </a:ext>
                  </a:extLst>
                </a:gridCol>
                <a:gridCol w="1474129">
                  <a:extLst>
                    <a:ext uri="{9D8B030D-6E8A-4147-A177-3AD203B41FA5}">
                      <a16:colId xmlns:a16="http://schemas.microsoft.com/office/drawing/2014/main" val="2076208820"/>
                    </a:ext>
                  </a:extLst>
                </a:gridCol>
                <a:gridCol w="6275040">
                  <a:extLst>
                    <a:ext uri="{9D8B030D-6E8A-4147-A177-3AD203B41FA5}">
                      <a16:colId xmlns:a16="http://schemas.microsoft.com/office/drawing/2014/main" val="1316695653"/>
                    </a:ext>
                  </a:extLst>
                </a:gridCol>
              </a:tblGrid>
              <a:tr h="126780">
                <a:tc>
                  <a:txBody>
                    <a:bodyPr/>
                    <a:lstStyle/>
                    <a:p>
                      <a:pPr algn="ctr" fontAlgn="ctr"/>
                      <a:r>
                        <a:rPr lang="en-US" sz="1100" u="none" strike="noStrike" dirty="0">
                          <a:effectLst/>
                        </a:rPr>
                        <a:t>No</a:t>
                      </a:r>
                      <a:endParaRPr lang="en-US" sz="11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ja-JP" altLang="en-US" sz="1100" u="none" strike="noStrike" dirty="0">
                          <a:effectLst/>
                        </a:rPr>
                        <a:t>用語</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ctr" fontAlgn="ctr"/>
                      <a:r>
                        <a:rPr lang="ja-JP" altLang="en-US" sz="1100" u="none" strike="noStrike" dirty="0">
                          <a:effectLst/>
                        </a:rPr>
                        <a:t>説明</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3900171288"/>
                  </a:ext>
                </a:extLst>
              </a:tr>
              <a:tr h="126780">
                <a:tc>
                  <a:txBody>
                    <a:bodyPr/>
                    <a:lstStyle/>
                    <a:p>
                      <a:pPr algn="ctr" fontAlgn="ctr"/>
                      <a:r>
                        <a:rPr lang="en-US" altLang="ja-JP" sz="1100" u="none" strike="noStrike">
                          <a:effectLst/>
                        </a:rPr>
                        <a:t>1</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dirty="0">
                          <a:effectLst/>
                        </a:rPr>
                        <a:t>エンジニアリング的要求</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dirty="0">
                          <a:effectLst/>
                        </a:rPr>
                        <a:t>製品の要求に繋がる要求のこと。エンジニアリング的要求とマネジメント的要求に分類できる。</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523565834"/>
                  </a:ext>
                </a:extLst>
              </a:tr>
              <a:tr h="126780">
                <a:tc>
                  <a:txBody>
                    <a:bodyPr/>
                    <a:lstStyle/>
                    <a:p>
                      <a:pPr algn="ctr" fontAlgn="ctr"/>
                      <a:r>
                        <a:rPr lang="en-US" altLang="ja-JP" sz="1100" u="none" strike="noStrike">
                          <a:effectLst/>
                        </a:rPr>
                        <a:t>2</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要求図</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en-US" altLang="ja-JP" sz="1100" u="none" strike="noStrike" dirty="0" err="1">
                          <a:effectLst/>
                        </a:rPr>
                        <a:t>SysMl</a:t>
                      </a:r>
                      <a:r>
                        <a:rPr lang="ja-JP" altLang="en-US" sz="1100" u="none" strike="noStrike" dirty="0">
                          <a:effectLst/>
                        </a:rPr>
                        <a:t>の要求図を指す</a:t>
                      </a:r>
                      <a:endParaRPr lang="ja-JP" altLang="en-US"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90262219"/>
                  </a:ext>
                </a:extLst>
              </a:tr>
              <a:tr h="126780">
                <a:tc>
                  <a:txBody>
                    <a:bodyPr/>
                    <a:lstStyle/>
                    <a:p>
                      <a:pPr algn="ctr" fontAlgn="ctr"/>
                      <a:r>
                        <a:rPr lang="en-US" altLang="ja-JP" sz="1100" u="none" strike="noStrike">
                          <a:effectLst/>
                        </a:rPr>
                        <a:t>3</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ja-JP" altLang="en-US" sz="1100" u="none" strike="noStrike">
                          <a:effectLst/>
                        </a:rPr>
                        <a:t>テストカタマリー</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dirty="0">
                          <a:effectLst/>
                        </a:rPr>
                        <a:t>クラス図を用いたテスト要求分析・アーキテクチャ設計技法。詳細は参考資料にリンクを記載</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3298163984"/>
                  </a:ext>
                </a:extLst>
              </a:tr>
              <a:tr h="240215">
                <a:tc>
                  <a:txBody>
                    <a:bodyPr/>
                    <a:lstStyle/>
                    <a:p>
                      <a:pPr algn="ctr" fontAlgn="ctr"/>
                      <a:r>
                        <a:rPr lang="en-US" altLang="ja-JP" sz="1100" u="none" strike="noStrike">
                          <a:effectLst/>
                        </a:rPr>
                        <a:t>4</a:t>
                      </a:r>
                      <a:endParaRPr lang="en-US" altLang="ja-JP" sz="11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100" u="none" strike="noStrike" dirty="0">
                          <a:effectLst/>
                        </a:rPr>
                        <a:t>CIBF</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tc>
                  <a:txBody>
                    <a:bodyPr/>
                    <a:lstStyle/>
                    <a:p>
                      <a:pPr algn="l" fontAlgn="ctr"/>
                      <a:r>
                        <a:rPr lang="ja-JP" altLang="en-US" sz="1100" u="none" strike="noStrike" dirty="0">
                          <a:effectLst/>
                        </a:rPr>
                        <a:t>テスト観点のトップ観点を</a:t>
                      </a:r>
                      <a:r>
                        <a:rPr lang="en-US" altLang="ja-JP" sz="1100" u="none" strike="noStrike" dirty="0">
                          <a:effectLst/>
                        </a:rPr>
                        <a:t>Condition</a:t>
                      </a:r>
                      <a:r>
                        <a:rPr lang="ja-JP" altLang="en-US" sz="1100" u="none" strike="noStrike" dirty="0">
                          <a:effectLst/>
                        </a:rPr>
                        <a:t>、</a:t>
                      </a:r>
                      <a:r>
                        <a:rPr lang="en-US" altLang="ja-JP" sz="1100" u="none" strike="noStrike" dirty="0">
                          <a:effectLst/>
                        </a:rPr>
                        <a:t>Item</a:t>
                      </a:r>
                      <a:r>
                        <a:rPr lang="ja-JP" altLang="en-US" sz="1100" u="none" strike="noStrike" dirty="0">
                          <a:effectLst/>
                        </a:rPr>
                        <a:t>、</a:t>
                      </a:r>
                      <a:r>
                        <a:rPr lang="en-US" altLang="ja-JP" sz="1100" u="none" strike="noStrike" dirty="0" err="1">
                          <a:effectLst/>
                        </a:rPr>
                        <a:t>Behaviour</a:t>
                      </a:r>
                      <a:r>
                        <a:rPr lang="ja-JP" altLang="en-US" sz="1100" u="none" strike="noStrike" dirty="0">
                          <a:effectLst/>
                        </a:rPr>
                        <a:t>、</a:t>
                      </a:r>
                      <a:r>
                        <a:rPr lang="en-US" altLang="ja-JP" sz="1100" u="none" strike="noStrike" dirty="0">
                          <a:effectLst/>
                        </a:rPr>
                        <a:t>Fault</a:t>
                      </a:r>
                      <a:r>
                        <a:rPr lang="ja-JP" altLang="en-US" sz="1100" u="none" strike="noStrike" dirty="0">
                          <a:effectLst/>
                        </a:rPr>
                        <a:t>の</a:t>
                      </a:r>
                      <a:r>
                        <a:rPr lang="en-US" altLang="ja-JP" sz="1100" u="none" strike="noStrike" dirty="0">
                          <a:effectLst/>
                        </a:rPr>
                        <a:t>4</a:t>
                      </a:r>
                      <a:r>
                        <a:rPr lang="ja-JP" altLang="en-US" sz="1100" u="none" strike="noStrike" dirty="0">
                          <a:effectLst/>
                        </a:rPr>
                        <a:t>つにすること。それぞれテストケースのテスト条件、テスト対象、期待結果、狙っているバグに対応する。テストフレームの分類とそれらを組み合わせた文法としての活用を期待している</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0" marR="0" marT="0" marB="0" anchor="ctr"/>
                </a:tc>
                <a:extLst>
                  <a:ext uri="{0D108BD9-81ED-4DB2-BD59-A6C34878D82A}">
                    <a16:rowId xmlns:a16="http://schemas.microsoft.com/office/drawing/2014/main" val="4251180632"/>
                  </a:ext>
                </a:extLst>
              </a:tr>
            </a:tbl>
          </a:graphicData>
        </a:graphic>
      </p:graphicFrame>
    </p:spTree>
    <p:extLst>
      <p:ext uri="{BB962C8B-B14F-4D97-AF65-F5344CB8AC3E}">
        <p14:creationId xmlns:p14="http://schemas.microsoft.com/office/powerpoint/2010/main" val="202817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normAutofit/>
          </a:bodyPr>
          <a:lstStyle/>
          <a:p>
            <a:pPr marL="342900" indent="-342900">
              <a:buFont typeface="+mj-lt"/>
              <a:buAutoNum type="arabicPeriod"/>
            </a:pPr>
            <a:r>
              <a:rPr lang="ja-JP" altLang="en-US" sz="1400" dirty="0"/>
              <a:t>水野 昇幸著</a:t>
            </a:r>
            <a:endParaRPr lang="en-US" altLang="ja-JP" sz="1400" dirty="0"/>
          </a:p>
          <a:p>
            <a:pPr marL="800100" lvl="1" indent="-342900">
              <a:buFont typeface="+mj-lt"/>
              <a:buAutoNum type="arabicPeriod"/>
            </a:pPr>
            <a:r>
              <a:rPr lang="ja-JP" altLang="en-US" sz="1400" dirty="0"/>
              <a:t>テストカタマリーの紹介</a:t>
            </a:r>
            <a:r>
              <a:rPr lang="en-US" altLang="ja-JP" sz="1400" dirty="0"/>
              <a:t>:</a:t>
            </a:r>
            <a:r>
              <a:rPr lang="en-US" altLang="ja-JP" sz="1400" dirty="0">
                <a:hlinkClick r:id="rId2"/>
              </a:rPr>
              <a:t>http://blog.amateur-factory.jp/?</a:t>
            </a:r>
            <a:r>
              <a:rPr lang="en-US" altLang="ja-JP" sz="1400" dirty="0" err="1">
                <a:hlinkClick r:id="rId2"/>
              </a:rPr>
              <a:t>eid</a:t>
            </a:r>
            <a:r>
              <a:rPr lang="en-US" altLang="ja-JP" sz="1400" dirty="0">
                <a:hlinkClick r:id="rId2"/>
              </a:rPr>
              <a:t>=1444276</a:t>
            </a:r>
            <a:endParaRPr lang="en-US" altLang="ja-JP" sz="1400" dirty="0"/>
          </a:p>
          <a:p>
            <a:pPr marL="800100" lvl="1" indent="-342900">
              <a:buFont typeface="+mj-lt"/>
              <a:buAutoNum type="arabicPeriod"/>
            </a:pPr>
            <a:r>
              <a:rPr lang="ja-JP" altLang="en-US" sz="1400" dirty="0"/>
              <a:t>テストカタマリーを活用したテスト設計プロセス案</a:t>
            </a:r>
            <a:r>
              <a:rPr lang="en-US" altLang="ja-JP" sz="1400" dirty="0"/>
              <a:t>:</a:t>
            </a:r>
            <a:r>
              <a:rPr lang="en-US" altLang="ja-JP" sz="1400" dirty="0">
                <a:hlinkClick r:id="rId3"/>
              </a:rPr>
              <a:t>http://blog.amateur-factory.jp/?</a:t>
            </a:r>
            <a:r>
              <a:rPr lang="en-US" altLang="ja-JP" sz="1400" dirty="0" err="1">
                <a:hlinkClick r:id="rId3"/>
              </a:rPr>
              <a:t>eid</a:t>
            </a:r>
            <a:r>
              <a:rPr lang="en-US" altLang="ja-JP" sz="1400" dirty="0">
                <a:hlinkClick r:id="rId3"/>
              </a:rPr>
              <a:t>=1444278#sequel</a:t>
            </a:r>
            <a:endParaRPr lang="en-US" altLang="ja-JP" sz="1400" dirty="0"/>
          </a:p>
          <a:p>
            <a:pPr marL="800100" lvl="1" indent="-342900">
              <a:buFont typeface="+mj-lt"/>
              <a:buAutoNum type="arabicPeriod"/>
            </a:pPr>
            <a:r>
              <a:rPr lang="ja-JP" altLang="en-US" sz="1400" dirty="0"/>
              <a:t>テストカタマリーワークショップ（説明のみ）</a:t>
            </a:r>
            <a:r>
              <a:rPr lang="en-US" altLang="ja-JP" sz="1400" dirty="0"/>
              <a:t>:</a:t>
            </a:r>
            <a:r>
              <a:rPr lang="en-US" altLang="ja-JP" sz="1400" dirty="0">
                <a:hlinkClick r:id="rId4"/>
              </a:rPr>
              <a:t>https://www.slideshare.net/NoriyukiMizuno/ss-80257236?from_action=save</a:t>
            </a:r>
            <a:endParaRPr lang="en-US" altLang="ja-JP" sz="1400" dirty="0"/>
          </a:p>
          <a:p>
            <a:pPr marL="342900" indent="-342900">
              <a:buFont typeface="+mj-lt"/>
              <a:buAutoNum type="arabicPeriod"/>
            </a:pPr>
            <a:r>
              <a:rPr lang="ja-JP" altLang="en-US" sz="1400" dirty="0"/>
              <a:t>下浅 大輔</a:t>
            </a:r>
            <a:r>
              <a:rPr lang="en-US" altLang="ja-JP" sz="1400" dirty="0"/>
              <a:t>,</a:t>
            </a:r>
            <a:r>
              <a:rPr lang="ja-JP" altLang="en-US" sz="1400" dirty="0"/>
              <a:t>情野 吉紀</a:t>
            </a:r>
            <a:r>
              <a:rPr lang="en-US" altLang="ja-JP" sz="1400" dirty="0"/>
              <a:t>,</a:t>
            </a:r>
            <a:r>
              <a:rPr lang="ja-JP" altLang="en-US" sz="1400" dirty="0"/>
              <a:t>水野 昇幸著</a:t>
            </a:r>
            <a:r>
              <a:rPr lang="en-US" altLang="ja-JP" sz="1400" dirty="0"/>
              <a:t>,</a:t>
            </a:r>
            <a:r>
              <a:rPr lang="ja-JP" altLang="en-US" sz="1400" dirty="0"/>
              <a:t>テストスイートモデリング</a:t>
            </a:r>
            <a:r>
              <a:rPr lang="en-US" altLang="ja-JP" sz="1400" dirty="0"/>
              <a:t>:</a:t>
            </a:r>
            <a:r>
              <a:rPr lang="en-US" altLang="ja-JP" sz="1400" dirty="0">
                <a:hlinkClick r:id="rId5"/>
              </a:rPr>
              <a:t> http://www.jasst.jp/symposium/jasst19hokkaido/pdf/S5-1-3.pdf</a:t>
            </a:r>
            <a:endParaRPr lang="en-US" altLang="ja-JP" sz="1400" dirty="0"/>
          </a:p>
          <a:p>
            <a:pPr marL="342900" indent="-342900">
              <a:buFont typeface="+mj-lt"/>
              <a:buAutoNum type="arabicPeriod"/>
            </a:pPr>
            <a:r>
              <a:rPr lang="ja-JP" altLang="en-US" sz="1400" dirty="0"/>
              <a:t>鈴木三紀夫著</a:t>
            </a:r>
            <a:r>
              <a:rPr lang="en-US" altLang="ja-JP" sz="1400" dirty="0"/>
              <a:t>,</a:t>
            </a:r>
            <a:r>
              <a:rPr lang="ja-JP" altLang="en-US" sz="1400" dirty="0"/>
              <a:t>語る夕べ</a:t>
            </a:r>
            <a:r>
              <a:rPr lang="en-US" altLang="ja-JP" sz="1400" dirty="0"/>
              <a:t>:</a:t>
            </a:r>
            <a:r>
              <a:rPr lang="en-US" altLang="ja-JP" sz="1400" dirty="0">
                <a:hlinkClick r:id="rId6"/>
              </a:rPr>
              <a:t>https://note.com/</a:t>
            </a:r>
            <a:r>
              <a:rPr lang="en-US" altLang="ja-JP" sz="1400" dirty="0" err="1">
                <a:hlinkClick r:id="rId6"/>
              </a:rPr>
              <a:t>kataruyube</a:t>
            </a:r>
            <a:endParaRPr lang="en-US" altLang="ja-JP" sz="1400" dirty="0"/>
          </a:p>
          <a:p>
            <a:pPr marL="342900" indent="-342900">
              <a:buFont typeface="+mj-lt"/>
              <a:buAutoNum type="arabicPeriod"/>
            </a:pPr>
            <a:r>
              <a:rPr lang="en-US" altLang="ja-JP" sz="1400" dirty="0" err="1"/>
              <a:t>SQuBOK</a:t>
            </a:r>
            <a:r>
              <a:rPr lang="ja-JP" altLang="en-US" sz="1400" dirty="0"/>
              <a:t>策定部会 </a:t>
            </a:r>
            <a:r>
              <a:rPr lang="en-US" altLang="ja-JP" sz="1400" dirty="0"/>
              <a:t>(</a:t>
            </a:r>
            <a:r>
              <a:rPr lang="ja-JP" altLang="en-US" sz="1400" dirty="0"/>
              <a:t>編集</a:t>
            </a:r>
            <a:r>
              <a:rPr lang="en-US" altLang="ja-JP" sz="1400" dirty="0"/>
              <a:t>),</a:t>
            </a:r>
            <a:r>
              <a:rPr lang="ja-JP" altLang="en-US" sz="1400" dirty="0"/>
              <a:t>ソフトウェア品質知識体系ガイド </a:t>
            </a:r>
            <a:r>
              <a:rPr lang="en-US" altLang="ja-JP" sz="1400" dirty="0"/>
              <a:t>-</a:t>
            </a:r>
            <a:r>
              <a:rPr lang="en-US" altLang="ja-JP" sz="1400" dirty="0" err="1"/>
              <a:t>SQuBOK</a:t>
            </a:r>
            <a:r>
              <a:rPr lang="en-US" altLang="ja-JP" sz="1400" dirty="0"/>
              <a:t> Guide-(</a:t>
            </a:r>
            <a:r>
              <a:rPr lang="ja-JP" altLang="en-US" sz="1400" dirty="0"/>
              <a:t>第</a:t>
            </a:r>
            <a:r>
              <a:rPr lang="en-US" altLang="ja-JP" sz="1400" dirty="0"/>
              <a:t>2</a:t>
            </a:r>
            <a:r>
              <a:rPr lang="ja-JP" altLang="en-US" sz="1400" dirty="0"/>
              <a:t>版</a:t>
            </a:r>
            <a:r>
              <a:rPr lang="en-US" altLang="ja-JP" sz="1400" dirty="0"/>
              <a:t>)</a:t>
            </a:r>
          </a:p>
          <a:p>
            <a:pPr marL="342900" indent="-342900">
              <a:buFont typeface="+mj-lt"/>
              <a:buAutoNum type="arabicPeriod"/>
            </a:pPr>
            <a:r>
              <a:rPr lang="en-US" altLang="ja-JP" sz="1400" dirty="0"/>
              <a:t>JIS X 25000</a:t>
            </a:r>
            <a:r>
              <a:rPr lang="ja-JP" altLang="en-US" sz="1400" dirty="0"/>
              <a:t>代</a:t>
            </a:r>
            <a:endParaRPr lang="en-US" altLang="ja-JP" sz="1400" dirty="0"/>
          </a:p>
          <a:p>
            <a:pPr marL="342900" indent="-342900">
              <a:buFont typeface="+mj-lt"/>
              <a:buAutoNum type="arabicPeriod"/>
            </a:pPr>
            <a:r>
              <a:rPr lang="ja-JP" altLang="en-US" sz="1400" dirty="0"/>
              <a:t>株式会社テクノロジックアート </a:t>
            </a:r>
            <a:r>
              <a:rPr lang="en-US" altLang="ja-JP" sz="1400" dirty="0"/>
              <a:t>(</a:t>
            </a:r>
            <a:r>
              <a:rPr lang="ja-JP" altLang="en-US" sz="1400" dirty="0"/>
              <a:t>著</a:t>
            </a:r>
            <a:r>
              <a:rPr lang="en-US" altLang="ja-JP" sz="1400" dirty="0"/>
              <a:t>), </a:t>
            </a:r>
            <a:r>
              <a:rPr lang="ja-JP" altLang="en-US" sz="1400" dirty="0"/>
              <a:t>長瀬 嘉秀 </a:t>
            </a:r>
            <a:r>
              <a:rPr lang="en-US" altLang="ja-JP" sz="1400" dirty="0"/>
              <a:t>(</a:t>
            </a:r>
            <a:r>
              <a:rPr lang="ja-JP" altLang="en-US" sz="1400" dirty="0"/>
              <a:t>監修</a:t>
            </a:r>
            <a:r>
              <a:rPr lang="en-US" altLang="ja-JP" sz="1400" dirty="0"/>
              <a:t>), </a:t>
            </a:r>
            <a:r>
              <a:rPr lang="ja-JP" altLang="en-US" sz="1400" dirty="0"/>
              <a:t>橋本 大輔 </a:t>
            </a:r>
            <a:r>
              <a:rPr lang="en-US" altLang="ja-JP" sz="1400" dirty="0"/>
              <a:t>(</a:t>
            </a:r>
            <a:r>
              <a:rPr lang="ja-JP" altLang="en-US" sz="1400" dirty="0"/>
              <a:t>監修</a:t>
            </a:r>
            <a:r>
              <a:rPr lang="en-US" altLang="ja-JP" sz="1400" dirty="0"/>
              <a:t>)</a:t>
            </a:r>
            <a:r>
              <a:rPr lang="ja-JP" altLang="en-US" sz="1400" dirty="0"/>
              <a:t>独習</a:t>
            </a:r>
            <a:r>
              <a:rPr lang="en-US" altLang="ja-JP" sz="1400" dirty="0"/>
              <a:t>UML</a:t>
            </a:r>
          </a:p>
          <a:p>
            <a:pPr marL="342900" indent="-342900">
              <a:buFont typeface="+mj-lt"/>
              <a:buAutoNum type="arabicPeriod"/>
            </a:pPr>
            <a:r>
              <a:rPr lang="ja-JP" altLang="en-US" sz="1400" dirty="0"/>
              <a:t>マーチン・ファウラー  </a:t>
            </a:r>
            <a:r>
              <a:rPr lang="en-US" altLang="ja-JP" sz="1400" dirty="0"/>
              <a:t>(</a:t>
            </a:r>
            <a:r>
              <a:rPr lang="ja-JP" altLang="en-US" sz="1400" dirty="0"/>
              <a:t>著</a:t>
            </a:r>
            <a:r>
              <a:rPr lang="en-US" altLang="ja-JP" sz="1400" dirty="0"/>
              <a:t>), </a:t>
            </a:r>
            <a:r>
              <a:rPr lang="ja-JP" altLang="en-US" sz="1400" dirty="0"/>
              <a:t>羽生田 栄一 </a:t>
            </a:r>
            <a:r>
              <a:rPr lang="en-US" altLang="ja-JP" sz="1400" dirty="0"/>
              <a:t>(</a:t>
            </a:r>
            <a:r>
              <a:rPr lang="ja-JP" altLang="en-US" sz="1400" dirty="0"/>
              <a:t>翻訳</a:t>
            </a:r>
            <a:r>
              <a:rPr lang="en-US" altLang="ja-JP" sz="1400" dirty="0"/>
              <a:t>),UML</a:t>
            </a:r>
            <a:r>
              <a:rPr lang="ja-JP" altLang="en-US" sz="1400" dirty="0"/>
              <a:t>モデリングのエッセンス</a:t>
            </a:r>
            <a:endParaRPr lang="en-US" altLang="ja-JP" sz="1400" dirty="0"/>
          </a:p>
          <a:p>
            <a:pPr marL="342900" indent="-342900">
              <a:buFont typeface="+mj-lt"/>
              <a:buAutoNum type="arabicPeriod"/>
            </a:pPr>
            <a:r>
              <a:rPr lang="ja-JP" altLang="en-US" sz="1400" dirty="0"/>
              <a:t>西康晴著、</a:t>
            </a:r>
            <a:r>
              <a:rPr lang="en-US" altLang="ja-JP" sz="1400" dirty="0" err="1"/>
              <a:t>qualab.jp:</a:t>
            </a:r>
            <a:r>
              <a:rPr lang="en-US" altLang="ja-JP" sz="1400" dirty="0" err="1">
                <a:hlinkClick r:id="rId7"/>
              </a:rPr>
              <a:t>http</a:t>
            </a:r>
            <a:r>
              <a:rPr lang="en-US" altLang="ja-JP" sz="1400" dirty="0">
                <a:hlinkClick r:id="rId7"/>
              </a:rPr>
              <a:t>://qualab.jp/</a:t>
            </a:r>
            <a:r>
              <a:rPr lang="en-US" altLang="ja-JP" sz="1400" dirty="0" err="1">
                <a:hlinkClick r:id="rId7"/>
              </a:rPr>
              <a:t>vstep</a:t>
            </a:r>
            <a:r>
              <a:rPr lang="en-US" altLang="ja-JP" sz="1400" dirty="0">
                <a:hlinkClick r:id="rId7"/>
              </a:rPr>
              <a:t>/</a:t>
            </a:r>
            <a:endParaRPr lang="en-US" altLang="ja-JP" sz="1400" dirty="0"/>
          </a:p>
          <a:p>
            <a:pPr marL="342900" indent="-342900">
              <a:buFont typeface="+mj-lt"/>
              <a:buAutoNum type="arabicPeriod"/>
            </a:pPr>
            <a:r>
              <a:rPr lang="zh-TW" altLang="en-US" sz="1400" dirty="0"/>
              <a:t>石原 一宏 </a:t>
            </a:r>
            <a:r>
              <a:rPr lang="en-US" altLang="zh-TW" sz="1400" dirty="0"/>
              <a:t>(</a:t>
            </a:r>
            <a:r>
              <a:rPr lang="zh-TW" altLang="en-US" sz="1400" dirty="0"/>
              <a:t>著</a:t>
            </a:r>
            <a:r>
              <a:rPr lang="en-US" altLang="zh-TW" sz="1400" dirty="0"/>
              <a:t>), </a:t>
            </a:r>
            <a:r>
              <a:rPr lang="zh-TW" altLang="en-US" sz="1400" dirty="0"/>
              <a:t>田中 英和 </a:t>
            </a:r>
            <a:r>
              <a:rPr lang="en-US" altLang="zh-TW" sz="1400" dirty="0"/>
              <a:t>(</a:t>
            </a:r>
            <a:r>
              <a:rPr lang="zh-TW" altLang="en-US" sz="1400" dirty="0"/>
              <a:t>著</a:t>
            </a:r>
            <a:r>
              <a:rPr lang="en-US" altLang="zh-TW" sz="1400" dirty="0"/>
              <a:t>), </a:t>
            </a:r>
            <a:r>
              <a:rPr lang="zh-TW" altLang="en-US" sz="1400" dirty="0"/>
              <a:t>田中 真史 </a:t>
            </a:r>
            <a:r>
              <a:rPr lang="en-US" altLang="zh-TW" sz="1400" dirty="0"/>
              <a:t>(</a:t>
            </a:r>
            <a:r>
              <a:rPr lang="zh-TW" altLang="en-US" sz="1400" dirty="0"/>
              <a:t>監修</a:t>
            </a:r>
            <a:r>
              <a:rPr lang="en-US" altLang="zh-TW" sz="1400" dirty="0"/>
              <a:t>),</a:t>
            </a:r>
            <a:r>
              <a:rPr lang="ja-JP" altLang="en-US" sz="1400" dirty="0"/>
              <a:t>ソフトウェアテストの教科書</a:t>
            </a:r>
            <a:endParaRPr lang="en-US" altLang="ja-JP" sz="1400" dirty="0"/>
          </a:p>
          <a:p>
            <a:pPr marL="342900" indent="-342900">
              <a:buFont typeface="+mj-lt"/>
              <a:buAutoNum type="arabicPeriod"/>
            </a:pPr>
            <a:r>
              <a:rPr lang="ja-JP" altLang="en-US" sz="1400" dirty="0"/>
              <a:t>リー コープランド  </a:t>
            </a:r>
            <a:r>
              <a:rPr lang="en-US" altLang="ja-JP" sz="1400" dirty="0"/>
              <a:t>(</a:t>
            </a:r>
            <a:r>
              <a:rPr lang="ja-JP" altLang="en-US" sz="1400" dirty="0"/>
              <a:t>著</a:t>
            </a:r>
            <a:r>
              <a:rPr lang="en-US" altLang="ja-JP" sz="1400" dirty="0"/>
              <a:t>), </a:t>
            </a:r>
            <a:r>
              <a:rPr lang="ja-JP" altLang="en-US" sz="1400" dirty="0"/>
              <a:t>宗 雅彦 </a:t>
            </a:r>
            <a:r>
              <a:rPr lang="en-US" altLang="ja-JP" sz="1400" dirty="0"/>
              <a:t>(</a:t>
            </a:r>
            <a:r>
              <a:rPr lang="ja-JP" altLang="en-US" sz="1400" dirty="0"/>
              <a:t>翻訳</a:t>
            </a:r>
            <a:r>
              <a:rPr lang="en-US" altLang="ja-JP" sz="1400" dirty="0"/>
              <a:t>),</a:t>
            </a:r>
            <a:r>
              <a:rPr lang="ja-JP" altLang="en-US" sz="1400" dirty="0"/>
              <a:t>はじめて学ぶソフトウェアのテスト技法</a:t>
            </a:r>
            <a:endParaRPr lang="en-US" altLang="ja-JP" sz="1400"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dirty="0"/>
          </a:p>
        </p:txBody>
      </p:sp>
      <p:sp>
        <p:nvSpPr>
          <p:cNvPr id="5" name="テキスト ボックス 4">
            <a:extLst>
              <a:ext uri="{FF2B5EF4-FFF2-40B4-BE49-F238E27FC236}">
                <a16:creationId xmlns:a16="http://schemas.microsoft.com/office/drawing/2014/main" id="{4B7EBC7F-B460-4074-AB9A-FCFD204DBCAF}"/>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424767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8B6F1-1160-4B4E-B63F-AE8D1DF8E84D}"/>
              </a:ext>
            </a:extLst>
          </p:cNvPr>
          <p:cNvSpPr>
            <a:spLocks noGrp="1"/>
          </p:cNvSpPr>
          <p:nvPr>
            <p:ph type="title"/>
          </p:nvPr>
        </p:nvSpPr>
        <p:spPr/>
        <p:txBody>
          <a:bodyPr/>
          <a:lstStyle/>
          <a:p>
            <a:r>
              <a:rPr lang="ja-JP" altLang="en-US" dirty="0"/>
              <a:t>参考</a:t>
            </a:r>
            <a:r>
              <a:rPr lang="en-US" altLang="ja-JP" dirty="0"/>
              <a:t>:</a:t>
            </a:r>
            <a:r>
              <a:rPr lang="ja-JP" altLang="en-US" dirty="0"/>
              <a:t>参照モデルの</a:t>
            </a:r>
            <a:r>
              <a:rPr lang="en-US" altLang="ja-JP" dirty="0"/>
              <a:t>DFD</a:t>
            </a:r>
            <a:r>
              <a:rPr lang="ja-JP" altLang="en-US" dirty="0"/>
              <a:t>を書いてみて</a:t>
            </a:r>
            <a:endParaRPr kumimoji="1" lang="ja-JP" altLang="en-US" dirty="0"/>
          </a:p>
        </p:txBody>
      </p:sp>
      <p:sp>
        <p:nvSpPr>
          <p:cNvPr id="3" name="コンテンツ プレースホルダー 2">
            <a:extLst>
              <a:ext uri="{FF2B5EF4-FFF2-40B4-BE49-F238E27FC236}">
                <a16:creationId xmlns:a16="http://schemas.microsoft.com/office/drawing/2014/main" id="{D5D80D20-9656-42FC-86D5-80D51C4C86DC}"/>
              </a:ext>
            </a:extLst>
          </p:cNvPr>
          <p:cNvSpPr>
            <a:spLocks noGrp="1"/>
          </p:cNvSpPr>
          <p:nvPr>
            <p:ph idx="1"/>
          </p:nvPr>
        </p:nvSpPr>
        <p:spPr/>
        <p:txBody>
          <a:bodyPr/>
          <a:lstStyle/>
          <a:p>
            <a:r>
              <a:rPr kumimoji="1" lang="ja-JP" altLang="en-US" dirty="0"/>
              <a:t>以下の理由でＤＦＤを全体像として採用していない</a:t>
            </a:r>
            <a:endParaRPr kumimoji="1" lang="en-US" altLang="ja-JP" dirty="0"/>
          </a:p>
          <a:p>
            <a:pPr marL="285750" indent="-285750">
              <a:buFont typeface="Arial" panose="020B0604020202020204" pitchFamily="34" charset="0"/>
              <a:buChar char="•"/>
            </a:pPr>
            <a:r>
              <a:rPr kumimoji="1" lang="en-US" altLang="ja-JP" dirty="0"/>
              <a:t>DFD</a:t>
            </a:r>
            <a:r>
              <a:rPr kumimoji="1" lang="ja-JP" altLang="en-US" dirty="0"/>
              <a:t>の記述に慣れておらず、以下の課題があるため</a:t>
            </a:r>
            <a:endParaRPr kumimoji="1" lang="en-US" altLang="ja-JP" dirty="0"/>
          </a:p>
          <a:p>
            <a:pPr marL="285750" indent="-285750">
              <a:buFont typeface="Arial" panose="020B0604020202020204" pitchFamily="34" charset="0"/>
              <a:buChar char="•"/>
            </a:pPr>
            <a:r>
              <a:rPr lang="ja-JP" altLang="en-US" dirty="0"/>
              <a:t>カラオケシステムと異なりデータの受渡の無い機能が多かったり、</a:t>
            </a:r>
            <a:r>
              <a:rPr lang="en-US" altLang="ja-JP" dirty="0"/>
              <a:t>1</a:t>
            </a:r>
            <a:r>
              <a:rPr lang="ja-JP" altLang="en-US" dirty="0"/>
              <a:t>方向にデータが流れていくわけではなかったり、操作数が</a:t>
            </a:r>
            <a:r>
              <a:rPr lang="en-US" altLang="ja-JP" dirty="0"/>
              <a:t>105</a:t>
            </a:r>
            <a:r>
              <a:rPr lang="ja-JP" altLang="en-US" dirty="0"/>
              <a:t>と多く全体像を把握するのに不適なため。</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9AE2179-34F7-4DA0-8D41-E6C61ADAC9EB}"/>
              </a:ext>
            </a:extLst>
          </p:cNvPr>
          <p:cNvSpPr>
            <a:spLocks noGrp="1"/>
          </p:cNvSpPr>
          <p:nvPr>
            <p:ph type="sldNum" sz="quarter" idx="12"/>
          </p:nvPr>
        </p:nvSpPr>
        <p:spPr/>
        <p:txBody>
          <a:bodyPr/>
          <a:lstStyle/>
          <a:p>
            <a:fld id="{D2D8002D-B5B0-4BAC-B1F6-782DDCCE6D9C}" type="slidenum">
              <a:rPr kumimoji="1" lang="ja-JP" altLang="en-US" smtClean="0"/>
              <a:pPr/>
              <a:t>32</a:t>
            </a:fld>
            <a:endParaRPr kumimoji="1" lang="ja-JP" altLang="en-US" dirty="0"/>
          </a:p>
        </p:txBody>
      </p:sp>
      <p:sp>
        <p:nvSpPr>
          <p:cNvPr id="5" name="テキスト ボックス 4">
            <a:extLst>
              <a:ext uri="{FF2B5EF4-FFF2-40B4-BE49-F238E27FC236}">
                <a16:creationId xmlns:a16="http://schemas.microsoft.com/office/drawing/2014/main" id="{7CF88737-7F68-4208-860E-E3DDE13C2955}"/>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233228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4D02B-546C-4580-88F9-8DC4CDADC386}"/>
              </a:ext>
            </a:extLst>
          </p:cNvPr>
          <p:cNvSpPr>
            <a:spLocks noGrp="1"/>
          </p:cNvSpPr>
          <p:nvPr>
            <p:ph type="title"/>
          </p:nvPr>
        </p:nvSpPr>
        <p:spPr/>
        <p:txBody>
          <a:bodyPr/>
          <a:lstStyle/>
          <a:p>
            <a:r>
              <a:rPr kumimoji="1" lang="ja-JP" altLang="en-US" dirty="0"/>
              <a:t>本ドキュメントの目的</a:t>
            </a:r>
          </a:p>
        </p:txBody>
      </p:sp>
      <p:sp>
        <p:nvSpPr>
          <p:cNvPr id="3" name="コンテンツ プレースホルダー 2">
            <a:extLst>
              <a:ext uri="{FF2B5EF4-FFF2-40B4-BE49-F238E27FC236}">
                <a16:creationId xmlns:a16="http://schemas.microsoft.com/office/drawing/2014/main" id="{D0DE4263-8A22-4381-8F1E-8C6C44C7E8D7}"/>
              </a:ext>
            </a:extLst>
          </p:cNvPr>
          <p:cNvSpPr>
            <a:spLocks noGrp="1"/>
          </p:cNvSpPr>
          <p:nvPr>
            <p:ph idx="1"/>
          </p:nvPr>
        </p:nvSpPr>
        <p:spPr/>
        <p:txBody>
          <a:bodyPr/>
          <a:lstStyle/>
          <a:p>
            <a:r>
              <a:rPr lang="ja-JP" altLang="en-US" dirty="0"/>
              <a:t> 本書は、テスト設計方法ならびにテスト設計の妥当性を確認するため、テスト設計コンテスト’</a:t>
            </a:r>
            <a:r>
              <a:rPr lang="en-US" altLang="ja-JP" dirty="0"/>
              <a:t>20 </a:t>
            </a:r>
            <a:r>
              <a:rPr lang="ja-JP" altLang="en-US" dirty="0"/>
              <a:t>における「</a:t>
            </a:r>
            <a:r>
              <a:rPr lang="en-US" altLang="ja-JP" dirty="0"/>
              <a:t>Quality Forward</a:t>
            </a:r>
            <a:r>
              <a:rPr lang="ja-JP" altLang="en-US" dirty="0"/>
              <a:t>」に対するテスト設計活動の概要を示すと共に、テスト設計活動の成果物（成果物２</a:t>
            </a:r>
            <a:r>
              <a:rPr lang="en-US" altLang="ja-JP" dirty="0"/>
              <a:t>:</a:t>
            </a:r>
            <a:r>
              <a:rPr lang="ja-JP" altLang="en-US" dirty="0"/>
              <a:t>テスト設計に関わる成果物一式）について説明する。</a:t>
            </a:r>
            <a:endParaRPr kumimoji="1" lang="ja-JP" altLang="en-US" dirty="0"/>
          </a:p>
        </p:txBody>
      </p:sp>
      <p:sp>
        <p:nvSpPr>
          <p:cNvPr id="4" name="スライド番号プレースホルダー 3">
            <a:extLst>
              <a:ext uri="{FF2B5EF4-FFF2-40B4-BE49-F238E27FC236}">
                <a16:creationId xmlns:a16="http://schemas.microsoft.com/office/drawing/2014/main" id="{D9C40F09-6B20-4A4A-BA41-54E2EA748B9F}"/>
              </a:ext>
            </a:extLst>
          </p:cNvPr>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5" name="テキスト ボックス 4">
            <a:extLst>
              <a:ext uri="{FF2B5EF4-FFF2-40B4-BE49-F238E27FC236}">
                <a16:creationId xmlns:a16="http://schemas.microsoft.com/office/drawing/2014/main" id="{355783C9-2CB8-4915-9054-D48161BD1B23}"/>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Tree>
    <p:extLst>
      <p:ext uri="{BB962C8B-B14F-4D97-AF65-F5344CB8AC3E}">
        <p14:creationId xmlns:p14="http://schemas.microsoft.com/office/powerpoint/2010/main" val="2216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テスト設計の背景</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lstStyle/>
          <a:p>
            <a:r>
              <a:rPr lang="en-US" altLang="ja-JP" dirty="0"/>
              <a:t>ASTER</a:t>
            </a:r>
            <a:r>
              <a:rPr lang="ja-JP" altLang="en-US" dirty="0"/>
              <a:t>社では社内のテスト管理用のツール：</a:t>
            </a:r>
            <a:r>
              <a:rPr lang="en-US" altLang="ja-JP" dirty="0"/>
              <a:t>Quality Forward</a:t>
            </a:r>
            <a:r>
              <a:rPr lang="ja-JP" altLang="en-US" dirty="0"/>
              <a:t>（</a:t>
            </a:r>
            <a:r>
              <a:rPr lang="en-US" altLang="ja-JP" dirty="0"/>
              <a:t>QF</a:t>
            </a:r>
            <a:r>
              <a:rPr lang="ja-JP" altLang="en-US" dirty="0"/>
              <a:t>）を開発し、このたびプロトタイプをユーザー視点でテスト設計することとなった。</a:t>
            </a:r>
            <a:endParaRPr lang="en-US" altLang="ja-JP" dirty="0"/>
          </a:p>
          <a:p>
            <a:endParaRPr lang="en-US" altLang="ja-JP" dirty="0"/>
          </a:p>
          <a:p>
            <a:r>
              <a:rPr lang="ja-JP" altLang="en-US" dirty="0"/>
              <a:t>当初、社内では業務シナリオを作成し運用可否の判断のみ実施する方針であった。しかし、それだけでは製品視点のテスト活動が欠けており不十分との声があがり、追加でテスト設計するため製品チームが発足した。</a:t>
            </a:r>
            <a:endParaRPr lang="en-US" altLang="ja-JP" dirty="0"/>
          </a:p>
          <a:p>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9B80D9E1-7592-4A53-9C28-31F99A8ACFF5}"/>
              </a:ext>
            </a:extLst>
          </p:cNvPr>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sp>
        <p:nvSpPr>
          <p:cNvPr id="6" name="テキスト ボックス 5">
            <a:extLst>
              <a:ext uri="{FF2B5EF4-FFF2-40B4-BE49-F238E27FC236}">
                <a16:creationId xmlns:a16="http://schemas.microsoft.com/office/drawing/2014/main" id="{DF7BF73C-8DEA-45E6-A5DA-64906CE8C8A5}"/>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
        <p:nvSpPr>
          <p:cNvPr id="8" name="四角形: 角を丸くする 7">
            <a:extLst>
              <a:ext uri="{FF2B5EF4-FFF2-40B4-BE49-F238E27FC236}">
                <a16:creationId xmlns:a16="http://schemas.microsoft.com/office/drawing/2014/main" id="{FC998896-2F89-4FD3-A486-D36B8A1F6694}"/>
              </a:ext>
            </a:extLst>
          </p:cNvPr>
          <p:cNvSpPr/>
          <p:nvPr/>
        </p:nvSpPr>
        <p:spPr>
          <a:xfrm>
            <a:off x="2159732" y="5674746"/>
            <a:ext cx="3312368" cy="646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製品チームとして課題解決</a:t>
            </a:r>
          </a:p>
        </p:txBody>
      </p:sp>
      <p:sp>
        <p:nvSpPr>
          <p:cNvPr id="9" name="四角形: 角を丸くする 8">
            <a:extLst>
              <a:ext uri="{FF2B5EF4-FFF2-40B4-BE49-F238E27FC236}">
                <a16:creationId xmlns:a16="http://schemas.microsoft.com/office/drawing/2014/main" id="{9991B28C-C92C-4199-BFBA-EC43437A90D7}"/>
              </a:ext>
            </a:extLst>
          </p:cNvPr>
          <p:cNvSpPr/>
          <p:nvPr/>
        </p:nvSpPr>
        <p:spPr>
          <a:xfrm>
            <a:off x="1907704" y="3236493"/>
            <a:ext cx="3744416"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業務シナリオを実施し、導入の判断</a:t>
            </a:r>
          </a:p>
        </p:txBody>
      </p:sp>
      <p:sp>
        <p:nvSpPr>
          <p:cNvPr id="10" name="矢印: 下 9">
            <a:extLst>
              <a:ext uri="{FF2B5EF4-FFF2-40B4-BE49-F238E27FC236}">
                <a16:creationId xmlns:a16="http://schemas.microsoft.com/office/drawing/2014/main" id="{6EB43D8E-2BBE-4BBF-907E-94C7895A977A}"/>
              </a:ext>
            </a:extLst>
          </p:cNvPr>
          <p:cNvSpPr/>
          <p:nvPr/>
        </p:nvSpPr>
        <p:spPr>
          <a:xfrm>
            <a:off x="3491880" y="4008802"/>
            <a:ext cx="648072" cy="406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21A18CF9-3F76-4E8E-B5F1-49D0BD44F160}"/>
              </a:ext>
            </a:extLst>
          </p:cNvPr>
          <p:cNvSpPr/>
          <p:nvPr/>
        </p:nvSpPr>
        <p:spPr>
          <a:xfrm>
            <a:off x="2051720" y="4570636"/>
            <a:ext cx="3744416"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製品側の課題</a:t>
            </a:r>
          </a:p>
        </p:txBody>
      </p:sp>
      <p:sp>
        <p:nvSpPr>
          <p:cNvPr id="12" name="矢印: 下 11">
            <a:extLst>
              <a:ext uri="{FF2B5EF4-FFF2-40B4-BE49-F238E27FC236}">
                <a16:creationId xmlns:a16="http://schemas.microsoft.com/office/drawing/2014/main" id="{86FBBF8D-D1A2-4495-9DDE-7E45CCAFDAA8}"/>
              </a:ext>
            </a:extLst>
          </p:cNvPr>
          <p:cNvSpPr/>
          <p:nvPr/>
        </p:nvSpPr>
        <p:spPr>
          <a:xfrm>
            <a:off x="3455876" y="5225686"/>
            <a:ext cx="648072" cy="406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AA7D2E30-4F65-4C55-9200-18E4C6ECBB9B}"/>
              </a:ext>
            </a:extLst>
          </p:cNvPr>
          <p:cNvSpPr/>
          <p:nvPr/>
        </p:nvSpPr>
        <p:spPr>
          <a:xfrm rot="10800000">
            <a:off x="5678387" y="5762260"/>
            <a:ext cx="576064" cy="51804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09233D-9442-4DC2-B40F-0D72C369A75E}"/>
              </a:ext>
            </a:extLst>
          </p:cNvPr>
          <p:cNvSpPr/>
          <p:nvPr/>
        </p:nvSpPr>
        <p:spPr>
          <a:xfrm>
            <a:off x="6341671" y="5452692"/>
            <a:ext cx="2448272" cy="9712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本資料は製品チームの活動をまとめたものである</a:t>
            </a:r>
          </a:p>
        </p:txBody>
      </p:sp>
    </p:spTree>
    <p:extLst>
      <p:ext uri="{BB962C8B-B14F-4D97-AF65-F5344CB8AC3E}">
        <p14:creationId xmlns:p14="http://schemas.microsoft.com/office/powerpoint/2010/main" val="19491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94445-2376-4324-9639-BB0BA2182CFA}"/>
              </a:ext>
            </a:extLst>
          </p:cNvPr>
          <p:cNvSpPr>
            <a:spLocks noGrp="1"/>
          </p:cNvSpPr>
          <p:nvPr>
            <p:ph type="title"/>
          </p:nvPr>
        </p:nvSpPr>
        <p:spPr/>
        <p:txBody>
          <a:bodyPr>
            <a:normAutofit/>
          </a:bodyPr>
          <a:lstStyle/>
          <a:p>
            <a:r>
              <a:rPr kumimoji="1" lang="ja-JP" altLang="en-US" dirty="0"/>
              <a:t>テスト設計</a:t>
            </a:r>
            <a:r>
              <a:rPr lang="ja-JP" altLang="en-US" dirty="0"/>
              <a:t>の</a:t>
            </a:r>
            <a:r>
              <a:rPr kumimoji="1" lang="ja-JP" altLang="en-US" dirty="0"/>
              <a:t>方針</a:t>
            </a:r>
          </a:p>
        </p:txBody>
      </p:sp>
      <p:sp>
        <p:nvSpPr>
          <p:cNvPr id="3" name="コンテンツ プレースホルダー 2">
            <a:extLst>
              <a:ext uri="{FF2B5EF4-FFF2-40B4-BE49-F238E27FC236}">
                <a16:creationId xmlns:a16="http://schemas.microsoft.com/office/drawing/2014/main" id="{45DD9AC6-3379-4F28-AA7E-1C2234A20C4E}"/>
              </a:ext>
            </a:extLst>
          </p:cNvPr>
          <p:cNvSpPr>
            <a:spLocks noGrp="1"/>
          </p:cNvSpPr>
          <p:nvPr>
            <p:ph idx="1"/>
          </p:nvPr>
        </p:nvSpPr>
        <p:spPr/>
        <p:txBody>
          <a:bodyPr/>
          <a:lstStyle/>
          <a:p>
            <a:r>
              <a:rPr lang="ja-JP" altLang="en-US" dirty="0"/>
              <a:t>製品チームでは、製品視点のテストを取り入れなかった結果起こりうる課題を整理し、「要求の抽出」と「製品品質の担保」の</a:t>
            </a:r>
            <a:r>
              <a:rPr lang="en-US" altLang="ja-JP" dirty="0"/>
              <a:t>2</a:t>
            </a:r>
            <a:r>
              <a:rPr lang="ja-JP" altLang="en-US" dirty="0"/>
              <a:t>点に絞って活動することとした。</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41C1E98-AF2C-4505-891A-D65126E0CF61}"/>
              </a:ext>
            </a:extLst>
          </p:cNvPr>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sp>
        <p:nvSpPr>
          <p:cNvPr id="6" name="テキスト ボックス 5">
            <a:extLst>
              <a:ext uri="{FF2B5EF4-FFF2-40B4-BE49-F238E27FC236}">
                <a16:creationId xmlns:a16="http://schemas.microsoft.com/office/drawing/2014/main" id="{60FFA0EB-0566-438F-8D00-3B4D1798DCC5}"/>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8" name="図 7">
            <a:extLst>
              <a:ext uri="{FF2B5EF4-FFF2-40B4-BE49-F238E27FC236}">
                <a16:creationId xmlns:a16="http://schemas.microsoft.com/office/drawing/2014/main" id="{153C7B78-C9E0-4935-AEB7-3618F4FC9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 y="2276872"/>
            <a:ext cx="9144000" cy="3529365"/>
          </a:xfrm>
          <a:prstGeom prst="rect">
            <a:avLst/>
          </a:prstGeom>
        </p:spPr>
      </p:pic>
      <p:sp>
        <p:nvSpPr>
          <p:cNvPr id="9" name="テキスト ボックス 8">
            <a:extLst>
              <a:ext uri="{FF2B5EF4-FFF2-40B4-BE49-F238E27FC236}">
                <a16:creationId xmlns:a16="http://schemas.microsoft.com/office/drawing/2014/main" id="{CFDAD8AD-7A15-4978-98E0-70C2AAADDC3E}"/>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Tree>
    <p:extLst>
      <p:ext uri="{BB962C8B-B14F-4D97-AF65-F5344CB8AC3E}">
        <p14:creationId xmlns:p14="http://schemas.microsoft.com/office/powerpoint/2010/main" val="330891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lang="ja-JP" altLang="en-US" dirty="0"/>
              <a:t>テスト設計</a:t>
            </a:r>
            <a:r>
              <a:rPr kumimoji="1" lang="ja-JP" altLang="en-US" dirty="0"/>
              <a:t>の方針</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normAutofit/>
          </a:bodyPr>
          <a:lstStyle/>
          <a:p>
            <a:r>
              <a:rPr lang="ja-JP" altLang="en-US" dirty="0"/>
              <a:t>プロトタイプへのテストアプローチとしてまずは「要求の抽出」を行い実運用への課題を洗い出すこと、及び「製品品質の問題」を広く浅く調査することを目的とする。</a:t>
            </a:r>
            <a:endParaRPr lang="en-US" altLang="ja-JP" dirty="0"/>
          </a:p>
          <a:p>
            <a:r>
              <a:rPr lang="ja-JP" altLang="en-US" dirty="0"/>
              <a:t>また、</a:t>
            </a:r>
            <a:r>
              <a:rPr lang="en-US" altLang="ja-JP" dirty="0" err="1"/>
              <a:t>astah</a:t>
            </a:r>
            <a:r>
              <a:rPr lang="ja-JP" altLang="en-US" dirty="0"/>
              <a:t>無料ライセンス期間中にモデル使ったテスト設計をやってみることとする。</a:t>
            </a:r>
            <a:endParaRPr lang="en-US" altLang="ja-JP" dirty="0"/>
          </a:p>
          <a:p>
            <a:endParaRPr lang="en-US" altLang="ja-JP" dirty="0"/>
          </a:p>
          <a:p>
            <a:r>
              <a:rPr lang="ja-JP" altLang="en-US" dirty="0"/>
              <a:t>製品チームで発見した新たな要求や問題は業務チームに集約し、優先度の判断を任せることとする。</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20FBAF4-4471-4745-853B-E7CCF81A1918}"/>
              </a:ext>
            </a:extLst>
          </p:cNvPr>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cxnSp>
        <p:nvCxnSpPr>
          <p:cNvPr id="6" name="直線コネクタ 5">
            <a:extLst>
              <a:ext uri="{FF2B5EF4-FFF2-40B4-BE49-F238E27FC236}">
                <a16:creationId xmlns:a16="http://schemas.microsoft.com/office/drawing/2014/main" id="{C36EDC7E-AA10-4988-82F5-4C47C0C87E5A}"/>
              </a:ext>
            </a:extLst>
          </p:cNvPr>
          <p:cNvCxnSpPr>
            <a:cxnSpLocks/>
          </p:cNvCxnSpPr>
          <p:nvPr/>
        </p:nvCxnSpPr>
        <p:spPr>
          <a:xfrm>
            <a:off x="173637" y="4864463"/>
            <a:ext cx="8708777" cy="0"/>
          </a:xfrm>
          <a:prstGeom prst="line">
            <a:avLst/>
          </a:prstGeom>
          <a:ln w="762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B06C22BE-EBC7-4AB1-B7F2-E69274694B73}"/>
              </a:ext>
            </a:extLst>
          </p:cNvPr>
          <p:cNvSpPr txBox="1"/>
          <p:nvPr/>
        </p:nvSpPr>
        <p:spPr>
          <a:xfrm>
            <a:off x="5961422" y="5197896"/>
            <a:ext cx="2920992" cy="369332"/>
          </a:xfrm>
          <a:prstGeom prst="rect">
            <a:avLst/>
          </a:prstGeom>
          <a:noFill/>
        </p:spPr>
        <p:txBody>
          <a:bodyPr wrap="none" rtlCol="0">
            <a:spAutoFit/>
          </a:bodyPr>
          <a:lstStyle/>
          <a:p>
            <a:r>
              <a:rPr kumimoji="1" lang="ja-JP" altLang="en-US" dirty="0"/>
              <a:t>製品面の要求や問題を報告</a:t>
            </a:r>
            <a:endParaRPr kumimoji="1" lang="en-US" altLang="ja-JP" dirty="0"/>
          </a:p>
        </p:txBody>
      </p:sp>
      <p:sp>
        <p:nvSpPr>
          <p:cNvPr id="9" name="四角形: 角を丸くする 8">
            <a:extLst>
              <a:ext uri="{FF2B5EF4-FFF2-40B4-BE49-F238E27FC236}">
                <a16:creationId xmlns:a16="http://schemas.microsoft.com/office/drawing/2014/main" id="{1A99C172-C25E-407D-AEE8-D099ACF109EF}"/>
              </a:ext>
            </a:extLst>
          </p:cNvPr>
          <p:cNvSpPr/>
          <p:nvPr/>
        </p:nvSpPr>
        <p:spPr>
          <a:xfrm>
            <a:off x="297774" y="5074365"/>
            <a:ext cx="3312368" cy="567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製品チーム：製品品質の担保</a:t>
            </a:r>
          </a:p>
        </p:txBody>
      </p:sp>
      <p:sp>
        <p:nvSpPr>
          <p:cNvPr id="11" name="四角形: 角を丸くする 10">
            <a:extLst>
              <a:ext uri="{FF2B5EF4-FFF2-40B4-BE49-F238E27FC236}">
                <a16:creationId xmlns:a16="http://schemas.microsoft.com/office/drawing/2014/main" id="{D32B4D50-FF22-4546-BA9F-0733BC3D4150}"/>
              </a:ext>
            </a:extLst>
          </p:cNvPr>
          <p:cNvSpPr/>
          <p:nvPr/>
        </p:nvSpPr>
        <p:spPr>
          <a:xfrm>
            <a:off x="297774" y="4027916"/>
            <a:ext cx="4752528" cy="529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業務チーム：業務シナリオを通した導入の判断</a:t>
            </a:r>
          </a:p>
        </p:txBody>
      </p:sp>
      <p:sp>
        <p:nvSpPr>
          <p:cNvPr id="13" name="テキスト ボックス 12">
            <a:extLst>
              <a:ext uri="{FF2B5EF4-FFF2-40B4-BE49-F238E27FC236}">
                <a16:creationId xmlns:a16="http://schemas.microsoft.com/office/drawing/2014/main" id="{5C80F752-5741-49F1-86B4-2F417C2C03F5}"/>
              </a:ext>
            </a:extLst>
          </p:cNvPr>
          <p:cNvSpPr txBox="1"/>
          <p:nvPr/>
        </p:nvSpPr>
        <p:spPr>
          <a:xfrm>
            <a:off x="5292080" y="4077072"/>
            <a:ext cx="3728906" cy="646331"/>
          </a:xfrm>
          <a:prstGeom prst="rect">
            <a:avLst/>
          </a:prstGeom>
          <a:noFill/>
        </p:spPr>
        <p:txBody>
          <a:bodyPr wrap="none" rtlCol="0">
            <a:spAutoFit/>
          </a:bodyPr>
          <a:lstStyle/>
          <a:p>
            <a:r>
              <a:rPr lang="ja-JP" altLang="en-US" dirty="0"/>
              <a:t>妥当性の判定・対応の優先度を決定</a:t>
            </a:r>
            <a:endParaRPr lang="en-US" altLang="ja-JP" dirty="0"/>
          </a:p>
          <a:p>
            <a:endParaRPr kumimoji="1" lang="ja-JP" altLang="en-US" dirty="0"/>
          </a:p>
        </p:txBody>
      </p:sp>
      <p:sp>
        <p:nvSpPr>
          <p:cNvPr id="14" name="矢印: 下 13">
            <a:extLst>
              <a:ext uri="{FF2B5EF4-FFF2-40B4-BE49-F238E27FC236}">
                <a16:creationId xmlns:a16="http://schemas.microsoft.com/office/drawing/2014/main" id="{5614B7ED-424E-4D43-BEA8-807357E04607}"/>
              </a:ext>
            </a:extLst>
          </p:cNvPr>
          <p:cNvSpPr/>
          <p:nvPr/>
        </p:nvSpPr>
        <p:spPr>
          <a:xfrm rot="10800000">
            <a:off x="7158413" y="4588425"/>
            <a:ext cx="432048" cy="35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6BD0125-364A-4DB2-BD7C-F76B6FE56321}"/>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sp>
        <p:nvSpPr>
          <p:cNvPr id="17" name="テキスト ボックス 16">
            <a:extLst>
              <a:ext uri="{FF2B5EF4-FFF2-40B4-BE49-F238E27FC236}">
                <a16:creationId xmlns:a16="http://schemas.microsoft.com/office/drawing/2014/main" id="{82F0E428-0447-4971-97E2-21EF41AC63E6}"/>
              </a:ext>
            </a:extLst>
          </p:cNvPr>
          <p:cNvSpPr txBox="1"/>
          <p:nvPr/>
        </p:nvSpPr>
        <p:spPr>
          <a:xfrm>
            <a:off x="5786128" y="3240278"/>
            <a:ext cx="3445301" cy="369332"/>
          </a:xfrm>
          <a:prstGeom prst="rect">
            <a:avLst/>
          </a:prstGeom>
          <a:noFill/>
        </p:spPr>
        <p:txBody>
          <a:bodyPr wrap="square" rtlCol="0">
            <a:spAutoFit/>
          </a:bodyPr>
          <a:lstStyle/>
          <a:p>
            <a:r>
              <a:rPr kumimoji="1" lang="ja-JP" altLang="en-US" dirty="0"/>
              <a:t>実運用からの要求を抽出</a:t>
            </a:r>
          </a:p>
        </p:txBody>
      </p:sp>
      <p:sp>
        <p:nvSpPr>
          <p:cNvPr id="18" name="矢印: 下 17">
            <a:extLst>
              <a:ext uri="{FF2B5EF4-FFF2-40B4-BE49-F238E27FC236}">
                <a16:creationId xmlns:a16="http://schemas.microsoft.com/office/drawing/2014/main" id="{891975CF-E39E-40B2-9EE1-B8326F37EABA}"/>
              </a:ext>
            </a:extLst>
          </p:cNvPr>
          <p:cNvSpPr/>
          <p:nvPr/>
        </p:nvSpPr>
        <p:spPr>
          <a:xfrm>
            <a:off x="7156533" y="3625379"/>
            <a:ext cx="432048" cy="355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DC67466-FB61-407F-9F8B-8F384989B9FF}"/>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Tree>
    <p:extLst>
      <p:ext uri="{BB962C8B-B14F-4D97-AF65-F5344CB8AC3E}">
        <p14:creationId xmlns:p14="http://schemas.microsoft.com/office/powerpoint/2010/main" val="82731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全体プロセス</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lstStyle/>
          <a:p>
            <a:r>
              <a:rPr lang="ja-JP" altLang="en-US" dirty="0"/>
              <a:t>本プロセスは以下の通り、左から右に流れていく。</a:t>
            </a:r>
            <a:endParaRPr lang="en-US" altLang="ja-JP" dirty="0"/>
          </a:p>
          <a:p>
            <a:r>
              <a:rPr lang="ja-JP" altLang="en-US" dirty="0"/>
              <a:t>大きく分けて、「品質の定義（黄</a:t>
            </a:r>
            <a:r>
              <a:rPr lang="en-US" altLang="ja-JP" dirty="0"/>
              <a:t>)</a:t>
            </a:r>
            <a:r>
              <a:rPr lang="ja-JP" altLang="en-US" dirty="0"/>
              <a:t>」「要求・要件抽出プロセスの妥当性確認</a:t>
            </a:r>
            <a:r>
              <a:rPr lang="en-US" altLang="ja-JP" dirty="0"/>
              <a:t>(</a:t>
            </a:r>
            <a:r>
              <a:rPr lang="ja-JP" altLang="en-US" dirty="0"/>
              <a:t>青</a:t>
            </a:r>
            <a:r>
              <a:rPr lang="en-US" altLang="ja-JP" dirty="0"/>
              <a:t>)</a:t>
            </a:r>
            <a:r>
              <a:rPr lang="ja-JP" altLang="en-US" dirty="0"/>
              <a:t>」「テスト要求分析</a:t>
            </a:r>
            <a:r>
              <a:rPr lang="en-US" altLang="ja-JP" dirty="0"/>
              <a:t>(</a:t>
            </a:r>
            <a:r>
              <a:rPr lang="ja-JP" altLang="en-US" dirty="0"/>
              <a:t>緑</a:t>
            </a:r>
            <a:r>
              <a:rPr lang="en-US" altLang="ja-JP" dirty="0"/>
              <a:t>)</a:t>
            </a:r>
            <a:r>
              <a:rPr lang="ja-JP" altLang="en-US" dirty="0"/>
              <a:t>」「テストアーキテクチャ設計</a:t>
            </a:r>
            <a:r>
              <a:rPr lang="en-US" altLang="ja-JP" dirty="0"/>
              <a:t>(</a:t>
            </a:r>
            <a:r>
              <a:rPr lang="ja-JP" altLang="en-US" dirty="0"/>
              <a:t>紫</a:t>
            </a:r>
            <a:r>
              <a:rPr lang="en-US" altLang="ja-JP" dirty="0"/>
              <a:t>)</a:t>
            </a:r>
            <a:r>
              <a:rPr lang="ja-JP" altLang="en-US" dirty="0"/>
              <a:t>」に分類される。</a:t>
            </a:r>
            <a:endParaRPr kumimoji="1" lang="ja-JP" altLang="en-US" dirty="0"/>
          </a:p>
        </p:txBody>
      </p:sp>
      <p:sp>
        <p:nvSpPr>
          <p:cNvPr id="4" name="スライド番号プレースホルダー 3">
            <a:extLst>
              <a:ext uri="{FF2B5EF4-FFF2-40B4-BE49-F238E27FC236}">
                <a16:creationId xmlns:a16="http://schemas.microsoft.com/office/drawing/2014/main" id="{7D9B73EB-D4F5-4C17-A903-3C91B44E01A5}"/>
              </a:ext>
            </a:extLst>
          </p:cNvPr>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sp>
        <p:nvSpPr>
          <p:cNvPr id="6" name="テキスト ボックス 5">
            <a:extLst>
              <a:ext uri="{FF2B5EF4-FFF2-40B4-BE49-F238E27FC236}">
                <a16:creationId xmlns:a16="http://schemas.microsoft.com/office/drawing/2014/main" id="{A3CB769E-20D5-4B1F-9EC7-D0C23567647E}"/>
              </a:ext>
            </a:extLst>
          </p:cNvPr>
          <p:cNvSpPr txBox="1"/>
          <p:nvPr/>
        </p:nvSpPr>
        <p:spPr>
          <a:xfrm>
            <a:off x="539552" y="6356350"/>
            <a:ext cx="290464" cy="369332"/>
          </a:xfrm>
          <a:prstGeom prst="rect">
            <a:avLst/>
          </a:prstGeom>
          <a:noFill/>
        </p:spPr>
        <p:txBody>
          <a:bodyPr wrap="none" rtlCol="0">
            <a:spAutoFit/>
          </a:bodyPr>
          <a:lstStyle/>
          <a:p>
            <a:r>
              <a:rPr kumimoji="1" lang="en-US" altLang="ja-JP" dirty="0"/>
              <a:t>S</a:t>
            </a:r>
            <a:endParaRPr kumimoji="1" lang="ja-JP" altLang="en-US" dirty="0"/>
          </a:p>
        </p:txBody>
      </p:sp>
      <p:pic>
        <p:nvPicPr>
          <p:cNvPr id="11" name="図 10">
            <a:extLst>
              <a:ext uri="{FF2B5EF4-FFF2-40B4-BE49-F238E27FC236}">
                <a16:creationId xmlns:a16="http://schemas.microsoft.com/office/drawing/2014/main" id="{C4476CF8-02D6-4094-95A0-42C3784F7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141752"/>
            <a:ext cx="7596336" cy="4599616"/>
          </a:xfrm>
          <a:prstGeom prst="rect">
            <a:avLst/>
          </a:prstGeom>
        </p:spPr>
      </p:pic>
    </p:spTree>
    <p:extLst>
      <p:ext uri="{BB962C8B-B14F-4D97-AF65-F5344CB8AC3E}">
        <p14:creationId xmlns:p14="http://schemas.microsoft.com/office/powerpoint/2010/main" val="310363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5A29C-0101-433F-863D-8BF517858F60}"/>
              </a:ext>
            </a:extLst>
          </p:cNvPr>
          <p:cNvSpPr>
            <a:spLocks noGrp="1"/>
          </p:cNvSpPr>
          <p:nvPr>
            <p:ph type="title"/>
          </p:nvPr>
        </p:nvSpPr>
        <p:spPr/>
        <p:txBody>
          <a:bodyPr/>
          <a:lstStyle/>
          <a:p>
            <a:r>
              <a:rPr kumimoji="1" lang="ja-JP" altLang="en-US" dirty="0"/>
              <a:t>各プロセスの目的</a:t>
            </a:r>
          </a:p>
        </p:txBody>
      </p:sp>
      <p:sp>
        <p:nvSpPr>
          <p:cNvPr id="3" name="コンテンツ プレースホルダー 2">
            <a:extLst>
              <a:ext uri="{FF2B5EF4-FFF2-40B4-BE49-F238E27FC236}">
                <a16:creationId xmlns:a16="http://schemas.microsoft.com/office/drawing/2014/main" id="{FC6FB639-DC3E-42E7-BE7F-D90E0DFA02F4}"/>
              </a:ext>
            </a:extLst>
          </p:cNvPr>
          <p:cNvSpPr>
            <a:spLocks noGrp="1"/>
          </p:cNvSpPr>
          <p:nvPr>
            <p:ph idx="1"/>
          </p:nvPr>
        </p:nvSpPr>
        <p:spPr/>
        <p:txBody>
          <a:bodyPr/>
          <a:lstStyle/>
          <a:p>
            <a:r>
              <a:rPr lang="ja-JP" altLang="en-US" dirty="0"/>
              <a:t>各作業の概要と活動内容は以下の通りである。</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F30B25A5-AD15-4908-B24A-2B64D1AC8B4F}"/>
              </a:ext>
            </a:extLst>
          </p:cNvPr>
          <p:cNvSpPr>
            <a:spLocks noGrp="1"/>
          </p:cNvSpPr>
          <p:nvPr>
            <p:ph type="sldNum" sz="quarter" idx="12"/>
          </p:nvPr>
        </p:nvSpPr>
        <p:spPr/>
        <p:txBody>
          <a:bodyPr/>
          <a:lstStyle/>
          <a:p>
            <a:fld id="{D2D8002D-B5B0-4BAC-B1F6-782DDCCE6D9C}" type="slidenum">
              <a:rPr kumimoji="1" lang="ja-JP" altLang="en-US" smtClean="0"/>
              <a:pPr/>
              <a:t>9</a:t>
            </a:fld>
            <a:endParaRPr kumimoji="1" lang="ja-JP" altLang="en-US" dirty="0"/>
          </a:p>
        </p:txBody>
      </p:sp>
      <p:graphicFrame>
        <p:nvGraphicFramePr>
          <p:cNvPr id="5" name="表 5">
            <a:extLst>
              <a:ext uri="{FF2B5EF4-FFF2-40B4-BE49-F238E27FC236}">
                <a16:creationId xmlns:a16="http://schemas.microsoft.com/office/drawing/2014/main" id="{4315F627-178E-4F58-8473-04EF4DE4D8E2}"/>
              </a:ext>
            </a:extLst>
          </p:cNvPr>
          <p:cNvGraphicFramePr>
            <a:graphicFrameLocks noGrp="1"/>
          </p:cNvGraphicFramePr>
          <p:nvPr>
            <p:extLst>
              <p:ext uri="{D42A27DB-BD31-4B8C-83A1-F6EECF244321}">
                <p14:modId xmlns:p14="http://schemas.microsoft.com/office/powerpoint/2010/main" val="2755519106"/>
              </p:ext>
            </p:extLst>
          </p:nvPr>
        </p:nvGraphicFramePr>
        <p:xfrm>
          <a:off x="203002" y="1412776"/>
          <a:ext cx="8689477" cy="4389120"/>
        </p:xfrm>
        <a:graphic>
          <a:graphicData uri="http://schemas.openxmlformats.org/drawingml/2006/table">
            <a:tbl>
              <a:tblPr firstRow="1" bandRow="1">
                <a:tableStyleId>{5C22544A-7EE6-4342-B048-85BDC9FD1C3A}</a:tableStyleId>
              </a:tblPr>
              <a:tblGrid>
                <a:gridCol w="2856830">
                  <a:extLst>
                    <a:ext uri="{9D8B030D-6E8A-4147-A177-3AD203B41FA5}">
                      <a16:colId xmlns:a16="http://schemas.microsoft.com/office/drawing/2014/main" val="3823874827"/>
                    </a:ext>
                  </a:extLst>
                </a:gridCol>
                <a:gridCol w="4896544">
                  <a:extLst>
                    <a:ext uri="{9D8B030D-6E8A-4147-A177-3AD203B41FA5}">
                      <a16:colId xmlns:a16="http://schemas.microsoft.com/office/drawing/2014/main" val="3623634168"/>
                    </a:ext>
                  </a:extLst>
                </a:gridCol>
                <a:gridCol w="936103">
                  <a:extLst>
                    <a:ext uri="{9D8B030D-6E8A-4147-A177-3AD203B41FA5}">
                      <a16:colId xmlns:a16="http://schemas.microsoft.com/office/drawing/2014/main" val="1919676260"/>
                    </a:ext>
                  </a:extLst>
                </a:gridCol>
              </a:tblGrid>
              <a:tr h="640080">
                <a:tc>
                  <a:txBody>
                    <a:bodyPr/>
                    <a:lstStyle/>
                    <a:p>
                      <a:r>
                        <a:rPr kumimoji="1" lang="ja-JP" altLang="en-US" dirty="0">
                          <a:latin typeface="メイリオ" panose="020B0604030504040204" pitchFamily="50" charset="-128"/>
                          <a:ea typeface="メイリオ" panose="020B0604030504040204" pitchFamily="50" charset="-128"/>
                        </a:rPr>
                        <a:t>活動</a:t>
                      </a:r>
                    </a:p>
                  </a:txBody>
                  <a:tcPr/>
                </a:tc>
                <a:tc>
                  <a:txBody>
                    <a:bodyPr/>
                    <a:lstStyle/>
                    <a:p>
                      <a:r>
                        <a:rPr kumimoji="1" lang="ja-JP" altLang="en-US" dirty="0">
                          <a:latin typeface="メイリオ" panose="020B0604030504040204" pitchFamily="50" charset="-128"/>
                          <a:ea typeface="メイリオ" panose="020B0604030504040204" pitchFamily="50" charset="-128"/>
                        </a:rPr>
                        <a:t>活動内容</a:t>
                      </a:r>
                    </a:p>
                  </a:txBody>
                  <a:tcPr/>
                </a:tc>
                <a:tc>
                  <a:txBody>
                    <a:bodyPr/>
                    <a:lstStyle/>
                    <a:p>
                      <a:r>
                        <a:rPr kumimoji="1" lang="ja-JP" altLang="en-US" dirty="0">
                          <a:latin typeface="メイリオ" panose="020B0604030504040204" pitchFamily="50" charset="-128"/>
                          <a:ea typeface="メイリオ" panose="020B0604030504040204" pitchFamily="50" charset="-128"/>
                        </a:rPr>
                        <a:t>実施</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状況</a:t>
                      </a:r>
                    </a:p>
                  </a:txBody>
                  <a:tcPr/>
                </a:tc>
                <a:extLst>
                  <a:ext uri="{0D108BD9-81ED-4DB2-BD59-A6C34878D82A}">
                    <a16:rowId xmlns:a16="http://schemas.microsoft.com/office/drawing/2014/main" val="3059687614"/>
                  </a:ext>
                </a:extLst>
              </a:tr>
              <a:tr h="37084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1.</a:t>
                      </a:r>
                      <a:r>
                        <a:rPr kumimoji="1" lang="ja-JP" altLang="en-US" dirty="0">
                          <a:solidFill>
                            <a:schemeClr val="tx1"/>
                          </a:solidFill>
                          <a:latin typeface="メイリオ" panose="020B0604030504040204" pitchFamily="50" charset="-128"/>
                          <a:ea typeface="メイリオ" panose="020B0604030504040204" pitchFamily="50" charset="-128"/>
                        </a:rPr>
                        <a:t>品質の定義</a:t>
                      </a:r>
                    </a:p>
                  </a:txBody>
                  <a:tcPr>
                    <a:solidFill>
                      <a:schemeClr val="accent6">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複数チームで円滑に活動できるよう、品質の定義と各チームのテストスコープを明示する</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メイリオ" panose="020B0604030504040204" pitchFamily="50" charset="-128"/>
                          <a:ea typeface="メイリオ" panose="020B0604030504040204" pitchFamily="50" charset="-128"/>
                        </a:rPr>
                        <a:t>済</a:t>
                      </a:r>
                    </a:p>
                  </a:txBody>
                  <a:tcPr>
                    <a:solidFill>
                      <a:schemeClr val="accent6">
                        <a:lumMod val="20000"/>
                        <a:lumOff val="80000"/>
                      </a:schemeClr>
                    </a:solidFill>
                  </a:tcPr>
                </a:tc>
                <a:extLst>
                  <a:ext uri="{0D108BD9-81ED-4DB2-BD59-A6C34878D82A}">
                    <a16:rowId xmlns:a16="http://schemas.microsoft.com/office/drawing/2014/main" val="3793409470"/>
                  </a:ext>
                </a:extLst>
              </a:tr>
              <a:tr h="64008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rPr>
                        <a:t>要求・要件抽出</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プロセスの妥当性確認</a:t>
                      </a:r>
                    </a:p>
                  </a:txBody>
                  <a:tcPr>
                    <a:solidFill>
                      <a:schemeClr val="tx2">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各要求の発生元毎に、要求から実装までのプロセスで適切なアプローチができているか確認する</a:t>
                      </a:r>
                    </a:p>
                  </a:txBody>
                  <a:tcPr>
                    <a:solidFill>
                      <a:schemeClr val="tx2">
                        <a:lumMod val="20000"/>
                        <a:lumOff val="8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済</a:t>
                      </a:r>
                    </a:p>
                  </a:txBody>
                  <a:tcPr>
                    <a:solidFill>
                      <a:schemeClr val="tx2">
                        <a:lumMod val="20000"/>
                        <a:lumOff val="80000"/>
                      </a:schemeClr>
                    </a:solidFill>
                  </a:tcPr>
                </a:tc>
                <a:extLst>
                  <a:ext uri="{0D108BD9-81ED-4DB2-BD59-A6C34878D82A}">
                    <a16:rowId xmlns:a16="http://schemas.microsoft.com/office/drawing/2014/main" val="3991751022"/>
                  </a:ext>
                </a:extLst>
              </a:tr>
              <a:tr h="64008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3.</a:t>
                      </a:r>
                      <a:r>
                        <a:rPr kumimoji="1" lang="ja-JP" altLang="en-US" dirty="0">
                          <a:solidFill>
                            <a:schemeClr val="tx1"/>
                          </a:solidFill>
                          <a:latin typeface="メイリオ" panose="020B0604030504040204" pitchFamily="50" charset="-128"/>
                          <a:ea typeface="メイリオ" panose="020B0604030504040204" pitchFamily="50" charset="-128"/>
                        </a:rPr>
                        <a:t>テスト要求分析</a:t>
                      </a:r>
                    </a:p>
                  </a:txBody>
                  <a:tcPr>
                    <a:solidFill>
                      <a:schemeClr val="accent3">
                        <a:lumMod val="20000"/>
                        <a:lumOff val="80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テスト要求を明らかにすることが目的。</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テストベース内外から要求図を用いて整理する。</a:t>
                      </a:r>
                    </a:p>
                  </a:txBody>
                  <a:tcPr>
                    <a:solidFill>
                      <a:schemeClr val="accent3">
                        <a:lumMod val="20000"/>
                        <a:lumOff val="8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仕掛</a:t>
                      </a:r>
                    </a:p>
                  </a:txBody>
                  <a:tcPr>
                    <a:solidFill>
                      <a:schemeClr val="accent3">
                        <a:lumMod val="20000"/>
                        <a:lumOff val="80000"/>
                      </a:schemeClr>
                    </a:solidFill>
                  </a:tcPr>
                </a:tc>
                <a:extLst>
                  <a:ext uri="{0D108BD9-81ED-4DB2-BD59-A6C34878D82A}">
                    <a16:rowId xmlns:a16="http://schemas.microsoft.com/office/drawing/2014/main" val="2063017401"/>
                  </a:ext>
                </a:extLst>
              </a:tr>
              <a:tr h="640080">
                <a:tc>
                  <a:txBody>
                    <a:bodyPr/>
                    <a:lstStyle/>
                    <a:p>
                      <a:r>
                        <a:rPr lang="en-US" altLang="ja-JP" dirty="0">
                          <a:solidFill>
                            <a:schemeClr val="tx1"/>
                          </a:solidFill>
                          <a:latin typeface="メイリオ" panose="020B0604030504040204" pitchFamily="50" charset="-128"/>
                          <a:ea typeface="メイリオ" panose="020B0604030504040204" pitchFamily="50" charset="-128"/>
                        </a:rPr>
                        <a:t>4.</a:t>
                      </a:r>
                      <a:r>
                        <a:rPr lang="ja-JP" altLang="en-US" dirty="0">
                          <a:solidFill>
                            <a:schemeClr val="tx1"/>
                          </a:solidFill>
                          <a:latin typeface="メイリオ" panose="020B0604030504040204" pitchFamily="50" charset="-128"/>
                          <a:ea typeface="メイリオ" panose="020B0604030504040204" pitchFamily="50" charset="-128"/>
                        </a:rPr>
                        <a:t>テストアーキテクチャ設計</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4">
                        <a:lumMod val="40000"/>
                        <a:lumOff val="60000"/>
                      </a:schemeClr>
                    </a:solidFill>
                  </a:tcPr>
                </a:tc>
                <a:tc>
                  <a:txBody>
                    <a:bodyPr/>
                    <a:lstStyle/>
                    <a:p>
                      <a:r>
                        <a:rPr lang="ja-JP" altLang="en-US" dirty="0">
                          <a:solidFill>
                            <a:schemeClr val="tx1"/>
                          </a:solidFill>
                          <a:latin typeface="メイリオ" panose="020B0604030504040204" pitchFamily="50" charset="-128"/>
                          <a:ea typeface="メイリオ" panose="020B0604030504040204" pitchFamily="50" charset="-128"/>
                        </a:rPr>
                        <a:t>テスト設計方針からアーキテクチャの設計する。またテスト要求と詳細設計方針を固める。</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4">
                        <a:lumMod val="40000"/>
                        <a:lumOff val="60000"/>
                      </a:schemeClr>
                    </a:solidFill>
                  </a:tcPr>
                </a:tc>
                <a:tc>
                  <a:txBody>
                    <a:bodyPr/>
                    <a:lstStyle/>
                    <a:p>
                      <a:r>
                        <a:rPr kumimoji="1" lang="ja-JP" altLang="en-US" dirty="0">
                          <a:latin typeface="メイリオ" panose="020B0604030504040204" pitchFamily="50" charset="-128"/>
                          <a:ea typeface="メイリオ" panose="020B0604030504040204" pitchFamily="50" charset="-128"/>
                        </a:rPr>
                        <a:t>仕掛</a:t>
                      </a:r>
                    </a:p>
                  </a:txBody>
                  <a:tcPr>
                    <a:solidFill>
                      <a:schemeClr val="accent4">
                        <a:lumMod val="40000"/>
                        <a:lumOff val="60000"/>
                      </a:schemeClr>
                    </a:solidFill>
                  </a:tcPr>
                </a:tc>
                <a:extLst>
                  <a:ext uri="{0D108BD9-81ED-4DB2-BD59-A6C34878D82A}">
                    <a16:rowId xmlns:a16="http://schemas.microsoft.com/office/drawing/2014/main" val="932043220"/>
                  </a:ext>
                </a:extLst>
              </a:tr>
              <a:tr h="370840">
                <a:tc>
                  <a:txBody>
                    <a:bodyPr/>
                    <a:lstStyle/>
                    <a:p>
                      <a:r>
                        <a:rPr kumimoji="1" lang="en-US" altLang="ja-JP" dirty="0">
                          <a:solidFill>
                            <a:schemeClr val="tx1"/>
                          </a:solidFill>
                          <a:latin typeface="メイリオ" panose="020B0604030504040204" pitchFamily="50" charset="-128"/>
                          <a:ea typeface="メイリオ" panose="020B0604030504040204" pitchFamily="50" charset="-128"/>
                        </a:rPr>
                        <a:t>5.</a:t>
                      </a:r>
                      <a:r>
                        <a:rPr kumimoji="1" lang="ja-JP" altLang="en-US" dirty="0">
                          <a:solidFill>
                            <a:schemeClr val="tx1"/>
                          </a:solidFill>
                          <a:latin typeface="メイリオ" panose="020B0604030504040204" pitchFamily="50" charset="-128"/>
                          <a:ea typeface="メイリオ" panose="020B0604030504040204" pitchFamily="50" charset="-128"/>
                        </a:rPr>
                        <a:t>テスト詳細設計</a:t>
                      </a:r>
                    </a:p>
                  </a:txBody>
                  <a:tcPr>
                    <a:solidFill>
                      <a:schemeClr val="bg1">
                        <a:lumMod val="85000"/>
                      </a:schemeClr>
                    </a:solidFill>
                  </a:tcPr>
                </a:tc>
                <a:tc>
                  <a:txBody>
                    <a:bodyPr/>
                    <a:lstStyle/>
                    <a:p>
                      <a:r>
                        <a:rPr kumimoji="1" lang="ja-JP" altLang="en-US" dirty="0">
                          <a:solidFill>
                            <a:schemeClr val="tx1"/>
                          </a:solidFill>
                          <a:latin typeface="メイリオ" panose="020B0604030504040204" pitchFamily="50" charset="-128"/>
                          <a:ea typeface="メイリオ" panose="020B0604030504040204" pitchFamily="50" charset="-128"/>
                        </a:rPr>
                        <a:t>テスト観点をボトムビューポイントまで詳細化し、テストケースを生成する</a:t>
                      </a:r>
                    </a:p>
                  </a:txBody>
                  <a:tcPr>
                    <a:solidFill>
                      <a:schemeClr val="bg1">
                        <a:lumMod val="85000"/>
                      </a:schemeClr>
                    </a:solidFill>
                  </a:tcPr>
                </a:tc>
                <a:tc>
                  <a:txBody>
                    <a:bodyPr/>
                    <a:lstStyle/>
                    <a:p>
                      <a:r>
                        <a:rPr kumimoji="1" lang="ja-JP" altLang="en-US" dirty="0">
                          <a:latin typeface="メイリオ" panose="020B0604030504040204" pitchFamily="50" charset="-128"/>
                          <a:ea typeface="メイリオ" panose="020B0604030504040204" pitchFamily="50" charset="-128"/>
                        </a:rPr>
                        <a:t>未</a:t>
                      </a:r>
                    </a:p>
                  </a:txBody>
                  <a:tcPr>
                    <a:solidFill>
                      <a:schemeClr val="bg1">
                        <a:lumMod val="85000"/>
                      </a:schemeClr>
                    </a:solidFill>
                  </a:tcPr>
                </a:tc>
                <a:extLst>
                  <a:ext uri="{0D108BD9-81ED-4DB2-BD59-A6C34878D82A}">
                    <a16:rowId xmlns:a16="http://schemas.microsoft.com/office/drawing/2014/main" val="2100033789"/>
                  </a:ext>
                </a:extLst>
              </a:tr>
            </a:tbl>
          </a:graphicData>
        </a:graphic>
      </p:graphicFrame>
      <p:sp>
        <p:nvSpPr>
          <p:cNvPr id="7" name="テキスト ボックス 6">
            <a:extLst>
              <a:ext uri="{FF2B5EF4-FFF2-40B4-BE49-F238E27FC236}">
                <a16:creationId xmlns:a16="http://schemas.microsoft.com/office/drawing/2014/main" id="{580B480B-2127-421B-9D65-115EB9E8DB65}"/>
              </a:ext>
            </a:extLst>
          </p:cNvPr>
          <p:cNvSpPr txBox="1"/>
          <p:nvPr/>
        </p:nvSpPr>
        <p:spPr>
          <a:xfrm>
            <a:off x="539552" y="6356350"/>
            <a:ext cx="396262" cy="369332"/>
          </a:xfrm>
          <a:prstGeom prst="rect">
            <a:avLst/>
          </a:prstGeom>
          <a:noFill/>
        </p:spPr>
        <p:txBody>
          <a:bodyPr wrap="none" rtlCol="0">
            <a:spAutoFit/>
          </a:bodyPr>
          <a:lstStyle/>
          <a:p>
            <a:r>
              <a:rPr kumimoji="1" lang="en-US" altLang="ja-JP" dirty="0"/>
              <a:t>SS</a:t>
            </a:r>
            <a:endParaRPr kumimoji="1" lang="ja-JP" altLang="en-US" dirty="0"/>
          </a:p>
        </p:txBody>
      </p:sp>
    </p:spTree>
    <p:extLst>
      <p:ext uri="{BB962C8B-B14F-4D97-AF65-F5344CB8AC3E}">
        <p14:creationId xmlns:p14="http://schemas.microsoft.com/office/powerpoint/2010/main" val="19219713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4.xml><?xml version="1.0" encoding="utf-8"?>
<Control xmlns="http://schemas.microsoft.com/VisualStudio/2011/storyboarding/control">
  <Id Name="System.Storyboarding.Backgrounds.SharePoint" Revision="1" Stencil="System.Storyboarding.Backgrounds"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Backgrounds.StartMenu" Revision="1" Stencil="System.Storyboarding.Backgrounds" StencilVersion="0.1"/>
</Control>
</file>

<file path=customXml/item3.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0.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1.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2.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3.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4.xml><?xml version="1.0" encoding="utf-8"?>
<ds:datastoreItem xmlns:ds="http://schemas.openxmlformats.org/officeDocument/2006/customXml" ds:itemID="{15B2CF5A-A65F-4C11-A803-3F369D4F686D}">
  <ds:schemaRefs>
    <ds:schemaRef ds:uri="http://schemas.microsoft.com/VisualStudio/2011/storyboarding/control"/>
  </ds:schemaRefs>
</ds:datastoreItem>
</file>

<file path=customXml/itemProps15.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2.xml><?xml version="1.0" encoding="utf-8"?>
<ds:datastoreItem xmlns:ds="http://schemas.openxmlformats.org/officeDocument/2006/customXml" ds:itemID="{754784DA-D69F-493D-B768-F14FBED19773}">
  <ds:schemaRefs>
    <ds:schemaRef ds:uri="http://schemas.microsoft.com/VisualStudio/2011/storyboarding/control"/>
  </ds:schemaRefs>
</ds:datastoreItem>
</file>

<file path=customXml/itemProps3.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4.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5.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6.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7.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8.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9.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10460</TotalTime>
  <Words>3136</Words>
  <Application>Microsoft Office PowerPoint</Application>
  <PresentationFormat>画面に合わせる (4:3)</PresentationFormat>
  <Paragraphs>379</Paragraphs>
  <Slides>32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Meiryo UI</vt:lpstr>
      <vt:lpstr>ＭＳ Ｐゴシック</vt:lpstr>
      <vt:lpstr>メイリオ</vt:lpstr>
      <vt:lpstr>Arial</vt:lpstr>
      <vt:lpstr>Calibri</vt:lpstr>
      <vt:lpstr>Wingdings</vt:lpstr>
      <vt:lpstr>Office テーマ</vt:lpstr>
      <vt:lpstr>Quality Forward テスト設計書</vt:lpstr>
      <vt:lpstr>改定履歴</vt:lpstr>
      <vt:lpstr>目次</vt:lpstr>
      <vt:lpstr>本ドキュメントの目的</vt:lpstr>
      <vt:lpstr>テスト設計の背景</vt:lpstr>
      <vt:lpstr>テスト設計の方針</vt:lpstr>
      <vt:lpstr>テスト設計の方針</vt:lpstr>
      <vt:lpstr>全体プロセス</vt:lpstr>
      <vt:lpstr>各プロセスの目的</vt:lpstr>
      <vt:lpstr>1.品質の定義(ISO25040)</vt:lpstr>
      <vt:lpstr>2.製品チームのテストスコープ</vt:lpstr>
      <vt:lpstr>2.要求抽出プロセスの妥当性</vt:lpstr>
      <vt:lpstr>2.要求抽出プロセスの妥当性</vt:lpstr>
      <vt:lpstr>3.テスト要求分析概要</vt:lpstr>
      <vt:lpstr>3.テストベース外からの要求</vt:lpstr>
      <vt:lpstr>3.テストベースからの要求</vt:lpstr>
      <vt:lpstr>3.要求図で整理結果</vt:lpstr>
      <vt:lpstr>3.キーとなる品質要素の特定</vt:lpstr>
      <vt:lpstr>4.参照モデルの狙い</vt:lpstr>
      <vt:lpstr>4.参照モデル：クラス図</vt:lpstr>
      <vt:lpstr>注記</vt:lpstr>
      <vt:lpstr>4.テストカタマリーについて（TBD)</vt:lpstr>
      <vt:lpstr>4.テストカタマリーに記載する項目（TBD)</vt:lpstr>
      <vt:lpstr>4.テストタイプ(CIBFモデル) （TBD)</vt:lpstr>
      <vt:lpstr>4.テスト観点の整理(TBD)</vt:lpstr>
      <vt:lpstr>4.テストカタマリーについて</vt:lpstr>
      <vt:lpstr>4.テストアーキテクチャ（TBD）</vt:lpstr>
      <vt:lpstr>4.パターン(TBD)</vt:lpstr>
      <vt:lpstr>関連文書</vt:lpstr>
      <vt:lpstr>用語集</vt:lpstr>
      <vt:lpstr>参考資料</vt:lpstr>
      <vt:lpstr>参考:参照モデルのDFDを書いてみて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miwa.naoki</dc:creator>
  <cp:lastModifiedBy>hirata masatsugu</cp:lastModifiedBy>
  <cp:revision>456</cp:revision>
  <dcterms:created xsi:type="dcterms:W3CDTF">2011-12-07T04:17:34Z</dcterms:created>
  <dcterms:modified xsi:type="dcterms:W3CDTF">2020-05-25T13:43:54Z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