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6"/>
  </p:sldMasterIdLst>
  <p:notesMasterIdLst>
    <p:notesMasterId r:id="rId25"/>
  </p:notesMasterIdLst>
  <p:handoutMasterIdLst>
    <p:handoutMasterId r:id="rId26"/>
  </p:handoutMasterIdLst>
  <p:sldIdLst>
    <p:sldId id="342" r:id="rId17"/>
    <p:sldId id="347" r:id="rId18"/>
    <p:sldId id="371" r:id="rId19"/>
    <p:sldId id="389" r:id="rId20"/>
    <p:sldId id="354" r:id="rId21"/>
    <p:sldId id="388" r:id="rId22"/>
    <p:sldId id="386" r:id="rId23"/>
    <p:sldId id="390"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B825178-A3E7-4625-B7A0-74CB3950477E}">
          <p14:sldIdLst/>
        </p14:section>
        <p14:section name="タイトルなしのセクション" id="{E280BACF-FC53-431E-AA2B-C0AA7B46BCF0}">
          <p14:sldIdLst>
            <p14:sldId id="342"/>
            <p14:sldId id="347"/>
            <p14:sldId id="371"/>
            <p14:sldId id="389"/>
            <p14:sldId id="354"/>
            <p14:sldId id="388"/>
            <p14:sldId id="386"/>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529" autoAdjust="0"/>
  </p:normalViewPr>
  <p:slideViewPr>
    <p:cSldViewPr>
      <p:cViewPr varScale="1">
        <p:scale>
          <a:sx n="120" d="100"/>
          <a:sy n="120" d="100"/>
        </p:scale>
        <p:origin x="134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5.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666691-54C4-44BA-9C65-D613C9AF6996}" type="datetime1">
              <a:rPr kumimoji="1" lang="ja-JP" altLang="en-US" smtClean="0"/>
              <a:t>2020/5/26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0AF98C-EF73-4522-B422-27186FB3DD23}" type="slidenum">
              <a:rPr kumimoji="1" lang="ja-JP" altLang="en-US" smtClean="0"/>
              <a:t>‹#›</a:t>
            </a:fld>
            <a:endParaRPr kumimoji="1" lang="ja-JP" altLang="en-US"/>
          </a:p>
        </p:txBody>
      </p:sp>
    </p:spTree>
    <p:extLst>
      <p:ext uri="{BB962C8B-B14F-4D97-AF65-F5344CB8AC3E}">
        <p14:creationId xmlns:p14="http://schemas.microsoft.com/office/powerpoint/2010/main" val="26631406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FC91F-41EC-48D5-9349-8ED18B42278E}" type="datetime1">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0C1DFA-8041-44A4-87FF-F8E4AF6B00F8}" type="slidenum">
              <a:rPr kumimoji="1" lang="ja-JP" altLang="en-US" smtClean="0"/>
              <a:t>‹#›</a:t>
            </a:fld>
            <a:endParaRPr kumimoji="1" lang="ja-JP" altLang="en-US"/>
          </a:p>
        </p:txBody>
      </p:sp>
    </p:spTree>
    <p:extLst>
      <p:ext uri="{BB962C8B-B14F-4D97-AF65-F5344CB8AC3E}">
        <p14:creationId xmlns:p14="http://schemas.microsoft.com/office/powerpoint/2010/main" val="7269758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本プロセスは以下の通り、左から右に流れていく。</a:t>
            </a:r>
            <a:endParaRPr lang="en-US" altLang="ja-JP" dirty="0"/>
          </a:p>
          <a:p>
            <a:r>
              <a:rPr lang="ja-JP" altLang="en-US" dirty="0"/>
              <a:t>大きく分けて、「品質の定義（黄</a:t>
            </a:r>
            <a:r>
              <a:rPr lang="en-US" altLang="ja-JP" dirty="0"/>
              <a:t>)</a:t>
            </a:r>
            <a:r>
              <a:rPr lang="ja-JP" altLang="en-US" dirty="0"/>
              <a:t>」「要求・要件抽出プロセスの妥当性確認</a:t>
            </a:r>
            <a:r>
              <a:rPr lang="en-US" altLang="ja-JP" dirty="0"/>
              <a:t>(</a:t>
            </a:r>
            <a:r>
              <a:rPr lang="ja-JP" altLang="en-US" dirty="0"/>
              <a:t>青</a:t>
            </a:r>
            <a:r>
              <a:rPr lang="en-US" altLang="ja-JP" dirty="0"/>
              <a:t>)</a:t>
            </a:r>
            <a:r>
              <a:rPr lang="ja-JP" altLang="en-US" dirty="0"/>
              <a:t>」「テスト要求分析</a:t>
            </a:r>
            <a:r>
              <a:rPr lang="en-US" altLang="ja-JP" dirty="0"/>
              <a:t>(</a:t>
            </a:r>
            <a:r>
              <a:rPr lang="ja-JP" altLang="en-US" dirty="0"/>
              <a:t>緑</a:t>
            </a:r>
            <a:r>
              <a:rPr lang="en-US" altLang="ja-JP" dirty="0"/>
              <a:t>)</a:t>
            </a:r>
            <a:r>
              <a:rPr lang="ja-JP" altLang="en-US" dirty="0"/>
              <a:t>」「テストアーキテクチャ設計</a:t>
            </a:r>
            <a:r>
              <a:rPr lang="en-US" altLang="ja-JP" dirty="0"/>
              <a:t>(</a:t>
            </a:r>
            <a:r>
              <a:rPr lang="ja-JP" altLang="en-US" dirty="0"/>
              <a:t>紫</a:t>
            </a:r>
            <a:r>
              <a:rPr lang="en-US" altLang="ja-JP" dirty="0"/>
              <a:t>)</a:t>
            </a:r>
            <a:r>
              <a:rPr lang="ja-JP" altLang="en-US" dirty="0"/>
              <a:t>」に分類される。</a:t>
            </a:r>
            <a:endParaRPr kumimoji="1" lang="ja-JP" altLang="en-US" dirty="0"/>
          </a:p>
          <a:p>
            <a:endParaRPr kumimoji="1" lang="ja-JP" altLang="en-US" dirty="0"/>
          </a:p>
        </p:txBody>
      </p:sp>
      <p:sp>
        <p:nvSpPr>
          <p:cNvPr id="4" name="日付プレースホルダー 3"/>
          <p:cNvSpPr>
            <a:spLocks noGrp="1"/>
          </p:cNvSpPr>
          <p:nvPr>
            <p:ph type="dt" idx="1"/>
          </p:nvPr>
        </p:nvSpPr>
        <p:spPr/>
        <p:txBody>
          <a:bodyPr/>
          <a:lstStyle/>
          <a:p>
            <a:fld id="{CC2FC91F-41EC-48D5-9349-8ED18B42278E}" type="datetime1">
              <a:rPr kumimoji="1" lang="ja-JP" altLang="en-US" smtClean="0"/>
              <a:t>2020/5/26</a:t>
            </a:fld>
            <a:endParaRPr kumimoji="1" lang="ja-JP" altLang="en-US"/>
          </a:p>
        </p:txBody>
      </p:sp>
      <p:sp>
        <p:nvSpPr>
          <p:cNvPr id="5" name="スライド番号プレースホルダー 4"/>
          <p:cNvSpPr>
            <a:spLocks noGrp="1"/>
          </p:cNvSpPr>
          <p:nvPr>
            <p:ph type="sldNum" sz="quarter" idx="5"/>
          </p:nvPr>
        </p:nvSpPr>
        <p:spPr/>
        <p:txBody>
          <a:bodyPr/>
          <a:lstStyle/>
          <a:p>
            <a:fld id="{310C1DFA-8041-44A4-87FF-F8E4AF6B00F8}" type="slidenum">
              <a:rPr kumimoji="1" lang="ja-JP" altLang="en-US" smtClean="0"/>
              <a:t>1</a:t>
            </a:fld>
            <a:endParaRPr kumimoji="1" lang="ja-JP" altLang="en-US"/>
          </a:p>
        </p:txBody>
      </p:sp>
    </p:spTree>
    <p:extLst>
      <p:ext uri="{BB962C8B-B14F-4D97-AF65-F5344CB8AC3E}">
        <p14:creationId xmlns:p14="http://schemas.microsoft.com/office/powerpoint/2010/main" val="340335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品質の定義を基に、製品チームのテスト対象は図の橙・紫色の部分とする。</a:t>
            </a:r>
            <a:endParaRPr kumimoji="1" lang="en-US" altLang="ja-JP" dirty="0"/>
          </a:p>
          <a:p>
            <a:endParaRPr lang="en-US" altLang="ja-JP" dirty="0"/>
          </a:p>
          <a:p>
            <a:r>
              <a:rPr kumimoji="1" lang="ja-JP" altLang="en-US" dirty="0"/>
              <a:t>製品品質の「使用性・</a:t>
            </a:r>
            <a:r>
              <a:rPr lang="ja-JP" altLang="en-US" dirty="0"/>
              <a:t>性能効率性</a:t>
            </a:r>
            <a:r>
              <a:rPr kumimoji="1" lang="ja-JP" altLang="en-US" dirty="0"/>
              <a:t>」について</a:t>
            </a:r>
            <a:r>
              <a:rPr kumimoji="1" lang="en-US" altLang="ja-JP" dirty="0"/>
              <a:t>1</a:t>
            </a:r>
            <a:r>
              <a:rPr lang="ja-JP" altLang="en-US" dirty="0"/>
              <a:t>次利用者の視点で</a:t>
            </a:r>
            <a:r>
              <a:rPr kumimoji="1" lang="ja-JP" altLang="en-US" dirty="0"/>
              <a:t>保証対象とすることになった。</a:t>
            </a:r>
            <a:r>
              <a:rPr lang="ja-JP" altLang="en-US" dirty="0"/>
              <a:t>一方で、保守性・移植性・セキュリティ・信頼性については専門の知識が必要であることから、開発チームに委ねることとしている。</a:t>
            </a:r>
            <a:endParaRPr lang="en-US" altLang="ja-JP" dirty="0"/>
          </a:p>
          <a:p>
            <a:endParaRPr kumimoji="1" lang="ja-JP" altLang="en-US" dirty="0"/>
          </a:p>
        </p:txBody>
      </p:sp>
      <p:sp>
        <p:nvSpPr>
          <p:cNvPr id="4" name="日付プレースホルダー 3"/>
          <p:cNvSpPr>
            <a:spLocks noGrp="1"/>
          </p:cNvSpPr>
          <p:nvPr>
            <p:ph type="dt" idx="1"/>
          </p:nvPr>
        </p:nvSpPr>
        <p:spPr/>
        <p:txBody>
          <a:bodyPr/>
          <a:lstStyle/>
          <a:p>
            <a:fld id="{CC2FC91F-41EC-48D5-9349-8ED18B42278E}" type="datetime1">
              <a:rPr kumimoji="1" lang="ja-JP" altLang="en-US" smtClean="0"/>
              <a:t>2020/5/26</a:t>
            </a:fld>
            <a:endParaRPr kumimoji="1" lang="ja-JP" altLang="en-US"/>
          </a:p>
        </p:txBody>
      </p:sp>
      <p:sp>
        <p:nvSpPr>
          <p:cNvPr id="5" name="スライド番号プレースホルダー 4"/>
          <p:cNvSpPr>
            <a:spLocks noGrp="1"/>
          </p:cNvSpPr>
          <p:nvPr>
            <p:ph type="sldNum" sz="quarter" idx="5"/>
          </p:nvPr>
        </p:nvSpPr>
        <p:spPr/>
        <p:txBody>
          <a:bodyPr/>
          <a:lstStyle/>
          <a:p>
            <a:fld id="{310C1DFA-8041-44A4-87FF-F8E4AF6B00F8}" type="slidenum">
              <a:rPr kumimoji="1" lang="ja-JP" altLang="en-US" smtClean="0"/>
              <a:t>2</a:t>
            </a:fld>
            <a:endParaRPr kumimoji="1" lang="ja-JP" altLang="en-US"/>
          </a:p>
        </p:txBody>
      </p:sp>
    </p:spTree>
    <p:extLst>
      <p:ext uri="{BB962C8B-B14F-4D97-AF65-F5344CB8AC3E}">
        <p14:creationId xmlns:p14="http://schemas.microsoft.com/office/powerpoint/2010/main" val="2660781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2050" name="Picture 2" descr="C:\Users\MAR\Pictures\新しいフォルダー\Kyushu_University_ITO_Campus.jpg"/>
          <p:cNvPicPr>
            <a:picLocks noChangeAspect="1" noChangeArrowheads="1"/>
          </p:cNvPicPr>
          <p:nvPr userDrawn="1"/>
        </p:nvPicPr>
        <p:blipFill>
          <a:blip r:embed="rId2" cstate="print"/>
          <a:srcRect/>
          <a:stretch>
            <a:fillRect/>
          </a:stretch>
        </p:blipFill>
        <p:spPr bwMode="auto">
          <a:xfrm>
            <a:off x="-1165504" y="-27383"/>
            <a:ext cx="10332110" cy="6885383"/>
          </a:xfrm>
          <a:prstGeom prst="rect">
            <a:avLst/>
          </a:prstGeom>
          <a:noFill/>
        </p:spPr>
      </p:pic>
      <p:sp>
        <p:nvSpPr>
          <p:cNvPr id="2" name="タイトル 1"/>
          <p:cNvSpPr>
            <a:spLocks noGrp="1"/>
          </p:cNvSpPr>
          <p:nvPr>
            <p:ph type="ctrTitle"/>
          </p:nvPr>
        </p:nvSpPr>
        <p:spPr>
          <a:xfrm>
            <a:off x="685800" y="2130425"/>
            <a:ext cx="7772400" cy="1470025"/>
          </a:xfrm>
        </p:spPr>
        <p:txBody>
          <a:bodyPr/>
          <a:lstStyle>
            <a:lvl1pPr>
              <a:defRPr b="1">
                <a:solidFill>
                  <a:schemeClr val="bg1"/>
                </a:solidFill>
              </a:defRPr>
            </a:lvl1pPr>
          </a:lstStyle>
          <a:p>
            <a:r>
              <a:rPr kumimoji="1" lang="ja-JP" altLang="en-US" dirty="0"/>
              <a:t>マスタ タイトルの書式設定</a:t>
            </a:r>
          </a:p>
        </p:txBody>
      </p:sp>
      <p:sp>
        <p:nvSpPr>
          <p:cNvPr id="3" name="サブタイトル 2"/>
          <p:cNvSpPr>
            <a:spLocks noGrp="1"/>
          </p:cNvSpPr>
          <p:nvPr>
            <p:ph type="subTitle" idx="1"/>
          </p:nvPr>
        </p:nvSpPr>
        <p:spPr>
          <a:xfrm>
            <a:off x="4860032" y="3886200"/>
            <a:ext cx="3744416" cy="2063080"/>
          </a:xfrm>
          <a:solidFill>
            <a:srgbClr val="FFFFFF">
              <a:alpha val="40000"/>
            </a:srgbClr>
          </a:solidFill>
          <a:ln>
            <a:noFill/>
          </a:ln>
          <a:effectLst/>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
        <p:nvSpPr>
          <p:cNvPr id="4" name="日付プレースホルダ 3"/>
          <p:cNvSpPr>
            <a:spLocks noGrp="1"/>
          </p:cNvSpPr>
          <p:nvPr>
            <p:ph type="dt" sz="half" idx="10"/>
          </p:nvPr>
        </p:nvSpPr>
        <p:spPr/>
        <p:txBody>
          <a:bodyPr/>
          <a:lstStyle/>
          <a:p>
            <a:fld id="{BE8CE7B8-4658-4B7C-B7CE-5EBF181816E6}"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1123F961-DAAF-469C-AB59-27D0479FD721}" type="datetime1">
              <a:rPr kumimoji="1" lang="ja-JP" altLang="en-US" smtClean="0"/>
              <a:t>2020/5/26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C85580A5-21C2-4B3A-AA7D-AF6677FE867D}"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30558CE-850D-4740-97BC-DA779F75994A}"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a:bodyPr>
          <a:lstStyle>
            <a:lvl1pPr algn="l">
              <a:defRPr sz="3200">
                <a:latin typeface="メイリオ" panose="020B0604030504040204" pitchFamily="50" charset="-128"/>
                <a:ea typeface="メイリオ" panose="020B0604030504040204" pitchFamily="50" charset="-128"/>
              </a:defRPr>
            </a:lvl1pPr>
          </a:lstStyle>
          <a:p>
            <a:r>
              <a:rPr kumimoji="1" lang="ja-JP" altLang="en-US" dirty="0"/>
              <a:t>マスタ タイトルの書式設定</a:t>
            </a:r>
          </a:p>
        </p:txBody>
      </p:sp>
      <p:sp>
        <p:nvSpPr>
          <p:cNvPr id="3" name="コンテンツ プレースホルダ 2"/>
          <p:cNvSpPr>
            <a:spLocks noGrp="1"/>
          </p:cNvSpPr>
          <p:nvPr>
            <p:ph idx="1" hasCustomPrompt="1"/>
          </p:nvPr>
        </p:nvSpPr>
        <p:spPr>
          <a:xfrm>
            <a:off x="457200" y="836715"/>
            <a:ext cx="8229600" cy="5328589"/>
          </a:xfrm>
        </p:spPr>
        <p:txBody>
          <a:bodyPr/>
          <a:lstStyle>
            <a:lvl1pPr>
              <a:buClr>
                <a:srgbClr val="C00000"/>
              </a:buClr>
              <a:buFont typeface="Wingdings" pitchFamily="2" charset="2"/>
              <a:buChar char="p"/>
              <a:defRPr>
                <a:latin typeface="メイリオ" panose="020B0604030504040204" pitchFamily="50" charset="-128"/>
                <a:ea typeface="メイリオ" panose="020B0604030504040204" pitchFamily="50" charset="-128"/>
              </a:defRPr>
            </a:lvl1pPr>
            <a:lvl2pPr>
              <a:buClr>
                <a:srgbClr val="0070C0"/>
              </a:buClr>
              <a:buFont typeface="Wingdings" pitchFamily="2" charset="2"/>
              <a:buChar char="p"/>
              <a:defRPr>
                <a:latin typeface="メイリオ" panose="020B0604030504040204" pitchFamily="50" charset="-128"/>
                <a:ea typeface="メイリオ" panose="020B0604030504040204" pitchFamily="50" charset="-128"/>
              </a:defRPr>
            </a:lvl2pPr>
            <a:lvl3pPr>
              <a:buClr>
                <a:srgbClr val="00B050"/>
              </a:buClr>
              <a:buFont typeface="Wingdings" pitchFamily="2" charset="2"/>
              <a:buChar char="p"/>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10"/>
          </p:nvPr>
        </p:nvSpPr>
        <p:spPr/>
        <p:txBody>
          <a:bodyPr/>
          <a:lstStyle/>
          <a:p>
            <a:fld id="{06155D4F-5207-4B0A-89F4-3A79025B5A5A}"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377" y="-53026"/>
            <a:ext cx="864096" cy="817730"/>
          </a:xfrm>
          <a:prstGeom prst="rect">
            <a:avLst/>
          </a:prstGeom>
          <a:effectLst>
            <a:reflection blurRad="6350" stA="50000" endA="300" endPos="55000" dir="5400000" sy="-100000" algn="bl" rotWithShape="0"/>
          </a:effectLst>
        </p:spPr>
      </p:pic>
      <p:cxnSp>
        <p:nvCxnSpPr>
          <p:cNvPr id="41" name="直線コネクタ 40"/>
          <p:cNvCxnSpPr/>
          <p:nvPr userDrawn="1"/>
        </p:nvCxnSpPr>
        <p:spPr>
          <a:xfrm>
            <a:off x="323528" y="764704"/>
            <a:ext cx="8712968" cy="0"/>
          </a:xfrm>
          <a:prstGeom prst="line">
            <a:avLst/>
          </a:prstGeom>
          <a:ln w="38100">
            <a:tailEnd type="oval" w="lg" len="lg"/>
          </a:ln>
          <a:effectLst>
            <a:innerShdw blurRad="63500" dist="50800" dir="27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a:bodyPr>
          <a:lstStyle>
            <a:lvl1pPr algn="l">
              <a:defRPr sz="3200">
                <a:latin typeface="メイリオ" panose="020B0604030504040204" pitchFamily="50" charset="-128"/>
                <a:ea typeface="メイリオ" panose="020B0604030504040204" pitchFamily="50" charset="-128"/>
              </a:defRPr>
            </a:lvl1pPr>
          </a:lstStyle>
          <a:p>
            <a:r>
              <a:rPr kumimoji="1" lang="ja-JP" altLang="en-US" dirty="0"/>
              <a:t>マスタ タイトルの書式設定</a:t>
            </a:r>
          </a:p>
        </p:txBody>
      </p:sp>
      <p:sp>
        <p:nvSpPr>
          <p:cNvPr id="3" name="コンテンツ プレースホルダ 2"/>
          <p:cNvSpPr>
            <a:spLocks noGrp="1"/>
          </p:cNvSpPr>
          <p:nvPr>
            <p:ph idx="1" hasCustomPrompt="1"/>
          </p:nvPr>
        </p:nvSpPr>
        <p:spPr>
          <a:xfrm>
            <a:off x="457200" y="836715"/>
            <a:ext cx="8229600" cy="5328589"/>
          </a:xfrm>
        </p:spPr>
        <p:txBody>
          <a:bodyPr>
            <a:normAutofit/>
          </a:bodyPr>
          <a:lstStyle>
            <a:lvl1pPr marL="0" indent="0">
              <a:buClr>
                <a:srgbClr val="C00000"/>
              </a:buClr>
              <a:buFont typeface="Arial" panose="020B0604020202020204" pitchFamily="34" charset="0"/>
              <a:buNone/>
              <a:defRPr sz="1800">
                <a:latin typeface="メイリオ" panose="020B0604030504040204" pitchFamily="50" charset="-128"/>
                <a:ea typeface="メイリオ" panose="020B0604030504040204" pitchFamily="50" charset="-128"/>
              </a:defRPr>
            </a:lvl1pPr>
            <a:lvl2pPr>
              <a:buClr>
                <a:srgbClr val="0070C0"/>
              </a:buClr>
              <a:buFont typeface="Wingdings" pitchFamily="2" charset="2"/>
              <a:buChar char="p"/>
              <a:defRPr sz="1600">
                <a:latin typeface="メイリオ" panose="020B0604030504040204" pitchFamily="50" charset="-128"/>
                <a:ea typeface="メイリオ" panose="020B0604030504040204" pitchFamily="50" charset="-128"/>
              </a:defRPr>
            </a:lvl2pPr>
            <a:lvl3pPr>
              <a:buClr>
                <a:srgbClr val="00B050"/>
              </a:buClr>
              <a:buFont typeface="Wingdings" pitchFamily="2" charset="2"/>
              <a:buChar char="p"/>
              <a:defRPr sz="1400">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en-US" altLang="ja-JP" dirty="0"/>
              <a:t>Text</a:t>
            </a:r>
          </a:p>
          <a:p>
            <a:pPr lvl="0"/>
            <a:r>
              <a:rPr kumimoji="1" lang="en-US" altLang="ja-JP" dirty="0"/>
              <a:t>text</a:t>
            </a:r>
          </a:p>
          <a:p>
            <a:pPr lvl="1"/>
            <a:r>
              <a:rPr kumimoji="1" lang="en-US" altLang="ja-JP" dirty="0"/>
              <a:t>Text</a:t>
            </a:r>
          </a:p>
          <a:p>
            <a:pPr lvl="2"/>
            <a:r>
              <a:rPr kumimoji="1" lang="en-US" altLang="ja-JP" dirty="0" err="1"/>
              <a:t>texte</a:t>
            </a:r>
            <a:endParaRPr kumimoji="1" lang="ja-JP" altLang="en-US" dirty="0"/>
          </a:p>
        </p:txBody>
      </p:sp>
      <p:sp>
        <p:nvSpPr>
          <p:cNvPr id="4" name="日付プレースホルダ 3"/>
          <p:cNvSpPr>
            <a:spLocks noGrp="1"/>
          </p:cNvSpPr>
          <p:nvPr>
            <p:ph type="dt" sz="half" idx="10"/>
          </p:nvPr>
        </p:nvSpPr>
        <p:spPr/>
        <p:txBody>
          <a:bodyPr/>
          <a:lstStyle/>
          <a:p>
            <a:fld id="{3FB19C11-F95C-4D7E-A819-469F66A22665}"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cxnSp>
        <p:nvCxnSpPr>
          <p:cNvPr id="41" name="直線コネクタ 40"/>
          <p:cNvCxnSpPr/>
          <p:nvPr userDrawn="1"/>
        </p:nvCxnSpPr>
        <p:spPr>
          <a:xfrm>
            <a:off x="323528" y="764704"/>
            <a:ext cx="8712968" cy="0"/>
          </a:xfrm>
          <a:prstGeom prst="line">
            <a:avLst/>
          </a:prstGeom>
          <a:ln w="38100">
            <a:tailEnd type="oval" w="lg" len="lg"/>
          </a:ln>
          <a:effectLst>
            <a:innerShdw blurRad="63500" dist="50800" dir="27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5DC4E830-1E99-4FAE-AC65-32A79E3236AF}" type="datetime1">
              <a:rPr kumimoji="1" lang="ja-JP" altLang="en-US" smtClean="0"/>
              <a:t>2020/5/26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0BFBB10A-A7FE-4A33-AA7A-25EB63770CB7}" type="datetime1">
              <a:rPr kumimoji="1" lang="ja-JP" altLang="en-US" smtClean="0"/>
              <a:t>2020/5/26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8B4FD9AE-CED2-49F0-8F16-CB15641F33BA}" type="datetime1">
              <a:rPr kumimoji="1" lang="ja-JP" altLang="en-US" smtClean="0"/>
              <a:t>2020/5/26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1658304-0FE5-4038-9877-D30AC52DD9F6}" type="datetime1">
              <a:rPr kumimoji="1" lang="ja-JP" altLang="en-US" smtClean="0"/>
              <a:t>2020/5/26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A2A39A8-7F61-4CB9-861F-FDC26C731B1B}" type="datetime1">
              <a:rPr kumimoji="1" lang="ja-JP" altLang="en-US" smtClean="0"/>
              <a:t>2020/5/26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432442-E638-484E-8301-32A09D016A9E}" type="datetime1">
              <a:rPr kumimoji="1" lang="ja-JP" altLang="en-US" smtClean="0"/>
              <a:t>2020/5/26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1BEC7-1113-46CB-B8F8-A58FDCAEC50B}" type="datetime1">
              <a:rPr kumimoji="1" lang="ja-JP" altLang="en-US" smtClean="0"/>
              <a:t>2020/5/26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全体プロセス</a:t>
            </a:r>
          </a:p>
        </p:txBody>
      </p:sp>
      <p:sp>
        <p:nvSpPr>
          <p:cNvPr id="4" name="スライド番号プレースホルダー 3">
            <a:extLst>
              <a:ext uri="{FF2B5EF4-FFF2-40B4-BE49-F238E27FC236}">
                <a16:creationId xmlns:a16="http://schemas.microsoft.com/office/drawing/2014/main" id="{7D9B73EB-D4F5-4C17-A903-3C91B44E01A5}"/>
              </a:ext>
            </a:extLst>
          </p:cNvPr>
          <p:cNvSpPr>
            <a:spLocks noGrp="1"/>
          </p:cNvSpPr>
          <p:nvPr>
            <p:ph type="sldNum" sz="quarter" idx="12"/>
          </p:nvPr>
        </p:nvSpPr>
        <p:spPr/>
        <p:txBody>
          <a:bodyPr/>
          <a:lstStyle/>
          <a:p>
            <a:fld id="{D2D8002D-B5B0-4BAC-B1F6-782DDCCE6D9C}" type="slidenum">
              <a:rPr kumimoji="1" lang="ja-JP" altLang="en-US" smtClean="0"/>
              <a:pPr/>
              <a:t>1</a:t>
            </a:fld>
            <a:endParaRPr kumimoji="1" lang="ja-JP" altLang="en-US" dirty="0"/>
          </a:p>
        </p:txBody>
      </p:sp>
      <p:pic>
        <p:nvPicPr>
          <p:cNvPr id="11" name="図 10">
            <a:extLst>
              <a:ext uri="{FF2B5EF4-FFF2-40B4-BE49-F238E27FC236}">
                <a16:creationId xmlns:a16="http://schemas.microsoft.com/office/drawing/2014/main" id="{C4476CF8-02D6-4094-95A0-42C3784F7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97" y="1171774"/>
            <a:ext cx="8562406" cy="5184576"/>
          </a:xfrm>
          <a:prstGeom prst="rect">
            <a:avLst/>
          </a:prstGeom>
        </p:spPr>
      </p:pic>
      <p:sp>
        <p:nvSpPr>
          <p:cNvPr id="7" name="四角形: 角を丸くする 6">
            <a:extLst>
              <a:ext uri="{FF2B5EF4-FFF2-40B4-BE49-F238E27FC236}">
                <a16:creationId xmlns:a16="http://schemas.microsoft.com/office/drawing/2014/main" id="{5184685E-4B88-40BA-B682-22601E59652A}"/>
              </a:ext>
            </a:extLst>
          </p:cNvPr>
          <p:cNvSpPr/>
          <p:nvPr/>
        </p:nvSpPr>
        <p:spPr>
          <a:xfrm>
            <a:off x="971600" y="2492896"/>
            <a:ext cx="1152128" cy="72008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000" b="1" dirty="0">
                <a:solidFill>
                  <a:schemeClr val="tx1"/>
                </a:solidFill>
              </a:rPr>
              <a:t>品質の定義</a:t>
            </a:r>
            <a:endParaRPr kumimoji="1" lang="ja-JP" altLang="en-US" sz="2000" b="1" dirty="0">
              <a:solidFill>
                <a:schemeClr val="tx1"/>
              </a:solidFill>
            </a:endParaRPr>
          </a:p>
        </p:txBody>
      </p:sp>
      <p:sp>
        <p:nvSpPr>
          <p:cNvPr id="9" name="四角形: 角を丸くする 8">
            <a:extLst>
              <a:ext uri="{FF2B5EF4-FFF2-40B4-BE49-F238E27FC236}">
                <a16:creationId xmlns:a16="http://schemas.microsoft.com/office/drawing/2014/main" id="{04B8CA19-E4C0-438F-989A-CD9A6774DC38}"/>
              </a:ext>
            </a:extLst>
          </p:cNvPr>
          <p:cNvSpPr/>
          <p:nvPr/>
        </p:nvSpPr>
        <p:spPr>
          <a:xfrm>
            <a:off x="457200" y="3273996"/>
            <a:ext cx="2386608" cy="2171228"/>
          </a:xfrm>
          <a:prstGeom prst="round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ja-JP" altLang="en-US" sz="2000" b="1" dirty="0">
                <a:solidFill>
                  <a:schemeClr val="tx1"/>
                </a:solidFill>
                <a:latin typeface="メイリオ" panose="020B0604030504040204" pitchFamily="50" charset="-128"/>
                <a:ea typeface="メイリオ" panose="020B0604030504040204" pitchFamily="50" charset="-128"/>
              </a:rPr>
              <a:t>要求・要件抽出</a:t>
            </a:r>
            <a:endParaRPr lang="en-US" altLang="ja-JP" sz="2000" b="1" dirty="0">
              <a:solidFill>
                <a:schemeClr val="tx1"/>
              </a:solidFill>
              <a:latin typeface="メイリオ" panose="020B0604030504040204" pitchFamily="50" charset="-128"/>
              <a:ea typeface="メイリオ" panose="020B0604030504040204" pitchFamily="50" charset="-128"/>
            </a:endParaRPr>
          </a:p>
          <a:p>
            <a:r>
              <a:rPr lang="ja-JP" altLang="en-US" sz="2000" b="1" dirty="0">
                <a:solidFill>
                  <a:schemeClr val="tx1"/>
                </a:solidFill>
                <a:latin typeface="メイリオ" panose="020B0604030504040204" pitchFamily="50" charset="-128"/>
                <a:ea typeface="メイリオ" panose="020B0604030504040204" pitchFamily="50" charset="-128"/>
              </a:rPr>
              <a:t>プロセスの妥当性確認</a:t>
            </a:r>
          </a:p>
        </p:txBody>
      </p:sp>
      <p:sp>
        <p:nvSpPr>
          <p:cNvPr id="10" name="四角形: 角を丸くする 9">
            <a:extLst>
              <a:ext uri="{FF2B5EF4-FFF2-40B4-BE49-F238E27FC236}">
                <a16:creationId xmlns:a16="http://schemas.microsoft.com/office/drawing/2014/main" id="{547F0BED-ECCE-4251-B5CA-5B03A9772A21}"/>
              </a:ext>
            </a:extLst>
          </p:cNvPr>
          <p:cNvSpPr/>
          <p:nvPr/>
        </p:nvSpPr>
        <p:spPr>
          <a:xfrm>
            <a:off x="3203848" y="2678448"/>
            <a:ext cx="2520280" cy="3126816"/>
          </a:xfrm>
          <a:prstGeom prst="roundRect">
            <a:avLst/>
          </a:prstGeom>
          <a:solidFill>
            <a:schemeClr val="accent3">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テスト要求分析</a:t>
            </a:r>
          </a:p>
        </p:txBody>
      </p:sp>
      <p:sp>
        <p:nvSpPr>
          <p:cNvPr id="12" name="四角形: 角を丸くする 11">
            <a:extLst>
              <a:ext uri="{FF2B5EF4-FFF2-40B4-BE49-F238E27FC236}">
                <a16:creationId xmlns:a16="http://schemas.microsoft.com/office/drawing/2014/main" id="{ABB7FFA3-1746-4852-B2F8-64600F7F468F}"/>
              </a:ext>
            </a:extLst>
          </p:cNvPr>
          <p:cNvSpPr/>
          <p:nvPr/>
        </p:nvSpPr>
        <p:spPr>
          <a:xfrm>
            <a:off x="6318479" y="2587896"/>
            <a:ext cx="2520280" cy="3768453"/>
          </a:xfrm>
          <a:prstGeom prst="roundRect">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テストアーキテクチャ設計</a:t>
            </a:r>
          </a:p>
        </p:txBody>
      </p:sp>
      <p:sp>
        <p:nvSpPr>
          <p:cNvPr id="14" name="テキスト ボックス 13">
            <a:extLst>
              <a:ext uri="{FF2B5EF4-FFF2-40B4-BE49-F238E27FC236}">
                <a16:creationId xmlns:a16="http://schemas.microsoft.com/office/drawing/2014/main" id="{C46A5C82-621B-4001-B7DC-652B5AF5C652}"/>
              </a:ext>
            </a:extLst>
          </p:cNvPr>
          <p:cNvSpPr txBox="1"/>
          <p:nvPr/>
        </p:nvSpPr>
        <p:spPr>
          <a:xfrm>
            <a:off x="761753" y="6532244"/>
            <a:ext cx="4722768" cy="215444"/>
          </a:xfrm>
          <a:prstGeom prst="rect">
            <a:avLst/>
          </a:prstGeom>
          <a:noFill/>
        </p:spPr>
        <p:txBody>
          <a:bodyPr wrap="none" rtlCol="0">
            <a:spAutoFit/>
          </a:bodyPr>
          <a:lstStyle/>
          <a:p>
            <a:r>
              <a:rPr lang="ja-JP" altLang="en-US" sz="800" dirty="0"/>
              <a:t>自分の中であるべき論を整理しておかないと、そうだねで終わっちゃって気づきも何も残らないとおもうんだ</a:t>
            </a:r>
          </a:p>
        </p:txBody>
      </p:sp>
    </p:spTree>
    <p:extLst>
      <p:ext uri="{BB962C8B-B14F-4D97-AF65-F5344CB8AC3E}">
        <p14:creationId xmlns:p14="http://schemas.microsoft.com/office/powerpoint/2010/main" val="310363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39762-EECA-4C43-9461-9D72014676A3}"/>
              </a:ext>
            </a:extLst>
          </p:cNvPr>
          <p:cNvSpPr>
            <a:spLocks noGrp="1"/>
          </p:cNvSpPr>
          <p:nvPr>
            <p:ph type="title"/>
          </p:nvPr>
        </p:nvSpPr>
        <p:spPr/>
        <p:txBody>
          <a:bodyPr/>
          <a:lstStyle/>
          <a:p>
            <a:r>
              <a:rPr lang="en-US" altLang="ja-JP" dirty="0"/>
              <a:t>2.</a:t>
            </a:r>
            <a:r>
              <a:rPr lang="ja-JP" altLang="en-US" dirty="0"/>
              <a:t>製品チームのテストスコープ</a:t>
            </a:r>
            <a:endParaRPr kumimoji="1" lang="ja-JP" altLang="en-US" dirty="0"/>
          </a:p>
        </p:txBody>
      </p:sp>
      <p:sp>
        <p:nvSpPr>
          <p:cNvPr id="3" name="コンテンツ プレースホルダー 2">
            <a:extLst>
              <a:ext uri="{FF2B5EF4-FFF2-40B4-BE49-F238E27FC236}">
                <a16:creationId xmlns:a16="http://schemas.microsoft.com/office/drawing/2014/main" id="{F69305C1-E5A1-4989-BA22-A0FC342E6903}"/>
              </a:ext>
            </a:extLst>
          </p:cNvPr>
          <p:cNvSpPr>
            <a:spLocks noGrp="1"/>
          </p:cNvSpPr>
          <p:nvPr>
            <p:ph idx="1"/>
          </p:nvPr>
        </p:nvSpPr>
        <p:spPr/>
        <p:txBody>
          <a:bodyPr/>
          <a:lstStyle/>
          <a:p>
            <a:r>
              <a:rPr kumimoji="1" lang="ja-JP" altLang="en-US" dirty="0"/>
              <a:t>　</a:t>
            </a:r>
          </a:p>
        </p:txBody>
      </p:sp>
      <p:sp>
        <p:nvSpPr>
          <p:cNvPr id="4" name="スライド番号プレースホルダー 3">
            <a:extLst>
              <a:ext uri="{FF2B5EF4-FFF2-40B4-BE49-F238E27FC236}">
                <a16:creationId xmlns:a16="http://schemas.microsoft.com/office/drawing/2014/main" id="{6522C4D7-4159-477C-B3AC-C5ED9FC8CED9}"/>
              </a:ext>
            </a:extLst>
          </p:cNvPr>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pic>
        <p:nvPicPr>
          <p:cNvPr id="7" name="図 6">
            <a:extLst>
              <a:ext uri="{FF2B5EF4-FFF2-40B4-BE49-F238E27FC236}">
                <a16:creationId xmlns:a16="http://schemas.microsoft.com/office/drawing/2014/main" id="{2B8D1158-6BCB-4678-BFCC-4843DEE36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60" y="941760"/>
            <a:ext cx="8964488" cy="5077560"/>
          </a:xfrm>
          <a:prstGeom prst="rect">
            <a:avLst/>
          </a:prstGeom>
        </p:spPr>
      </p:pic>
      <p:sp>
        <p:nvSpPr>
          <p:cNvPr id="8" name="正方形/長方形 7">
            <a:extLst>
              <a:ext uri="{FF2B5EF4-FFF2-40B4-BE49-F238E27FC236}">
                <a16:creationId xmlns:a16="http://schemas.microsoft.com/office/drawing/2014/main" id="{EF8ED940-6065-4B54-B2D3-57EEDDED6FED}"/>
              </a:ext>
            </a:extLst>
          </p:cNvPr>
          <p:cNvSpPr/>
          <p:nvPr/>
        </p:nvSpPr>
        <p:spPr>
          <a:xfrm>
            <a:off x="6215844" y="2708920"/>
            <a:ext cx="2808312" cy="4418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製品チームのスコープ</a:t>
            </a:r>
          </a:p>
        </p:txBody>
      </p:sp>
      <p:sp>
        <p:nvSpPr>
          <p:cNvPr id="12" name="正方形/長方形 11">
            <a:extLst>
              <a:ext uri="{FF2B5EF4-FFF2-40B4-BE49-F238E27FC236}">
                <a16:creationId xmlns:a16="http://schemas.microsoft.com/office/drawing/2014/main" id="{38CD2CCF-9723-47C0-9037-CF6A4D04A8A9}"/>
              </a:ext>
            </a:extLst>
          </p:cNvPr>
          <p:cNvSpPr/>
          <p:nvPr/>
        </p:nvSpPr>
        <p:spPr>
          <a:xfrm>
            <a:off x="6190828" y="803540"/>
            <a:ext cx="2808312" cy="441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業務チームのスコープ</a:t>
            </a:r>
          </a:p>
        </p:txBody>
      </p:sp>
      <p:sp>
        <p:nvSpPr>
          <p:cNvPr id="13" name="正方形/長方形 12">
            <a:extLst>
              <a:ext uri="{FF2B5EF4-FFF2-40B4-BE49-F238E27FC236}">
                <a16:creationId xmlns:a16="http://schemas.microsoft.com/office/drawing/2014/main" id="{B2D2275D-277D-4F24-9D46-B669FBF2F6DF}"/>
              </a:ext>
            </a:extLst>
          </p:cNvPr>
          <p:cNvSpPr/>
          <p:nvPr/>
        </p:nvSpPr>
        <p:spPr>
          <a:xfrm>
            <a:off x="6141157" y="5989455"/>
            <a:ext cx="2808312" cy="441821"/>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両チームの被る場所</a:t>
            </a:r>
            <a:endParaRPr kumimoji="1" lang="ja-JP" altLang="en-US" dirty="0"/>
          </a:p>
        </p:txBody>
      </p:sp>
      <p:cxnSp>
        <p:nvCxnSpPr>
          <p:cNvPr id="14" name="直線コネクタ 13">
            <a:extLst>
              <a:ext uri="{FF2B5EF4-FFF2-40B4-BE49-F238E27FC236}">
                <a16:creationId xmlns:a16="http://schemas.microsoft.com/office/drawing/2014/main" id="{BFCD7181-2CA1-49DC-8A6A-EF4F94E61404}"/>
              </a:ext>
            </a:extLst>
          </p:cNvPr>
          <p:cNvCxnSpPr>
            <a:cxnSpLocks/>
          </p:cNvCxnSpPr>
          <p:nvPr/>
        </p:nvCxnSpPr>
        <p:spPr>
          <a:xfrm flipH="1">
            <a:off x="5868144" y="3150741"/>
            <a:ext cx="1080120" cy="1358379"/>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B37E7873-EFB2-4816-BA15-739FC563CD0B}"/>
              </a:ext>
            </a:extLst>
          </p:cNvPr>
          <p:cNvCxnSpPr>
            <a:cxnSpLocks/>
            <a:stCxn id="8" idx="1"/>
          </p:cNvCxnSpPr>
          <p:nvPr/>
        </p:nvCxnSpPr>
        <p:spPr>
          <a:xfrm flipH="1" flipV="1">
            <a:off x="1619672" y="2296965"/>
            <a:ext cx="4596172" cy="632866"/>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1" name="直線コネクタ 20">
            <a:extLst>
              <a:ext uri="{FF2B5EF4-FFF2-40B4-BE49-F238E27FC236}">
                <a16:creationId xmlns:a16="http://schemas.microsoft.com/office/drawing/2014/main" id="{BE33A021-1FEF-4E79-BE43-8B01F9005115}"/>
              </a:ext>
            </a:extLst>
          </p:cNvPr>
          <p:cNvCxnSpPr>
            <a:cxnSpLocks/>
          </p:cNvCxnSpPr>
          <p:nvPr/>
        </p:nvCxnSpPr>
        <p:spPr>
          <a:xfrm flipH="1">
            <a:off x="2483768" y="3116196"/>
            <a:ext cx="3722154" cy="209854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8414C7A3-7F2C-479E-A43F-C68D73CE052B}"/>
              </a:ext>
            </a:extLst>
          </p:cNvPr>
          <p:cNvCxnSpPr>
            <a:cxnSpLocks/>
          </p:cNvCxnSpPr>
          <p:nvPr/>
        </p:nvCxnSpPr>
        <p:spPr>
          <a:xfrm flipH="1">
            <a:off x="1835696" y="1230071"/>
            <a:ext cx="4355132" cy="2123494"/>
          </a:xfrm>
          <a:prstGeom prst="line">
            <a:avLst/>
          </a:prstGeom>
          <a:ln w="28575">
            <a:solidFill>
              <a:schemeClr val="accent5">
                <a:lumMod val="60000"/>
                <a:lumOff val="40000"/>
              </a:schemeClr>
            </a:solidFill>
          </a:ln>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CE9B30AD-6670-4D54-82B1-E6B9703BDF6F}"/>
              </a:ext>
            </a:extLst>
          </p:cNvPr>
          <p:cNvCxnSpPr>
            <a:cxnSpLocks/>
          </p:cNvCxnSpPr>
          <p:nvPr/>
        </p:nvCxnSpPr>
        <p:spPr>
          <a:xfrm flipH="1" flipV="1">
            <a:off x="7452320" y="4375287"/>
            <a:ext cx="504056" cy="1614168"/>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28" name="四角形: 角を丸くする 27">
            <a:extLst>
              <a:ext uri="{FF2B5EF4-FFF2-40B4-BE49-F238E27FC236}">
                <a16:creationId xmlns:a16="http://schemas.microsoft.com/office/drawing/2014/main" id="{44A7801F-4CF5-43C9-BDE6-C73AE09B5F1B}"/>
              </a:ext>
            </a:extLst>
          </p:cNvPr>
          <p:cNvSpPr/>
          <p:nvPr/>
        </p:nvSpPr>
        <p:spPr>
          <a:xfrm>
            <a:off x="521005" y="4861305"/>
            <a:ext cx="4176464" cy="77322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製品視点の世界</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四角形: 角を丸くする 28">
            <a:extLst>
              <a:ext uri="{FF2B5EF4-FFF2-40B4-BE49-F238E27FC236}">
                <a16:creationId xmlns:a16="http://schemas.microsoft.com/office/drawing/2014/main" id="{C0CC87DF-EDC1-4715-81E6-42BEC5E0D467}"/>
              </a:ext>
            </a:extLst>
          </p:cNvPr>
          <p:cNvSpPr/>
          <p:nvPr/>
        </p:nvSpPr>
        <p:spPr>
          <a:xfrm>
            <a:off x="5009809" y="4509120"/>
            <a:ext cx="1290383" cy="61160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利用環境</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30" name="四角形: 角を丸くする 29">
            <a:extLst>
              <a:ext uri="{FF2B5EF4-FFF2-40B4-BE49-F238E27FC236}">
                <a16:creationId xmlns:a16="http://schemas.microsoft.com/office/drawing/2014/main" id="{54630122-883B-4273-B357-786DB6C501DC}"/>
              </a:ext>
            </a:extLst>
          </p:cNvPr>
          <p:cNvSpPr/>
          <p:nvPr/>
        </p:nvSpPr>
        <p:spPr>
          <a:xfrm>
            <a:off x="118728" y="1928010"/>
            <a:ext cx="4355132" cy="63286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製品品質：機能・使用・性能効率性</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A9229166-F849-4161-9952-63FC9368CB88}"/>
              </a:ext>
            </a:extLst>
          </p:cNvPr>
          <p:cNvSpPr txBox="1"/>
          <p:nvPr/>
        </p:nvSpPr>
        <p:spPr>
          <a:xfrm>
            <a:off x="761753" y="6532244"/>
            <a:ext cx="6098144" cy="215444"/>
          </a:xfrm>
          <a:prstGeom prst="rect">
            <a:avLst/>
          </a:prstGeom>
          <a:noFill/>
        </p:spPr>
        <p:txBody>
          <a:bodyPr wrap="none" rtlCol="0">
            <a:spAutoFit/>
          </a:bodyPr>
          <a:lstStyle/>
          <a:p>
            <a:r>
              <a:rPr lang="ja-JP" altLang="en-US" sz="800" dirty="0"/>
              <a:t>先人の考えに考え抜いたモデルを拡張するとき、モデルの質を下げないようにするのが精いっぱいで、まるで土足で入り込む気分に陥った</a:t>
            </a:r>
          </a:p>
        </p:txBody>
      </p:sp>
    </p:spTree>
    <p:extLst>
      <p:ext uri="{BB962C8B-B14F-4D97-AF65-F5344CB8AC3E}">
        <p14:creationId xmlns:p14="http://schemas.microsoft.com/office/powerpoint/2010/main" val="164622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7B9E8-C99C-4878-84BD-76E4405D4DB2}"/>
              </a:ext>
            </a:extLst>
          </p:cNvPr>
          <p:cNvSpPr>
            <a:spLocks noGrp="1"/>
          </p:cNvSpPr>
          <p:nvPr>
            <p:ph type="title"/>
          </p:nvPr>
        </p:nvSpPr>
        <p:spPr/>
        <p:txBody>
          <a:bodyPr/>
          <a:lstStyle/>
          <a:p>
            <a:r>
              <a:rPr lang="en-US" altLang="ja-JP" dirty="0"/>
              <a:t>2.</a:t>
            </a:r>
            <a:r>
              <a:rPr lang="ja-JP" altLang="en-US" dirty="0"/>
              <a:t>要求抽出プロセスの妥当性</a:t>
            </a:r>
            <a:endParaRPr kumimoji="1" lang="ja-JP" altLang="en-US" dirty="0"/>
          </a:p>
        </p:txBody>
      </p:sp>
      <p:sp>
        <p:nvSpPr>
          <p:cNvPr id="3" name="コンテンツ プレースホルダー 2">
            <a:extLst>
              <a:ext uri="{FF2B5EF4-FFF2-40B4-BE49-F238E27FC236}">
                <a16:creationId xmlns:a16="http://schemas.microsoft.com/office/drawing/2014/main" id="{F54721CF-1C77-4C8F-AA2B-635247377252}"/>
              </a:ext>
            </a:extLst>
          </p:cNvPr>
          <p:cNvSpPr>
            <a:spLocks noGrp="1"/>
          </p:cNvSpPr>
          <p:nvPr>
            <p:ph idx="1"/>
          </p:nvPr>
        </p:nvSpPr>
        <p:spPr/>
        <p:txBody>
          <a:bodyPr/>
          <a:lstStyle/>
          <a:p>
            <a:r>
              <a:rPr lang="ja-JP" altLang="en-US" dirty="0"/>
              <a:t>要求抽出プロセスが、テストスコープに示す「各要求の発生元」から「エンジニアリング的要求・要件・実装の漏れ」に対して、適切に活動できているか確認を行うため、以下のモデルを作成した。</a:t>
            </a:r>
            <a:endParaRPr lang="en-US" altLang="ja-JP" dirty="0"/>
          </a:p>
          <a:p>
            <a:endParaRPr lang="en-US" altLang="ja-JP" dirty="0"/>
          </a:p>
          <a:p>
            <a:r>
              <a:rPr lang="en-US" altLang="ja-JP" dirty="0"/>
              <a:t>(</a:t>
            </a:r>
            <a:r>
              <a:rPr lang="en-US" altLang="ja-JP" dirty="0" err="1"/>
              <a:t>Ain,Bout</a:t>
            </a:r>
            <a:r>
              <a:rPr lang="en-US" altLang="ja-JP" dirty="0"/>
              <a:t>)</a:t>
            </a:r>
            <a:r>
              <a:rPr lang="ja-JP" altLang="en-US" dirty="0"/>
              <a:t>⇒</a:t>
            </a:r>
            <a:r>
              <a:rPr lang="en-US" altLang="ja-JP" dirty="0"/>
              <a:t>(</a:t>
            </a:r>
            <a:r>
              <a:rPr lang="en-US" altLang="ja-JP" dirty="0" err="1"/>
              <a:t>Ain,Bin</a:t>
            </a:r>
            <a:r>
              <a:rPr lang="en-US" altLang="ja-JP" dirty="0"/>
              <a:t>)</a:t>
            </a:r>
            <a:r>
              <a:rPr lang="ja-JP" altLang="en-US" dirty="0"/>
              <a:t>の表記の意味は「要求（明示的・暗黙的）が要件外になっていた」場合に、要件内へ入れるための活動のことを指す。</a:t>
            </a:r>
            <a:endParaRPr lang="en-US" altLang="ja-JP" dirty="0"/>
          </a:p>
        </p:txBody>
      </p:sp>
      <p:sp>
        <p:nvSpPr>
          <p:cNvPr id="4" name="スライド番号プレースホルダー 3">
            <a:extLst>
              <a:ext uri="{FF2B5EF4-FFF2-40B4-BE49-F238E27FC236}">
                <a16:creationId xmlns:a16="http://schemas.microsoft.com/office/drawing/2014/main" id="{8F1FEB3C-A84E-4DA0-A7C6-550E2766B4AA}"/>
              </a:ext>
            </a:extLst>
          </p:cNvPr>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pic>
        <p:nvPicPr>
          <p:cNvPr id="6" name="図 5">
            <a:extLst>
              <a:ext uri="{FF2B5EF4-FFF2-40B4-BE49-F238E27FC236}">
                <a16:creationId xmlns:a16="http://schemas.microsoft.com/office/drawing/2014/main" id="{92B1746A-8C5B-4A01-A55B-F169B1589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284984"/>
            <a:ext cx="8928992" cy="2459280"/>
          </a:xfrm>
          <a:prstGeom prst="rect">
            <a:avLst/>
          </a:prstGeom>
        </p:spPr>
      </p:pic>
    </p:spTree>
    <p:extLst>
      <p:ext uri="{BB962C8B-B14F-4D97-AF65-F5344CB8AC3E}">
        <p14:creationId xmlns:p14="http://schemas.microsoft.com/office/powerpoint/2010/main" val="426563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4.</a:t>
            </a:r>
            <a:r>
              <a:rPr kumimoji="1" lang="ja-JP" altLang="en-US" dirty="0"/>
              <a:t>参照モデル：クラス図</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pic>
        <p:nvPicPr>
          <p:cNvPr id="13" name="コンテンツ プレースホルダー 12">
            <a:extLst>
              <a:ext uri="{FF2B5EF4-FFF2-40B4-BE49-F238E27FC236}">
                <a16:creationId xmlns:a16="http://schemas.microsoft.com/office/drawing/2014/main" id="{4AE288E0-D510-45EE-A384-D43EB27DB1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662" y="1064529"/>
            <a:ext cx="8916675" cy="5301713"/>
          </a:xfrm>
        </p:spPr>
      </p:pic>
      <p:sp>
        <p:nvSpPr>
          <p:cNvPr id="15" name="テキスト ボックス 14">
            <a:extLst>
              <a:ext uri="{FF2B5EF4-FFF2-40B4-BE49-F238E27FC236}">
                <a16:creationId xmlns:a16="http://schemas.microsoft.com/office/drawing/2014/main" id="{0DF2AED9-28AF-4E50-8EE3-37F4806C4079}"/>
              </a:ext>
            </a:extLst>
          </p:cNvPr>
          <p:cNvSpPr txBox="1"/>
          <p:nvPr/>
        </p:nvSpPr>
        <p:spPr>
          <a:xfrm>
            <a:off x="5220072" y="6108784"/>
            <a:ext cx="3528530"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参照モデル</a:t>
            </a:r>
            <a:r>
              <a:rPr lang="en-US" altLang="ja-JP" sz="1100" dirty="0"/>
              <a:t>]</a:t>
            </a:r>
            <a:r>
              <a:rPr lang="ja-JP" altLang="en-US" sz="1100" dirty="0"/>
              <a:t> 添付しております。</a:t>
            </a:r>
          </a:p>
        </p:txBody>
      </p:sp>
      <p:sp>
        <p:nvSpPr>
          <p:cNvPr id="3" name="テキスト ボックス 2">
            <a:extLst>
              <a:ext uri="{FF2B5EF4-FFF2-40B4-BE49-F238E27FC236}">
                <a16:creationId xmlns:a16="http://schemas.microsoft.com/office/drawing/2014/main" id="{01B94B8E-A7A3-41A9-8609-AD95D7683044}"/>
              </a:ext>
            </a:extLst>
          </p:cNvPr>
          <p:cNvSpPr txBox="1"/>
          <p:nvPr/>
        </p:nvSpPr>
        <p:spPr>
          <a:xfrm>
            <a:off x="143508" y="5384778"/>
            <a:ext cx="4500500" cy="1200329"/>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プロジェクト追加する際は、プロジェクトだけじゃなくて、コンポジション先のオブジェクトも見よう！その時の各初期値はどうなるのかな？</a:t>
            </a:r>
          </a:p>
        </p:txBody>
      </p:sp>
      <p:sp>
        <p:nvSpPr>
          <p:cNvPr id="9" name="テキスト ボックス 8">
            <a:extLst>
              <a:ext uri="{FF2B5EF4-FFF2-40B4-BE49-F238E27FC236}">
                <a16:creationId xmlns:a16="http://schemas.microsoft.com/office/drawing/2014/main" id="{4980622B-B4C0-489B-8AF0-C9A811EC3678}"/>
              </a:ext>
            </a:extLst>
          </p:cNvPr>
          <p:cNvSpPr txBox="1"/>
          <p:nvPr/>
        </p:nvSpPr>
        <p:spPr>
          <a:xfrm>
            <a:off x="1331640" y="1916832"/>
            <a:ext cx="2232248" cy="864096"/>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kumimoji="1" lang="ja-JP" altLang="en-US" dirty="0"/>
          </a:p>
        </p:txBody>
      </p:sp>
      <p:cxnSp>
        <p:nvCxnSpPr>
          <p:cNvPr id="8" name="直線コネクタ 7">
            <a:extLst>
              <a:ext uri="{FF2B5EF4-FFF2-40B4-BE49-F238E27FC236}">
                <a16:creationId xmlns:a16="http://schemas.microsoft.com/office/drawing/2014/main" id="{6619AAEE-CFAE-49CF-9282-2A60A1AAA12C}"/>
              </a:ext>
            </a:extLst>
          </p:cNvPr>
          <p:cNvCxnSpPr>
            <a:cxnSpLocks/>
          </p:cNvCxnSpPr>
          <p:nvPr/>
        </p:nvCxnSpPr>
        <p:spPr>
          <a:xfrm flipV="1">
            <a:off x="1096506" y="2780929"/>
            <a:ext cx="811198" cy="260384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3D005C6-9D42-4405-9384-EE4E578504F3}"/>
              </a:ext>
            </a:extLst>
          </p:cNvPr>
          <p:cNvSpPr txBox="1"/>
          <p:nvPr/>
        </p:nvSpPr>
        <p:spPr>
          <a:xfrm>
            <a:off x="2423316" y="1774930"/>
            <a:ext cx="1140572" cy="108850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C8126425-8765-43A8-97A1-BDDE935E26D6}"/>
              </a:ext>
            </a:extLst>
          </p:cNvPr>
          <p:cNvSpPr txBox="1"/>
          <p:nvPr/>
        </p:nvSpPr>
        <p:spPr>
          <a:xfrm>
            <a:off x="1547664" y="705089"/>
            <a:ext cx="7200938" cy="369332"/>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プロジェクト画面から</a:t>
            </a:r>
            <a:r>
              <a:rPr kumimoji="1" lang="en-US" altLang="ja-JP" dirty="0"/>
              <a:t>1</a:t>
            </a:r>
            <a:r>
              <a:rPr kumimoji="1" lang="ja-JP" altLang="en-US" dirty="0"/>
              <a:t>ページ遷移</a:t>
            </a:r>
            <a:r>
              <a:rPr lang="ja-JP" altLang="en-US" dirty="0"/>
              <a:t>内に関連のオブジェクトが見れると便利</a:t>
            </a:r>
            <a:endParaRPr kumimoji="1" lang="ja-JP" altLang="en-US" dirty="0"/>
          </a:p>
        </p:txBody>
      </p:sp>
      <p:cxnSp>
        <p:nvCxnSpPr>
          <p:cNvPr id="16" name="直線コネクタ 15">
            <a:extLst>
              <a:ext uri="{FF2B5EF4-FFF2-40B4-BE49-F238E27FC236}">
                <a16:creationId xmlns:a16="http://schemas.microsoft.com/office/drawing/2014/main" id="{9D4EFB66-07AA-4C33-9870-EFDEAC77981C}"/>
              </a:ext>
            </a:extLst>
          </p:cNvPr>
          <p:cNvCxnSpPr>
            <a:endCxn id="12" idx="0"/>
          </p:cNvCxnSpPr>
          <p:nvPr/>
        </p:nvCxnSpPr>
        <p:spPr>
          <a:xfrm flipH="1">
            <a:off x="2993602" y="1074421"/>
            <a:ext cx="354262" cy="700509"/>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078C9D-5B7A-4403-999C-0F8437DC93A8}"/>
              </a:ext>
            </a:extLst>
          </p:cNvPr>
          <p:cNvSpPr txBox="1"/>
          <p:nvPr/>
        </p:nvSpPr>
        <p:spPr>
          <a:xfrm>
            <a:off x="6119594" y="1381917"/>
            <a:ext cx="3024406" cy="92333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レポート（プロジェクト全体）からフッターラベル編集できないのはおかしい。</a:t>
            </a:r>
          </a:p>
        </p:txBody>
      </p:sp>
      <p:sp>
        <p:nvSpPr>
          <p:cNvPr id="19" name="テキスト ボックス 18">
            <a:extLst>
              <a:ext uri="{FF2B5EF4-FFF2-40B4-BE49-F238E27FC236}">
                <a16:creationId xmlns:a16="http://schemas.microsoft.com/office/drawing/2014/main" id="{30137813-520F-42B3-98FE-7D374B8B6538}"/>
              </a:ext>
            </a:extLst>
          </p:cNvPr>
          <p:cNvSpPr txBox="1"/>
          <p:nvPr/>
        </p:nvSpPr>
        <p:spPr>
          <a:xfrm>
            <a:off x="3685484" y="1159881"/>
            <a:ext cx="1108318" cy="120032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　　　　　　</a:t>
            </a:r>
            <a:endParaRPr kumimoji="1" lang="en-US" altLang="ja-JP" dirty="0"/>
          </a:p>
          <a:p>
            <a:r>
              <a:rPr lang="ja-JP" altLang="en-US" dirty="0"/>
              <a:t>　　　</a:t>
            </a:r>
            <a:endParaRPr lang="en-US" altLang="ja-JP" dirty="0"/>
          </a:p>
          <a:p>
            <a:r>
              <a:rPr kumimoji="1" lang="ja-JP" altLang="en-US" dirty="0"/>
              <a:t>　</a:t>
            </a:r>
            <a:endParaRPr kumimoji="1" lang="en-US" altLang="ja-JP" dirty="0"/>
          </a:p>
          <a:p>
            <a:endParaRPr kumimoji="1" lang="ja-JP" altLang="en-US" dirty="0"/>
          </a:p>
        </p:txBody>
      </p:sp>
      <p:cxnSp>
        <p:nvCxnSpPr>
          <p:cNvPr id="21" name="直線コネクタ 20">
            <a:extLst>
              <a:ext uri="{FF2B5EF4-FFF2-40B4-BE49-F238E27FC236}">
                <a16:creationId xmlns:a16="http://schemas.microsoft.com/office/drawing/2014/main" id="{13283F9C-B56F-4DEB-90B0-F3A1828E3D16}"/>
              </a:ext>
            </a:extLst>
          </p:cNvPr>
          <p:cNvCxnSpPr/>
          <p:nvPr/>
        </p:nvCxnSpPr>
        <p:spPr>
          <a:xfrm flipH="1">
            <a:off x="4826056" y="1713879"/>
            <a:ext cx="1293538" cy="202953"/>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2" name="テキスト ボックス 21">
            <a:extLst>
              <a:ext uri="{FF2B5EF4-FFF2-40B4-BE49-F238E27FC236}">
                <a16:creationId xmlns:a16="http://schemas.microsoft.com/office/drawing/2014/main" id="{7AD53EB7-5C6C-4A7D-8E0F-8776F870F5E9}"/>
              </a:ext>
            </a:extLst>
          </p:cNvPr>
          <p:cNvSpPr txBox="1"/>
          <p:nvPr/>
        </p:nvSpPr>
        <p:spPr>
          <a:xfrm>
            <a:off x="3202740" y="3527901"/>
            <a:ext cx="3241467" cy="120032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　　　　　　</a:t>
            </a:r>
            <a:endParaRPr kumimoji="1" lang="en-US" altLang="ja-JP" dirty="0"/>
          </a:p>
          <a:p>
            <a:r>
              <a:rPr lang="ja-JP" altLang="en-US" dirty="0"/>
              <a:t>　　　</a:t>
            </a:r>
            <a:endParaRPr lang="en-US" altLang="ja-JP" dirty="0"/>
          </a:p>
          <a:p>
            <a:r>
              <a:rPr kumimoji="1" lang="ja-JP" altLang="en-US" dirty="0"/>
              <a:t>　</a:t>
            </a:r>
            <a:endParaRPr kumimoji="1" lang="en-US" altLang="ja-JP" dirty="0"/>
          </a:p>
          <a:p>
            <a:endParaRPr kumimoji="1" lang="ja-JP" altLang="en-US" dirty="0"/>
          </a:p>
        </p:txBody>
      </p:sp>
      <p:sp>
        <p:nvSpPr>
          <p:cNvPr id="23" name="テキスト ボックス 22">
            <a:extLst>
              <a:ext uri="{FF2B5EF4-FFF2-40B4-BE49-F238E27FC236}">
                <a16:creationId xmlns:a16="http://schemas.microsoft.com/office/drawing/2014/main" id="{45E1FBB3-97BE-410E-B17A-821B360E6E0A}"/>
              </a:ext>
            </a:extLst>
          </p:cNvPr>
          <p:cNvSpPr txBox="1"/>
          <p:nvPr/>
        </p:nvSpPr>
        <p:spPr>
          <a:xfrm>
            <a:off x="5788870" y="4370312"/>
            <a:ext cx="3241467" cy="1200329"/>
          </a:xfrm>
          <a:prstGeom prst="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dirty="0"/>
              <a:t>テストスイート一覧に表示させるスイートバージョンのレコードのラベルはどれにしようか吟味できる</a:t>
            </a:r>
          </a:p>
        </p:txBody>
      </p:sp>
      <p:sp>
        <p:nvSpPr>
          <p:cNvPr id="27" name="テキスト ボックス 26">
            <a:extLst>
              <a:ext uri="{FF2B5EF4-FFF2-40B4-BE49-F238E27FC236}">
                <a16:creationId xmlns:a16="http://schemas.microsoft.com/office/drawing/2014/main" id="{39EF4C71-96BE-40EB-B8BE-219ECBE03651}"/>
              </a:ext>
            </a:extLst>
          </p:cNvPr>
          <p:cNvSpPr txBox="1"/>
          <p:nvPr/>
        </p:nvSpPr>
        <p:spPr>
          <a:xfrm>
            <a:off x="5349437" y="5768153"/>
            <a:ext cx="3603005" cy="3693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dirty="0"/>
              <a:t>Excel</a:t>
            </a:r>
            <a:r>
              <a:rPr kumimoji="1" lang="ja-JP" altLang="en-US" dirty="0"/>
              <a:t>と</a:t>
            </a:r>
            <a:r>
              <a:rPr lang="en-US" altLang="ja-JP" dirty="0"/>
              <a:t>excel</a:t>
            </a:r>
            <a:r>
              <a:rPr lang="ja-JP" altLang="en-US" dirty="0"/>
              <a:t>とエクセルは統一したい</a:t>
            </a:r>
            <a:endParaRPr kumimoji="1" lang="ja-JP" altLang="en-US" dirty="0"/>
          </a:p>
        </p:txBody>
      </p:sp>
      <p:sp>
        <p:nvSpPr>
          <p:cNvPr id="30" name="テキスト ボックス 29">
            <a:extLst>
              <a:ext uri="{FF2B5EF4-FFF2-40B4-BE49-F238E27FC236}">
                <a16:creationId xmlns:a16="http://schemas.microsoft.com/office/drawing/2014/main" id="{9B2B21C5-EFC9-4A7A-A51F-A38049186514}"/>
              </a:ext>
            </a:extLst>
          </p:cNvPr>
          <p:cNvSpPr txBox="1"/>
          <p:nvPr/>
        </p:nvSpPr>
        <p:spPr>
          <a:xfrm>
            <a:off x="761753" y="6532244"/>
            <a:ext cx="2795958" cy="215444"/>
          </a:xfrm>
          <a:prstGeom prst="rect">
            <a:avLst/>
          </a:prstGeom>
          <a:noFill/>
        </p:spPr>
        <p:txBody>
          <a:bodyPr wrap="none" rtlCol="0">
            <a:spAutoFit/>
          </a:bodyPr>
          <a:lstStyle/>
          <a:p>
            <a:r>
              <a:rPr lang="ja-JP" altLang="en-US" sz="800" dirty="0"/>
              <a:t>僕は</a:t>
            </a:r>
            <a:r>
              <a:rPr lang="en-US" altLang="ja-JP" sz="800" dirty="0"/>
              <a:t>studio </a:t>
            </a:r>
            <a:r>
              <a:rPr lang="en-US" altLang="ja-JP" sz="800" dirty="0" err="1"/>
              <a:t>iburi</a:t>
            </a:r>
            <a:r>
              <a:rPr lang="ja-JP" altLang="en-US" sz="800" dirty="0"/>
              <a:t>のことを密かに抽象度の魔術師と呼んでいる</a:t>
            </a:r>
          </a:p>
        </p:txBody>
      </p:sp>
    </p:spTree>
    <p:extLst>
      <p:ext uri="{BB962C8B-B14F-4D97-AF65-F5344CB8AC3E}">
        <p14:creationId xmlns:p14="http://schemas.microsoft.com/office/powerpoint/2010/main" val="394151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テストタイプ</a:t>
            </a:r>
            <a:r>
              <a:rPr lang="en-US" altLang="ja-JP" dirty="0"/>
              <a:t>(CIBF</a:t>
            </a:r>
            <a:r>
              <a:rPr lang="ja-JP" altLang="en-US" dirty="0"/>
              <a:t>モデル</a:t>
            </a:r>
            <a:r>
              <a:rPr lang="en-US" altLang="ja-JP" dirty="0"/>
              <a:t>)</a:t>
            </a:r>
            <a:r>
              <a:rPr lang="ja-JP" altLang="en-US" dirty="0"/>
              <a:t> （</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lang="ja-JP" altLang="en-US" dirty="0"/>
              <a:t>テスト対象の粒度や分類を整理できる用語があると、テスト要求の対象の範囲がより適切かつ組合せにより網羅的になると感じ、</a:t>
            </a:r>
            <a:r>
              <a:rPr lang="en-US" altLang="ja-JP" dirty="0"/>
              <a:t>CIBF</a:t>
            </a:r>
            <a:r>
              <a:rPr lang="ja-JP" altLang="en-US" dirty="0"/>
              <a:t>をベースに整理を行うこととした。</a:t>
            </a:r>
            <a:endParaRPr lang="en-US" altLang="ja-JP" dirty="0"/>
          </a:p>
          <a:p>
            <a:r>
              <a:rPr lang="ja-JP" altLang="en-US" dirty="0"/>
              <a:t>現時点で、使用するテストタイプは以下の通りである。各技法の説明は、「テストタイプ」に記載する。なお、目的毎に整理するためにテストタイプと記載しているが、テスト観点としても利用が可能である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pic>
        <p:nvPicPr>
          <p:cNvPr id="8" name="図 7">
            <a:extLst>
              <a:ext uri="{FF2B5EF4-FFF2-40B4-BE49-F238E27FC236}">
                <a16:creationId xmlns:a16="http://schemas.microsoft.com/office/drawing/2014/main" id="{EB282FED-27CB-47DE-9CD7-98CEA0B14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92" y="2604245"/>
            <a:ext cx="7147858" cy="3433145"/>
          </a:xfrm>
          <a:prstGeom prst="rect">
            <a:avLst/>
          </a:prstGeom>
        </p:spPr>
      </p:pic>
      <p:sp>
        <p:nvSpPr>
          <p:cNvPr id="9" name="テキスト ボックス 8">
            <a:extLst>
              <a:ext uri="{FF2B5EF4-FFF2-40B4-BE49-F238E27FC236}">
                <a16:creationId xmlns:a16="http://schemas.microsoft.com/office/drawing/2014/main" id="{4B59C745-C888-4A63-9813-08ECC1F9261E}"/>
              </a:ext>
            </a:extLst>
          </p:cNvPr>
          <p:cNvSpPr txBox="1"/>
          <p:nvPr/>
        </p:nvSpPr>
        <p:spPr>
          <a:xfrm>
            <a:off x="3707904" y="6225545"/>
            <a:ext cx="5158785"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テストタイプ</a:t>
            </a:r>
            <a:r>
              <a:rPr lang="en-US" altLang="ja-JP" sz="1100" dirty="0"/>
              <a:t>]</a:t>
            </a:r>
            <a:r>
              <a:rPr lang="ja-JP" altLang="en-US" sz="1100" dirty="0"/>
              <a:t>に特定のテストタイプの定義を記載しております</a:t>
            </a:r>
          </a:p>
        </p:txBody>
      </p:sp>
      <p:sp>
        <p:nvSpPr>
          <p:cNvPr id="11" name="テキスト ボックス 10">
            <a:extLst>
              <a:ext uri="{FF2B5EF4-FFF2-40B4-BE49-F238E27FC236}">
                <a16:creationId xmlns:a16="http://schemas.microsoft.com/office/drawing/2014/main" id="{5E78051D-2A82-41E9-BFD9-AC2E17513B15}"/>
              </a:ext>
            </a:extLst>
          </p:cNvPr>
          <p:cNvSpPr txBox="1"/>
          <p:nvPr/>
        </p:nvSpPr>
        <p:spPr>
          <a:xfrm>
            <a:off x="761753" y="6532244"/>
            <a:ext cx="5141151" cy="215444"/>
          </a:xfrm>
          <a:prstGeom prst="rect">
            <a:avLst/>
          </a:prstGeom>
          <a:noFill/>
        </p:spPr>
        <p:txBody>
          <a:bodyPr wrap="none" rtlCol="0">
            <a:spAutoFit/>
          </a:bodyPr>
          <a:lstStyle/>
          <a:p>
            <a:r>
              <a:rPr lang="ja-JP" altLang="en-US" sz="800" dirty="0"/>
              <a:t>なんか、もう、</a:t>
            </a:r>
            <a:r>
              <a:rPr lang="en-US" altLang="ja-JP" sz="800" dirty="0"/>
              <a:t>3</a:t>
            </a:r>
            <a:r>
              <a:rPr lang="ja-JP" altLang="en-US" sz="800" dirty="0"/>
              <a:t>周目にして尚資料から欲しい答えを得るって、先人にコンサルを受けている気分になるよ。まったく。。</a:t>
            </a:r>
          </a:p>
        </p:txBody>
      </p:sp>
    </p:spTree>
    <p:extLst>
      <p:ext uri="{BB962C8B-B14F-4D97-AF65-F5344CB8AC3E}">
        <p14:creationId xmlns:p14="http://schemas.microsoft.com/office/powerpoint/2010/main" val="229959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99DD3-296F-4D3E-8368-24A6270692E1}"/>
              </a:ext>
            </a:extLst>
          </p:cNvPr>
          <p:cNvSpPr>
            <a:spLocks noGrp="1"/>
          </p:cNvSpPr>
          <p:nvPr>
            <p:ph type="title"/>
          </p:nvPr>
        </p:nvSpPr>
        <p:spPr/>
        <p:txBody>
          <a:bodyPr/>
          <a:lstStyle/>
          <a:p>
            <a:r>
              <a:rPr lang="en-US" altLang="ja-JP" dirty="0"/>
              <a:t>4.</a:t>
            </a:r>
            <a:r>
              <a:rPr lang="ja-JP" altLang="en-US" dirty="0"/>
              <a:t>テスト観点の整理</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9EAFBFAB-C825-47E0-9602-BFEFD4E7A1FB}"/>
              </a:ext>
            </a:extLst>
          </p:cNvPr>
          <p:cNvSpPr>
            <a:spLocks noGrp="1"/>
          </p:cNvSpPr>
          <p:nvPr>
            <p:ph idx="1"/>
          </p:nvPr>
        </p:nvSpPr>
        <p:spPr/>
        <p:txBody>
          <a:bodyPr/>
          <a:lstStyle/>
          <a:p>
            <a:r>
              <a:rPr lang="ja-JP" altLang="en-US" dirty="0"/>
              <a:t>参考として、 （</a:t>
            </a:r>
            <a:r>
              <a:rPr lang="en-US" altLang="ja-JP" dirty="0"/>
              <a:t>CIFB</a:t>
            </a:r>
            <a:r>
              <a:rPr lang="ja-JP" altLang="en-US" dirty="0"/>
              <a:t>未学習の状態で） 「プロジェクトを追加する」のテストを全ての機能の粒度に対して品質特性は存在するという視点で、ツリー状にリバースエンジニアリングしていたものが以下である。密結合な部分はあるが、概ね</a:t>
            </a:r>
            <a:r>
              <a:rPr lang="en-US" altLang="ja-JP" dirty="0"/>
              <a:t>CIBF</a:t>
            </a:r>
            <a:r>
              <a:rPr lang="ja-JP" altLang="en-US" dirty="0"/>
              <a:t>と同様の構造に自然と整理されており親しみやすさを感じる。今後拡張とリファインをためし使いやすい形を模索する。</a:t>
            </a:r>
          </a:p>
          <a:p>
            <a:endParaRPr kumimoji="1" lang="ja-JP" altLang="en-US" dirty="0"/>
          </a:p>
        </p:txBody>
      </p:sp>
      <p:sp>
        <p:nvSpPr>
          <p:cNvPr id="4" name="スライド番号プレースホルダー 3">
            <a:extLst>
              <a:ext uri="{FF2B5EF4-FFF2-40B4-BE49-F238E27FC236}">
                <a16:creationId xmlns:a16="http://schemas.microsoft.com/office/drawing/2014/main" id="{74ED12E6-0CFF-43F6-AF74-0D63E9AD7FB5}"/>
              </a:ext>
            </a:extLst>
          </p:cNvPr>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pic>
        <p:nvPicPr>
          <p:cNvPr id="5" name="図 4">
            <a:extLst>
              <a:ext uri="{FF2B5EF4-FFF2-40B4-BE49-F238E27FC236}">
                <a16:creationId xmlns:a16="http://schemas.microsoft.com/office/drawing/2014/main" id="{CE904582-41E1-43E4-BF77-BDAB166AB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0" y="2204864"/>
            <a:ext cx="9144000" cy="3179568"/>
          </a:xfrm>
          <a:prstGeom prst="rect">
            <a:avLst/>
          </a:prstGeom>
        </p:spPr>
      </p:pic>
      <p:sp>
        <p:nvSpPr>
          <p:cNvPr id="6" name="四角形: 角を丸くする 5">
            <a:extLst>
              <a:ext uri="{FF2B5EF4-FFF2-40B4-BE49-F238E27FC236}">
                <a16:creationId xmlns:a16="http://schemas.microsoft.com/office/drawing/2014/main" id="{05A14401-DF39-491F-B8C3-8B1297AF2A81}"/>
              </a:ext>
            </a:extLst>
          </p:cNvPr>
          <p:cNvSpPr/>
          <p:nvPr/>
        </p:nvSpPr>
        <p:spPr>
          <a:xfrm>
            <a:off x="251520" y="4221088"/>
            <a:ext cx="2376264" cy="648072"/>
          </a:xfrm>
          <a:prstGeom prst="roundRect">
            <a:avLst/>
          </a:prstGeom>
          <a:solidFill>
            <a:schemeClr val="accent3">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condition</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7" name="四角形: 角を丸くする 6">
            <a:extLst>
              <a:ext uri="{FF2B5EF4-FFF2-40B4-BE49-F238E27FC236}">
                <a16:creationId xmlns:a16="http://schemas.microsoft.com/office/drawing/2014/main" id="{0E3CB8A0-52E5-4F27-9E00-17939CC2E49E}"/>
              </a:ext>
            </a:extLst>
          </p:cNvPr>
          <p:cNvSpPr/>
          <p:nvPr/>
        </p:nvSpPr>
        <p:spPr>
          <a:xfrm>
            <a:off x="5940152" y="2204864"/>
            <a:ext cx="3207628" cy="3096344"/>
          </a:xfrm>
          <a:prstGeom prst="round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2000" b="1" dirty="0" err="1">
                <a:solidFill>
                  <a:schemeClr val="tx1"/>
                </a:solidFill>
                <a:latin typeface="メイリオ" panose="020B0604030504040204" pitchFamily="50" charset="-128"/>
                <a:ea typeface="メイリオ" panose="020B0604030504040204" pitchFamily="50" charset="-128"/>
              </a:rPr>
              <a:t>Item×behaviour</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A3201244-D83F-4204-AE92-8BE2E0048371}"/>
              </a:ext>
            </a:extLst>
          </p:cNvPr>
          <p:cNvSpPr/>
          <p:nvPr/>
        </p:nvSpPr>
        <p:spPr>
          <a:xfrm>
            <a:off x="8012" y="2744924"/>
            <a:ext cx="3915916" cy="1260140"/>
          </a:xfrm>
          <a:prstGeom prst="round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2000" b="1" dirty="0" err="1">
                <a:solidFill>
                  <a:schemeClr val="tx1"/>
                </a:solidFill>
                <a:latin typeface="メイリオ" panose="020B0604030504040204" pitchFamily="50" charset="-128"/>
                <a:ea typeface="メイリオ" panose="020B0604030504040204" pitchFamily="50" charset="-128"/>
              </a:rPr>
              <a:t>Item×behaviour</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3AA48F30-151F-44D5-B839-597C1725B429}"/>
              </a:ext>
            </a:extLst>
          </p:cNvPr>
          <p:cNvSpPr/>
          <p:nvPr/>
        </p:nvSpPr>
        <p:spPr>
          <a:xfrm>
            <a:off x="251520" y="4898283"/>
            <a:ext cx="2376264" cy="4029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狙う</a:t>
            </a:r>
            <a:r>
              <a:rPr lang="ja-JP" altLang="en-US" sz="2000" b="1" dirty="0">
                <a:solidFill>
                  <a:schemeClr val="tx1"/>
                </a:solidFill>
                <a:latin typeface="メイリオ" panose="020B0604030504040204" pitchFamily="50" charset="-128"/>
                <a:ea typeface="メイリオ" panose="020B0604030504040204" pitchFamily="50" charset="-128"/>
              </a:rPr>
              <a:t>バグ</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205F91A0-F283-4021-A571-6F67CCF409F4}"/>
              </a:ext>
            </a:extLst>
          </p:cNvPr>
          <p:cNvSpPr txBox="1"/>
          <p:nvPr/>
        </p:nvSpPr>
        <p:spPr>
          <a:xfrm>
            <a:off x="761753" y="6532244"/>
            <a:ext cx="2315057" cy="215444"/>
          </a:xfrm>
          <a:prstGeom prst="rect">
            <a:avLst/>
          </a:prstGeom>
          <a:noFill/>
        </p:spPr>
        <p:txBody>
          <a:bodyPr wrap="none" rtlCol="0">
            <a:spAutoFit/>
          </a:bodyPr>
          <a:lstStyle/>
          <a:p>
            <a:r>
              <a:rPr lang="ja-JP" altLang="en-US" sz="800" dirty="0"/>
              <a:t>ＮＧＴ</a:t>
            </a:r>
            <a:r>
              <a:rPr lang="en-US" altLang="ja-JP" sz="800" dirty="0"/>
              <a:t>48</a:t>
            </a:r>
            <a:r>
              <a:rPr lang="ja-JP" altLang="en-US" sz="800" dirty="0"/>
              <a:t>手構想から早</a:t>
            </a:r>
            <a:r>
              <a:rPr lang="en-US" altLang="ja-JP" sz="800" dirty="0"/>
              <a:t>9</a:t>
            </a:r>
            <a:r>
              <a:rPr lang="ja-JP" altLang="en-US" sz="800" dirty="0"/>
              <a:t>か月。完成が待ち望まれる</a:t>
            </a:r>
          </a:p>
        </p:txBody>
      </p:sp>
    </p:spTree>
    <p:extLst>
      <p:ext uri="{BB962C8B-B14F-4D97-AF65-F5344CB8AC3E}">
        <p14:creationId xmlns:p14="http://schemas.microsoft.com/office/powerpoint/2010/main" val="397823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E5C88-F28E-4103-A9E9-B882735F51EC}"/>
              </a:ext>
            </a:extLst>
          </p:cNvPr>
          <p:cNvSpPr>
            <a:spLocks noGrp="1"/>
          </p:cNvSpPr>
          <p:nvPr>
            <p:ph type="title"/>
          </p:nvPr>
        </p:nvSpPr>
        <p:spPr/>
        <p:txBody>
          <a:bodyPr/>
          <a:lstStyle/>
          <a:p>
            <a:r>
              <a:rPr lang="en-US" altLang="ja-JP" dirty="0"/>
              <a:t>4.</a:t>
            </a:r>
            <a:r>
              <a:rPr kumimoji="1" lang="ja-JP" altLang="en-US" dirty="0"/>
              <a:t>テストカタマリーについて</a:t>
            </a:r>
          </a:p>
        </p:txBody>
      </p:sp>
      <p:sp>
        <p:nvSpPr>
          <p:cNvPr id="3" name="コンテンツ プレースホルダー 2">
            <a:extLst>
              <a:ext uri="{FF2B5EF4-FFF2-40B4-BE49-F238E27FC236}">
                <a16:creationId xmlns:a16="http://schemas.microsoft.com/office/drawing/2014/main" id="{65F782E8-6213-4F6E-8105-5A4579BC5DA5}"/>
              </a:ext>
            </a:extLst>
          </p:cNvPr>
          <p:cNvSpPr>
            <a:spLocks noGrp="1"/>
          </p:cNvSpPr>
          <p:nvPr>
            <p:ph idx="1"/>
          </p:nvPr>
        </p:nvSpPr>
        <p:spPr/>
        <p:txBody>
          <a:bodyPr/>
          <a:lstStyle/>
          <a:p>
            <a:r>
              <a:rPr lang="ja-JP" altLang="en-US" dirty="0"/>
              <a:t>現時点の結論として操作欄に要求一覧とテストタイプを記載し、属性欄にテストタイプに対応する網羅基準を書いた。</a:t>
            </a:r>
            <a:endParaRPr lang="en-US" altLang="ja-JP" dirty="0"/>
          </a:p>
          <a:p>
            <a:r>
              <a:rPr kumimoji="1" lang="ja-JP" altLang="en-US" dirty="0"/>
              <a:t>この点はテスト技法が何によって確定するか調査しなおしたうえで妥当性を考えていきたい。</a:t>
            </a:r>
            <a:endParaRPr kumimoji="1" lang="en-US" altLang="ja-JP" dirty="0"/>
          </a:p>
          <a:p>
            <a:r>
              <a:rPr lang="ja-JP" altLang="en-US" dirty="0"/>
              <a:t>また、</a:t>
            </a:r>
            <a:r>
              <a:rPr lang="en-US" altLang="ja-JP" dirty="0" err="1"/>
              <a:t>astah</a:t>
            </a:r>
            <a:r>
              <a:rPr lang="ja-JP" altLang="en-US" dirty="0"/>
              <a:t>クラス図の記法の制約にひっかかる場面もあったため考慮が必要である。</a:t>
            </a:r>
            <a:endParaRPr kumimoji="1" lang="en-US" altLang="ja-JP" dirty="0"/>
          </a:p>
          <a:p>
            <a:endParaRPr lang="en-US" altLang="ja-JP" dirty="0"/>
          </a:p>
          <a:p>
            <a:r>
              <a:rPr kumimoji="1" lang="ja-JP" altLang="en-US" dirty="0"/>
              <a:t>これらの活動を通して、テストタイプ毎にコンテナ化したり、モデルベーステストなどの理解の一歩になればいい。</a:t>
            </a:r>
          </a:p>
        </p:txBody>
      </p:sp>
      <p:sp>
        <p:nvSpPr>
          <p:cNvPr id="4" name="スライド番号プレースホルダー 3">
            <a:extLst>
              <a:ext uri="{FF2B5EF4-FFF2-40B4-BE49-F238E27FC236}">
                <a16:creationId xmlns:a16="http://schemas.microsoft.com/office/drawing/2014/main" id="{A26790C0-8CDE-474B-B517-51FC44B75007}"/>
              </a:ext>
            </a:extLst>
          </p:cNvPr>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pic>
        <p:nvPicPr>
          <p:cNvPr id="12" name="図 11">
            <a:extLst>
              <a:ext uri="{FF2B5EF4-FFF2-40B4-BE49-F238E27FC236}">
                <a16:creationId xmlns:a16="http://schemas.microsoft.com/office/drawing/2014/main" id="{E3438EF3-DD17-4BC1-82F8-C33A6B353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93" y="3573016"/>
            <a:ext cx="6200775" cy="2200275"/>
          </a:xfrm>
          <a:prstGeom prst="rect">
            <a:avLst/>
          </a:prstGeom>
        </p:spPr>
      </p:pic>
      <p:sp>
        <p:nvSpPr>
          <p:cNvPr id="5" name="テキスト ボックス 4">
            <a:extLst>
              <a:ext uri="{FF2B5EF4-FFF2-40B4-BE49-F238E27FC236}">
                <a16:creationId xmlns:a16="http://schemas.microsoft.com/office/drawing/2014/main" id="{DA18906F-99E3-4D47-AC5F-3E61CBB02EF4}"/>
              </a:ext>
            </a:extLst>
          </p:cNvPr>
          <p:cNvSpPr txBox="1"/>
          <p:nvPr/>
        </p:nvSpPr>
        <p:spPr>
          <a:xfrm>
            <a:off x="6440058" y="4008135"/>
            <a:ext cx="212590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a:t>網羅率：テストタイプ</a:t>
            </a:r>
          </a:p>
        </p:txBody>
      </p:sp>
      <p:sp>
        <p:nvSpPr>
          <p:cNvPr id="7" name="テキスト ボックス 6">
            <a:extLst>
              <a:ext uri="{FF2B5EF4-FFF2-40B4-BE49-F238E27FC236}">
                <a16:creationId xmlns:a16="http://schemas.microsoft.com/office/drawing/2014/main" id="{7DAD51A2-93B0-4680-9906-F74A9971573F}"/>
              </a:ext>
            </a:extLst>
          </p:cNvPr>
          <p:cNvSpPr txBox="1"/>
          <p:nvPr/>
        </p:nvSpPr>
        <p:spPr>
          <a:xfrm>
            <a:off x="4421583" y="4817169"/>
            <a:ext cx="474841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a:t>テスト対象または操作</a:t>
            </a:r>
            <a:r>
              <a:rPr kumimoji="1" lang="en-US" altLang="ja-JP" dirty="0"/>
              <a:t>(</a:t>
            </a:r>
            <a:r>
              <a:rPr kumimoji="1" lang="ja-JP" altLang="en-US" dirty="0"/>
              <a:t>因子・条件</a:t>
            </a:r>
            <a:r>
              <a:rPr kumimoji="1" lang="en-US" altLang="ja-JP" dirty="0"/>
              <a:t>)</a:t>
            </a:r>
            <a:r>
              <a:rPr kumimoji="1" lang="ja-JP" altLang="en-US" dirty="0"/>
              <a:t>：テストタイプ</a:t>
            </a:r>
          </a:p>
        </p:txBody>
      </p:sp>
      <p:sp>
        <p:nvSpPr>
          <p:cNvPr id="9" name="テキスト ボックス 8">
            <a:extLst>
              <a:ext uri="{FF2B5EF4-FFF2-40B4-BE49-F238E27FC236}">
                <a16:creationId xmlns:a16="http://schemas.microsoft.com/office/drawing/2014/main" id="{0B0B947A-0F41-4C84-A39A-976A8806CEEA}"/>
              </a:ext>
            </a:extLst>
          </p:cNvPr>
          <p:cNvSpPr txBox="1"/>
          <p:nvPr/>
        </p:nvSpPr>
        <p:spPr>
          <a:xfrm>
            <a:off x="761753" y="6532244"/>
            <a:ext cx="3735318" cy="215444"/>
          </a:xfrm>
          <a:prstGeom prst="rect">
            <a:avLst/>
          </a:prstGeom>
          <a:noFill/>
        </p:spPr>
        <p:txBody>
          <a:bodyPr wrap="none" rtlCol="0">
            <a:spAutoFit/>
          </a:bodyPr>
          <a:lstStyle/>
          <a:p>
            <a:r>
              <a:rPr lang="ja-JP" altLang="en-US" sz="800" dirty="0"/>
              <a:t>テストカタマリーの概念を触ることは、時限式の爆弾に火薬を詰めはじめる行為だ。</a:t>
            </a:r>
          </a:p>
        </p:txBody>
      </p:sp>
    </p:spTree>
    <p:extLst>
      <p:ext uri="{BB962C8B-B14F-4D97-AF65-F5344CB8AC3E}">
        <p14:creationId xmlns:p14="http://schemas.microsoft.com/office/powerpoint/2010/main" val="39092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テストアーキテクチャ（</a:t>
            </a:r>
            <a:r>
              <a:rPr kumimoji="1" lang="en-US" altLang="ja-JP" dirty="0"/>
              <a:t>TBD</a:t>
            </a:r>
            <a:r>
              <a:rPr kumimoji="1" lang="ja-JP" altLang="en-US" dirty="0"/>
              <a:t>）</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今回は、プロトタイプに対して機能の妥当性に関する</a:t>
            </a:r>
            <a:r>
              <a:rPr kumimoji="1" lang="en-US" altLang="ja-JP" dirty="0"/>
              <a:t>FB</a:t>
            </a:r>
            <a:r>
              <a:rPr kumimoji="1" lang="ja-JP" altLang="en-US" dirty="0"/>
              <a:t>を早期に行う必要がある。</a:t>
            </a:r>
            <a:endParaRPr kumimoji="1" lang="en-US" altLang="ja-JP" dirty="0"/>
          </a:p>
          <a:p>
            <a:endParaRPr kumimoji="1" lang="en-US" altLang="ja-JP" dirty="0"/>
          </a:p>
          <a:p>
            <a:r>
              <a:rPr kumimoji="1" lang="ja-JP" altLang="en-US" dirty="0"/>
              <a:t>先行フェーズとして使用性・機能性テストとリスク箇所のスモークテストを行う。次の検証フェーズにて、製品品質を担保することを検討中である。</a:t>
            </a:r>
            <a:endParaRPr kumimoji="1" lang="en-US" altLang="ja-JP" dirty="0"/>
          </a:p>
          <a:p>
            <a:r>
              <a:rPr kumimoji="1" lang="en-US" altLang="ja-JP" dirty="0"/>
              <a:t>CIBF</a:t>
            </a:r>
            <a:r>
              <a:rPr kumimoji="1" lang="ja-JP" altLang="en-US" dirty="0"/>
              <a:t>モデルを利用して粒度を調整できたことで、コンテナ内の記述を粗くして方針を検討しやすくなったように思える。</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8</a:t>
            </a:fld>
            <a:endParaRPr kumimoji="1" lang="ja-JP" altLang="en-US" dirty="0"/>
          </a:p>
        </p:txBody>
      </p:sp>
      <p:pic>
        <p:nvPicPr>
          <p:cNvPr id="7" name="図 6">
            <a:extLst>
              <a:ext uri="{FF2B5EF4-FFF2-40B4-BE49-F238E27FC236}">
                <a16:creationId xmlns:a16="http://schemas.microsoft.com/office/drawing/2014/main" id="{F7FEEF21-BCC3-4F1B-92F7-7E686D01F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3187778"/>
            <a:ext cx="5776637" cy="3265557"/>
          </a:xfrm>
          <a:prstGeom prst="rect">
            <a:avLst/>
          </a:prstGeom>
        </p:spPr>
      </p:pic>
      <p:sp>
        <p:nvSpPr>
          <p:cNvPr id="6" name="正方形/長方形 5">
            <a:extLst>
              <a:ext uri="{FF2B5EF4-FFF2-40B4-BE49-F238E27FC236}">
                <a16:creationId xmlns:a16="http://schemas.microsoft.com/office/drawing/2014/main" id="{948FFD3E-640E-4D88-BE21-DACBFA1F4A4D}"/>
              </a:ext>
            </a:extLst>
          </p:cNvPr>
          <p:cNvSpPr/>
          <p:nvPr/>
        </p:nvSpPr>
        <p:spPr>
          <a:xfrm>
            <a:off x="853873" y="496745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1D77C2A-9C1A-4779-92D3-766AC3B09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994" y="3501009"/>
            <a:ext cx="3648075" cy="3057525"/>
          </a:xfrm>
          <a:prstGeom prst="rect">
            <a:avLst/>
          </a:prstGeom>
        </p:spPr>
      </p:pic>
      <p:sp>
        <p:nvSpPr>
          <p:cNvPr id="8" name="正方形/長方形 7">
            <a:extLst>
              <a:ext uri="{FF2B5EF4-FFF2-40B4-BE49-F238E27FC236}">
                <a16:creationId xmlns:a16="http://schemas.microsoft.com/office/drawing/2014/main" id="{A035063F-4230-4DE4-B939-FE37D3263974}"/>
              </a:ext>
            </a:extLst>
          </p:cNvPr>
          <p:cNvSpPr/>
          <p:nvPr/>
        </p:nvSpPr>
        <p:spPr>
          <a:xfrm>
            <a:off x="457199" y="4907977"/>
            <a:ext cx="3034680" cy="634082"/>
          </a:xfrm>
          <a:prstGeom prst="rect">
            <a:avLst/>
          </a:prstGeom>
          <a:solidFill>
            <a:schemeClr val="accent5">
              <a:lumMod val="60000"/>
              <a:lumOff val="40000"/>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画面・操作は何を確認するか？わかりやすい。</a:t>
            </a:r>
          </a:p>
        </p:txBody>
      </p:sp>
      <p:sp>
        <p:nvSpPr>
          <p:cNvPr id="10" name="矢印: 右 9">
            <a:extLst>
              <a:ext uri="{FF2B5EF4-FFF2-40B4-BE49-F238E27FC236}">
                <a16:creationId xmlns:a16="http://schemas.microsoft.com/office/drawing/2014/main" id="{5E079171-80DB-453B-B0E0-289ADE97CFC1}"/>
              </a:ext>
            </a:extLst>
          </p:cNvPr>
          <p:cNvSpPr/>
          <p:nvPr/>
        </p:nvSpPr>
        <p:spPr>
          <a:xfrm>
            <a:off x="3588864" y="4935429"/>
            <a:ext cx="818377" cy="472098"/>
          </a:xfrm>
          <a:prstGeom prst="rightArrow">
            <a:avLst/>
          </a:prstGeom>
          <a:solidFill>
            <a:schemeClr val="accent5">
              <a:lumMod val="60000"/>
              <a:lumOff val="40000"/>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B204305-C4F7-481E-BC8D-03A736BAE5CB}"/>
              </a:ext>
            </a:extLst>
          </p:cNvPr>
          <p:cNvSpPr txBox="1"/>
          <p:nvPr/>
        </p:nvSpPr>
        <p:spPr>
          <a:xfrm>
            <a:off x="761753" y="6532244"/>
            <a:ext cx="2795958" cy="215444"/>
          </a:xfrm>
          <a:prstGeom prst="rect">
            <a:avLst/>
          </a:prstGeom>
          <a:noFill/>
        </p:spPr>
        <p:txBody>
          <a:bodyPr wrap="none" rtlCol="0">
            <a:spAutoFit/>
          </a:bodyPr>
          <a:lstStyle/>
          <a:p>
            <a:r>
              <a:rPr lang="ja-JP" altLang="en-US" sz="800" dirty="0"/>
              <a:t>僕は</a:t>
            </a:r>
            <a:r>
              <a:rPr lang="en-US" altLang="ja-JP" sz="800" dirty="0"/>
              <a:t>studio </a:t>
            </a:r>
            <a:r>
              <a:rPr lang="en-US" altLang="ja-JP" sz="800" dirty="0" err="1"/>
              <a:t>iburi</a:t>
            </a:r>
            <a:r>
              <a:rPr lang="ja-JP" altLang="en-US" sz="800" dirty="0"/>
              <a:t>のことを密かに抽象度の魔術師と呼んでいる</a:t>
            </a:r>
          </a:p>
        </p:txBody>
      </p:sp>
    </p:spTree>
    <p:extLst>
      <p:ext uri="{BB962C8B-B14F-4D97-AF65-F5344CB8AC3E}">
        <p14:creationId xmlns:p14="http://schemas.microsoft.com/office/powerpoint/2010/main" val="2051897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3.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
  <Id Name="System.Storyboarding.Backgrounds.SharePoint" Revision="1" Stencil="System.Storyboarding.Backgrounds" StencilVersion="0.1"/>
</Control>
</file>

<file path=customXml/item7.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
  <Id Name="System.Storyboarding.Backgrounds.StartMenu" Revision="1" Stencil="System.Storyboarding.Backgrounds" StencilVersion="0.1"/>
</Control>
</file>

<file path=customXml/itemProps1.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0.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1.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2.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3.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4.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15.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2.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3.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4.xml><?xml version="1.0" encoding="utf-8"?>
<ds:datastoreItem xmlns:ds="http://schemas.openxmlformats.org/officeDocument/2006/customXml" ds:itemID="{22BBB2FA-F8D8-485D-82A6-F1C443370B32}">
  <ds:schemaRefs>
    <ds:schemaRef ds:uri="http://schemas.microsoft.com/VisualStudio/2011/storyboarding/control"/>
  </ds:schemaRefs>
</ds:datastoreItem>
</file>

<file path=customXml/itemProps5.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6.xml><?xml version="1.0" encoding="utf-8"?>
<ds:datastoreItem xmlns:ds="http://schemas.openxmlformats.org/officeDocument/2006/customXml" ds:itemID="{15B2CF5A-A65F-4C11-A803-3F369D4F686D}">
  <ds:schemaRefs>
    <ds:schemaRef ds:uri="http://schemas.microsoft.com/VisualStudio/2011/storyboarding/control"/>
  </ds:schemaRefs>
</ds:datastoreItem>
</file>

<file path=customXml/itemProps7.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8.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9.xml><?xml version="1.0" encoding="utf-8"?>
<ds:datastoreItem xmlns:ds="http://schemas.openxmlformats.org/officeDocument/2006/customXml" ds:itemID="{754784DA-D69F-493D-B768-F14FBED1977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10531</TotalTime>
  <Words>990</Words>
  <Application>Microsoft Office PowerPoint</Application>
  <PresentationFormat>画面に合わせる (4:3)</PresentationFormat>
  <Paragraphs>79</Paragraphs>
  <Slides>8</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Arial</vt:lpstr>
      <vt:lpstr>Calibri</vt:lpstr>
      <vt:lpstr>Wingdings</vt:lpstr>
      <vt:lpstr>Office テーマ</vt:lpstr>
      <vt:lpstr>全体プロセス</vt:lpstr>
      <vt:lpstr>2.製品チームのテストスコープ</vt:lpstr>
      <vt:lpstr>2.要求抽出プロセスの妥当性</vt:lpstr>
      <vt:lpstr>4.参照モデル：クラス図</vt:lpstr>
      <vt:lpstr>4.テストタイプ(CIBFモデル) （TBD)</vt:lpstr>
      <vt:lpstr>4.テスト観点の整理(TBD)</vt:lpstr>
      <vt:lpstr>4.テストカタマリーについて</vt:lpstr>
      <vt:lpstr>4.テストアーキテクチャ（TBD）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miwa.naoki</dc:creator>
  <cp:lastModifiedBy>hirata masatsugu</cp:lastModifiedBy>
  <cp:revision>517</cp:revision>
  <dcterms:created xsi:type="dcterms:W3CDTF">2011-12-07T04:17:34Z</dcterms:created>
  <dcterms:modified xsi:type="dcterms:W3CDTF">2020-05-25T15:29:08Z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