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4"/>
    <p:restoredTop sz="94658"/>
  </p:normalViewPr>
  <p:slideViewPr>
    <p:cSldViewPr snapToGrid="0">
      <p:cViewPr varScale="1">
        <p:scale>
          <a:sx n="138" d="100"/>
          <a:sy n="138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205E-2AB3-0EE8-4812-786286BBE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21CFD-3174-D226-650C-CC9B4D8B6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433BC-9792-6EF5-79A0-5C0DDC86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D36A-6B42-CE4A-9376-40E19635F88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B66E-8F86-6E35-018C-FE65FEBD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432C4-5E77-84CD-0C56-DB9B7BB2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000-7153-1445-AE6E-4E9F1736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32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A06A-CC38-2780-143D-E26C79AAF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E40A4-0872-9126-4552-E471FE10E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E5430-8314-904B-67E4-718A4761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D36A-6B42-CE4A-9376-40E19635F88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93F40-A38B-F36A-506C-33823344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A1E06-E3A7-E7EF-6169-4CEE478B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000-7153-1445-AE6E-4E9F1736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0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0C1E6-67E9-1768-7703-251913BA02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BD4A0-B401-83E8-55A3-481F88F2A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8E7E9-C00A-9F84-7A0C-A17D777B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D36A-6B42-CE4A-9376-40E19635F88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B0455-91B8-04A8-7F71-0616790B6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2DFC5-C925-36E7-FA05-ED9FC8BA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000-7153-1445-AE6E-4E9F1736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0B7A-75E9-4FFA-A1C8-450BBAAE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8775D-4753-D180-DFE2-655939527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9147-9A50-57B4-63A3-37203D86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D36A-6B42-CE4A-9376-40E19635F88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484C0-FFC9-A3F1-6E8F-EAAB0F0A6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7A34C-F951-A96E-8C07-74658344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000-7153-1445-AE6E-4E9F1736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4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4E17-C8F0-3739-522E-C200EDDC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B7BCA-35DA-2AE2-821F-1DEF003A7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A90EA-340E-4A92-4958-463617F2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D36A-6B42-CE4A-9376-40E19635F88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237ED-CAFF-1927-0EBD-37C03A7A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D83ED-AFF6-5182-B038-88FBBC13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000-7153-1445-AE6E-4E9F1736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7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07B8-9E1E-D3A3-75AF-E8F181C8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DA946-FD79-AEF7-F91B-E49BFD54F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B3272-015B-BE1C-CE57-D1B694197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88B93-4876-27BD-6E96-7A9A9894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D36A-6B42-CE4A-9376-40E19635F88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A04F6-FBD1-D128-062F-CE7910A23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2ECE0-F2F0-94F2-72B0-91327C2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000-7153-1445-AE6E-4E9F1736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7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CBFC-98F0-4D82-FB69-CB94DE9A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49E4C-BFEC-D17C-19D8-399E6F62D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652F3-4A73-20E3-3E6F-6874ECC28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919C9-B04A-E1B6-CB27-9EFCE4E38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DA143F-1039-15D5-7225-589B6C3CD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DF7C8-DCF1-48A1-B60A-5C5FF2E82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D36A-6B42-CE4A-9376-40E19635F88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B581D-CC57-8418-B02A-E5C228499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B21DA-D6EA-23D0-D257-5A9CA7CE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000-7153-1445-AE6E-4E9F1736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42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D065-D04D-6FC8-6EEE-A8273DC4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29084-A381-41C6-A179-3CEE1C7F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D36A-6B42-CE4A-9376-40E19635F88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CD32F-B3CA-6BB0-AE43-5947EEEB6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58560-1D2B-3072-7DF0-BC40C0DA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000-7153-1445-AE6E-4E9F1736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31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5A2148-8FE3-8328-4290-BFFF3C4A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D36A-6B42-CE4A-9376-40E19635F88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9F5B9-B357-6037-75D7-251C51B3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F55A4-3A8E-7649-03C3-C4D48237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000-7153-1445-AE6E-4E9F1736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06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9B96-F073-8A43-0601-D2A6B5C1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982F1-0BC1-C4D3-E61B-A4AD1CA7F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5FC43-C2B4-42AE-2F80-4CD7BA538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D5EF8-82FB-6F79-493B-8A5BE45A5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D36A-6B42-CE4A-9376-40E19635F88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F433F-6A4D-93BB-FC96-31AD7BE3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2EC66-FBE3-1114-DDAF-7FB356FB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000-7153-1445-AE6E-4E9F1736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68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2BF15-866D-5420-CC2A-FC1696853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324F75-2CEF-5B20-C821-556A8BEAB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879CE-1974-4C5F-F2D1-0CDEF946A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F209F-4E0C-F888-384D-ECF443F4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D36A-6B42-CE4A-9376-40E19635F88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9D0B3-7513-9210-FD3D-F2AD515E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2A382-CE02-12A7-71A8-C794230C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75000-7153-1445-AE6E-4E9F1736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6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CDD59-B1D8-EE7F-44AF-F57800C6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D3806-69E8-DA5A-DCFE-CC1BE077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44F2F-771F-B894-8940-17FDE4E78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19D36A-6B42-CE4A-9376-40E19635F884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A0A13-5029-7F30-5218-9C4961F86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3B34B-402D-B371-EB2A-1ECFB9ED8F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975000-7153-1445-AE6E-4E9F1736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0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7F0C-F5A1-C91D-6C31-ED51D6BEE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19B3D-864C-0AD1-2DF4-5451AF9A4E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Mathias Saver, PhD</a:t>
            </a:r>
          </a:p>
          <a:p>
            <a:r>
              <a:rPr lang="en-US" dirty="0"/>
              <a:t>27.08.2025</a:t>
            </a:r>
          </a:p>
        </p:txBody>
      </p:sp>
    </p:spTree>
    <p:extLst>
      <p:ext uri="{BB962C8B-B14F-4D97-AF65-F5344CB8AC3E}">
        <p14:creationId xmlns:p14="http://schemas.microsoft.com/office/powerpoint/2010/main" val="858265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F07B-ABD1-730B-89C8-C8985580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80398"/>
            <a:ext cx="10515600" cy="1325563"/>
          </a:xfrm>
        </p:spPr>
        <p:txBody>
          <a:bodyPr/>
          <a:lstStyle/>
          <a:p>
            <a:r>
              <a:rPr lang="en-US" dirty="0" err="1"/>
              <a:t>tSNE</a:t>
            </a:r>
            <a:r>
              <a:rPr lang="en-US" dirty="0"/>
              <a:t> applied to normalized data</a:t>
            </a:r>
          </a:p>
        </p:txBody>
      </p:sp>
      <p:pic>
        <p:nvPicPr>
          <p:cNvPr id="5" name="Picture 4" descr="A group of colorful dots&#10;&#10;Description automatically generated with medium confidence">
            <a:extLst>
              <a:ext uri="{FF2B5EF4-FFF2-40B4-BE49-F238E27FC236}">
                <a16:creationId xmlns:a16="http://schemas.microsoft.com/office/drawing/2014/main" id="{93A1C10D-0835-7C2D-9E5C-9E7EE4EC8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87" y="1314194"/>
            <a:ext cx="11139425" cy="554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83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7CBB-7185-63CF-B456-B910CAB92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pic>
        <p:nvPicPr>
          <p:cNvPr id="5" name="Picture 4" descr="A graph of a graph and a diagram&#10;&#10;Description automatically generated">
            <a:extLst>
              <a:ext uri="{FF2B5EF4-FFF2-40B4-BE49-F238E27FC236}">
                <a16:creationId xmlns:a16="http://schemas.microsoft.com/office/drawing/2014/main" id="{9A813973-7FC0-26DB-B086-6B318A709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566" y="1431781"/>
            <a:ext cx="9870867" cy="506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0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76C4-E671-9AF2-ADC6-8EDD7C1C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Differential Protein Abundance</a:t>
            </a:r>
          </a:p>
        </p:txBody>
      </p:sp>
    </p:spTree>
    <p:extLst>
      <p:ext uri="{BB962C8B-B14F-4D97-AF65-F5344CB8AC3E}">
        <p14:creationId xmlns:p14="http://schemas.microsoft.com/office/powerpoint/2010/main" val="3531898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F07B-ABD1-730B-89C8-C8985580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80398"/>
            <a:ext cx="10515600" cy="1325563"/>
          </a:xfrm>
        </p:spPr>
        <p:txBody>
          <a:bodyPr/>
          <a:lstStyle/>
          <a:p>
            <a:r>
              <a:rPr lang="en-US" dirty="0"/>
              <a:t>Effect of Age group on protein abundance</a:t>
            </a:r>
          </a:p>
        </p:txBody>
      </p:sp>
      <p:pic>
        <p:nvPicPr>
          <p:cNvPr id="4" name="Picture 3" descr="A graph of a volcano plot&#10;&#10;Description automatically generated">
            <a:extLst>
              <a:ext uri="{FF2B5EF4-FFF2-40B4-BE49-F238E27FC236}">
                <a16:creationId xmlns:a16="http://schemas.microsoft.com/office/drawing/2014/main" id="{15640D7A-3B6A-E3FA-D425-FB4811D94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6" y="1124528"/>
            <a:ext cx="7213600" cy="538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53DAF8-718E-F976-DED9-BE36E9CC6F41}"/>
              </a:ext>
            </a:extLst>
          </p:cNvPr>
          <p:cNvSpPr txBox="1"/>
          <p:nvPr/>
        </p:nvSpPr>
        <p:spPr>
          <a:xfrm>
            <a:off x="7781636" y="2262011"/>
            <a:ext cx="293058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Groups were compared using a t-test, with the ‘low group’ as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 comparing the High vs Low age categorical groups, a few proteins are found with a </a:t>
            </a:r>
            <a:r>
              <a:rPr lang="en-US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pvalue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 0.05 . However, all of their log2Fc are very small. </a:t>
            </a: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hus indicating that the 'biology' of the cancer in between these two groups is similar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59697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F07B-ABD1-730B-89C8-C8985580E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180398"/>
            <a:ext cx="10515600" cy="1325563"/>
          </a:xfrm>
        </p:spPr>
        <p:txBody>
          <a:bodyPr/>
          <a:lstStyle/>
          <a:p>
            <a:r>
              <a:rPr lang="en-US" dirty="0"/>
              <a:t>Effect of Tumor stage on protein abundance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53DAF8-718E-F976-DED9-BE36E9CC6F41}"/>
              </a:ext>
            </a:extLst>
          </p:cNvPr>
          <p:cNvSpPr txBox="1"/>
          <p:nvPr/>
        </p:nvSpPr>
        <p:spPr>
          <a:xfrm>
            <a:off x="7061199" y="1225689"/>
            <a:ext cx="29305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Groups were compared using a Kruskal-Wallis test</a:t>
            </a:r>
          </a:p>
          <a:p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Effect size is quantified with ‘Eta-squared’: similar to R2, it measures how much of the variability is explained by the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few proteins are found with a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pvalue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 0.05 . However, all of their log2Fc are very small. 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hus indicating that the 'biology' of the cancer in between the tumor stage groups is similar</a:t>
            </a:r>
          </a:p>
          <a:p>
            <a:endParaRPr lang="en-US" dirty="0"/>
          </a:p>
        </p:txBody>
      </p:sp>
      <p:pic>
        <p:nvPicPr>
          <p:cNvPr id="5" name="Picture 4" descr="A graph of a volcano plot&#10;&#10;Description automatically generated">
            <a:extLst>
              <a:ext uri="{FF2B5EF4-FFF2-40B4-BE49-F238E27FC236}">
                <a16:creationId xmlns:a16="http://schemas.microsoft.com/office/drawing/2014/main" id="{E223EE42-31F6-4AC6-0B18-62E3CE262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454508"/>
            <a:ext cx="5997929" cy="447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375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9945-F196-8470-E600-C15C9C1B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00FE3-CBA5-D3E2-6C9F-1C7A055BC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The abundance data was normalized to equal variances across samples</a:t>
            </a:r>
          </a:p>
          <a:p>
            <a:r>
              <a:rPr lang="en-US" sz="1400" dirty="0"/>
              <a:t>Samples have a median of ca. 2300 proteins detected</a:t>
            </a:r>
          </a:p>
          <a:p>
            <a:r>
              <a:rPr lang="en-US" sz="1400" dirty="0" err="1"/>
              <a:t>tSNE</a:t>
            </a:r>
            <a:r>
              <a:rPr lang="en-US" sz="1400" dirty="0"/>
              <a:t> &amp; hierarchical clustering didn’t reveal any clear subgroups of cases</a:t>
            </a:r>
          </a:p>
          <a:p>
            <a:r>
              <a:rPr lang="en-US" sz="1400" dirty="0"/>
              <a:t>Minimal difference were observed in protein abundance when analyzing  the effect of “age categorical group” or ”</a:t>
            </a:r>
            <a:r>
              <a:rPr lang="en-US" sz="1400" dirty="0" err="1"/>
              <a:t>tumor_stage</a:t>
            </a:r>
            <a:r>
              <a:rPr lang="en-US" sz="1400" dirty="0"/>
              <a:t>”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NOTES: </a:t>
            </a:r>
          </a:p>
          <a:p>
            <a:r>
              <a:rPr lang="en-US" sz="1400" dirty="0"/>
              <a:t>The </a:t>
            </a:r>
            <a:r>
              <a:rPr lang="en-US" sz="1400" dirty="0" err="1"/>
              <a:t>pvalues</a:t>
            </a:r>
            <a:r>
              <a:rPr lang="en-US" sz="1400" dirty="0"/>
              <a:t> showed in the volcano plots are un-adjusted. So after correcting for multiple hypothesis testing, most of these differences might vanish</a:t>
            </a:r>
          </a:p>
          <a:p>
            <a:r>
              <a:rPr lang="en-US" sz="1400" dirty="0"/>
              <a:t>To show a potentially stronger proteomic separation it would be important to do a more extended analysis of the metadata (</a:t>
            </a:r>
            <a:r>
              <a:rPr lang="en-US" sz="1400" dirty="0" err="1"/>
              <a:t>e.g</a:t>
            </a:r>
            <a:r>
              <a:rPr lang="en-US" sz="1400" dirty="0"/>
              <a:t>: looking at MSI status)</a:t>
            </a:r>
          </a:p>
          <a:p>
            <a:r>
              <a:rPr lang="en-US" sz="1400" dirty="0"/>
              <a:t>It might be possible to increase statistical power by collapsing groups (</a:t>
            </a:r>
            <a:r>
              <a:rPr lang="en-US" sz="1400" dirty="0" err="1"/>
              <a:t>e.g</a:t>
            </a:r>
            <a:r>
              <a:rPr lang="en-US" sz="1400" dirty="0"/>
              <a:t>: early [I/II] vs late [III/IV])</a:t>
            </a:r>
          </a:p>
          <a:p>
            <a:r>
              <a:rPr lang="en-US" sz="1400" dirty="0"/>
              <a:t>Tumor stage progression might depend on other factors (</a:t>
            </a:r>
            <a:r>
              <a:rPr lang="en-US" sz="1400" dirty="0" err="1"/>
              <a:t>e.g</a:t>
            </a:r>
            <a:r>
              <a:rPr lang="en-US" sz="1400" dirty="0"/>
              <a:t>: Interactions with Tumor </a:t>
            </a:r>
            <a:r>
              <a:rPr lang="en-US" sz="1400"/>
              <a:t>Microenvironment).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28121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DF68-A876-D487-24A8-7E1ED518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CPTAC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73295-38EE-CBD2-9318-A035D31EE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To better understand cancer biology, the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Clinical Proteomic Tumor Analysis Consortium (CPTAC)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integrates Proteomics and genomics/transcriptomics data</a:t>
            </a:r>
          </a:p>
          <a:p>
            <a:pPr marL="0" indent="0">
              <a:buNone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Some of the main use cases include: 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biomarker and target discovery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studies in drug mechanisms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Cancer subtype classification or stratification</a:t>
            </a: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CPTAC has released proteogenomic data for multiple tumor types, including: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Breast cancer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Ovarian cancer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Colorectal cancer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Lung adenocarcinoma and squamous cell carcinoma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Clear cell renal cell carcinoma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Endometrial carcinoma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Pediatric brain tumors (more recent expansions)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972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E0C6-07D9-C20B-2675-837376D7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Main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8183D-8B75-3FC1-B0D5-9BE8370C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present Task made use of a subset of the proteomics data ( </a:t>
            </a:r>
            <a:r>
              <a:rPr lang="en-US" sz="1800" dirty="0" err="1"/>
              <a:t>proteinGroups</a:t>
            </a:r>
            <a:r>
              <a:rPr lang="en-US" sz="1800" dirty="0"/>
              <a:t> ) data, representing cases of Endometrial carcinoma</a:t>
            </a:r>
          </a:p>
          <a:p>
            <a:r>
              <a:rPr lang="en-US" sz="1800" dirty="0"/>
              <a:t>The principal goal of this task was to carry out basic data wrangling, exploratory data analysis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262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96F0-1605-CD72-726F-93959ED8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Pre-processing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A421D-E651-AE76-E39A-60E0E09E7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7377 entries/rows in the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proteinGroups.txt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table were removed since they represent proteins not detected in any sample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resulting expression data was median normalized, and then log transformed.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column metadata table was created including the following clinical attributes: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tumor_stage_pathological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histologic_type</a:t>
            </a:r>
            <a:r>
              <a:rPr lang="en-US" sz="1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&amp; age. 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age column was also use to create a </a:t>
            </a:r>
            <a:r>
              <a:rPr lang="en-US" sz="1800" b="1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age_cat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column, which divided the cases into ‘high’ or  ‘low’ based on the median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988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F950-A200-9060-288E-FB24A436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Quality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295A-A3F9-DACD-1516-8B556174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0398"/>
            <a:ext cx="10515600" cy="318485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The idea here, is to verify  that after normalization there is comparable variability across samples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80D551-98BD-338E-A01E-90BEE0D69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79" y="1690688"/>
            <a:ext cx="11687642" cy="1871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9CF8F4-D845-7464-FC6D-2171F1606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726" y="3761519"/>
            <a:ext cx="10146547" cy="281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08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054B-3AC4-8F87-8B61-D567638D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Coverage across samples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3E205-32BE-10A5-05BA-8B2B5C44A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50" y="1793170"/>
            <a:ext cx="11684500" cy="327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2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1F950-A200-9060-288E-FB24A436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QC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7295A-A3F9-DACD-1516-8B556174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318485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There's similar variability across samples in the normalized data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median number of protein detected per sample is ca. 2300</a:t>
            </a:r>
          </a:p>
        </p:txBody>
      </p:sp>
    </p:spTree>
    <p:extLst>
      <p:ext uri="{BB962C8B-B14F-4D97-AF65-F5344CB8AC3E}">
        <p14:creationId xmlns:p14="http://schemas.microsoft.com/office/powerpoint/2010/main" val="7227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76C4-E671-9AF2-ADC6-8EDD7C1C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62664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76C4-E671-9AF2-ADC6-8EDD7C1C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4" y="2766218"/>
            <a:ext cx="319809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Distribution </a:t>
            </a:r>
            <a:br>
              <a:rPr lang="en-US" dirty="0"/>
            </a:br>
            <a:r>
              <a:rPr lang="en-US" dirty="0"/>
              <a:t>of categorical </a:t>
            </a:r>
            <a:br>
              <a:rPr lang="en-US" dirty="0"/>
            </a:br>
            <a:r>
              <a:rPr lang="en-US" dirty="0"/>
              <a:t>factors</a:t>
            </a: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19636213-762E-EA5D-C5EF-ED51A3625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974" y="0"/>
            <a:ext cx="68280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87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589</Words>
  <Application>Microsoft Macintosh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Task Summary</vt:lpstr>
      <vt:lpstr>The CPTAC data</vt:lpstr>
      <vt:lpstr>Main Goal</vt:lpstr>
      <vt:lpstr>Pre-processing summary</vt:lpstr>
      <vt:lpstr>Quality control</vt:lpstr>
      <vt:lpstr>Protein Coverage across samples</vt:lpstr>
      <vt:lpstr>QC Summary</vt:lpstr>
      <vt:lpstr>Exploratory Data Analysis</vt:lpstr>
      <vt:lpstr>Distribution  of categorical  factors</vt:lpstr>
      <vt:lpstr>tSNE applied to normalized data</vt:lpstr>
      <vt:lpstr>Hierarchical Clustering</vt:lpstr>
      <vt:lpstr>Differential Protein Abundance</vt:lpstr>
      <vt:lpstr>Effect of Age group on protein abundance</vt:lpstr>
      <vt:lpstr>Effect of Tumor stage on protein abundance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Mathias Saver</dc:creator>
  <cp:lastModifiedBy>Mathias Saver</cp:lastModifiedBy>
  <cp:revision>7</cp:revision>
  <dcterms:created xsi:type="dcterms:W3CDTF">2025-08-27T19:05:22Z</dcterms:created>
  <dcterms:modified xsi:type="dcterms:W3CDTF">2025-08-28T05:42:03Z</dcterms:modified>
</cp:coreProperties>
</file>