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72" r:id="rId4"/>
    <p:sldId id="273" r:id="rId5"/>
    <p:sldId id="260" r:id="rId6"/>
    <p:sldId id="276" r:id="rId7"/>
    <p:sldId id="277" r:id="rId8"/>
    <p:sldId id="278" r:id="rId9"/>
    <p:sldId id="279" r:id="rId10"/>
    <p:sldId id="280" r:id="rId11"/>
  </p:sldIdLst>
  <p:sldSz cx="9144000" cy="6858000" type="screen4x3"/>
  <p:notesSz cx="6805613" cy="9939338"/>
  <p:defaultTextStyle>
    <a:defPPr>
      <a:defRPr lang="ja-JP"/>
    </a:defPPr>
    <a:lvl1pPr algn="l" defTabSz="435622" rtl="0" fontAlgn="base">
      <a:spcBef>
        <a:spcPct val="0"/>
      </a:spcBef>
      <a:spcAft>
        <a:spcPct val="0"/>
      </a:spcAft>
      <a:defRPr kumimoji="1" sz="18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35622" indent="-34794" algn="l" defTabSz="435622" rtl="0" fontAlgn="base">
      <a:spcBef>
        <a:spcPct val="0"/>
      </a:spcBef>
      <a:spcAft>
        <a:spcPct val="0"/>
      </a:spcAft>
      <a:defRPr kumimoji="1" sz="18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872635" indent="-70980" algn="l" defTabSz="435622" rtl="0" fontAlgn="base">
      <a:spcBef>
        <a:spcPct val="0"/>
      </a:spcBef>
      <a:spcAft>
        <a:spcPct val="0"/>
      </a:spcAft>
      <a:defRPr kumimoji="1" sz="18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08256" indent="-105774" algn="l" defTabSz="435622" rtl="0" fontAlgn="base">
      <a:spcBef>
        <a:spcPct val="0"/>
      </a:spcBef>
      <a:spcAft>
        <a:spcPct val="0"/>
      </a:spcAft>
      <a:defRPr kumimoji="1" sz="18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745269" indent="-141960" algn="l" defTabSz="435622" rtl="0" fontAlgn="base">
      <a:spcBef>
        <a:spcPct val="0"/>
      </a:spcBef>
      <a:spcAft>
        <a:spcPct val="0"/>
      </a:spcAft>
      <a:defRPr kumimoji="1" sz="18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004136" algn="l" defTabSz="801654" rtl="0" eaLnBrk="1" latinLnBrk="0" hangingPunct="1">
      <a:defRPr kumimoji="1" sz="18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404963" algn="l" defTabSz="801654" rtl="0" eaLnBrk="1" latinLnBrk="0" hangingPunct="1">
      <a:defRPr kumimoji="1" sz="18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2805791" algn="l" defTabSz="801654" rtl="0" eaLnBrk="1" latinLnBrk="0" hangingPunct="1">
      <a:defRPr kumimoji="1" sz="18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206618" algn="l" defTabSz="801654" rtl="0" eaLnBrk="1" latinLnBrk="0" hangingPunct="1">
      <a:defRPr kumimoji="1" sz="18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64">
          <p15:clr>
            <a:srgbClr val="A4A3A4"/>
          </p15:clr>
        </p15:guide>
        <p15:guide id="2" pos="5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58AD"/>
    <a:srgbClr val="03B8DF"/>
    <a:srgbClr val="37BEF0"/>
    <a:srgbClr val="6BC8F2"/>
    <a:srgbClr val="005BAC"/>
    <a:srgbClr val="EF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2" autoAdjust="0"/>
    <p:restoredTop sz="82771" autoAdjust="0"/>
  </p:normalViewPr>
  <p:slideViewPr>
    <p:cSldViewPr>
      <p:cViewPr>
        <p:scale>
          <a:sx n="90" d="100"/>
          <a:sy n="90" d="100"/>
        </p:scale>
        <p:origin x="-246" y="-42"/>
      </p:cViewPr>
      <p:guideLst>
        <p:guide orient="horz" pos="4264"/>
        <p:guide pos="5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426" y="-102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10A3973-ACC0-4BEB-836F-5937E303C633}" type="datetimeFigureOut">
              <a:rPr lang="ja-JP" altLang="en-US"/>
              <a:pPr>
                <a:defRPr/>
              </a:pPr>
              <a:t>2017/5/15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2E6C53D-FB4B-4097-86AE-A3B26F4BA69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818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9B9FBCC-A963-46FA-B185-5F36D37E5C4E}" type="datetimeFigureOut">
              <a:rPr lang="ja-JP" altLang="en-US"/>
              <a:pPr>
                <a:defRPr/>
              </a:pPr>
              <a:t>2017/5/15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8BAF690-DB77-49B8-A4E4-1B864985B02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5321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35622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+mn-ea"/>
        <a:cs typeface="+mn-cs"/>
      </a:defRPr>
    </a:lvl1pPr>
    <a:lvl2pPr marL="435622" algn="l" defTabSz="435622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+mn-ea"/>
        <a:cs typeface="+mn-cs"/>
      </a:defRPr>
    </a:lvl2pPr>
    <a:lvl3pPr marL="872635" algn="l" defTabSz="435622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+mn-ea"/>
        <a:cs typeface="+mn-cs"/>
      </a:defRPr>
    </a:lvl3pPr>
    <a:lvl4pPr marL="1308256" algn="l" defTabSz="435622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+mn-ea"/>
        <a:cs typeface="+mn-cs"/>
      </a:defRPr>
    </a:lvl4pPr>
    <a:lvl5pPr marL="1745269" algn="l" defTabSz="435622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+mn-ea"/>
        <a:cs typeface="+mn-cs"/>
      </a:defRPr>
    </a:lvl5pPr>
    <a:lvl6pPr marL="2181903" algn="l" defTabSz="43638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618284" algn="l" defTabSz="43638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054664" algn="l" defTabSz="43638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491045" algn="l" defTabSz="43638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BAF690-DB77-49B8-A4E4-1B864985B026}" type="slidenum">
              <a:rPr lang="ja-JP" altLang="en-US" smtClean="0"/>
              <a:pPr>
                <a:defRPr/>
              </a:pPr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30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全体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2075" y="2037847"/>
            <a:ext cx="6580205" cy="607590"/>
          </a:xfrm>
          <a:prstGeom prst="rect">
            <a:avLst/>
          </a:prstGeom>
        </p:spPr>
        <p:txBody>
          <a:bodyPr vert="horz" lIns="87276" tIns="43638" rIns="87276" bIns="43638" anchor="b"/>
          <a:lstStyle>
            <a:lvl1pPr algn="l">
              <a:defRPr sz="3200" b="1" i="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21550" y="3519009"/>
            <a:ext cx="4860539" cy="2205245"/>
          </a:xfrm>
          <a:prstGeom prst="rect">
            <a:avLst/>
          </a:prstGeom>
        </p:spPr>
        <p:txBody>
          <a:bodyPr vert="horz" lIns="87276" tIns="43638" rIns="87276" bIns="43638"/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HGSｺﾞｼｯｸE" pitchFamily="50" charset="-128"/>
                <a:cs typeface="Arial" panose="020B0604020202020204" pitchFamily="34" charset="0"/>
              </a:defRPr>
            </a:lvl1pPr>
            <a:lvl2pPr marL="436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1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 flipV="1">
            <a:off x="0" y="2753925"/>
            <a:ext cx="7092280" cy="2"/>
          </a:xfrm>
          <a:prstGeom prst="line">
            <a:avLst/>
          </a:prstGeom>
          <a:ln w="19050" cap="flat" cmpd="sng" algn="ctr">
            <a:solidFill>
              <a:srgbClr val="005BA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520" y="6435715"/>
            <a:ext cx="1755195" cy="368660"/>
          </a:xfrm>
          <a:prstGeom prst="rect">
            <a:avLst/>
          </a:prstGeom>
        </p:spPr>
        <p:txBody>
          <a:bodyPr/>
          <a:lstStyle>
            <a:lvl1pPr algn="ctr">
              <a:defRPr sz="1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ja-JP" smtClean="0"/>
              <a:t>Confidential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2075" y="2037847"/>
            <a:ext cx="6580205" cy="607590"/>
          </a:xfrm>
          <a:prstGeom prst="rect">
            <a:avLst/>
          </a:prstGeom>
        </p:spPr>
        <p:txBody>
          <a:bodyPr vert="horz" lIns="87276" tIns="43638" rIns="87276" bIns="43638" anchor="b"/>
          <a:lstStyle>
            <a:lvl1pPr algn="l">
              <a:defRPr sz="3200" b="1" i="0" baseline="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>
          <a:xfrm flipV="1">
            <a:off x="0" y="2753925"/>
            <a:ext cx="7092280" cy="2"/>
          </a:xfrm>
          <a:prstGeom prst="line">
            <a:avLst/>
          </a:prstGeom>
          <a:ln w="19050" cap="flat" cmpd="sng" algn="ctr">
            <a:solidFill>
              <a:srgbClr val="005BA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520" y="6435715"/>
            <a:ext cx="1755195" cy="368660"/>
          </a:xfrm>
          <a:prstGeom prst="rect">
            <a:avLst/>
          </a:prstGeom>
        </p:spPr>
        <p:txBody>
          <a:bodyPr/>
          <a:lstStyle>
            <a:lvl1pPr algn="ctr">
              <a:defRPr sz="1800" i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Confidential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1530" y="188639"/>
            <a:ext cx="8460940" cy="585065"/>
          </a:xfrm>
          <a:prstGeom prst="rect">
            <a:avLst/>
          </a:prstGeom>
        </p:spPr>
        <p:txBody>
          <a:bodyPr lIns="87276" tIns="43638" rIns="87276" bIns="43638" anchor="ctr"/>
          <a:lstStyle>
            <a:lvl1pPr algn="l">
              <a:defRPr sz="3200" b="1" i="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0" y="863715"/>
            <a:ext cx="9144000" cy="0"/>
          </a:xfrm>
          <a:prstGeom prst="line">
            <a:avLst/>
          </a:prstGeom>
          <a:ln w="19050" cap="flat" cmpd="sng" algn="ctr">
            <a:solidFill>
              <a:srgbClr val="005BA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Confidential  © 2017 Yayoi Co., Ltd.  All rights reserved.</a:t>
            </a: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 vert="horz" wrap="square" lIns="87276" tIns="43638" rIns="87276" bIns="43638" numCol="1" anchor="t" anchorCtr="0" compatLnSpc="1">
            <a:prstTxWarp prst="textNoShape">
              <a:avLst/>
            </a:prstTxWarp>
          </a:bodyPr>
          <a:lstStyle>
            <a:lvl1pPr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E06F8C22-DD7A-40A6-8D32-0B1A0AF740E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1530" y="188639"/>
            <a:ext cx="8460940" cy="585065"/>
          </a:xfrm>
          <a:prstGeom prst="rect">
            <a:avLst/>
          </a:prstGeom>
        </p:spPr>
        <p:txBody>
          <a:bodyPr lIns="87276" tIns="43638" rIns="87276" bIns="43638" anchor="ctr"/>
          <a:lstStyle>
            <a:lvl1pPr algn="l">
              <a:defRPr sz="3200" b="1" i="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"/>
          </p:nvPr>
        </p:nvSpPr>
        <p:spPr>
          <a:xfrm>
            <a:off x="341530" y="998729"/>
            <a:ext cx="8460940" cy="5265585"/>
          </a:xfrm>
          <a:prstGeom prst="rect">
            <a:avLst/>
          </a:prstGeom>
        </p:spPr>
        <p:txBody>
          <a:bodyPr lIns="80165" tIns="40083" rIns="80165" bIns="40083"/>
          <a:lstStyle>
            <a:lvl1pPr marL="288000" indent="-288000">
              <a:buClr>
                <a:srgbClr val="005BAC"/>
              </a:buClr>
              <a:buSzPct val="100000"/>
              <a:buFont typeface="Wingdings" pitchFamily="2" charset="2"/>
              <a:buChar char="n"/>
              <a:defRPr sz="24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  <a:lvl2pPr marL="612000" indent="-288000">
              <a:buClr>
                <a:srgbClr val="005BAC"/>
              </a:buClr>
              <a:buSzPct val="88000"/>
              <a:buFont typeface="Wingdings" pitchFamily="2" charset="2"/>
              <a:buChar char="u"/>
              <a:defRPr sz="20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2pPr>
            <a:lvl3pPr marL="936000" indent="-252000">
              <a:buClr>
                <a:srgbClr val="005BAC"/>
              </a:buClr>
              <a:buFont typeface="Arial" pitchFamily="34" charset="0"/>
              <a:buChar char="•"/>
              <a:defRPr sz="18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3pPr>
            <a:lvl4pPr marL="12240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160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4pPr>
            <a:lvl5pPr marL="15120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140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 smtClean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0" y="863715"/>
            <a:ext cx="9144000" cy="0"/>
          </a:xfrm>
          <a:prstGeom prst="line">
            <a:avLst/>
          </a:prstGeom>
          <a:ln w="19050" cap="flat" cmpd="sng" algn="ctr">
            <a:solidFill>
              <a:srgbClr val="005BA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Confidential  © 2017 Yayoi Co., Ltd.  All rights reserved.</a:t>
            </a:r>
            <a:endParaRPr lang="en-US" altLang="ja-JP" dirty="0"/>
          </a:p>
        </p:txBody>
      </p:sp>
      <p:sp>
        <p:nvSpPr>
          <p:cNvPr id="11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 vert="horz" wrap="square" lIns="87276" tIns="43638" rIns="87276" bIns="43638" numCol="1" anchor="t" anchorCtr="0" compatLnSpc="1">
            <a:prstTxWarp prst="textNoShape">
              <a:avLst/>
            </a:prstTxWarp>
          </a:bodyPr>
          <a:lstStyle>
            <a:lvl1pPr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E06F8C22-DD7A-40A6-8D32-0B1A0AF740E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2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1530" y="188639"/>
            <a:ext cx="8460940" cy="585065"/>
          </a:xfrm>
          <a:prstGeom prst="rect">
            <a:avLst/>
          </a:prstGeom>
        </p:spPr>
        <p:txBody>
          <a:bodyPr lIns="87276" tIns="43638" rIns="87276" bIns="43638" anchor="ctr"/>
          <a:lstStyle>
            <a:lvl1pPr algn="l">
              <a:defRPr sz="3200" b="1" i="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"/>
          </p:nvPr>
        </p:nvSpPr>
        <p:spPr>
          <a:xfrm>
            <a:off x="341530" y="998729"/>
            <a:ext cx="4140460" cy="5265585"/>
          </a:xfrm>
          <a:prstGeom prst="rect">
            <a:avLst/>
          </a:prstGeom>
        </p:spPr>
        <p:txBody>
          <a:bodyPr lIns="80165" tIns="40083" rIns="80165" bIns="40083"/>
          <a:lstStyle>
            <a:lvl1pPr marL="288000" indent="-288000">
              <a:buClr>
                <a:srgbClr val="005BAC"/>
              </a:buClr>
              <a:buSzPct val="100000"/>
              <a:buFont typeface="Wingdings" pitchFamily="2" charset="2"/>
              <a:buChar char="n"/>
              <a:defRPr sz="24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  <a:lvl2pPr marL="612000" indent="-288000">
              <a:buClr>
                <a:srgbClr val="005BAC"/>
              </a:buClr>
              <a:buFont typeface="Wingdings" pitchFamily="2" charset="2"/>
              <a:buChar char="u"/>
              <a:defRPr sz="20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2pPr>
            <a:lvl3pPr marL="936000" indent="-252000">
              <a:buClr>
                <a:srgbClr val="005BAC"/>
              </a:buClr>
              <a:buFont typeface="Arial" pitchFamily="34" charset="0"/>
              <a:buChar char="•"/>
              <a:defRPr sz="18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3pPr>
            <a:lvl4pPr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sz="2100"/>
            </a:lvl4pPr>
            <a:lvl5pPr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sz="21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0" y="863715"/>
            <a:ext cx="9144000" cy="0"/>
          </a:xfrm>
          <a:prstGeom prst="line">
            <a:avLst/>
          </a:prstGeom>
          <a:ln w="19050" cap="flat" cmpd="sng" algn="ctr">
            <a:solidFill>
              <a:srgbClr val="005BA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 2"/>
          <p:cNvSpPr>
            <a:spLocks noGrp="1"/>
          </p:cNvSpPr>
          <p:nvPr>
            <p:ph idx="13"/>
          </p:nvPr>
        </p:nvSpPr>
        <p:spPr>
          <a:xfrm>
            <a:off x="4662010" y="998730"/>
            <a:ext cx="4140461" cy="5265585"/>
          </a:xfrm>
          <a:prstGeom prst="rect">
            <a:avLst/>
          </a:prstGeom>
        </p:spPr>
        <p:txBody>
          <a:bodyPr lIns="80165" tIns="40083" rIns="80165" bIns="40083"/>
          <a:lstStyle>
            <a:lvl1pPr marL="288000" indent="-288000">
              <a:buClr>
                <a:srgbClr val="005BAC"/>
              </a:buClr>
              <a:buSzPct val="100000"/>
              <a:buFont typeface="Wingdings" pitchFamily="2" charset="2"/>
              <a:buChar char="n"/>
              <a:defRPr sz="24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  <a:lvl2pPr marL="612000" indent="-288000">
              <a:buClr>
                <a:srgbClr val="005BAC"/>
              </a:buClr>
              <a:buFont typeface="Wingdings" pitchFamily="2" charset="2"/>
              <a:buChar char="u"/>
              <a:defRPr sz="20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2pPr>
            <a:lvl3pPr marL="936000" indent="-252000">
              <a:buClr>
                <a:srgbClr val="005BAC"/>
              </a:buClr>
              <a:buFont typeface="Arial" pitchFamily="34" charset="0"/>
              <a:buChar char="•"/>
              <a:defRPr sz="18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3pPr>
            <a:lvl4pPr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sz="2100"/>
            </a:lvl4pPr>
            <a:lvl5pPr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sz="21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Confidential  © 2017 Yayoi Co., Ltd.  All rights reserved.</a:t>
            </a:r>
            <a:endParaRPr lang="en-US" altLang="ja-JP" dirty="0"/>
          </a:p>
        </p:txBody>
      </p:sp>
      <p:sp>
        <p:nvSpPr>
          <p:cNvPr id="12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 vert="horz" wrap="square" lIns="87276" tIns="43638" rIns="87276" bIns="43638" numCol="1" anchor="t" anchorCtr="0" compatLnSpc="1">
            <a:prstTxWarp prst="textNoShape">
              <a:avLst/>
            </a:prstTxWarp>
          </a:bodyPr>
          <a:lstStyle>
            <a:lvl1pPr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E06F8C22-DD7A-40A6-8D32-0B1A0AF740E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1530" y="188639"/>
            <a:ext cx="8460940" cy="585065"/>
          </a:xfrm>
          <a:prstGeom prst="rect">
            <a:avLst/>
          </a:prstGeom>
        </p:spPr>
        <p:txBody>
          <a:bodyPr lIns="87276" tIns="43638" rIns="87276" bIns="43638" anchor="ctr"/>
          <a:lstStyle>
            <a:lvl1pPr algn="l">
              <a:defRPr sz="3200" b="1" i="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"/>
          </p:nvPr>
        </p:nvSpPr>
        <p:spPr>
          <a:xfrm>
            <a:off x="341530" y="1538789"/>
            <a:ext cx="4140460" cy="4725525"/>
          </a:xfrm>
          <a:prstGeom prst="rect">
            <a:avLst/>
          </a:prstGeom>
        </p:spPr>
        <p:txBody>
          <a:bodyPr lIns="80165" tIns="40083" rIns="80165" bIns="40083"/>
          <a:lstStyle>
            <a:lvl1pPr marL="288000" indent="-288000">
              <a:buClr>
                <a:srgbClr val="005BAC"/>
              </a:buClr>
              <a:buSzPct val="100000"/>
              <a:buFont typeface="Wingdings" pitchFamily="2" charset="2"/>
              <a:buChar char="n"/>
              <a:defRPr sz="24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  <a:lvl2pPr marL="612000" indent="-288000">
              <a:buClr>
                <a:srgbClr val="005BAC"/>
              </a:buClr>
              <a:buFont typeface="Wingdings" pitchFamily="2" charset="2"/>
              <a:buChar char="u"/>
              <a:defRPr sz="20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2pPr>
            <a:lvl3pPr marL="936000" indent="-252000">
              <a:buClr>
                <a:srgbClr val="005BAC"/>
              </a:buClr>
              <a:buFont typeface="Arial" pitchFamily="34" charset="0"/>
              <a:buChar char="•"/>
              <a:defRPr sz="18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3pPr>
            <a:lvl4pPr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sz="2100"/>
            </a:lvl4pPr>
            <a:lvl5pPr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sz="21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0" y="863715"/>
            <a:ext cx="9144000" cy="0"/>
          </a:xfrm>
          <a:prstGeom prst="line">
            <a:avLst/>
          </a:prstGeom>
          <a:ln w="19050" cap="flat" cmpd="sng" algn="ctr">
            <a:solidFill>
              <a:srgbClr val="005BA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 2"/>
          <p:cNvSpPr>
            <a:spLocks noGrp="1"/>
          </p:cNvSpPr>
          <p:nvPr>
            <p:ph idx="13"/>
          </p:nvPr>
        </p:nvSpPr>
        <p:spPr>
          <a:xfrm>
            <a:off x="4662010" y="1538790"/>
            <a:ext cx="4140461" cy="4725525"/>
          </a:xfrm>
          <a:prstGeom prst="rect">
            <a:avLst/>
          </a:prstGeom>
        </p:spPr>
        <p:txBody>
          <a:bodyPr lIns="80165" tIns="40083" rIns="80165" bIns="40083"/>
          <a:lstStyle>
            <a:lvl1pPr marL="288000" indent="-288000">
              <a:buClr>
                <a:srgbClr val="005BAC"/>
              </a:buClr>
              <a:buSzPct val="100000"/>
              <a:buFont typeface="Wingdings" pitchFamily="2" charset="2"/>
              <a:buChar char="n"/>
              <a:defRPr sz="24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  <a:lvl2pPr marL="612000" indent="-288000">
              <a:buClr>
                <a:srgbClr val="005BAC"/>
              </a:buClr>
              <a:buFont typeface="Wingdings" pitchFamily="2" charset="2"/>
              <a:buChar char="u"/>
              <a:defRPr sz="20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2pPr>
            <a:lvl3pPr marL="936000" indent="-252000">
              <a:buClr>
                <a:srgbClr val="005BAC"/>
              </a:buClr>
              <a:buFont typeface="Arial" pitchFamily="34" charset="0"/>
              <a:buChar char="•"/>
              <a:defRPr sz="18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3pPr>
            <a:lvl4pPr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sz="2100"/>
            </a:lvl4pPr>
            <a:lvl5pPr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sz="21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</p:txBody>
      </p:sp>
      <p:sp>
        <p:nvSpPr>
          <p:cNvPr id="10" name="テキスト プレースホルダ 9"/>
          <p:cNvSpPr>
            <a:spLocks noGrp="1"/>
          </p:cNvSpPr>
          <p:nvPr>
            <p:ph type="body" sz="quarter" idx="14"/>
          </p:nvPr>
        </p:nvSpPr>
        <p:spPr>
          <a:xfrm>
            <a:off x="341313" y="998731"/>
            <a:ext cx="4140200" cy="5395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5"/>
          </p:nvPr>
        </p:nvSpPr>
        <p:spPr>
          <a:xfrm>
            <a:off x="4662010" y="998730"/>
            <a:ext cx="4140200" cy="5395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Confidential  © 2017 Yayoi Co., Ltd.  All rights reserved.</a:t>
            </a:r>
            <a:endParaRPr lang="en-US" altLang="ja-JP" dirty="0"/>
          </a:p>
        </p:txBody>
      </p:sp>
      <p:sp>
        <p:nvSpPr>
          <p:cNvPr id="1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 vert="horz" wrap="square" lIns="87276" tIns="43638" rIns="87276" bIns="43638" numCol="1" anchor="t" anchorCtr="0" compatLnSpc="1">
            <a:prstTxWarp prst="textNoShape">
              <a:avLst/>
            </a:prstTxWarp>
          </a:bodyPr>
          <a:lstStyle>
            <a:lvl1pPr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E06F8C22-DD7A-40A6-8D32-0B1A0AF740E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685835" y="2130529"/>
            <a:ext cx="5907678" cy="1160275"/>
          </a:xfrm>
          <a:prstGeom prst="rect">
            <a:avLst/>
          </a:prstGeom>
        </p:spPr>
        <p:txBody>
          <a:bodyPr lIns="87276" tIns="43638" rIns="87276" bIns="43638"/>
          <a:lstStyle>
            <a:lvl1pPr algn="l">
              <a:defRPr sz="3200">
                <a:solidFill>
                  <a:srgbClr val="005BAC"/>
                </a:solidFill>
              </a:defRPr>
            </a:lvl1pPr>
          </a:lstStyle>
          <a:p>
            <a:pPr defTabSz="436381" fontAlgn="auto">
              <a:spcAft>
                <a:spcPts val="0"/>
              </a:spcAft>
              <a:defRPr/>
            </a:pPr>
            <a:endParaRPr lang="ja-JP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685835" y="3886776"/>
            <a:ext cx="6400663" cy="1751929"/>
          </a:xfrm>
          <a:prstGeom prst="rect">
            <a:avLst/>
          </a:prstGeom>
        </p:spPr>
        <p:txBody>
          <a:bodyPr lIns="87276" tIns="43638" rIns="87276" bIns="43638"/>
          <a:lstStyle>
            <a:lvl1pPr marL="0" indent="0" algn="ctr">
              <a:buNone/>
              <a:defRPr>
                <a:solidFill>
                  <a:srgbClr val="005BAC"/>
                </a:solidFill>
              </a:defRPr>
            </a:lvl1pPr>
            <a:lvl2pPr marL="497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defTabSz="436381"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ja-JP" altLang="en-US" sz="1100" dirty="0">
              <a:latin typeface="+mn-lt"/>
              <a:ea typeface="+mn-ea"/>
            </a:endParaRPr>
          </a:p>
        </p:txBody>
      </p:sp>
      <p:pic>
        <p:nvPicPr>
          <p:cNvPr id="6" name="図 5" descr="top_logo_4_3_85%_0706_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372704"/>
            <a:ext cx="9144000" cy="4852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7" r:id="rId2"/>
    <p:sldLayoutId id="2147483656" r:id="rId3"/>
    <p:sldLayoutId id="2147483653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35622" rtl="0" eaLnBrk="1" fontAlgn="base" hangingPunct="1">
        <a:spcBef>
          <a:spcPct val="0"/>
        </a:spcBef>
        <a:spcAft>
          <a:spcPct val="0"/>
        </a:spcAft>
        <a:defRPr kumimoji="1" sz="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5622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defTabSz="435622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defTabSz="435622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defTabSz="435622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00827" algn="ctr" defTabSz="435622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801654" algn="ctr" defTabSz="435622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202482" algn="ctr" defTabSz="435622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603309" algn="ctr" defTabSz="435622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27064" indent="-327064" algn="l" defTabSz="43562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8407" indent="-271394" algn="l" defTabSz="43562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749" indent="-217115" algn="l" defTabSz="43562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6763" indent="-217115" algn="l" defTabSz="43562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2383" indent="-217115" algn="l" defTabSz="43562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93" indent="-218190" algn="l" defTabSz="436381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474" indent="-218190" algn="l" defTabSz="436381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854" indent="-218190" algn="l" defTabSz="436381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235" indent="-218190" algn="l" defTabSz="436381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638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81" algn="l" defTabSz="43638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61" algn="l" defTabSz="43638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142" algn="l" defTabSz="43638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523" algn="l" defTabSz="43638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903" algn="l" defTabSz="43638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284" algn="l" defTabSz="43638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664" algn="l" defTabSz="43638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1045" algn="l" defTabSz="43638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Sass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 txBox="1">
            <a:spLocks/>
          </p:cNvSpPr>
          <p:nvPr/>
        </p:nvSpPr>
        <p:spPr>
          <a:xfrm>
            <a:off x="521549" y="3113964"/>
            <a:ext cx="1845205" cy="315035"/>
          </a:xfrm>
          <a:prstGeom prst="rect">
            <a:avLst/>
          </a:prstGeom>
        </p:spPr>
        <p:txBody>
          <a:bodyPr vert="horz" wrap="square" lIns="87276" tIns="43638" rIns="87276" bIns="43638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2017</a:t>
            </a:r>
            <a:r>
              <a:rPr lang="ja-JP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年</a:t>
            </a: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05</a:t>
            </a:r>
            <a:r>
              <a:rPr lang="ja-JP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月</a:t>
            </a: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r>
              <a:rPr lang="ja-JP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日</a:t>
            </a:r>
            <a:endParaRPr lang="en-US" altLang="ja-JP" sz="14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1" algn="l"/>
            <a:r>
              <a:rPr lang="en-US" altLang="ja-JP" sz="3200" dirty="0" smtClean="0">
                <a:solidFill>
                  <a:prstClr val="black"/>
                </a:solidFill>
                <a:latin typeface="+mj-lt"/>
                <a:ea typeface="+mj-ea"/>
                <a:cs typeface="メイリオ" pitchFamily="50" charset="-128"/>
              </a:rPr>
              <a:t>Sass</a:t>
            </a:r>
            <a:r>
              <a:rPr lang="ja-JP" altLang="en-US" sz="3200" dirty="0" smtClean="0">
                <a:solidFill>
                  <a:prstClr val="black"/>
                </a:solidFill>
                <a:latin typeface="+mj-ea"/>
                <a:ea typeface="+mj-ea"/>
                <a:cs typeface="メイリオ" pitchFamily="50" charset="-128"/>
              </a:rPr>
              <a:t>の基本機能</a:t>
            </a:r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/>
            </a:r>
            <a:b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</a:br>
            <a:r>
              <a:rPr lang="ja-JP" altLang="en-US" sz="2400" b="0" dirty="0" smtClean="0">
                <a:solidFill>
                  <a:prstClr val="black"/>
                </a:solidFill>
                <a:cs typeface="メイリオ" pitchFamily="50" charset="-128"/>
              </a:rPr>
              <a:t>　～</a:t>
            </a:r>
            <a:r>
              <a:rPr lang="en-US" altLang="ja-JP" sz="2400" dirty="0" smtClean="0">
                <a:solidFill>
                  <a:prstClr val="black"/>
                </a:solidFill>
                <a:latin typeface="+mj-lt"/>
                <a:cs typeface="メイリオ" pitchFamily="50" charset="-128"/>
              </a:rPr>
              <a:t>@</a:t>
            </a:r>
            <a:r>
              <a:rPr lang="en-US" altLang="ja-JP" sz="2400" dirty="0">
                <a:solidFill>
                  <a:prstClr val="black"/>
                </a:solidFill>
                <a:latin typeface="+mj-lt"/>
                <a:cs typeface="メイリオ" pitchFamily="50" charset="-128"/>
              </a:rPr>
              <a:t>import</a:t>
            </a:r>
            <a:r>
              <a:rPr lang="ja-JP" altLang="en-US" sz="2400" dirty="0">
                <a:solidFill>
                  <a:prstClr val="black"/>
                </a:solidFill>
                <a:latin typeface="+mj-lt"/>
                <a:cs typeface="メイリオ" pitchFamily="50" charset="-128"/>
              </a:rPr>
              <a:t>とパーシャルを利用した</a:t>
            </a:r>
            <a:r>
              <a:rPr lang="en-US" altLang="ja-JP" sz="2400" dirty="0">
                <a:solidFill>
                  <a:prstClr val="black"/>
                </a:solidFill>
                <a:latin typeface="+mj-lt"/>
                <a:cs typeface="メイリオ" pitchFamily="50" charset="-128"/>
              </a:rPr>
              <a:t>CSS</a:t>
            </a:r>
            <a:r>
              <a:rPr lang="ja-JP" altLang="en-US" sz="2400" dirty="0">
                <a:solidFill>
                  <a:prstClr val="black"/>
                </a:solidFill>
                <a:latin typeface="+mj-lt"/>
                <a:cs typeface="メイリオ" pitchFamily="50" charset="-128"/>
              </a:rPr>
              <a:t>のコンポーネント化</a:t>
            </a:r>
            <a:r>
              <a:rPr lang="ja-JP" altLang="en-US" sz="2400" b="0" dirty="0" smtClean="0">
                <a:solidFill>
                  <a:prstClr val="black"/>
                </a:solidFill>
                <a:cs typeface="メイリオ" pitchFamily="50" charset="-128"/>
              </a:rPr>
              <a:t>～</a:t>
            </a:r>
            <a:endParaRPr kumimoji="1" lang="ja-JP" altLang="en-US" sz="2400" b="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41530" y="1124744"/>
            <a:ext cx="4140460" cy="5139570"/>
          </a:xfrm>
        </p:spPr>
        <p:txBody>
          <a:bodyPr/>
          <a:lstStyle/>
          <a:p>
            <a:pPr lvl="0" eaLnBrk="0" hangingPunct="0"/>
            <a:r>
              <a:rPr lang="en-US" altLang="ja-JP" sz="2000" dirty="0" smtClean="0">
                <a:solidFill>
                  <a:srgbClr val="FF0000"/>
                </a:solidFill>
                <a:cs typeface="メイリオ" pitchFamily="50" charset="-128"/>
              </a:rPr>
              <a:t>_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font.scss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　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$ font-large: 21px;</a:t>
            </a:r>
          </a:p>
          <a:p>
            <a:pPr marL="0" lvl="0" indent="0" eaLnBrk="0" hangingPunct="0">
              <a:buNone/>
            </a:pP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　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$ font-middle: 17px;</a:t>
            </a:r>
          </a:p>
          <a:p>
            <a:pPr marL="0" lvl="0" indent="0" eaLnBrk="0" hangingPunct="0">
              <a:buNone/>
            </a:pP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　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$ font-small: 15px</a:t>
            </a: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;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lvl="0" eaLnBrk="0" hangingPunct="0"/>
            <a:r>
              <a:rPr lang="en-US" altLang="ja-JP" sz="2000" dirty="0" smtClean="0">
                <a:solidFill>
                  <a:srgbClr val="FF0000"/>
                </a:solidFill>
                <a:cs typeface="メイリオ" pitchFamily="50" charset="-128"/>
              </a:rPr>
              <a:t>_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color.scss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0" indent="0" eaLnBrk="0" hangingPunct="0">
              <a:buNone/>
            </a:pP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　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$ y-blue: </a:t>
            </a: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#005BAC;</a:t>
            </a:r>
            <a:endParaRPr lang="en-US" altLang="ja-JP" sz="2000" dirty="0"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　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$ warning:#FCBA04;</a:t>
            </a:r>
          </a:p>
          <a:p>
            <a:pPr marL="0" lvl="0" indent="0" eaLnBrk="0" hangingPunct="0">
              <a:buNone/>
            </a:pP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　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$ error: #FE4A49;</a:t>
            </a: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3"/>
          </p:nvPr>
        </p:nvSpPr>
        <p:spPr>
          <a:xfrm>
            <a:off x="4662010" y="1124744"/>
            <a:ext cx="4140461" cy="5139571"/>
          </a:xfrm>
        </p:spPr>
        <p:txBody>
          <a:bodyPr/>
          <a:lstStyle/>
          <a:p>
            <a:r>
              <a:rPr kumimoji="1" lang="en-US" altLang="ja-JP" sz="2000" dirty="0" err="1" smtClean="0"/>
              <a:t>index.scss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FF0000"/>
                </a:solidFill>
              </a:rPr>
              <a:t>　</a:t>
            </a:r>
            <a:r>
              <a:rPr lang="en-US" altLang="ja-JP" sz="2000" dirty="0" smtClean="0">
                <a:solidFill>
                  <a:srgbClr val="FF0000"/>
                </a:solidFill>
              </a:rPr>
              <a:t>@import  “../../_font”;</a:t>
            </a:r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FF0000"/>
                </a:solidFill>
              </a:rPr>
              <a:t>　</a:t>
            </a:r>
            <a:r>
              <a:rPr lang="en-US" altLang="ja-JP" sz="2000" dirty="0" smtClean="0">
                <a:solidFill>
                  <a:srgbClr val="FF0000"/>
                </a:solidFill>
              </a:rPr>
              <a:t>@</a:t>
            </a:r>
            <a:r>
              <a:rPr lang="en-US" altLang="ja-JP" sz="2000" dirty="0">
                <a:solidFill>
                  <a:srgbClr val="FF0000"/>
                </a:solidFill>
              </a:rPr>
              <a:t>import  </a:t>
            </a:r>
            <a:r>
              <a:rPr lang="en-US" altLang="ja-JP" sz="2000" dirty="0" smtClean="0">
                <a:solidFill>
                  <a:srgbClr val="FF0000"/>
                </a:solidFill>
              </a:rPr>
              <a:t>“</a:t>
            </a:r>
            <a:r>
              <a:rPr lang="en-US" altLang="ja-JP" sz="2000" dirty="0">
                <a:solidFill>
                  <a:srgbClr val="FF0000"/>
                </a:solidFill>
              </a:rPr>
              <a:t>../../</a:t>
            </a:r>
            <a:r>
              <a:rPr lang="en-US" altLang="ja-JP" sz="2000" dirty="0" smtClean="0">
                <a:solidFill>
                  <a:srgbClr val="FF0000"/>
                </a:solidFill>
              </a:rPr>
              <a:t>_color”;</a:t>
            </a:r>
          </a:p>
          <a:p>
            <a:pPr marL="0" indent="0">
              <a:buNone/>
            </a:pPr>
            <a:endParaRPr lang="en-US" altLang="ja-JP" sz="2000" dirty="0" smtClean="0">
              <a:solidFill>
                <a:srgbClr val="FF0000"/>
              </a:solidFill>
            </a:endParaRPr>
          </a:p>
          <a:p>
            <a:pPr marL="0" lvl="0" indent="0" eaLnBrk="0" hangingPunc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.body{</a:t>
            </a:r>
          </a:p>
          <a:p>
            <a:pPr marL="0" lvl="0" indent="0" eaLnBrk="0" hangingPunct="0">
              <a:buNone/>
            </a:pP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    </a:t>
            </a:r>
            <a:r>
              <a:rPr lang="ja-JP" altLang="en-US" sz="2000" dirty="0">
                <a:solidFill>
                  <a:prstClr val="black"/>
                </a:solidFill>
                <a:cs typeface="メイリオ" pitchFamily="50" charset="-128"/>
              </a:rPr>
              <a:t>　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color: $y-blue;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  <a:endParaRPr lang="en-US" altLang="ja-JP" sz="2000" dirty="0">
              <a:solidFill>
                <a:prstClr val="black"/>
              </a:solidFill>
              <a:cs typeface="メイリオ" pitchFamily="50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fld id="{E06F8C22-DD7A-40A6-8D32-0B1A0AF740E1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altLang="ja-JP" dirty="0" smtClean="0"/>
              <a:t>© </a:t>
            </a:r>
            <a:r>
              <a:rPr lang="en-US" altLang="ja-JP" dirty="0" smtClean="0"/>
              <a:t>2017 Yayoi Co., Ltd.  All rights reserved.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992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hangingPunct="0"/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Sass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の概要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lvl="0" eaLnBrk="0" hangingPunct="0"/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ass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の基本機能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lvl="1" eaLnBrk="0" hangingPunct="0"/>
            <a:r>
              <a:rPr lang="en-US" altLang="ja-JP" sz="1800" dirty="0" smtClean="0"/>
              <a:t>HTML</a:t>
            </a:r>
            <a:r>
              <a:rPr lang="ja-JP" altLang="en-US" sz="1800" dirty="0"/>
              <a:t>構造</a:t>
            </a:r>
            <a:r>
              <a:rPr lang="ja-JP" altLang="en-US" sz="1800" dirty="0" smtClean="0"/>
              <a:t>に沿った階層化</a:t>
            </a:r>
            <a:endParaRPr lang="en-US" altLang="ja-JP" sz="1800" dirty="0" smtClean="0"/>
          </a:p>
          <a:p>
            <a:pPr lvl="1" eaLnBrk="0" hangingPunct="0"/>
            <a:r>
              <a:rPr lang="en-US" altLang="ja-JP" sz="1800" dirty="0" smtClean="0">
                <a:solidFill>
                  <a:prstClr val="black"/>
                </a:solidFill>
                <a:cs typeface="メイリオ" pitchFamily="50" charset="-128"/>
              </a:rPr>
              <a:t>&amp;</a:t>
            </a:r>
            <a:r>
              <a:rPr lang="ja-JP" altLang="en-US" sz="1800" dirty="0" smtClean="0">
                <a:solidFill>
                  <a:prstClr val="black"/>
                </a:solidFill>
                <a:cs typeface="メイリオ" pitchFamily="50" charset="-128"/>
              </a:rPr>
              <a:t>を利用した親セレクタの参照</a:t>
            </a:r>
            <a:endParaRPr lang="en-US" altLang="ja-JP" sz="18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lvl="1" eaLnBrk="0" hangingPunct="0"/>
            <a:r>
              <a:rPr lang="ja-JP" altLang="en-US" sz="1800" dirty="0" smtClean="0">
                <a:solidFill>
                  <a:prstClr val="black"/>
                </a:solidFill>
                <a:cs typeface="メイリオ" pitchFamily="50" charset="-128"/>
              </a:rPr>
              <a:t>変数の利用</a:t>
            </a:r>
            <a:endParaRPr lang="en-US" altLang="ja-JP" sz="18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lvl="1" eaLnBrk="0" hangingPunct="0"/>
            <a:r>
              <a:rPr lang="ja-JP" altLang="en-US" sz="1800" dirty="0">
                <a:solidFill>
                  <a:prstClr val="black"/>
                </a:solidFill>
                <a:cs typeface="メイリオ" pitchFamily="50" charset="-128"/>
              </a:rPr>
              <a:t>コメント</a:t>
            </a:r>
            <a:r>
              <a:rPr lang="ja-JP" altLang="en-US" sz="1800" dirty="0" smtClean="0">
                <a:solidFill>
                  <a:prstClr val="black"/>
                </a:solidFill>
                <a:cs typeface="メイリオ" pitchFamily="50" charset="-128"/>
              </a:rPr>
              <a:t>の利用</a:t>
            </a:r>
            <a:endParaRPr lang="en-US" altLang="ja-JP" sz="18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lvl="1" eaLnBrk="0" hangingPunct="0"/>
            <a:r>
              <a:rPr lang="en-US" altLang="ja-JP" sz="1800" dirty="0" smtClean="0">
                <a:solidFill>
                  <a:prstClr val="black"/>
                </a:solidFill>
                <a:cs typeface="メイリオ" pitchFamily="50" charset="-128"/>
              </a:rPr>
              <a:t>@</a:t>
            </a:r>
            <a:r>
              <a:rPr lang="en-US" altLang="ja-JP" sz="1800" dirty="0" err="1" smtClean="0">
                <a:solidFill>
                  <a:prstClr val="black"/>
                </a:solidFill>
                <a:cs typeface="メイリオ" pitchFamily="50" charset="-128"/>
              </a:rPr>
              <a:t>mixin</a:t>
            </a:r>
            <a:r>
              <a:rPr lang="ja-JP" altLang="en-US" sz="1800" dirty="0" smtClean="0">
                <a:solidFill>
                  <a:prstClr val="black"/>
                </a:solidFill>
                <a:cs typeface="メイリオ" pitchFamily="50" charset="-128"/>
              </a:rPr>
              <a:t>と</a:t>
            </a:r>
            <a:r>
              <a:rPr lang="en-US" altLang="ja-JP" sz="1800" dirty="0" smtClean="0">
                <a:solidFill>
                  <a:prstClr val="black"/>
                </a:solidFill>
                <a:cs typeface="メイリオ" pitchFamily="50" charset="-128"/>
              </a:rPr>
              <a:t>@include</a:t>
            </a:r>
          </a:p>
          <a:p>
            <a:pPr lvl="1" eaLnBrk="0" hangingPunct="0"/>
            <a:r>
              <a:rPr lang="en-US" altLang="ja-JP" sz="1800" dirty="0" smtClean="0">
                <a:solidFill>
                  <a:prstClr val="black"/>
                </a:solidFill>
                <a:cs typeface="メイリオ" pitchFamily="50" charset="-128"/>
              </a:rPr>
              <a:t>@import</a:t>
            </a:r>
            <a:r>
              <a:rPr lang="ja-JP" altLang="en-US" sz="1800" dirty="0" smtClean="0">
                <a:solidFill>
                  <a:prstClr val="black"/>
                </a:solidFill>
                <a:cs typeface="メイリオ" pitchFamily="50" charset="-128"/>
              </a:rPr>
              <a:t>とパーシャルを利用した</a:t>
            </a:r>
            <a:r>
              <a:rPr lang="en-US" altLang="ja-JP" sz="1800" dirty="0" smtClean="0">
                <a:solidFill>
                  <a:prstClr val="black"/>
                </a:solidFill>
                <a:cs typeface="メイリオ" pitchFamily="50" charset="-128"/>
              </a:rPr>
              <a:t>CSS</a:t>
            </a:r>
            <a:r>
              <a:rPr lang="ja-JP" altLang="en-US" sz="1800" dirty="0" smtClean="0">
                <a:solidFill>
                  <a:prstClr val="black"/>
                </a:solidFill>
                <a:cs typeface="メイリオ" pitchFamily="50" charset="-128"/>
              </a:rPr>
              <a:t>のコンポーネント化</a:t>
            </a:r>
            <a:endParaRPr lang="en-US" altLang="ja-JP" sz="18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lvl="1" eaLnBrk="0" hangingPunct="0"/>
            <a:r>
              <a:rPr lang="ja-JP" altLang="en-US" sz="1800" dirty="0" smtClean="0">
                <a:solidFill>
                  <a:prstClr val="black"/>
                </a:solidFill>
                <a:cs typeface="メイリオ" pitchFamily="50" charset="-128"/>
              </a:rPr>
              <a:t>注意点</a:t>
            </a:r>
            <a:endParaRPr lang="en-US" altLang="ja-JP" sz="1800" dirty="0">
              <a:solidFill>
                <a:prstClr val="black"/>
              </a:solidFill>
              <a:cs typeface="メイリオ" pitchFamily="50" charset="-128"/>
            </a:endParaRPr>
          </a:p>
          <a:p>
            <a:pPr lvl="2" eaLnBrk="0" hangingPunct="0"/>
            <a:r>
              <a:rPr lang="ja-JP" altLang="en-US" sz="1600" dirty="0" smtClean="0">
                <a:solidFill>
                  <a:prstClr val="black"/>
                </a:solidFill>
                <a:cs typeface="メイリオ" pitchFamily="50" charset="-128"/>
              </a:rPr>
              <a:t>ネスト時の</a:t>
            </a:r>
            <a:r>
              <a:rPr lang="en-US" altLang="ja-JP" sz="1600" dirty="0" smtClean="0">
                <a:solidFill>
                  <a:prstClr val="black"/>
                </a:solidFill>
                <a:cs typeface="メイリオ" pitchFamily="50" charset="-128"/>
              </a:rPr>
              <a:t>&amp;</a:t>
            </a:r>
            <a:r>
              <a:rPr lang="ja-JP" altLang="en-US" sz="1600" dirty="0" smtClean="0">
                <a:solidFill>
                  <a:prstClr val="black"/>
                </a:solidFill>
                <a:cs typeface="メイリオ" pitchFamily="50" charset="-128"/>
              </a:rPr>
              <a:t>とスペース</a:t>
            </a:r>
            <a:endParaRPr lang="en-US" altLang="ja-JP" sz="16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lvl="2" eaLnBrk="0" hangingPunct="0"/>
            <a:r>
              <a:rPr lang="ja-JP" altLang="en-US" sz="1600" dirty="0" smtClean="0">
                <a:solidFill>
                  <a:prstClr val="black"/>
                </a:solidFill>
                <a:cs typeface="メイリオ" pitchFamily="50" charset="-128"/>
              </a:rPr>
              <a:t>コンパイルした</a:t>
            </a:r>
            <a:r>
              <a:rPr lang="en-US" altLang="ja-JP" sz="1600" dirty="0" smtClean="0">
                <a:solidFill>
                  <a:prstClr val="black"/>
                </a:solidFill>
                <a:cs typeface="メイリオ" pitchFamily="50" charset="-128"/>
              </a:rPr>
              <a:t>CSS</a:t>
            </a:r>
            <a:r>
              <a:rPr lang="ja-JP" altLang="en-US" sz="1600" dirty="0" smtClean="0">
                <a:solidFill>
                  <a:prstClr val="black"/>
                </a:solidFill>
                <a:cs typeface="メイリオ" pitchFamily="50" charset="-128"/>
              </a:rPr>
              <a:t>を見る</a:t>
            </a:r>
            <a:endParaRPr lang="en-US" altLang="ja-JP" sz="1600" dirty="0">
              <a:solidFill>
                <a:prstClr val="black"/>
              </a:solidFill>
              <a:cs typeface="メイリオ" pitchFamily="50" charset="-128"/>
            </a:endParaRPr>
          </a:p>
          <a:p>
            <a:pPr eaLnBrk="0" hangingPunct="0">
              <a:buClr>
                <a:srgbClr val="1F58AD"/>
              </a:buClr>
            </a:pP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実践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645750" lvl="2" indent="-285750" eaLnBrk="0" hangingPunct="0">
              <a:buClr>
                <a:srgbClr val="1F58AD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>gulp</a:t>
            </a:r>
            <a:r>
              <a:rPr lang="ja-JP" altLang="en-US" dirty="0" smtClean="0">
                <a:solidFill>
                  <a:prstClr val="black"/>
                </a:solidFill>
                <a:cs typeface="メイリオ" pitchFamily="50" charset="-128"/>
              </a:rPr>
              <a:t>を利用した</a:t>
            </a:r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メイリオ" pitchFamily="50" charset="-128"/>
              </a:rPr>
              <a:t>ass</a:t>
            </a:r>
            <a:r>
              <a:rPr lang="ja-JP" altLang="en-US" dirty="0" smtClean="0">
                <a:solidFill>
                  <a:prstClr val="black"/>
                </a:solidFill>
                <a:cs typeface="メイリオ" pitchFamily="50" charset="-128"/>
              </a:rPr>
              <a:t>のコンパイル</a:t>
            </a:r>
            <a:endParaRPr lang="en-US" altLang="ja-JP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933750" lvl="3" indent="-285750" eaLnBrk="0" hangingPunct="0">
              <a:buClr>
                <a:srgbClr val="1F58A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prstClr val="black"/>
                </a:solidFill>
                <a:cs typeface="メイリオ" pitchFamily="50" charset="-128"/>
              </a:rPr>
              <a:t>g</a:t>
            </a:r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>ulp</a:t>
            </a:r>
            <a:r>
              <a:rPr lang="ja-JP" altLang="en-US" dirty="0" smtClean="0">
                <a:solidFill>
                  <a:prstClr val="black"/>
                </a:solidFill>
                <a:cs typeface="メイリオ" pitchFamily="50" charset="-128"/>
              </a:rPr>
              <a:t>のインストール</a:t>
            </a:r>
            <a:endParaRPr lang="en-US" altLang="ja-JP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933750" lvl="3" indent="-285750" eaLnBrk="0" hangingPunct="0">
              <a:buClr>
                <a:srgbClr val="1F58AD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  <a:cs typeface="メイリオ" pitchFamily="50" charset="-128"/>
              </a:rPr>
              <a:t>コンパイルした</a:t>
            </a:r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>CSS</a:t>
            </a:r>
            <a:r>
              <a:rPr lang="ja-JP" altLang="en-US" dirty="0" smtClean="0">
                <a:solidFill>
                  <a:prstClr val="black"/>
                </a:solidFill>
                <a:cs typeface="メイリオ" pitchFamily="50" charset="-128"/>
              </a:rPr>
              <a:t>ファイルの読み込み</a:t>
            </a:r>
            <a:endParaRPr lang="en-US" altLang="ja-JP" sz="2000" dirty="0">
              <a:solidFill>
                <a:prstClr val="black"/>
              </a:solidFill>
              <a:cs typeface="メイリオ" pitchFamily="50" charset="-128"/>
            </a:endParaRPr>
          </a:p>
          <a:p>
            <a:pPr lvl="4" eaLnBrk="0" hangingPunct="0">
              <a:buClr>
                <a:srgbClr val="1F497D">
                  <a:lumMod val="60000"/>
                  <a:lumOff val="40000"/>
                </a:srgbClr>
              </a:buClr>
            </a:pPr>
            <a:endParaRPr lang="ja-JP" altLang="en-US" sz="1200" dirty="0">
              <a:solidFill>
                <a:prstClr val="black"/>
              </a:solidFill>
              <a:latin typeface="Arial"/>
              <a:ea typeface="HGSｺﾞｼｯｸE"/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fld id="{E06F8C22-DD7A-40A6-8D32-0B1A0AF740E1}" type="slidenum">
              <a:rPr lang="ja-JP" altLang="en-US" smtClean="0"/>
              <a:pPr/>
              <a:t>2</a:t>
            </a:fld>
            <a:endParaRPr lang="en-US" altLang="ja-JP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altLang="ja-JP" dirty="0" smtClean="0"/>
              <a:t>© </a:t>
            </a:r>
            <a:r>
              <a:rPr lang="en-US" altLang="ja-JP" dirty="0" smtClean="0"/>
              <a:t>2017 Yayoi Co., Ltd.  All rights reserved.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メイリオ" pitchFamily="50" charset="-128"/>
              </a:rPr>
              <a:t>ass</a:t>
            </a:r>
            <a:r>
              <a:rPr lang="ja-JP" altLang="en-US" dirty="0" smtClean="0">
                <a:solidFill>
                  <a:prstClr val="black"/>
                </a:solidFill>
                <a:cs typeface="メイリオ" pitchFamily="50" charset="-128"/>
              </a:rPr>
              <a:t>の</a:t>
            </a:r>
            <a:r>
              <a:rPr lang="ja-JP" altLang="en-US" dirty="0">
                <a:solidFill>
                  <a:prstClr val="black"/>
                </a:solidFill>
                <a:cs typeface="メイリオ" pitchFamily="50" charset="-128"/>
              </a:rPr>
              <a:t>概要</a:t>
            </a:r>
            <a:endParaRPr kumimoji="1" lang="ja-JP" altLang="en-US" dirty="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hangingPunct="0"/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Sass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とは</a:t>
            </a:r>
          </a:p>
          <a:p>
            <a:pPr marL="0" lvl="0" indent="0" eaLnBrk="0" hangingPunct="0">
              <a:buNone/>
            </a:pP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「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Syntactically Awesome 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Stylesheets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」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（訳：構文的にイケてるスタイルシート）の略。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CSS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を拡張したメタ言語。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CSS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を効率的に記載</a:t>
            </a:r>
            <a:r>
              <a:rPr lang="ja-JP" altLang="en-US" sz="2000" dirty="0" err="1" smtClean="0">
                <a:solidFill>
                  <a:prstClr val="black"/>
                </a:solidFill>
                <a:cs typeface="メイリオ" pitchFamily="50" charset="-128"/>
              </a:rPr>
              <a:t>できるよう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ように作られた言語。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fld id="{E06F8C22-DD7A-40A6-8D32-0B1A0AF740E1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altLang="ja-JP" dirty="0" smtClean="0"/>
              <a:t>© </a:t>
            </a:r>
            <a:r>
              <a:rPr lang="en-US" altLang="ja-JP" dirty="0" smtClean="0"/>
              <a:t>2017 Yayoi Co., Ltd.  All rights reserved.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59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メイリオ" pitchFamily="50" charset="-128"/>
              </a:rPr>
              <a:t>ass</a:t>
            </a:r>
            <a:r>
              <a:rPr lang="ja-JP" altLang="en-US" dirty="0" smtClean="0">
                <a:solidFill>
                  <a:prstClr val="black"/>
                </a:solidFill>
                <a:cs typeface="メイリオ" pitchFamily="50" charset="-128"/>
              </a:rPr>
              <a:t>の</a:t>
            </a:r>
            <a:r>
              <a:rPr lang="ja-JP" altLang="en-US" dirty="0">
                <a:solidFill>
                  <a:prstClr val="black"/>
                </a:solidFill>
                <a:cs typeface="メイリオ" pitchFamily="50" charset="-128"/>
              </a:rPr>
              <a:t>概要</a:t>
            </a:r>
            <a:endParaRPr kumimoji="1" lang="ja-JP" altLang="en-US" dirty="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hangingPunct="0"/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s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ass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ファイルと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scss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ファイル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Sass</a:t>
            </a:r>
            <a:r>
              <a:rPr lang="ja-JP" altLang="en-US" sz="2000" dirty="0" err="1" smtClean="0">
                <a:solidFill>
                  <a:prstClr val="black"/>
                </a:solidFill>
                <a:cs typeface="メイリオ" pitchFamily="50" charset="-128"/>
              </a:rPr>
              <a:t>には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以下の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2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種類の記法がある。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r>
              <a:rPr lang="en-US" altLang="ja-JP" sz="2000" dirty="0" err="1">
                <a:solidFill>
                  <a:prstClr val="black"/>
                </a:solidFill>
                <a:cs typeface="メイリオ" pitchFamily="50" charset="-128"/>
              </a:rPr>
              <a:t>s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css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の方が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CSS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の記法と似ており、広く普及している</a:t>
            </a:r>
            <a:r>
              <a:rPr lang="ja-JP" altLang="en-US" sz="2000" dirty="0">
                <a:solidFill>
                  <a:prstClr val="black"/>
                </a:solidFill>
                <a:cs typeface="メイリオ" pitchFamily="50" charset="-128"/>
              </a:rPr>
              <a:t>。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lvl="1" eaLnBrk="0" hangingPunct="0"/>
            <a:r>
              <a:rPr lang="en-US" altLang="ja-JP" sz="1800" dirty="0" smtClean="0"/>
              <a:t>sass</a:t>
            </a:r>
          </a:p>
          <a:p>
            <a:pPr lvl="1" eaLnBrk="0" hangingPunct="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セレクタの後に</a:t>
            </a:r>
            <a:r>
              <a:rPr lang="en-US" altLang="ja-JP" sz="1600" dirty="0" smtClean="0"/>
              <a:t>{ } </a:t>
            </a:r>
            <a:r>
              <a:rPr lang="ja-JP" altLang="en-US" sz="1600" dirty="0" smtClean="0"/>
              <a:t>を使わない</a:t>
            </a:r>
            <a:endParaRPr lang="en-US" altLang="ja-JP" sz="1600" dirty="0" smtClean="0"/>
          </a:p>
          <a:p>
            <a:pPr lvl="1" eaLnBrk="0" hangingPunct="0">
              <a:buFont typeface="Arial" panose="020B0604020202020204" pitchFamily="34" charset="0"/>
              <a:buChar char="•"/>
            </a:pPr>
            <a:r>
              <a:rPr lang="ja-JP" altLang="en-US" sz="1600" dirty="0"/>
              <a:t>スタイル</a:t>
            </a:r>
            <a:r>
              <a:rPr lang="ja-JP" altLang="en-US" sz="1600" dirty="0" smtClean="0"/>
              <a:t>の</a:t>
            </a:r>
            <a:r>
              <a:rPr lang="ja-JP" altLang="en-US" sz="1600" dirty="0"/>
              <a:t>後</a:t>
            </a:r>
            <a:r>
              <a:rPr lang="ja-JP" altLang="en-US" sz="1600" dirty="0" smtClean="0"/>
              <a:t>に</a:t>
            </a:r>
            <a:r>
              <a:rPr lang="en-US" altLang="ja-JP" sz="1600" dirty="0" smtClean="0"/>
              <a:t>; </a:t>
            </a:r>
            <a:r>
              <a:rPr lang="ja-JP" altLang="en-US" sz="1600" dirty="0" smtClean="0"/>
              <a:t>を使わない</a:t>
            </a:r>
            <a:endParaRPr lang="en-US" altLang="ja-JP" sz="1600" dirty="0" smtClean="0"/>
          </a:p>
          <a:p>
            <a:pPr lvl="1" eaLnBrk="0" hangingPunct="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（例）</a:t>
            </a:r>
            <a:endParaRPr lang="en-US" altLang="ja-JP" sz="1600" dirty="0" smtClean="0"/>
          </a:p>
          <a:p>
            <a:pPr marL="324000" lvl="1" indent="0" eaLnBrk="0" hangingPunc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div</a:t>
            </a:r>
          </a:p>
          <a:p>
            <a:pPr marL="324000" lvl="1" indent="0" eaLnBrk="0" hangingPunc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      font-size: 21px</a:t>
            </a:r>
          </a:p>
          <a:p>
            <a:pPr marL="324000" lvl="1" indent="0" eaLnBrk="0" hangingPunct="0">
              <a:buNone/>
            </a:pPr>
            <a:r>
              <a:rPr lang="ja-JP" altLang="en-US" sz="1600" dirty="0" smtClean="0"/>
              <a:t>　　　</a:t>
            </a:r>
            <a:r>
              <a:rPr lang="en-US" altLang="ja-JP" sz="1600" dirty="0" smtClean="0"/>
              <a:t>padding</a:t>
            </a:r>
            <a:r>
              <a:rPr lang="en-US" altLang="ja-JP" sz="1600" dirty="0"/>
              <a:t>: 20px</a:t>
            </a:r>
            <a:endParaRPr lang="en-US" altLang="ja-JP" sz="1600" dirty="0" smtClean="0"/>
          </a:p>
          <a:p>
            <a:pPr lvl="1" eaLnBrk="0" hangingPunct="0"/>
            <a:r>
              <a:rPr lang="en-US" altLang="ja-JP" sz="1800" dirty="0" err="1" smtClean="0"/>
              <a:t>Scss</a:t>
            </a:r>
            <a:endParaRPr lang="en-US" altLang="ja-JP" sz="1800" dirty="0" smtClean="0"/>
          </a:p>
          <a:p>
            <a:pPr lvl="1" eaLnBrk="0" hangingPunct="0">
              <a:buFont typeface="Arial" panose="020B0604020202020204" pitchFamily="34" charset="0"/>
              <a:buChar char="•"/>
            </a:pPr>
            <a:r>
              <a:rPr lang="en-US" altLang="ja-JP" sz="1600" dirty="0" smtClean="0"/>
              <a:t>{} </a:t>
            </a:r>
            <a:r>
              <a:rPr lang="ja-JP" altLang="en-US" sz="1600" dirty="0" smtClean="0"/>
              <a:t>や</a:t>
            </a:r>
            <a:r>
              <a:rPr lang="en-US" altLang="ja-JP" sz="1600" dirty="0" smtClean="0"/>
              <a:t>; </a:t>
            </a:r>
            <a:r>
              <a:rPr lang="ja-JP" altLang="en-US" sz="1600" dirty="0" smtClean="0"/>
              <a:t>をつける。</a:t>
            </a:r>
            <a:r>
              <a:rPr lang="en-US" altLang="ja-JP" sz="1600" dirty="0" smtClean="0"/>
              <a:t>CSS</a:t>
            </a:r>
            <a:r>
              <a:rPr lang="ja-JP" altLang="en-US" sz="1600" dirty="0" smtClean="0"/>
              <a:t>の記法とほぼ同一</a:t>
            </a:r>
            <a:endParaRPr lang="en-US" altLang="ja-JP" sz="1600" dirty="0" smtClean="0"/>
          </a:p>
          <a:p>
            <a:pPr lvl="1" eaLnBrk="0" hangingPunct="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（例）</a:t>
            </a:r>
            <a:endParaRPr lang="en-US" altLang="ja-JP" sz="1600" dirty="0" smtClean="0"/>
          </a:p>
          <a:p>
            <a:pPr marL="324000" lvl="1" indent="0" eaLnBrk="0" hangingPunc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 smtClean="0"/>
              <a:t>div {</a:t>
            </a:r>
            <a:endParaRPr lang="en-US" altLang="ja-JP" sz="1600" dirty="0"/>
          </a:p>
          <a:p>
            <a:pPr marL="324000" lvl="1" indent="0" eaLnBrk="0" hangingPunct="0">
              <a:buNone/>
            </a:pPr>
            <a:r>
              <a:rPr lang="en-US" altLang="ja-JP" sz="1600" dirty="0"/>
              <a:t>           font-size: </a:t>
            </a:r>
            <a:r>
              <a:rPr lang="en-US" altLang="ja-JP" sz="1600" dirty="0" smtClean="0"/>
              <a:t>21px;</a:t>
            </a:r>
            <a:endParaRPr lang="en-US" altLang="ja-JP" sz="1600" dirty="0"/>
          </a:p>
          <a:p>
            <a:pPr marL="324000" lvl="1" indent="0" eaLnBrk="0" hangingPunct="0">
              <a:buNone/>
            </a:pPr>
            <a:r>
              <a:rPr lang="ja-JP" altLang="en-US" sz="1600" dirty="0"/>
              <a:t>　　　</a:t>
            </a:r>
            <a:r>
              <a:rPr lang="en-US" altLang="ja-JP" sz="1600" dirty="0"/>
              <a:t>padding: </a:t>
            </a:r>
            <a:r>
              <a:rPr lang="en-US" altLang="ja-JP" sz="1600" dirty="0" smtClean="0"/>
              <a:t>20px;</a:t>
            </a:r>
          </a:p>
          <a:p>
            <a:pPr marL="324000" lvl="1" indent="0" eaLnBrk="0" hangingPunct="0">
              <a:buNone/>
            </a:pPr>
            <a:r>
              <a:rPr lang="ja-JP" altLang="en-US" sz="1600" dirty="0" smtClean="0"/>
              <a:t>　　</a:t>
            </a:r>
            <a:r>
              <a:rPr lang="en-US" altLang="ja-JP" sz="1600" dirty="0" smtClean="0"/>
              <a:t>}</a:t>
            </a:r>
            <a:endParaRPr lang="en-US" altLang="ja-JP" sz="1600" dirty="0"/>
          </a:p>
          <a:p>
            <a:pPr lvl="1" eaLnBrk="0" hangingPunct="0">
              <a:buFont typeface="Arial" panose="020B0604020202020204" pitchFamily="34" charset="0"/>
              <a:buChar char="•"/>
            </a:pPr>
            <a:endParaRPr lang="en-US" altLang="ja-JP" sz="1600" dirty="0" smtClean="0"/>
          </a:p>
          <a:p>
            <a:pPr marL="324000" lvl="1" indent="0" eaLnBrk="0" hangingPunct="0">
              <a:buNone/>
            </a:pPr>
            <a:r>
              <a:rPr lang="ja-JP" altLang="en-US" sz="1800" dirty="0">
                <a:solidFill>
                  <a:prstClr val="black"/>
                </a:solidFill>
                <a:cs typeface="メイリオ" pitchFamily="50" charset="-128"/>
              </a:rPr>
              <a:t>　</a:t>
            </a:r>
            <a:endParaRPr lang="en-US" altLang="ja-JP" sz="18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endParaRPr lang="ja-JP" altLang="en-US" sz="2000" dirty="0" smtClean="0">
              <a:solidFill>
                <a:prstClr val="black"/>
              </a:solidFill>
              <a:cs typeface="メイリオ" pitchFamily="50" charset="-128"/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fld id="{E06F8C22-DD7A-40A6-8D32-0B1A0AF740E1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altLang="ja-JP" dirty="0" smtClean="0"/>
              <a:t>© </a:t>
            </a:r>
            <a:r>
              <a:rPr lang="en-US" altLang="ja-JP" dirty="0" smtClean="0"/>
              <a:t>2017 Yayoi Co., Ltd.  All rights reserved.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878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>Sass</a:t>
            </a:r>
            <a:r>
              <a:rPr lang="ja-JP" altLang="en-US" dirty="0" smtClean="0">
                <a:solidFill>
                  <a:prstClr val="black"/>
                </a:solidFill>
                <a:cs typeface="メイリオ" pitchFamily="50" charset="-128"/>
              </a:rPr>
              <a:t>の基本機能</a:t>
            </a:r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/>
            </a:r>
            <a:b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</a:br>
            <a:r>
              <a:rPr lang="ja-JP" altLang="en-US" sz="2400" b="0" dirty="0" smtClean="0">
                <a:solidFill>
                  <a:prstClr val="black"/>
                </a:solidFill>
                <a:cs typeface="メイリオ" pitchFamily="50" charset="-128"/>
              </a:rPr>
              <a:t>　～</a:t>
            </a:r>
            <a:r>
              <a:rPr lang="en-US" altLang="ja-JP" sz="2400" b="0" dirty="0" smtClean="0">
                <a:solidFill>
                  <a:prstClr val="black"/>
                </a:solidFill>
                <a:cs typeface="メイリオ" pitchFamily="50" charset="-128"/>
              </a:rPr>
              <a:t>HTML</a:t>
            </a:r>
            <a:r>
              <a:rPr lang="ja-JP" altLang="en-US" sz="2400" b="0" dirty="0" smtClean="0">
                <a:solidFill>
                  <a:prstClr val="black"/>
                </a:solidFill>
                <a:cs typeface="メイリオ" pitchFamily="50" charset="-128"/>
              </a:rPr>
              <a:t>構造に沿った階層化～</a:t>
            </a:r>
            <a:endParaRPr kumimoji="1" lang="ja-JP" altLang="en-US" sz="2400" b="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41530" y="3645024"/>
            <a:ext cx="4140460" cy="2619290"/>
          </a:xfrm>
        </p:spPr>
        <p:txBody>
          <a:bodyPr/>
          <a:lstStyle/>
          <a:p>
            <a:pPr lvl="0" eaLnBrk="0" hangingPunct="0"/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CSS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.body{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color: #005BAC;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.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body__header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{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font-size: 21px;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3"/>
          </p:nvPr>
        </p:nvSpPr>
        <p:spPr>
          <a:xfrm>
            <a:off x="4662010" y="3645024"/>
            <a:ext cx="4140461" cy="2619291"/>
          </a:xfrm>
        </p:spPr>
        <p:txBody>
          <a:bodyPr/>
          <a:lstStyle/>
          <a:p>
            <a:r>
              <a:rPr kumimoji="1" lang="en-US" altLang="ja-JP" sz="2000" dirty="0" smtClean="0"/>
              <a:t>Sass</a:t>
            </a:r>
          </a:p>
          <a:p>
            <a:pPr marL="0" lvl="0" indent="0" eaLnBrk="0" hangingPunct="0">
              <a:buNone/>
            </a:pP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.body{</a:t>
            </a:r>
          </a:p>
          <a:p>
            <a:pPr marL="0" lvl="0" indent="0" eaLnBrk="0" hangingPunct="0">
              <a:buNone/>
            </a:pP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    color: #005BAC;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srgbClr val="FF0000"/>
                </a:solidFill>
                <a:cs typeface="メイリオ" pitchFamily="50" charset="-128"/>
              </a:rPr>
              <a:t>    .</a:t>
            </a:r>
            <a:r>
              <a:rPr lang="en-US" altLang="ja-JP" sz="2000" dirty="0" err="1">
                <a:solidFill>
                  <a:srgbClr val="FF0000"/>
                </a:solidFill>
                <a:cs typeface="メイリオ" pitchFamily="50" charset="-128"/>
              </a:rPr>
              <a:t>body__header</a:t>
            </a:r>
            <a:r>
              <a:rPr lang="en-US" altLang="ja-JP" sz="2000" dirty="0">
                <a:solidFill>
                  <a:srgbClr val="FF0000"/>
                </a:solidFill>
                <a:cs typeface="メイリオ" pitchFamily="50" charset="-128"/>
              </a:rPr>
              <a:t>{</a:t>
            </a:r>
          </a:p>
          <a:p>
            <a:pPr marL="0" lvl="0" indent="0" eaLnBrk="0" hangingPunct="0">
              <a:buNone/>
            </a:pPr>
            <a:r>
              <a:rPr lang="en-US" altLang="ja-JP" sz="2000" dirty="0">
                <a:solidFill>
                  <a:srgbClr val="FF0000"/>
                </a:solidFill>
                <a:cs typeface="メイリオ" pitchFamily="50" charset="-128"/>
              </a:rPr>
              <a:t>   </a:t>
            </a:r>
            <a:r>
              <a:rPr lang="en-US" altLang="ja-JP" sz="2000" dirty="0" smtClean="0">
                <a:solidFill>
                  <a:srgbClr val="FF0000"/>
                </a:solidFill>
                <a:cs typeface="メイリオ" pitchFamily="50" charset="-128"/>
              </a:rPr>
              <a:t>     </a:t>
            </a:r>
            <a:r>
              <a:rPr lang="en-US" altLang="ja-JP" sz="2000" dirty="0">
                <a:solidFill>
                  <a:srgbClr val="FF0000"/>
                </a:solidFill>
                <a:cs typeface="メイリオ" pitchFamily="50" charset="-128"/>
              </a:rPr>
              <a:t>font-size: 21px;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srgbClr val="FF0000"/>
                </a:solidFill>
                <a:cs typeface="メイリオ" pitchFamily="50" charset="-128"/>
              </a:rPr>
              <a:t>    }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  <a:endParaRPr lang="en-US" altLang="ja-JP" sz="2000" dirty="0">
              <a:solidFill>
                <a:prstClr val="black"/>
              </a:solidFill>
              <a:cs typeface="メイリオ" pitchFamily="50" charset="-128"/>
            </a:endParaRPr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fld id="{E06F8C22-DD7A-40A6-8D32-0B1A0AF740E1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altLang="ja-JP" dirty="0" smtClean="0"/>
              <a:t>© </a:t>
            </a:r>
            <a:r>
              <a:rPr lang="en-US" altLang="ja-JP" dirty="0" smtClean="0"/>
              <a:t>2017 Yayoi Co., Ltd.  All rights reserved.</a:t>
            </a:r>
            <a:endParaRPr lang="en-US" altLang="ja-JP" dirty="0"/>
          </a:p>
        </p:txBody>
      </p:sp>
      <p:sp>
        <p:nvSpPr>
          <p:cNvPr id="7" name="コンテンツ プレースホルダー 4"/>
          <p:cNvSpPr txBox="1">
            <a:spLocks/>
          </p:cNvSpPr>
          <p:nvPr/>
        </p:nvSpPr>
        <p:spPr>
          <a:xfrm>
            <a:off x="323528" y="980728"/>
            <a:ext cx="8496944" cy="2619290"/>
          </a:xfrm>
          <a:prstGeom prst="rect">
            <a:avLst/>
          </a:prstGeom>
        </p:spPr>
        <p:txBody>
          <a:bodyPr lIns="80165" tIns="40083" rIns="80165" bIns="40083"/>
          <a:lstStyle>
            <a:lvl1pPr marL="288000" indent="-288000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BAC"/>
              </a:buClr>
              <a:buSzPct val="100000"/>
              <a:buFont typeface="Wingdings" pitchFamily="2" charset="2"/>
              <a:buChar char="n"/>
              <a:defRPr kumimoji="1" sz="2400" kern="120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  <a:lvl2pPr marL="612000" indent="-288000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BAC"/>
              </a:buClr>
              <a:buFont typeface="Wingdings" pitchFamily="2" charset="2"/>
              <a:buChar char="u"/>
              <a:defRPr kumimoji="1" sz="2000" kern="120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2pPr>
            <a:lvl3pPr marL="936000" indent="-252000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BAC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3pPr>
            <a:lvl4pPr marL="1526763" indent="-217115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2383" indent="-217115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93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6474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2854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9235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HTML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&lt;div class=“body”&gt;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&lt;div class=“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body__header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”&gt;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ヘッダー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&lt;/div&gt;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&lt;div class=“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body__main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”&gt;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メインコンテンツ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&lt;/div&gt;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&lt;/div&gt;</a:t>
            </a:r>
            <a:endParaRPr lang="en-US" altLang="ja-JP" sz="2000" dirty="0">
              <a:solidFill>
                <a:prstClr val="black"/>
              </a:solidFill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>Sass</a:t>
            </a:r>
            <a:r>
              <a:rPr lang="ja-JP" altLang="en-US" dirty="0" smtClean="0">
                <a:solidFill>
                  <a:prstClr val="black"/>
                </a:solidFill>
                <a:cs typeface="メイリオ" pitchFamily="50" charset="-128"/>
              </a:rPr>
              <a:t>の基本機能</a:t>
            </a:r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/>
            </a:r>
            <a:b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</a:br>
            <a:r>
              <a:rPr lang="ja-JP" altLang="en-US" sz="2400" b="0" dirty="0" smtClean="0">
                <a:solidFill>
                  <a:prstClr val="black"/>
                </a:solidFill>
                <a:cs typeface="メイリオ" pitchFamily="50" charset="-128"/>
              </a:rPr>
              <a:t>　～</a:t>
            </a:r>
            <a:r>
              <a:rPr lang="en-US" altLang="ja-JP" sz="2400" b="0" dirty="0" smtClean="0">
                <a:solidFill>
                  <a:prstClr val="black"/>
                </a:solidFill>
                <a:cs typeface="メイリオ" pitchFamily="50" charset="-128"/>
              </a:rPr>
              <a:t>&amp;</a:t>
            </a:r>
            <a:r>
              <a:rPr lang="ja-JP" altLang="en-US" sz="2400" b="0" dirty="0" smtClean="0">
                <a:solidFill>
                  <a:prstClr val="black"/>
                </a:solidFill>
                <a:cs typeface="メイリオ" pitchFamily="50" charset="-128"/>
              </a:rPr>
              <a:t>を利用した親セレクタの利用～</a:t>
            </a:r>
            <a:endParaRPr kumimoji="1" lang="ja-JP" altLang="en-US" sz="2400" b="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41530" y="3645024"/>
            <a:ext cx="4140460" cy="2619290"/>
          </a:xfrm>
        </p:spPr>
        <p:txBody>
          <a:bodyPr/>
          <a:lstStyle/>
          <a:p>
            <a:pPr lvl="0" eaLnBrk="0" hangingPunct="0"/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CSS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.body{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color: #005BAC;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.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body__header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{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font-size: 21px;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3"/>
          </p:nvPr>
        </p:nvSpPr>
        <p:spPr>
          <a:xfrm>
            <a:off x="4662010" y="3645024"/>
            <a:ext cx="4140461" cy="2619291"/>
          </a:xfrm>
        </p:spPr>
        <p:txBody>
          <a:bodyPr/>
          <a:lstStyle/>
          <a:p>
            <a:r>
              <a:rPr kumimoji="1" lang="en-US" altLang="ja-JP" sz="2000" dirty="0" smtClean="0"/>
              <a:t>Sass</a:t>
            </a:r>
          </a:p>
          <a:p>
            <a:pPr marL="0" lvl="0" indent="0" eaLnBrk="0" hangingPunct="0">
              <a:buNone/>
            </a:pP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.body{</a:t>
            </a:r>
          </a:p>
          <a:p>
            <a:pPr marL="0" lvl="0" indent="0" eaLnBrk="0" hangingPunct="0">
              <a:buNone/>
            </a:pP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    color: #005BAC;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</a:t>
            </a:r>
            <a:r>
              <a:rPr lang="en-US" altLang="ja-JP" sz="2000" dirty="0" smtClean="0">
                <a:solidFill>
                  <a:srgbClr val="FF0000"/>
                </a:solidFill>
                <a:cs typeface="メイリオ" pitchFamily="50" charset="-128"/>
              </a:rPr>
              <a:t>&amp;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__</a:t>
            </a: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header{</a:t>
            </a:r>
          </a:p>
          <a:p>
            <a:pPr marL="0" lvl="0" indent="0" eaLnBrk="0" hangingPunct="0">
              <a:buNone/>
            </a:pP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   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 </a:t>
            </a: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font-size: 21px;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}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  <a:endParaRPr lang="en-US" altLang="ja-JP" sz="2000" dirty="0">
              <a:solidFill>
                <a:prstClr val="black"/>
              </a:solidFill>
              <a:cs typeface="メイリオ" pitchFamily="50" charset="-128"/>
            </a:endParaRPr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fld id="{E06F8C22-DD7A-40A6-8D32-0B1A0AF740E1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altLang="ja-JP" dirty="0" smtClean="0"/>
              <a:t>© </a:t>
            </a:r>
            <a:r>
              <a:rPr lang="en-US" altLang="ja-JP" dirty="0" smtClean="0"/>
              <a:t>2017 Yayoi Co., Ltd.  All rights reserved.</a:t>
            </a:r>
            <a:endParaRPr lang="en-US" altLang="ja-JP" dirty="0"/>
          </a:p>
        </p:txBody>
      </p:sp>
      <p:sp>
        <p:nvSpPr>
          <p:cNvPr id="7" name="コンテンツ プレースホルダー 4"/>
          <p:cNvSpPr txBox="1">
            <a:spLocks/>
          </p:cNvSpPr>
          <p:nvPr/>
        </p:nvSpPr>
        <p:spPr>
          <a:xfrm>
            <a:off x="323528" y="980728"/>
            <a:ext cx="8496944" cy="2619290"/>
          </a:xfrm>
          <a:prstGeom prst="rect">
            <a:avLst/>
          </a:prstGeom>
        </p:spPr>
        <p:txBody>
          <a:bodyPr lIns="80165" tIns="40083" rIns="80165" bIns="40083"/>
          <a:lstStyle>
            <a:lvl1pPr marL="288000" indent="-288000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BAC"/>
              </a:buClr>
              <a:buSzPct val="100000"/>
              <a:buFont typeface="Wingdings" pitchFamily="2" charset="2"/>
              <a:buChar char="n"/>
              <a:defRPr kumimoji="1" sz="2400" kern="120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  <a:lvl2pPr marL="612000" indent="-288000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BAC"/>
              </a:buClr>
              <a:buFont typeface="Wingdings" pitchFamily="2" charset="2"/>
              <a:buChar char="u"/>
              <a:defRPr kumimoji="1" sz="2000" kern="120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2pPr>
            <a:lvl3pPr marL="936000" indent="-252000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BAC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3pPr>
            <a:lvl4pPr marL="1526763" indent="-217115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2383" indent="-217115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93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6474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2854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9235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HTML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&lt;div class=“body”&gt;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&lt;div class=“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body__header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”&gt;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ヘッダー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&lt;/div&gt;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&lt;div class=“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body__main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”&gt;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メインコンテンツ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&lt;/div&gt;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&lt;/div&gt;</a:t>
            </a:r>
            <a:endParaRPr lang="en-US" altLang="ja-JP" sz="2000" dirty="0">
              <a:solidFill>
                <a:prstClr val="black"/>
              </a:solidFill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70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>Sass</a:t>
            </a:r>
            <a:r>
              <a:rPr lang="ja-JP" altLang="en-US" dirty="0" smtClean="0">
                <a:solidFill>
                  <a:prstClr val="black"/>
                </a:solidFill>
                <a:cs typeface="メイリオ" pitchFamily="50" charset="-128"/>
              </a:rPr>
              <a:t>の基本機能</a:t>
            </a:r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/>
            </a:r>
            <a:b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</a:br>
            <a:r>
              <a:rPr lang="ja-JP" altLang="en-US" sz="2400" b="0" dirty="0" smtClean="0">
                <a:solidFill>
                  <a:prstClr val="black"/>
                </a:solidFill>
                <a:cs typeface="メイリオ" pitchFamily="50" charset="-128"/>
              </a:rPr>
              <a:t>　～</a:t>
            </a:r>
            <a:r>
              <a:rPr lang="ja-JP" altLang="en-US" sz="2400" b="0" dirty="0">
                <a:solidFill>
                  <a:prstClr val="black"/>
                </a:solidFill>
                <a:cs typeface="メイリオ" pitchFamily="50" charset="-128"/>
              </a:rPr>
              <a:t>変数</a:t>
            </a:r>
            <a:r>
              <a:rPr lang="ja-JP" altLang="en-US" sz="2400" b="0" dirty="0" smtClean="0">
                <a:solidFill>
                  <a:prstClr val="black"/>
                </a:solidFill>
                <a:cs typeface="メイリオ" pitchFamily="50" charset="-128"/>
              </a:rPr>
              <a:t>の利用～</a:t>
            </a:r>
            <a:endParaRPr kumimoji="1" lang="ja-JP" altLang="en-US" sz="2400" b="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41530" y="3645024"/>
            <a:ext cx="4140460" cy="2619290"/>
          </a:xfrm>
        </p:spPr>
        <p:txBody>
          <a:bodyPr/>
          <a:lstStyle/>
          <a:p>
            <a:pPr lvl="0" eaLnBrk="0" hangingPunct="0"/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CSS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.body{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color: #005BAC;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.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body__header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{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font-size: 21px;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3"/>
          </p:nvPr>
        </p:nvSpPr>
        <p:spPr>
          <a:xfrm>
            <a:off x="4662010" y="3645024"/>
            <a:ext cx="4140461" cy="2619291"/>
          </a:xfrm>
        </p:spPr>
        <p:txBody>
          <a:bodyPr/>
          <a:lstStyle/>
          <a:p>
            <a:r>
              <a:rPr kumimoji="1" lang="en-US" altLang="ja-JP" sz="2000" dirty="0" smtClean="0"/>
              <a:t>Sass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srgbClr val="FF0000"/>
                </a:solidFill>
                <a:cs typeface="メイリオ" pitchFamily="50" charset="-128"/>
              </a:rPr>
              <a:t>$y-blue: </a:t>
            </a:r>
            <a:r>
              <a:rPr lang="en-US" altLang="ja-JP" sz="2000" dirty="0">
                <a:solidFill>
                  <a:srgbClr val="FF0000"/>
                </a:solidFill>
                <a:cs typeface="メイリオ" pitchFamily="50" charset="-128"/>
              </a:rPr>
              <a:t>#005BAC</a:t>
            </a:r>
            <a:r>
              <a:rPr lang="en-US" altLang="ja-JP" sz="2000" dirty="0" smtClean="0">
                <a:solidFill>
                  <a:srgbClr val="FF0000"/>
                </a:solidFill>
                <a:cs typeface="メイリオ" pitchFamily="50" charset="-128"/>
              </a:rPr>
              <a:t>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.</a:t>
            </a: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body{</a:t>
            </a:r>
          </a:p>
          <a:p>
            <a:pPr marL="0" lvl="0" indent="0" eaLnBrk="0" hangingPunct="0">
              <a:buNone/>
            </a:pPr>
            <a:r>
              <a:rPr lang="en-US" altLang="ja-JP" sz="2000" dirty="0">
                <a:solidFill>
                  <a:srgbClr val="FF0000"/>
                </a:solidFill>
                <a:cs typeface="メイリオ" pitchFamily="50" charset="-128"/>
              </a:rPr>
              <a:t>    color: </a:t>
            </a:r>
            <a:r>
              <a:rPr lang="en-US" altLang="ja-JP" sz="2000" dirty="0" smtClean="0">
                <a:solidFill>
                  <a:srgbClr val="FF0000"/>
                </a:solidFill>
                <a:cs typeface="メイリオ" pitchFamily="50" charset="-128"/>
              </a:rPr>
              <a:t>$y-blue;</a:t>
            </a:r>
            <a:endParaRPr lang="en-US" altLang="ja-JP" sz="2000" dirty="0">
              <a:solidFill>
                <a:srgbClr val="FF0000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</a:t>
            </a:r>
            <a:r>
              <a:rPr lang="en-US" altLang="ja-JP" sz="2000" dirty="0" smtClean="0">
                <a:cs typeface="メイリオ" pitchFamily="50" charset="-128"/>
              </a:rPr>
              <a:t>&amp;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__</a:t>
            </a: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header{</a:t>
            </a:r>
          </a:p>
          <a:p>
            <a:pPr marL="0" lvl="0" indent="0" eaLnBrk="0" hangingPunct="0">
              <a:buNone/>
            </a:pP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   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 </a:t>
            </a: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font-size: 21px;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}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  <a:endParaRPr lang="en-US" altLang="ja-JP" sz="2000" dirty="0">
              <a:solidFill>
                <a:prstClr val="black"/>
              </a:solidFill>
              <a:cs typeface="メイリオ" pitchFamily="50" charset="-128"/>
            </a:endParaRPr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fld id="{E06F8C22-DD7A-40A6-8D32-0B1A0AF740E1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altLang="ja-JP" dirty="0" smtClean="0"/>
              <a:t>© </a:t>
            </a:r>
            <a:r>
              <a:rPr lang="en-US" altLang="ja-JP" dirty="0" smtClean="0"/>
              <a:t>2017 Yayoi Co., Ltd.  All rights reserved.</a:t>
            </a:r>
            <a:endParaRPr lang="en-US" altLang="ja-JP" dirty="0"/>
          </a:p>
        </p:txBody>
      </p:sp>
      <p:sp>
        <p:nvSpPr>
          <p:cNvPr id="7" name="コンテンツ プレースホルダー 4"/>
          <p:cNvSpPr txBox="1">
            <a:spLocks/>
          </p:cNvSpPr>
          <p:nvPr/>
        </p:nvSpPr>
        <p:spPr>
          <a:xfrm>
            <a:off x="323528" y="980728"/>
            <a:ext cx="8496944" cy="2619290"/>
          </a:xfrm>
          <a:prstGeom prst="rect">
            <a:avLst/>
          </a:prstGeom>
        </p:spPr>
        <p:txBody>
          <a:bodyPr lIns="80165" tIns="40083" rIns="80165" bIns="40083"/>
          <a:lstStyle>
            <a:lvl1pPr marL="288000" indent="-288000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BAC"/>
              </a:buClr>
              <a:buSzPct val="100000"/>
              <a:buFont typeface="Wingdings" pitchFamily="2" charset="2"/>
              <a:buChar char="n"/>
              <a:defRPr kumimoji="1" sz="2400" kern="120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  <a:lvl2pPr marL="612000" indent="-288000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BAC"/>
              </a:buClr>
              <a:buFont typeface="Wingdings" pitchFamily="2" charset="2"/>
              <a:buChar char="u"/>
              <a:defRPr kumimoji="1" sz="2000" kern="120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2pPr>
            <a:lvl3pPr marL="936000" indent="-252000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BAC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3pPr>
            <a:lvl4pPr marL="1526763" indent="-217115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2383" indent="-217115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93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6474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2854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9235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HTML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&lt;div class=“body”&gt;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&lt;div class=“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body__header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”&gt;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ヘッダー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&lt;/div&gt;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&lt;div class=“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body__main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”&gt;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メインコンテンツ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&lt;/div&gt;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&lt;/div&gt;</a:t>
            </a:r>
            <a:endParaRPr lang="en-US" altLang="ja-JP" sz="2000" dirty="0">
              <a:solidFill>
                <a:prstClr val="black"/>
              </a:solidFill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67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>Sass</a:t>
            </a:r>
            <a:r>
              <a:rPr lang="ja-JP" altLang="en-US" dirty="0" smtClean="0">
                <a:solidFill>
                  <a:prstClr val="black"/>
                </a:solidFill>
                <a:cs typeface="メイリオ" pitchFamily="50" charset="-128"/>
              </a:rPr>
              <a:t>の基本機能</a:t>
            </a:r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/>
            </a:r>
            <a:b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</a:br>
            <a:r>
              <a:rPr lang="ja-JP" altLang="en-US" sz="2400" b="0" dirty="0" smtClean="0">
                <a:solidFill>
                  <a:prstClr val="black"/>
                </a:solidFill>
                <a:cs typeface="メイリオ" pitchFamily="50" charset="-128"/>
              </a:rPr>
              <a:t>　～コメントの利用～</a:t>
            </a:r>
            <a:endParaRPr kumimoji="1" lang="ja-JP" altLang="en-US" sz="2400" b="0" dirty="0"/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fld id="{E06F8C22-DD7A-40A6-8D32-0B1A0AF740E1}" type="slidenum">
              <a:rPr lang="ja-JP" altLang="en-US" smtClean="0"/>
              <a:pPr/>
              <a:t>8</a:t>
            </a:fld>
            <a:endParaRPr lang="en-US" altLang="ja-JP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altLang="ja-JP" dirty="0" smtClean="0"/>
              <a:t>© </a:t>
            </a:r>
            <a:r>
              <a:rPr lang="en-US" altLang="ja-JP" dirty="0" smtClean="0"/>
              <a:t>2017 Yayoi Co., Ltd.  All rights reserved.</a:t>
            </a:r>
            <a:endParaRPr lang="en-US" altLang="ja-JP" dirty="0"/>
          </a:p>
        </p:txBody>
      </p:sp>
      <p:sp>
        <p:nvSpPr>
          <p:cNvPr id="7" name="コンテンツ プレースホルダー 4"/>
          <p:cNvSpPr txBox="1">
            <a:spLocks/>
          </p:cNvSpPr>
          <p:nvPr/>
        </p:nvSpPr>
        <p:spPr>
          <a:xfrm>
            <a:off x="323528" y="980728"/>
            <a:ext cx="8496944" cy="5328592"/>
          </a:xfrm>
          <a:prstGeom prst="rect">
            <a:avLst/>
          </a:prstGeom>
        </p:spPr>
        <p:txBody>
          <a:bodyPr lIns="80165" tIns="40083" rIns="80165" bIns="40083"/>
          <a:lstStyle>
            <a:lvl1pPr marL="288000" indent="-288000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BAC"/>
              </a:buClr>
              <a:buSzPct val="100000"/>
              <a:buFont typeface="Wingdings" pitchFamily="2" charset="2"/>
              <a:buChar char="n"/>
              <a:defRPr kumimoji="1" sz="2400" kern="120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  <a:lvl2pPr marL="612000" indent="-288000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BAC"/>
              </a:buClr>
              <a:buFont typeface="Wingdings" pitchFamily="2" charset="2"/>
              <a:buChar char="u"/>
              <a:defRPr kumimoji="1" sz="2000" kern="120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2pPr>
            <a:lvl3pPr marL="936000" indent="-252000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BAC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3pPr>
            <a:lvl4pPr marL="1526763" indent="-217115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2383" indent="-217115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93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6474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2854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9235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コメントの種類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lvl="1" eaLnBrk="0" hangingPunct="0"/>
            <a:r>
              <a:rPr lang="en-US" altLang="ja-JP" sz="1800" dirty="0" smtClean="0">
                <a:solidFill>
                  <a:prstClr val="black"/>
                </a:solidFill>
                <a:cs typeface="メイリオ" pitchFamily="50" charset="-128"/>
              </a:rPr>
              <a:t>1</a:t>
            </a:r>
            <a:r>
              <a:rPr lang="ja-JP" altLang="en-US" sz="1800" dirty="0" smtClean="0">
                <a:solidFill>
                  <a:prstClr val="black"/>
                </a:solidFill>
                <a:cs typeface="メイリオ" pitchFamily="50" charset="-128"/>
              </a:rPr>
              <a:t>行コメント</a:t>
            </a:r>
            <a:endParaRPr lang="en-US" altLang="ja-JP" sz="18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0" indent="0" eaLnBrk="0" hangingPunct="0">
              <a:buNone/>
            </a:pPr>
            <a:r>
              <a:rPr lang="ja-JP" altLang="en-US" sz="1800" dirty="0" smtClean="0">
                <a:solidFill>
                  <a:prstClr val="black"/>
                </a:solidFill>
                <a:cs typeface="メイリオ" pitchFamily="50" charset="-128"/>
              </a:rPr>
              <a:t>　　</a:t>
            </a:r>
            <a:r>
              <a:rPr lang="en-US" altLang="ja-JP" sz="1800" dirty="0" smtClean="0">
                <a:solidFill>
                  <a:prstClr val="black"/>
                </a:solidFill>
                <a:cs typeface="メイリオ" pitchFamily="50" charset="-128"/>
              </a:rPr>
              <a:t>//</a:t>
            </a:r>
            <a:r>
              <a:rPr lang="ja-JP" altLang="en-US" sz="1800" dirty="0" smtClean="0">
                <a:solidFill>
                  <a:prstClr val="black"/>
                </a:solidFill>
                <a:cs typeface="メイリオ" pitchFamily="50" charset="-128"/>
              </a:rPr>
              <a:t>コメント　</a:t>
            </a:r>
            <a:r>
              <a:rPr lang="en-US" altLang="ja-JP" sz="1800" dirty="0" smtClean="0">
                <a:solidFill>
                  <a:prstClr val="black"/>
                </a:solidFill>
                <a:cs typeface="メイリオ" pitchFamily="50" charset="-128"/>
              </a:rPr>
              <a:t>※CSS</a:t>
            </a:r>
            <a:r>
              <a:rPr lang="ja-JP" altLang="en-US" sz="1800" dirty="0" smtClean="0">
                <a:solidFill>
                  <a:prstClr val="black"/>
                </a:solidFill>
                <a:cs typeface="メイリオ" pitchFamily="50" charset="-128"/>
              </a:rPr>
              <a:t>コンパイル後は削除される</a:t>
            </a:r>
            <a:endParaRPr lang="en-US" altLang="ja-JP" sz="18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lvl="1" eaLnBrk="0" hangingPunct="0"/>
            <a:r>
              <a:rPr lang="ja-JP" altLang="en-US" sz="1800" dirty="0">
                <a:solidFill>
                  <a:prstClr val="black"/>
                </a:solidFill>
                <a:cs typeface="メイリオ" pitchFamily="50" charset="-128"/>
              </a:rPr>
              <a:t>複</a:t>
            </a:r>
            <a:r>
              <a:rPr lang="ja-JP" altLang="en-US" sz="1800" dirty="0" smtClean="0">
                <a:solidFill>
                  <a:prstClr val="black"/>
                </a:solidFill>
                <a:cs typeface="メイリオ" pitchFamily="50" charset="-128"/>
              </a:rPr>
              <a:t>数行コメント</a:t>
            </a:r>
            <a:endParaRPr lang="en-US" altLang="ja-JP" sz="18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0" indent="0" eaLnBrk="0" hangingPunct="0">
              <a:buNone/>
            </a:pPr>
            <a:r>
              <a:rPr lang="ja-JP" altLang="en-US" sz="1800" dirty="0">
                <a:solidFill>
                  <a:prstClr val="black"/>
                </a:solidFill>
                <a:cs typeface="メイリオ" pitchFamily="50" charset="-128"/>
              </a:rPr>
              <a:t>　</a:t>
            </a:r>
            <a:r>
              <a:rPr lang="ja-JP" altLang="en-US" sz="1800" dirty="0" smtClean="0">
                <a:solidFill>
                  <a:prstClr val="black"/>
                </a:solidFill>
                <a:cs typeface="メイリオ" pitchFamily="50" charset="-128"/>
              </a:rPr>
              <a:t>　</a:t>
            </a:r>
            <a:r>
              <a:rPr lang="en-US" altLang="ja-JP" sz="1800" dirty="0" smtClean="0">
                <a:solidFill>
                  <a:prstClr val="black"/>
                </a:solidFill>
                <a:cs typeface="メイリオ" pitchFamily="50" charset="-128"/>
              </a:rPr>
              <a:t>/* </a:t>
            </a:r>
            <a:r>
              <a:rPr lang="ja-JP" altLang="en-US" sz="1800" dirty="0" smtClean="0">
                <a:solidFill>
                  <a:prstClr val="black"/>
                </a:solidFill>
                <a:cs typeface="メイリオ" pitchFamily="50" charset="-128"/>
              </a:rPr>
              <a:t>コメント </a:t>
            </a:r>
            <a:r>
              <a:rPr lang="en-US" altLang="ja-JP" sz="1800" dirty="0" smtClean="0">
                <a:solidFill>
                  <a:prstClr val="black"/>
                </a:solidFill>
                <a:cs typeface="メイリオ" pitchFamily="50" charset="-128"/>
              </a:rPr>
              <a:t>*/</a:t>
            </a:r>
          </a:p>
          <a:p>
            <a:pPr marL="0" indent="0" eaLnBrk="0" hangingPunct="0">
              <a:buNone/>
            </a:pPr>
            <a:endParaRPr lang="en-US" altLang="ja-JP" sz="18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eaLnBrk="0" hangingPunct="0"/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c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ompressed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モードでコンパイルするとコメントは削除される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90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1" algn="l"/>
            <a:r>
              <a:rPr lang="en-US" altLang="ja-JP" sz="3200" dirty="0" smtClean="0">
                <a:solidFill>
                  <a:prstClr val="black"/>
                </a:solidFill>
                <a:latin typeface="+mj-lt"/>
                <a:ea typeface="+mj-ea"/>
                <a:cs typeface="メイリオ" pitchFamily="50" charset="-128"/>
              </a:rPr>
              <a:t>Sass</a:t>
            </a:r>
            <a:r>
              <a:rPr lang="ja-JP" altLang="en-US" sz="3200" dirty="0" smtClean="0">
                <a:solidFill>
                  <a:prstClr val="black"/>
                </a:solidFill>
                <a:latin typeface="+mj-ea"/>
                <a:ea typeface="+mj-ea"/>
                <a:cs typeface="メイリオ" pitchFamily="50" charset="-128"/>
              </a:rPr>
              <a:t>の基本機能</a:t>
            </a:r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/>
            </a:r>
            <a:b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</a:br>
            <a:r>
              <a:rPr lang="ja-JP" altLang="en-US" sz="2400" b="0" dirty="0" smtClean="0">
                <a:solidFill>
                  <a:prstClr val="black"/>
                </a:solidFill>
                <a:cs typeface="メイリオ" pitchFamily="50" charset="-128"/>
              </a:rPr>
              <a:t>　～</a:t>
            </a:r>
            <a:r>
              <a:rPr lang="en-US" altLang="ja-JP" sz="2400" dirty="0">
                <a:solidFill>
                  <a:prstClr val="black"/>
                </a:solidFill>
                <a:latin typeface="+mj-lt"/>
                <a:cs typeface="メイリオ" pitchFamily="50" charset="-128"/>
              </a:rPr>
              <a:t>@</a:t>
            </a:r>
            <a:r>
              <a:rPr lang="en-US" altLang="ja-JP" sz="2400" dirty="0" err="1">
                <a:solidFill>
                  <a:prstClr val="black"/>
                </a:solidFill>
                <a:latin typeface="+mj-lt"/>
                <a:cs typeface="メイリオ" pitchFamily="50" charset="-128"/>
              </a:rPr>
              <a:t>mixin</a:t>
            </a:r>
            <a:r>
              <a:rPr lang="ja-JP" altLang="en-US" sz="2400" dirty="0">
                <a:solidFill>
                  <a:prstClr val="black"/>
                </a:solidFill>
                <a:latin typeface="+mj-lt"/>
                <a:cs typeface="メイリオ" pitchFamily="50" charset="-128"/>
              </a:rPr>
              <a:t>と</a:t>
            </a:r>
            <a:r>
              <a:rPr lang="en-US" altLang="ja-JP" sz="2400" dirty="0">
                <a:solidFill>
                  <a:prstClr val="black"/>
                </a:solidFill>
                <a:latin typeface="+mj-lt"/>
                <a:cs typeface="メイリオ" pitchFamily="50" charset="-128"/>
              </a:rPr>
              <a:t>@</a:t>
            </a:r>
            <a:r>
              <a:rPr lang="en-US" altLang="ja-JP" sz="2400" dirty="0" smtClean="0">
                <a:solidFill>
                  <a:prstClr val="black"/>
                </a:solidFill>
                <a:latin typeface="+mj-lt"/>
                <a:cs typeface="メイリオ" pitchFamily="50" charset="-128"/>
              </a:rPr>
              <a:t>include</a:t>
            </a:r>
            <a:r>
              <a:rPr lang="ja-JP" altLang="en-US" sz="2400" b="0" dirty="0" smtClean="0">
                <a:solidFill>
                  <a:prstClr val="black"/>
                </a:solidFill>
                <a:cs typeface="メイリオ" pitchFamily="50" charset="-128"/>
              </a:rPr>
              <a:t>～</a:t>
            </a:r>
            <a:endParaRPr kumimoji="1" lang="ja-JP" altLang="en-US" sz="2400" b="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41530" y="1124744"/>
            <a:ext cx="4140460" cy="5139570"/>
          </a:xfrm>
        </p:spPr>
        <p:txBody>
          <a:bodyPr/>
          <a:lstStyle/>
          <a:p>
            <a:pPr lvl="0" eaLnBrk="0" hangingPunct="0"/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CSS</a:t>
            </a:r>
          </a:p>
          <a:p>
            <a:pPr marL="0" lvl="0" indent="0" eaLnBrk="0" hangingPunct="0">
              <a:buNone/>
            </a:pP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.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body__header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{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color: #005BAC;</a:t>
            </a:r>
            <a:endParaRPr lang="en-US" altLang="ja-JP" sz="2000" dirty="0">
              <a:cs typeface="メイリオ" pitchFamily="50" charset="-128"/>
            </a:endParaRPr>
          </a:p>
          <a:p>
            <a:pPr marL="0" indent="0">
              <a:buNone/>
            </a:pPr>
            <a:r>
              <a:rPr lang="en-US" altLang="ja-JP" sz="2000" dirty="0"/>
              <a:t>    width: 100%;</a:t>
            </a:r>
          </a:p>
          <a:p>
            <a:pPr marL="0" indent="0">
              <a:buNone/>
            </a:pPr>
            <a:r>
              <a:rPr lang="en-US" altLang="ja-JP" sz="2000" dirty="0"/>
              <a:t>    padding: 17px; 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</a:t>
            </a: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font-size: 21px;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.footer {</a:t>
            </a:r>
            <a:endParaRPr lang="en-US" altLang="ja-JP" sz="2000" dirty="0">
              <a:solidFill>
                <a:prstClr val="black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    color: #005BAC;</a:t>
            </a:r>
            <a:endParaRPr lang="en-US" altLang="ja-JP" sz="2000" dirty="0">
              <a:cs typeface="メイリオ" pitchFamily="50" charset="-128"/>
            </a:endParaRPr>
          </a:p>
          <a:p>
            <a:pPr marL="0" indent="0">
              <a:buNone/>
            </a:pPr>
            <a:r>
              <a:rPr lang="en-US" altLang="ja-JP" sz="2000" dirty="0"/>
              <a:t>    width: 100%;</a:t>
            </a:r>
          </a:p>
          <a:p>
            <a:pPr marL="0" indent="0">
              <a:buNone/>
            </a:pPr>
            <a:r>
              <a:rPr lang="en-US" altLang="ja-JP" sz="2000" dirty="0"/>
              <a:t>    padding: 17px; </a:t>
            </a:r>
            <a:endParaRPr lang="en-US" altLang="ja-JP" sz="2000" dirty="0">
              <a:solidFill>
                <a:prstClr val="black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  <a:endParaRPr lang="en-US" altLang="ja-JP" sz="2000" dirty="0">
              <a:solidFill>
                <a:prstClr val="black"/>
              </a:solidFill>
              <a:cs typeface="メイリオ" pitchFamily="50" charset="-128"/>
            </a:endParaRP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3"/>
          </p:nvPr>
        </p:nvSpPr>
        <p:spPr>
          <a:xfrm>
            <a:off x="4662010" y="1124744"/>
            <a:ext cx="4140461" cy="5139571"/>
          </a:xfrm>
        </p:spPr>
        <p:txBody>
          <a:bodyPr/>
          <a:lstStyle/>
          <a:p>
            <a:r>
              <a:rPr kumimoji="1" lang="en-US" altLang="ja-JP" sz="2000" dirty="0" smtClean="0"/>
              <a:t>Sass</a:t>
            </a:r>
          </a:p>
          <a:p>
            <a:pPr marL="0" indent="0">
              <a:buNone/>
            </a:pPr>
            <a:r>
              <a:rPr lang="en-US" altLang="ja-JP" sz="2000" dirty="0">
                <a:cs typeface="メイリオ" pitchFamily="50" charset="-128"/>
              </a:rPr>
              <a:t>$y-blue: #005BAC;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FF0000"/>
                </a:solidFill>
              </a:rPr>
              <a:t>@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mixin</a:t>
            </a:r>
            <a:r>
              <a:rPr lang="en-US" altLang="ja-JP" sz="2000" dirty="0" smtClean="0">
                <a:solidFill>
                  <a:srgbClr val="FF0000"/>
                </a:solidFill>
              </a:rPr>
              <a:t>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basestyle</a:t>
            </a:r>
            <a:r>
              <a:rPr lang="en-US" altLang="ja-JP" sz="20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color: </a:t>
            </a:r>
            <a:r>
              <a:rPr lang="en-US" altLang="ja-JP" sz="2000" dirty="0">
                <a:cs typeface="メイリオ" pitchFamily="50" charset="-128"/>
              </a:rPr>
              <a:t>$</a:t>
            </a:r>
            <a:r>
              <a:rPr lang="en-US" altLang="ja-JP" sz="2000" dirty="0" smtClean="0">
                <a:cs typeface="メイリオ" pitchFamily="50" charset="-128"/>
              </a:rPr>
              <a:t>y-blue;</a:t>
            </a:r>
          </a:p>
          <a:p>
            <a:pPr marL="0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width: 100%;</a:t>
            </a:r>
          </a:p>
          <a:p>
            <a:pPr marL="0" indent="0">
              <a:buNone/>
            </a:pPr>
            <a:r>
              <a:rPr lang="en-US" altLang="ja-JP" sz="2000" dirty="0" smtClean="0"/>
              <a:t>    padding: 17px;</a:t>
            </a:r>
            <a:r>
              <a:rPr lang="en-US" altLang="ja-JP" sz="2000" dirty="0" smtClean="0"/>
              <a:t>    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 smtClean="0">
                <a:solidFill>
                  <a:srgbClr val="FF0000"/>
                </a:solidFill>
              </a:rPr>
              <a:t>}</a:t>
            </a:r>
            <a:endParaRPr lang="en-US" altLang="ja-JP" sz="2000" dirty="0" smtClean="0">
              <a:solidFill>
                <a:srgbClr val="FF0000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.</a:t>
            </a: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body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{</a:t>
            </a:r>
            <a:endParaRPr lang="en-US" altLang="ja-JP" sz="2000" dirty="0">
              <a:solidFill>
                <a:srgbClr val="FF0000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</a:t>
            </a:r>
            <a:r>
              <a:rPr lang="en-US" altLang="ja-JP" sz="2000" dirty="0" smtClean="0">
                <a:cs typeface="メイリオ" pitchFamily="50" charset="-128"/>
              </a:rPr>
              <a:t>&amp;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__header{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srgbClr val="FF0000"/>
                </a:solidFill>
                <a:cs typeface="メイリオ" pitchFamily="50" charset="-128"/>
              </a:rPr>
              <a:t>        @</a:t>
            </a:r>
            <a:r>
              <a:rPr lang="en-US" altLang="ja-JP" sz="2000" dirty="0">
                <a:solidFill>
                  <a:srgbClr val="FF0000"/>
                </a:solidFill>
                <a:cs typeface="メイリオ" pitchFamily="50" charset="-128"/>
              </a:rPr>
              <a:t>include </a:t>
            </a:r>
            <a:r>
              <a:rPr lang="en-US" altLang="ja-JP" sz="2000" dirty="0" err="1">
                <a:solidFill>
                  <a:srgbClr val="FF0000"/>
                </a:solidFill>
                <a:cs typeface="メイリオ" pitchFamily="50" charset="-128"/>
              </a:rPr>
              <a:t>basestyle</a:t>
            </a:r>
            <a:r>
              <a:rPr lang="en-US" altLang="ja-JP" sz="2000" dirty="0" smtClean="0">
                <a:solidFill>
                  <a:srgbClr val="FF0000"/>
                </a:solidFill>
                <a:cs typeface="メイリオ" pitchFamily="50" charset="-128"/>
              </a:rPr>
              <a:t>;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    font-size: 21px;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}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.footer{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srgbClr val="FF0000"/>
                </a:solidFill>
                <a:cs typeface="メイリオ" pitchFamily="50" charset="-128"/>
              </a:rPr>
              <a:t>    @</a:t>
            </a:r>
            <a:r>
              <a:rPr lang="en-US" altLang="ja-JP" sz="2000" dirty="0">
                <a:solidFill>
                  <a:srgbClr val="FF0000"/>
                </a:solidFill>
                <a:cs typeface="メイリオ" pitchFamily="50" charset="-128"/>
              </a:rPr>
              <a:t>include </a:t>
            </a:r>
            <a:r>
              <a:rPr lang="en-US" altLang="ja-JP" sz="2000" dirty="0" err="1">
                <a:solidFill>
                  <a:srgbClr val="FF0000"/>
                </a:solidFill>
                <a:cs typeface="メイリオ" pitchFamily="50" charset="-128"/>
              </a:rPr>
              <a:t>basestyle</a:t>
            </a:r>
            <a:r>
              <a:rPr lang="en-US" altLang="ja-JP" sz="2000" dirty="0">
                <a:solidFill>
                  <a:srgbClr val="FF0000"/>
                </a:solidFill>
                <a:cs typeface="メイリオ" pitchFamily="50" charset="-128"/>
              </a:rPr>
              <a:t>;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fld id="{E06F8C22-DD7A-40A6-8D32-0B1A0AF740E1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altLang="ja-JP" dirty="0" smtClean="0"/>
              <a:t>© </a:t>
            </a:r>
            <a:r>
              <a:rPr lang="en-US" altLang="ja-JP" dirty="0" smtClean="0"/>
              <a:t>2017 Yayoi Co., Ltd.  All rights reserved.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50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yoi_template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弥生株式会社2016テンプレート">
      <a:majorFont>
        <a:latin typeface="Arial"/>
        <a:ea typeface="HGSｺﾞｼｯｸE"/>
        <a:cs typeface=""/>
      </a:majorFont>
      <a:minorFont>
        <a:latin typeface="Arial"/>
        <a:ea typeface="HGS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005BAC"/>
          </a:solidFill>
        </a:ln>
        <a:effectLst/>
      </a:spPr>
      <a:bodyPr rtlCol="0" anchor="ctr"/>
      <a:lstStyle>
        <a:defPPr algn="ctr" eaLnBrk="0" hangingPunct="0">
          <a:spcBef>
            <a:spcPct val="20000"/>
          </a:spcBef>
          <a:buClr>
            <a:srgbClr val="005BAC"/>
          </a:buClr>
          <a:buSzPct val="100000"/>
          <a:defRPr kumimoji="1" sz="2000" dirty="0" smtClean="0">
            <a:solidFill>
              <a:prstClr val="black"/>
            </a:solidFill>
            <a:latin typeface="Arial" pitchFamily="34" charset="0"/>
            <a:ea typeface="HGSｺﾞｼｯｸE" pitchFamily="50" charset="-128"/>
            <a:cs typeface="メイリオ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ap="flat" cmpd="sng" algn="ctr">
          <a:solidFill>
            <a:srgbClr val="005BAC"/>
          </a:solidFill>
          <a:prstDash val="solid"/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8000" indent="-288000" eaLnBrk="0" hangingPunct="0">
          <a:spcBef>
            <a:spcPct val="20000"/>
          </a:spcBef>
          <a:buClr>
            <a:srgbClr val="005BAC"/>
          </a:buClr>
          <a:buSzPct val="100000"/>
          <a:buFont typeface="Wingdings" pitchFamily="2" charset="2"/>
          <a:buChar char="n"/>
          <a:defRPr sz="2000" dirty="0" smtClean="0">
            <a:solidFill>
              <a:prstClr val="black"/>
            </a:solidFill>
            <a:latin typeface="Arial" pitchFamily="34" charset="0"/>
            <a:ea typeface="HGSｺﾞｼｯｸE" pitchFamily="50" charset="-128"/>
            <a:cs typeface="メイリオ" pitchFamily="50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Yayoi_template_2017</Template>
  <TotalTime>118</TotalTime>
  <Words>671</Words>
  <Application>Microsoft Office PowerPoint</Application>
  <PresentationFormat>画面に合わせる (4:3)</PresentationFormat>
  <Paragraphs>178</Paragraphs>
  <Slides>10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Yayoi_template_2017</vt:lpstr>
      <vt:lpstr>Sassについて</vt:lpstr>
      <vt:lpstr>目次</vt:lpstr>
      <vt:lpstr>Sassの概要</vt:lpstr>
      <vt:lpstr>Sassの概要</vt:lpstr>
      <vt:lpstr>Sassの基本機能 　～HTML構造に沿った階層化～</vt:lpstr>
      <vt:lpstr>Sassの基本機能 　～&amp;を利用した親セレクタの利用～</vt:lpstr>
      <vt:lpstr>Sassの基本機能 　～変数の利用～</vt:lpstr>
      <vt:lpstr>Sassの基本機能 　～コメントの利用～</vt:lpstr>
      <vt:lpstr>Sassの基本機能 　～@mixinと@include～</vt:lpstr>
      <vt:lpstr>Sassの基本機能 　～@importとパーシャルを利用したCSSのコンポーネント化～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標準タイトルスライド</dc:title>
  <dc:creator>植竹 聡美</dc:creator>
  <cp:lastModifiedBy>植竹 聡美</cp:lastModifiedBy>
  <cp:revision>54</cp:revision>
  <cp:lastPrinted>2012-07-02T11:06:11Z</cp:lastPrinted>
  <dcterms:created xsi:type="dcterms:W3CDTF">2017-05-15T06:18:33Z</dcterms:created>
  <dcterms:modified xsi:type="dcterms:W3CDTF">2017-05-15T08:16:40Z</dcterms:modified>
</cp:coreProperties>
</file>