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8" r:id="rId1"/>
  </p:sldMasterIdLst>
  <p:sldIdLst>
    <p:sldId id="256" r:id="rId2"/>
    <p:sldId id="267" r:id="rId3"/>
    <p:sldId id="265" r:id="rId4"/>
    <p:sldId id="266" r:id="rId5"/>
    <p:sldId id="262" r:id="rId6"/>
    <p:sldId id="268" r:id="rId7"/>
    <p:sldId id="270" r:id="rId8"/>
    <p:sldId id="272" r:id="rId9"/>
    <p:sldId id="258" r:id="rId10"/>
    <p:sldId id="257" r:id="rId11"/>
    <p:sldId id="259" r:id="rId12"/>
    <p:sldId id="260" r:id="rId13"/>
    <p:sldId id="261" r:id="rId14"/>
    <p:sldId id="263" r:id="rId15"/>
    <p:sldId id="269" r:id="rId16"/>
    <p:sldId id="264"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42"/>
    <p:restoredTop sz="94673"/>
  </p:normalViewPr>
  <p:slideViewPr>
    <p:cSldViewPr snapToGrid="0">
      <p:cViewPr varScale="1">
        <p:scale>
          <a:sx n="102" d="100"/>
          <a:sy n="102" d="100"/>
        </p:scale>
        <p:origin x="960"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a:t>業界別市場規模</a:t>
            </a:r>
            <a:r>
              <a:rPr lang="en-US" altLang="ja-JP" dirty="0"/>
              <a:t>(2023</a:t>
            </a:r>
            <a:r>
              <a:rPr lang="ja-JP" altLang="en-US"/>
              <a:t>年度</a:t>
            </a:r>
            <a:r>
              <a:rPr lang="en-US" altLang="ja-JP" dirty="0"/>
              <a:t>/2030</a:t>
            </a:r>
            <a:r>
              <a:rPr lang="ja-JP" altLang="en-US"/>
              <a:t>年度</a:t>
            </a:r>
            <a:r>
              <a:rPr lang="en-US" altLang="ja-JP" dirty="0"/>
              <a:t>)</a:t>
            </a:r>
            <a:endParaRPr lang="ja-JP" alt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ltLang="en-US"/>
        </a:p>
      </c:txPr>
    </c:title>
    <c:autoTitleDeleted val="0"/>
    <c:plotArea>
      <c:layout/>
      <c:barChart>
        <c:barDir val="col"/>
        <c:grouping val="clustered"/>
        <c:varyColors val="0"/>
        <c:ser>
          <c:idx val="0"/>
          <c:order val="0"/>
          <c:tx>
            <c:strRef>
              <c:f>Sheet1!$B$1</c:f>
              <c:strCache>
                <c:ptCount val="1"/>
                <c:pt idx="0">
                  <c:v>2023年度</c:v>
                </c:pt>
              </c:strCache>
            </c:strRef>
          </c:tx>
          <c:spPr>
            <a:solidFill>
              <a:schemeClr val="accent1"/>
            </a:solidFill>
            <a:ln>
              <a:noFill/>
            </a:ln>
            <a:effectLst/>
          </c:spPr>
          <c:invertIfNegative val="0"/>
          <c:cat>
            <c:strRef>
              <c:f>Sheet1!$A$2:$A$6</c:f>
              <c:strCache>
                <c:ptCount val="5"/>
                <c:pt idx="0">
                  <c:v>交通/運輸/物流</c:v>
                </c:pt>
                <c:pt idx="1">
                  <c:v>製造</c:v>
                </c:pt>
                <c:pt idx="2">
                  <c:v>金融</c:v>
                </c:pt>
                <c:pt idx="3">
                  <c:v>医療/介護</c:v>
                </c:pt>
                <c:pt idx="4">
                  <c:v>自治体</c:v>
                </c:pt>
              </c:strCache>
            </c:strRef>
          </c:cat>
          <c:val>
            <c:numRef>
              <c:f>Sheet1!$B$2:$B$6</c:f>
              <c:numCache>
                <c:formatCode>#,##0</c:formatCode>
                <c:ptCount val="5"/>
                <c:pt idx="0">
                  <c:v>4573</c:v>
                </c:pt>
                <c:pt idx="1">
                  <c:v>3870</c:v>
                </c:pt>
                <c:pt idx="2">
                  <c:v>2953</c:v>
                </c:pt>
                <c:pt idx="3">
                  <c:v>1038</c:v>
                </c:pt>
                <c:pt idx="4" formatCode="General">
                  <c:v>616</c:v>
                </c:pt>
              </c:numCache>
            </c:numRef>
          </c:val>
          <c:extLst>
            <c:ext xmlns:c16="http://schemas.microsoft.com/office/drawing/2014/chart" uri="{C3380CC4-5D6E-409C-BE32-E72D297353CC}">
              <c16:uniqueId val="{00000000-38F7-724B-86C8-9FD80A14C682}"/>
            </c:ext>
          </c:extLst>
        </c:ser>
        <c:ser>
          <c:idx val="1"/>
          <c:order val="1"/>
          <c:tx>
            <c:strRef>
              <c:f>Sheet1!$C$1</c:f>
              <c:strCache>
                <c:ptCount val="1"/>
                <c:pt idx="0">
                  <c:v>2030年度</c:v>
                </c:pt>
              </c:strCache>
            </c:strRef>
          </c:tx>
          <c:spPr>
            <a:solidFill>
              <a:schemeClr val="accent2"/>
            </a:solidFill>
            <a:ln>
              <a:noFill/>
            </a:ln>
            <a:effectLst/>
          </c:spPr>
          <c:invertIfNegative val="0"/>
          <c:cat>
            <c:strRef>
              <c:f>Sheet1!$A$2:$A$6</c:f>
              <c:strCache>
                <c:ptCount val="5"/>
                <c:pt idx="0">
                  <c:v>交通/運輸/物流</c:v>
                </c:pt>
                <c:pt idx="1">
                  <c:v>製造</c:v>
                </c:pt>
                <c:pt idx="2">
                  <c:v>金融</c:v>
                </c:pt>
                <c:pt idx="3">
                  <c:v>医療/介護</c:v>
                </c:pt>
                <c:pt idx="4">
                  <c:v>自治体</c:v>
                </c:pt>
              </c:strCache>
            </c:strRef>
          </c:cat>
          <c:val>
            <c:numRef>
              <c:f>Sheet1!$C$2:$C$6</c:f>
              <c:numCache>
                <c:formatCode>#,##0</c:formatCode>
                <c:ptCount val="5"/>
                <c:pt idx="0">
                  <c:v>12377</c:v>
                </c:pt>
                <c:pt idx="1">
                  <c:v>9060</c:v>
                </c:pt>
                <c:pt idx="2">
                  <c:v>6200</c:v>
                </c:pt>
                <c:pt idx="3">
                  <c:v>2052</c:v>
                </c:pt>
                <c:pt idx="4">
                  <c:v>1233</c:v>
                </c:pt>
              </c:numCache>
            </c:numRef>
          </c:val>
          <c:extLst>
            <c:ext xmlns:c16="http://schemas.microsoft.com/office/drawing/2014/chart" uri="{C3380CC4-5D6E-409C-BE32-E72D297353CC}">
              <c16:uniqueId val="{00000001-38F7-724B-86C8-9FD80A14C682}"/>
            </c:ext>
          </c:extLst>
        </c:ser>
        <c:dLbls>
          <c:showLegendKey val="0"/>
          <c:showVal val="0"/>
          <c:showCatName val="0"/>
          <c:showSerName val="0"/>
          <c:showPercent val="0"/>
          <c:showBubbleSize val="0"/>
        </c:dLbls>
        <c:gapWidth val="219"/>
        <c:overlap val="-27"/>
        <c:axId val="600110303"/>
        <c:axId val="660361567"/>
      </c:barChart>
      <c:catAx>
        <c:axId val="6001103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660361567"/>
        <c:crosses val="autoZero"/>
        <c:auto val="1"/>
        <c:lblAlgn val="ctr"/>
        <c:lblOffset val="100"/>
        <c:noMultiLvlLbl val="0"/>
      </c:catAx>
      <c:valAx>
        <c:axId val="66036156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6001103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8CC1FB48-7A7C-174E-8B21-58C115F8A2AD}" type="datetimeFigureOut">
              <a:rPr kumimoji="1" lang="ja-JP" altLang="en-US" smtClean="0"/>
              <a:t>2025/2/18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13F46C0-4946-D54B-A84C-EDFBEE051C0B}" type="slidenum">
              <a:rPr kumimoji="1" lang="ja-JP" altLang="en-US" smtClean="0"/>
              <a:t>‹#›</a:t>
            </a:fld>
            <a:endParaRPr kumimoji="1" lang="ja-JP" altLang="en-US"/>
          </a:p>
        </p:txBody>
      </p:sp>
    </p:spTree>
    <p:extLst>
      <p:ext uri="{BB962C8B-B14F-4D97-AF65-F5344CB8AC3E}">
        <p14:creationId xmlns:p14="http://schemas.microsoft.com/office/powerpoint/2010/main" val="3334045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CC1FB48-7A7C-174E-8B21-58C115F8A2AD}" type="datetimeFigureOut">
              <a:rPr kumimoji="1" lang="ja-JP" altLang="en-US" smtClean="0"/>
              <a:t>2025/2/18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3F46C0-4946-D54B-A84C-EDFBEE051C0B}" type="slidenum">
              <a:rPr kumimoji="1" lang="ja-JP" altLang="en-US" smtClean="0"/>
              <a:t>‹#›</a:t>
            </a:fld>
            <a:endParaRPr kumimoji="1" lang="ja-JP" altLang="en-US"/>
          </a:p>
        </p:txBody>
      </p:sp>
    </p:spTree>
    <p:extLst>
      <p:ext uri="{BB962C8B-B14F-4D97-AF65-F5344CB8AC3E}">
        <p14:creationId xmlns:p14="http://schemas.microsoft.com/office/powerpoint/2010/main" val="4161965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CC1FB48-7A7C-174E-8B21-58C115F8A2AD}" type="datetimeFigureOut">
              <a:rPr kumimoji="1" lang="ja-JP" altLang="en-US" smtClean="0"/>
              <a:t>2025/2/18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3F46C0-4946-D54B-A84C-EDFBEE051C0B}"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971049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8CC1FB48-7A7C-174E-8B21-58C115F8A2AD}" type="datetimeFigureOut">
              <a:rPr kumimoji="1" lang="ja-JP" altLang="en-US" smtClean="0"/>
              <a:t>2025/2/18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3F46C0-4946-D54B-A84C-EDFBEE051C0B}" type="slidenum">
              <a:rPr kumimoji="1" lang="ja-JP" altLang="en-US" smtClean="0"/>
              <a:t>‹#›</a:t>
            </a:fld>
            <a:endParaRPr kumimoji="1" lang="ja-JP" altLang="en-US"/>
          </a:p>
        </p:txBody>
      </p:sp>
    </p:spTree>
    <p:extLst>
      <p:ext uri="{BB962C8B-B14F-4D97-AF65-F5344CB8AC3E}">
        <p14:creationId xmlns:p14="http://schemas.microsoft.com/office/powerpoint/2010/main" val="19535238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8CC1FB48-7A7C-174E-8B21-58C115F8A2AD}" type="datetimeFigureOut">
              <a:rPr kumimoji="1" lang="ja-JP" altLang="en-US" smtClean="0"/>
              <a:t>2025/2/18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3F46C0-4946-D54B-A84C-EDFBEE051C0B}"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84754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8CC1FB48-7A7C-174E-8B21-58C115F8A2AD}" type="datetimeFigureOut">
              <a:rPr kumimoji="1" lang="ja-JP" altLang="en-US" smtClean="0"/>
              <a:t>2025/2/18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3F46C0-4946-D54B-A84C-EDFBEE051C0B}" type="slidenum">
              <a:rPr kumimoji="1" lang="ja-JP" altLang="en-US" smtClean="0"/>
              <a:t>‹#›</a:t>
            </a:fld>
            <a:endParaRPr kumimoji="1" lang="ja-JP" altLang="en-US"/>
          </a:p>
        </p:txBody>
      </p:sp>
    </p:spTree>
    <p:extLst>
      <p:ext uri="{BB962C8B-B14F-4D97-AF65-F5344CB8AC3E}">
        <p14:creationId xmlns:p14="http://schemas.microsoft.com/office/powerpoint/2010/main" val="15995139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CC1FB48-7A7C-174E-8B21-58C115F8A2AD}" type="datetimeFigureOut">
              <a:rPr kumimoji="1" lang="ja-JP" altLang="en-US" smtClean="0"/>
              <a:t>2025/2/18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3F46C0-4946-D54B-A84C-EDFBEE051C0B}" type="slidenum">
              <a:rPr kumimoji="1" lang="ja-JP" altLang="en-US" smtClean="0"/>
              <a:t>‹#›</a:t>
            </a:fld>
            <a:endParaRPr kumimoji="1" lang="ja-JP" altLang="en-US"/>
          </a:p>
        </p:txBody>
      </p:sp>
    </p:spTree>
    <p:extLst>
      <p:ext uri="{BB962C8B-B14F-4D97-AF65-F5344CB8AC3E}">
        <p14:creationId xmlns:p14="http://schemas.microsoft.com/office/powerpoint/2010/main" val="6123728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CC1FB48-7A7C-174E-8B21-58C115F8A2AD}" type="datetimeFigureOut">
              <a:rPr kumimoji="1" lang="ja-JP" altLang="en-US" smtClean="0"/>
              <a:t>2025/2/18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3F46C0-4946-D54B-A84C-EDFBEE051C0B}" type="slidenum">
              <a:rPr kumimoji="1" lang="ja-JP" altLang="en-US" smtClean="0"/>
              <a:t>‹#›</a:t>
            </a:fld>
            <a:endParaRPr kumimoji="1" lang="ja-JP" altLang="en-US"/>
          </a:p>
        </p:txBody>
      </p:sp>
    </p:spTree>
    <p:extLst>
      <p:ext uri="{BB962C8B-B14F-4D97-AF65-F5344CB8AC3E}">
        <p14:creationId xmlns:p14="http://schemas.microsoft.com/office/powerpoint/2010/main" val="413298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CC1FB48-7A7C-174E-8B21-58C115F8A2AD}" type="datetimeFigureOut">
              <a:rPr kumimoji="1" lang="ja-JP" altLang="en-US" smtClean="0"/>
              <a:t>2025/2/18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3F46C0-4946-D54B-A84C-EDFBEE051C0B}" type="slidenum">
              <a:rPr kumimoji="1" lang="ja-JP" altLang="en-US" smtClean="0"/>
              <a:t>‹#›</a:t>
            </a:fld>
            <a:endParaRPr kumimoji="1" lang="ja-JP" altLang="en-US"/>
          </a:p>
        </p:txBody>
      </p:sp>
    </p:spTree>
    <p:extLst>
      <p:ext uri="{BB962C8B-B14F-4D97-AF65-F5344CB8AC3E}">
        <p14:creationId xmlns:p14="http://schemas.microsoft.com/office/powerpoint/2010/main" val="3807600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CC1FB48-7A7C-174E-8B21-58C115F8A2AD}" type="datetimeFigureOut">
              <a:rPr kumimoji="1" lang="ja-JP" altLang="en-US" smtClean="0"/>
              <a:t>2025/2/18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3F46C0-4946-D54B-A84C-EDFBEE051C0B}" type="slidenum">
              <a:rPr kumimoji="1" lang="ja-JP" altLang="en-US" smtClean="0"/>
              <a:t>‹#›</a:t>
            </a:fld>
            <a:endParaRPr kumimoji="1" lang="ja-JP" altLang="en-US"/>
          </a:p>
        </p:txBody>
      </p:sp>
    </p:spTree>
    <p:extLst>
      <p:ext uri="{BB962C8B-B14F-4D97-AF65-F5344CB8AC3E}">
        <p14:creationId xmlns:p14="http://schemas.microsoft.com/office/powerpoint/2010/main" val="1047020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CC1FB48-7A7C-174E-8B21-58C115F8A2AD}" type="datetimeFigureOut">
              <a:rPr kumimoji="1" lang="ja-JP" altLang="en-US" smtClean="0"/>
              <a:t>2025/2/18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13F46C0-4946-D54B-A84C-EDFBEE051C0B}" type="slidenum">
              <a:rPr kumimoji="1" lang="ja-JP" altLang="en-US" smtClean="0"/>
              <a:t>‹#›</a:t>
            </a:fld>
            <a:endParaRPr kumimoji="1" lang="ja-JP" altLang="en-US"/>
          </a:p>
        </p:txBody>
      </p:sp>
    </p:spTree>
    <p:extLst>
      <p:ext uri="{BB962C8B-B14F-4D97-AF65-F5344CB8AC3E}">
        <p14:creationId xmlns:p14="http://schemas.microsoft.com/office/powerpoint/2010/main" val="643881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8CC1FB48-7A7C-174E-8B21-58C115F8A2AD}" type="datetimeFigureOut">
              <a:rPr kumimoji="1" lang="ja-JP" altLang="en-US" smtClean="0"/>
              <a:t>2025/2/18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13F46C0-4946-D54B-A84C-EDFBEE051C0B}" type="slidenum">
              <a:rPr kumimoji="1" lang="ja-JP" altLang="en-US" smtClean="0"/>
              <a:t>‹#›</a:t>
            </a:fld>
            <a:endParaRPr kumimoji="1" lang="ja-JP" altLang="en-US"/>
          </a:p>
        </p:txBody>
      </p:sp>
    </p:spTree>
    <p:extLst>
      <p:ext uri="{BB962C8B-B14F-4D97-AF65-F5344CB8AC3E}">
        <p14:creationId xmlns:p14="http://schemas.microsoft.com/office/powerpoint/2010/main" val="3779179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CC1FB48-7A7C-174E-8B21-58C115F8A2AD}" type="datetimeFigureOut">
              <a:rPr kumimoji="1" lang="ja-JP" altLang="en-US" smtClean="0"/>
              <a:t>2025/2/18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13F46C0-4946-D54B-A84C-EDFBEE051C0B}" type="slidenum">
              <a:rPr kumimoji="1" lang="ja-JP" altLang="en-US" smtClean="0"/>
              <a:t>‹#›</a:t>
            </a:fld>
            <a:endParaRPr kumimoji="1" lang="ja-JP" altLang="en-US"/>
          </a:p>
        </p:txBody>
      </p:sp>
    </p:spTree>
    <p:extLst>
      <p:ext uri="{BB962C8B-B14F-4D97-AF65-F5344CB8AC3E}">
        <p14:creationId xmlns:p14="http://schemas.microsoft.com/office/powerpoint/2010/main" val="2254851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C1FB48-7A7C-174E-8B21-58C115F8A2AD}" type="datetimeFigureOut">
              <a:rPr kumimoji="1" lang="ja-JP" altLang="en-US" smtClean="0"/>
              <a:t>2025/2/18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13F46C0-4946-D54B-A84C-EDFBEE051C0B}" type="slidenum">
              <a:rPr kumimoji="1" lang="ja-JP" altLang="en-US" smtClean="0"/>
              <a:t>‹#›</a:t>
            </a:fld>
            <a:endParaRPr kumimoji="1" lang="ja-JP" altLang="en-US"/>
          </a:p>
        </p:txBody>
      </p:sp>
    </p:spTree>
    <p:extLst>
      <p:ext uri="{BB962C8B-B14F-4D97-AF65-F5344CB8AC3E}">
        <p14:creationId xmlns:p14="http://schemas.microsoft.com/office/powerpoint/2010/main" val="3656614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CC1FB48-7A7C-174E-8B21-58C115F8A2AD}" type="datetimeFigureOut">
              <a:rPr kumimoji="1" lang="ja-JP" altLang="en-US" smtClean="0"/>
              <a:t>2025/2/18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13F46C0-4946-D54B-A84C-EDFBEE051C0B}" type="slidenum">
              <a:rPr kumimoji="1" lang="ja-JP" altLang="en-US" smtClean="0"/>
              <a:t>‹#›</a:t>
            </a:fld>
            <a:endParaRPr kumimoji="1" lang="ja-JP" altLang="en-US"/>
          </a:p>
        </p:txBody>
      </p:sp>
    </p:spTree>
    <p:extLst>
      <p:ext uri="{BB962C8B-B14F-4D97-AF65-F5344CB8AC3E}">
        <p14:creationId xmlns:p14="http://schemas.microsoft.com/office/powerpoint/2010/main" val="1931414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CC1FB48-7A7C-174E-8B21-58C115F8A2AD}" type="datetimeFigureOut">
              <a:rPr kumimoji="1" lang="ja-JP" altLang="en-US" smtClean="0"/>
              <a:t>2025/2/18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3F46C0-4946-D54B-A84C-EDFBEE051C0B}" type="slidenum">
              <a:rPr kumimoji="1" lang="ja-JP" altLang="en-US" smtClean="0"/>
              <a:t>‹#›</a:t>
            </a:fld>
            <a:endParaRPr kumimoji="1" lang="ja-JP" altLang="en-US"/>
          </a:p>
        </p:txBody>
      </p:sp>
    </p:spTree>
    <p:extLst>
      <p:ext uri="{BB962C8B-B14F-4D97-AF65-F5344CB8AC3E}">
        <p14:creationId xmlns:p14="http://schemas.microsoft.com/office/powerpoint/2010/main" val="3584488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CC1FB48-7A7C-174E-8B21-58C115F8A2AD}" type="datetimeFigureOut">
              <a:rPr kumimoji="1" lang="ja-JP" altLang="en-US" smtClean="0"/>
              <a:t>2025/2/18</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13F46C0-4946-D54B-A84C-EDFBEE051C0B}" type="slidenum">
              <a:rPr kumimoji="1" lang="ja-JP" altLang="en-US" smtClean="0"/>
              <a:t>‹#›</a:t>
            </a:fld>
            <a:endParaRPr kumimoji="1" lang="ja-JP" altLang="en-US"/>
          </a:p>
        </p:txBody>
      </p:sp>
    </p:spTree>
    <p:extLst>
      <p:ext uri="{BB962C8B-B14F-4D97-AF65-F5344CB8AC3E}">
        <p14:creationId xmlns:p14="http://schemas.microsoft.com/office/powerpoint/2010/main" val="3778447948"/>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Lst>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B157A384-50FD-A0A8-4852-E59C66356074}"/>
              </a:ext>
            </a:extLst>
          </p:cNvPr>
          <p:cNvSpPr txBox="1"/>
          <p:nvPr/>
        </p:nvSpPr>
        <p:spPr>
          <a:xfrm>
            <a:off x="5306519" y="1102290"/>
            <a:ext cx="6503703" cy="4399666"/>
          </a:xfrm>
          <a:prstGeom prst="rect">
            <a:avLst/>
          </a:prstGeom>
          <a:noFill/>
        </p:spPr>
        <p:txBody>
          <a:bodyPr wrap="none" rtlCol="0">
            <a:spAutoFit/>
          </a:bodyPr>
          <a:lstStyle/>
          <a:p>
            <a:pPr>
              <a:lnSpc>
                <a:spcPct val="120000"/>
              </a:lnSpc>
            </a:pPr>
            <a:r>
              <a:rPr kumimoji="1" lang="ja-JP" altLang="en-US">
                <a:latin typeface="Meiryo" panose="020B0604030504040204" pitchFamily="34" charset="-128"/>
                <a:ea typeface="Meiryo" panose="020B0604030504040204" pitchFamily="34" charset="-128"/>
              </a:rPr>
              <a:t>出身地</a:t>
            </a:r>
            <a:r>
              <a:rPr kumimoji="1" lang="en-US" altLang="ja-JP" dirty="0">
                <a:latin typeface="Meiryo" panose="020B0604030504040204" pitchFamily="34" charset="-128"/>
                <a:ea typeface="Meiryo" panose="020B0604030504040204" pitchFamily="34" charset="-128"/>
              </a:rPr>
              <a:t>		</a:t>
            </a:r>
            <a:r>
              <a:rPr kumimoji="1" lang="ja-JP" altLang="en-US">
                <a:latin typeface="Meiryo" panose="020B0604030504040204" pitchFamily="34" charset="-128"/>
                <a:ea typeface="Meiryo" panose="020B0604030504040204" pitchFamily="34" charset="-128"/>
              </a:rPr>
              <a:t>三重県津市生まれ</a:t>
            </a:r>
            <a:endParaRPr kumimoji="1" lang="en-US" altLang="ja-JP" dirty="0">
              <a:latin typeface="Meiryo" panose="020B0604030504040204" pitchFamily="34" charset="-128"/>
              <a:ea typeface="Meiryo" panose="020B0604030504040204" pitchFamily="34" charset="-128"/>
            </a:endParaRPr>
          </a:p>
          <a:p>
            <a:pPr>
              <a:lnSpc>
                <a:spcPct val="120000"/>
              </a:lnSpc>
            </a:pPr>
            <a:r>
              <a:rPr kumimoji="1" lang="ja-JP" altLang="en-US">
                <a:latin typeface="Meiryo" panose="020B0604030504040204" pitchFamily="34" charset="-128"/>
                <a:ea typeface="Meiryo" panose="020B0604030504040204" pitchFamily="34" charset="-128"/>
              </a:rPr>
              <a:t>学校</a:t>
            </a:r>
            <a:r>
              <a:rPr kumimoji="1" lang="en-US" altLang="ja-JP" dirty="0">
                <a:latin typeface="Meiryo" panose="020B0604030504040204" pitchFamily="34" charset="-128"/>
                <a:ea typeface="Meiryo" panose="020B0604030504040204" pitchFamily="34" charset="-128"/>
              </a:rPr>
              <a:t>		</a:t>
            </a:r>
            <a:r>
              <a:rPr kumimoji="1" lang="ja-JP" altLang="en-US">
                <a:latin typeface="Meiryo" panose="020B0604030504040204" pitchFamily="34" charset="-128"/>
                <a:ea typeface="Meiryo" panose="020B0604030504040204" pitchFamily="34" charset="-128"/>
              </a:rPr>
              <a:t>名古屋大学医学部保健学科看護学専攻</a:t>
            </a:r>
            <a:endParaRPr kumimoji="1" lang="en-US" altLang="ja-JP" dirty="0">
              <a:latin typeface="Meiryo" panose="020B0604030504040204" pitchFamily="34" charset="-128"/>
              <a:ea typeface="Meiryo" panose="020B0604030504040204" pitchFamily="34" charset="-128"/>
            </a:endParaRPr>
          </a:p>
          <a:p>
            <a:pPr>
              <a:lnSpc>
                <a:spcPct val="120000"/>
              </a:lnSpc>
            </a:pPr>
            <a:r>
              <a:rPr kumimoji="1" lang="ja-JP" altLang="en-US">
                <a:latin typeface="Meiryo" panose="020B0604030504040204" pitchFamily="34" charset="-128"/>
                <a:ea typeface="Meiryo" panose="020B0604030504040204" pitchFamily="34" charset="-128"/>
              </a:rPr>
              <a:t>職歴</a:t>
            </a:r>
            <a:r>
              <a:rPr kumimoji="1" lang="en-US" altLang="ja-JP" dirty="0">
                <a:latin typeface="Meiryo" panose="020B0604030504040204" pitchFamily="34" charset="-128"/>
                <a:ea typeface="Meiryo" panose="020B0604030504040204" pitchFamily="34" charset="-128"/>
              </a:rPr>
              <a:t>		1</a:t>
            </a:r>
            <a:r>
              <a:rPr kumimoji="1" lang="ja-JP" altLang="en-US">
                <a:latin typeface="Meiryo" panose="020B0604030504040204" pitchFamily="34" charset="-128"/>
                <a:ea typeface="Meiryo" panose="020B0604030504040204" pitchFamily="34" charset="-128"/>
              </a:rPr>
              <a:t>年ほど看護師のアルバイトをしつつ、ポート</a:t>
            </a:r>
            <a:endParaRPr kumimoji="1" lang="en-US" altLang="ja-JP" dirty="0">
              <a:latin typeface="Meiryo" panose="020B0604030504040204" pitchFamily="34" charset="-128"/>
              <a:ea typeface="Meiryo" panose="020B0604030504040204" pitchFamily="34" charset="-128"/>
            </a:endParaRPr>
          </a:p>
          <a:p>
            <a:pPr>
              <a:lnSpc>
                <a:spcPct val="120000"/>
              </a:lnSpc>
            </a:pPr>
            <a:r>
              <a:rPr kumimoji="1" lang="en-US" altLang="ja-JP" dirty="0">
                <a:latin typeface="Meiryo" panose="020B0604030504040204" pitchFamily="34" charset="-128"/>
                <a:ea typeface="Meiryo" panose="020B0604030504040204" pitchFamily="34" charset="-128"/>
              </a:rPr>
              <a:t>			</a:t>
            </a:r>
            <a:r>
              <a:rPr kumimoji="1" lang="ja-JP" altLang="en-US">
                <a:latin typeface="Meiryo" panose="020B0604030504040204" pitchFamily="34" charset="-128"/>
                <a:ea typeface="Meiryo" panose="020B0604030504040204" pitchFamily="34" charset="-128"/>
              </a:rPr>
              <a:t>フォリオ</a:t>
            </a:r>
            <a:r>
              <a:rPr kumimoji="1" lang="en-US" altLang="ja-JP" dirty="0">
                <a:latin typeface="Meiryo" panose="020B0604030504040204" pitchFamily="34" charset="-128"/>
                <a:ea typeface="Meiryo" panose="020B0604030504040204" pitchFamily="34" charset="-128"/>
              </a:rPr>
              <a:t>Web</a:t>
            </a:r>
            <a:r>
              <a:rPr kumimoji="1" lang="ja-JP" altLang="en-US">
                <a:latin typeface="Meiryo" panose="020B0604030504040204" pitchFamily="34" charset="-128"/>
                <a:ea typeface="Meiryo" panose="020B0604030504040204" pitchFamily="34" charset="-128"/>
              </a:rPr>
              <a:t>制作。</a:t>
            </a:r>
            <a:endParaRPr kumimoji="1" lang="en-US" altLang="ja-JP" dirty="0">
              <a:latin typeface="Meiryo" panose="020B0604030504040204" pitchFamily="34" charset="-128"/>
              <a:ea typeface="Meiryo" panose="020B0604030504040204" pitchFamily="34" charset="-128"/>
            </a:endParaRPr>
          </a:p>
          <a:p>
            <a:pPr>
              <a:lnSpc>
                <a:spcPct val="120000"/>
              </a:lnSpc>
            </a:pPr>
            <a:r>
              <a:rPr kumimoji="1" lang="en-US" altLang="ja-JP" dirty="0">
                <a:latin typeface="Meiryo" panose="020B0604030504040204" pitchFamily="34" charset="-128"/>
                <a:ea typeface="Meiryo" panose="020B0604030504040204" pitchFamily="34" charset="-128"/>
              </a:rPr>
              <a:t>			</a:t>
            </a:r>
            <a:r>
              <a:rPr kumimoji="1" lang="ja-JP" altLang="en-US">
                <a:latin typeface="Meiryo" panose="020B0604030504040204" pitchFamily="34" charset="-128"/>
                <a:ea typeface="Meiryo" panose="020B0604030504040204" pitchFamily="34" charset="-128"/>
              </a:rPr>
              <a:t>その後医療システム会社に転職。</a:t>
            </a:r>
            <a:r>
              <a:rPr kumimoji="1" lang="en-US" altLang="ja-JP" dirty="0">
                <a:latin typeface="Meiryo" panose="020B0604030504040204" pitchFamily="34" charset="-128"/>
                <a:ea typeface="Meiryo" panose="020B0604030504040204" pitchFamily="34" charset="-128"/>
              </a:rPr>
              <a:t>2</a:t>
            </a:r>
            <a:r>
              <a:rPr kumimoji="1" lang="ja-JP" altLang="en-US">
                <a:latin typeface="Meiryo" panose="020B0604030504040204" pitchFamily="34" charset="-128"/>
                <a:ea typeface="Meiryo" panose="020B0604030504040204" pitchFamily="34" charset="-128"/>
              </a:rPr>
              <a:t>年半ほど臨</a:t>
            </a:r>
            <a:endParaRPr kumimoji="1" lang="en-US" altLang="ja-JP" dirty="0">
              <a:latin typeface="Meiryo" panose="020B0604030504040204" pitchFamily="34" charset="-128"/>
              <a:ea typeface="Meiryo" panose="020B0604030504040204" pitchFamily="34" charset="-128"/>
            </a:endParaRPr>
          </a:p>
          <a:p>
            <a:pPr>
              <a:lnSpc>
                <a:spcPct val="120000"/>
              </a:lnSpc>
            </a:pPr>
            <a:r>
              <a:rPr kumimoji="1" lang="en-US" altLang="ja-JP" dirty="0">
                <a:latin typeface="Meiryo" panose="020B0604030504040204" pitchFamily="34" charset="-128"/>
                <a:ea typeface="Meiryo" panose="020B0604030504040204" pitchFamily="34" charset="-128"/>
              </a:rPr>
              <a:t>			</a:t>
            </a:r>
            <a:r>
              <a:rPr kumimoji="1" lang="ja-JP" altLang="en-US">
                <a:latin typeface="Meiryo" panose="020B0604030504040204" pitchFamily="34" charset="-128"/>
                <a:ea typeface="Meiryo" panose="020B0604030504040204" pitchFamily="34" charset="-128"/>
              </a:rPr>
              <a:t>床検査システム、物流システムの導入支援と自</a:t>
            </a:r>
            <a:endParaRPr kumimoji="1" lang="en-US" altLang="ja-JP" dirty="0">
              <a:latin typeface="Meiryo" panose="020B0604030504040204" pitchFamily="34" charset="-128"/>
              <a:ea typeface="Meiryo" panose="020B0604030504040204" pitchFamily="34" charset="-128"/>
            </a:endParaRPr>
          </a:p>
          <a:p>
            <a:pPr>
              <a:lnSpc>
                <a:spcPct val="120000"/>
              </a:lnSpc>
            </a:pPr>
            <a:r>
              <a:rPr kumimoji="1" lang="en-US" altLang="ja-JP" dirty="0">
                <a:latin typeface="Meiryo" panose="020B0604030504040204" pitchFamily="34" charset="-128"/>
                <a:ea typeface="Meiryo" panose="020B0604030504040204" pitchFamily="34" charset="-128"/>
              </a:rPr>
              <a:t>			</a:t>
            </a:r>
            <a:r>
              <a:rPr kumimoji="1" lang="ja-JP" altLang="en-US">
                <a:latin typeface="Meiryo" panose="020B0604030504040204" pitchFamily="34" charset="-128"/>
                <a:ea typeface="Meiryo" panose="020B0604030504040204" pitchFamily="34" charset="-128"/>
              </a:rPr>
              <a:t>社パッケージ開発に従事。</a:t>
            </a:r>
            <a:endParaRPr kumimoji="1" lang="en-US" altLang="ja-JP" dirty="0">
              <a:latin typeface="Meiryo" panose="020B0604030504040204" pitchFamily="34" charset="-128"/>
              <a:ea typeface="Meiryo" panose="020B0604030504040204" pitchFamily="34" charset="-128"/>
            </a:endParaRPr>
          </a:p>
          <a:p>
            <a:pPr>
              <a:lnSpc>
                <a:spcPct val="120000"/>
              </a:lnSpc>
            </a:pPr>
            <a:r>
              <a:rPr kumimoji="1" lang="en-US" altLang="ja-JP" dirty="0">
                <a:latin typeface="Meiryo" panose="020B0604030504040204" pitchFamily="34" charset="-128"/>
                <a:ea typeface="Meiryo" panose="020B0604030504040204" pitchFamily="34" charset="-128"/>
              </a:rPr>
              <a:t>			2</a:t>
            </a:r>
            <a:r>
              <a:rPr kumimoji="1" lang="ja-JP" altLang="en-US">
                <a:latin typeface="Meiryo" panose="020B0604030504040204" pitchFamily="34" charset="-128"/>
                <a:ea typeface="Meiryo" panose="020B0604030504040204" pitchFamily="34" charset="-128"/>
              </a:rPr>
              <a:t>社目では</a:t>
            </a:r>
            <a:r>
              <a:rPr kumimoji="1" lang="en-US" altLang="ja-JP" dirty="0">
                <a:latin typeface="Meiryo" panose="020B0604030504040204" pitchFamily="34" charset="-128"/>
                <a:ea typeface="Meiryo" panose="020B0604030504040204" pitchFamily="34" charset="-128"/>
              </a:rPr>
              <a:t>2</a:t>
            </a:r>
            <a:r>
              <a:rPr kumimoji="1" lang="ja-JP" altLang="en-US">
                <a:latin typeface="Meiryo" panose="020B0604030504040204" pitchFamily="34" charset="-128"/>
                <a:ea typeface="Meiryo" panose="020B0604030504040204" pitchFamily="34" charset="-128"/>
              </a:rPr>
              <a:t>年半ほど</a:t>
            </a:r>
            <a:r>
              <a:rPr kumimoji="1" lang="en-US" altLang="ja-JP" dirty="0">
                <a:latin typeface="Meiryo" panose="020B0604030504040204" pitchFamily="34" charset="-128"/>
                <a:ea typeface="Meiryo" panose="020B0604030504040204" pitchFamily="34" charset="-128"/>
              </a:rPr>
              <a:t>AI</a:t>
            </a:r>
            <a:r>
              <a:rPr kumimoji="1" lang="ja-JP" altLang="en-US">
                <a:latin typeface="Meiryo" panose="020B0604030504040204" pitchFamily="34" charset="-128"/>
                <a:ea typeface="Meiryo" panose="020B0604030504040204" pitchFamily="34" charset="-128"/>
              </a:rPr>
              <a:t>開発、</a:t>
            </a:r>
            <a:r>
              <a:rPr kumimoji="1" lang="en-US" altLang="ja-JP" dirty="0">
                <a:latin typeface="Meiryo" panose="020B0604030504040204" pitchFamily="34" charset="-128"/>
                <a:ea typeface="Meiryo" panose="020B0604030504040204" pitchFamily="34" charset="-128"/>
              </a:rPr>
              <a:t>Web</a:t>
            </a:r>
            <a:r>
              <a:rPr kumimoji="1" lang="ja-JP" altLang="en-US">
                <a:latin typeface="Meiryo" panose="020B0604030504040204" pitchFamily="34" charset="-128"/>
                <a:ea typeface="Meiryo" panose="020B0604030504040204" pitchFamily="34" charset="-128"/>
              </a:rPr>
              <a:t>開発に従事。</a:t>
            </a:r>
            <a:endParaRPr kumimoji="1" lang="en-US" altLang="ja-JP" dirty="0">
              <a:latin typeface="Meiryo" panose="020B0604030504040204" pitchFamily="34" charset="-128"/>
              <a:ea typeface="Meiryo" panose="020B0604030504040204" pitchFamily="34" charset="-128"/>
            </a:endParaRPr>
          </a:p>
          <a:p>
            <a:pPr>
              <a:lnSpc>
                <a:spcPct val="120000"/>
              </a:lnSpc>
            </a:pPr>
            <a:r>
              <a:rPr kumimoji="1" lang="en-US" altLang="ja-JP" dirty="0">
                <a:latin typeface="Meiryo" panose="020B0604030504040204" pitchFamily="34" charset="-128"/>
                <a:ea typeface="Meiryo" panose="020B0604030504040204" pitchFamily="34" charset="-128"/>
              </a:rPr>
              <a:t>			</a:t>
            </a:r>
            <a:r>
              <a:rPr kumimoji="1" lang="ja-JP" altLang="en-US">
                <a:latin typeface="Meiryo" panose="020B0604030504040204" pitchFamily="34" charset="-128"/>
                <a:ea typeface="Meiryo" panose="020B0604030504040204" pitchFamily="34" charset="-128"/>
              </a:rPr>
              <a:t>現在、転職し</a:t>
            </a:r>
            <a:r>
              <a:rPr kumimoji="1" lang="en-US" altLang="ja-JP" dirty="0">
                <a:latin typeface="Meiryo" panose="020B0604030504040204" pitchFamily="34" charset="-128"/>
                <a:ea typeface="Meiryo" panose="020B0604030504040204" pitchFamily="34" charset="-128"/>
              </a:rPr>
              <a:t>DX</a:t>
            </a:r>
            <a:r>
              <a:rPr kumimoji="1" lang="ja-JP" altLang="en-US">
                <a:latin typeface="Meiryo" panose="020B0604030504040204" pitchFamily="34" charset="-128"/>
                <a:ea typeface="Meiryo" panose="020B0604030504040204" pitchFamily="34" charset="-128"/>
              </a:rPr>
              <a:t>戦略コンサルとして働く予定。</a:t>
            </a:r>
            <a:endParaRPr kumimoji="1" lang="en-US" altLang="ja-JP" dirty="0">
              <a:latin typeface="Meiryo" panose="020B0604030504040204" pitchFamily="34" charset="-128"/>
              <a:ea typeface="Meiryo" panose="020B0604030504040204" pitchFamily="34" charset="-128"/>
            </a:endParaRPr>
          </a:p>
          <a:p>
            <a:pPr>
              <a:lnSpc>
                <a:spcPct val="120000"/>
              </a:lnSpc>
            </a:pPr>
            <a:r>
              <a:rPr kumimoji="1" lang="ja-JP" altLang="en-US">
                <a:latin typeface="Meiryo" panose="020B0604030504040204" pitchFamily="34" charset="-128"/>
                <a:ea typeface="Meiryo" panose="020B0604030504040204" pitchFamily="34" charset="-128"/>
              </a:rPr>
              <a:t>趣味</a:t>
            </a:r>
            <a:r>
              <a:rPr kumimoji="1" lang="en-US" altLang="ja-JP" dirty="0">
                <a:latin typeface="Meiryo" panose="020B0604030504040204" pitchFamily="34" charset="-128"/>
                <a:ea typeface="Meiryo" panose="020B0604030504040204" pitchFamily="34" charset="-128"/>
              </a:rPr>
              <a:t>		</a:t>
            </a:r>
            <a:r>
              <a:rPr kumimoji="1" lang="ja-JP" altLang="en-US">
                <a:latin typeface="Meiryo" panose="020B0604030504040204" pitchFamily="34" charset="-128"/>
                <a:ea typeface="Meiryo" panose="020B0604030504040204" pitchFamily="34" charset="-128"/>
              </a:rPr>
              <a:t>筋トレ、ランニング、水泳、読書、自然との</a:t>
            </a:r>
            <a:endParaRPr kumimoji="1" lang="en-US" altLang="ja-JP" dirty="0">
              <a:latin typeface="Meiryo" panose="020B0604030504040204" pitchFamily="34" charset="-128"/>
              <a:ea typeface="Meiryo" panose="020B0604030504040204" pitchFamily="34" charset="-128"/>
            </a:endParaRPr>
          </a:p>
          <a:p>
            <a:pPr>
              <a:lnSpc>
                <a:spcPct val="120000"/>
              </a:lnSpc>
            </a:pPr>
            <a:r>
              <a:rPr kumimoji="1" lang="en-US" altLang="ja-JP" dirty="0">
                <a:latin typeface="Meiryo" panose="020B0604030504040204" pitchFamily="34" charset="-128"/>
                <a:ea typeface="Meiryo" panose="020B0604030504040204" pitchFamily="34" charset="-128"/>
              </a:rPr>
              <a:t>			</a:t>
            </a:r>
            <a:r>
              <a:rPr kumimoji="1" lang="ja-JP" altLang="en-US">
                <a:latin typeface="Meiryo" panose="020B0604030504040204" pitchFamily="34" charset="-128"/>
                <a:ea typeface="Meiryo" panose="020B0604030504040204" pitchFamily="34" charset="-128"/>
              </a:rPr>
              <a:t>ふれあい、音楽鑑賞</a:t>
            </a:r>
            <a:r>
              <a:rPr kumimoji="1" lang="en-US" altLang="ja-JP" dirty="0">
                <a:latin typeface="Meiryo" panose="020B0604030504040204" pitchFamily="34" charset="-128"/>
                <a:ea typeface="Meiryo" panose="020B0604030504040204" pitchFamily="34" charset="-128"/>
              </a:rPr>
              <a:t>(</a:t>
            </a:r>
            <a:r>
              <a:rPr kumimoji="1" lang="en-US" altLang="ja-JP" dirty="0" err="1">
                <a:latin typeface="Meiryo" panose="020B0604030504040204" pitchFamily="34" charset="-128"/>
                <a:ea typeface="Meiryo" panose="020B0604030504040204" pitchFamily="34" charset="-128"/>
              </a:rPr>
              <a:t>youtube</a:t>
            </a:r>
            <a:r>
              <a:rPr kumimoji="1" lang="en-US" altLang="ja-JP" dirty="0">
                <a:latin typeface="Meiryo" panose="020B0604030504040204" pitchFamily="34" charset="-128"/>
                <a:ea typeface="Meiryo" panose="020B0604030504040204" pitchFamily="34" charset="-128"/>
              </a:rPr>
              <a:t>)</a:t>
            </a:r>
          </a:p>
          <a:p>
            <a:pPr>
              <a:lnSpc>
                <a:spcPct val="120000"/>
              </a:lnSpc>
            </a:pPr>
            <a:r>
              <a:rPr kumimoji="1" lang="ja-JP" altLang="en-US">
                <a:latin typeface="Meiryo" panose="020B0604030504040204" pitchFamily="34" charset="-128"/>
                <a:ea typeface="Meiryo" panose="020B0604030504040204" pitchFamily="34" charset="-128"/>
              </a:rPr>
              <a:t>長所</a:t>
            </a:r>
            <a:r>
              <a:rPr kumimoji="1" lang="en-US" altLang="ja-JP" dirty="0">
                <a:latin typeface="Meiryo" panose="020B0604030504040204" pitchFamily="34" charset="-128"/>
                <a:ea typeface="Meiryo" panose="020B0604030504040204" pitchFamily="34" charset="-128"/>
              </a:rPr>
              <a:t>		</a:t>
            </a:r>
            <a:r>
              <a:rPr kumimoji="1" lang="ja-JP" altLang="en-US">
                <a:latin typeface="Meiryo" panose="020B0604030504040204" pitchFamily="34" charset="-128"/>
                <a:ea typeface="Meiryo" panose="020B0604030504040204" pitchFamily="34" charset="-128"/>
              </a:rPr>
              <a:t>好奇心旺盛、向上心がある、継続的努力</a:t>
            </a:r>
            <a:endParaRPr kumimoji="1" lang="en-US" altLang="ja-JP" dirty="0">
              <a:latin typeface="Meiryo" panose="020B0604030504040204" pitchFamily="34" charset="-128"/>
              <a:ea typeface="Meiryo" panose="020B0604030504040204" pitchFamily="34" charset="-128"/>
            </a:endParaRPr>
          </a:p>
          <a:p>
            <a:pPr>
              <a:lnSpc>
                <a:spcPct val="120000"/>
              </a:lnSpc>
            </a:pPr>
            <a:r>
              <a:rPr kumimoji="1" lang="ja-JP" altLang="en-US">
                <a:latin typeface="Meiryo" panose="020B0604030504040204" pitchFamily="34" charset="-128"/>
                <a:ea typeface="Meiryo" panose="020B0604030504040204" pitchFamily="34" charset="-128"/>
              </a:rPr>
              <a:t>短所</a:t>
            </a:r>
            <a:r>
              <a:rPr kumimoji="1" lang="en-US" altLang="ja-JP" dirty="0">
                <a:latin typeface="Meiryo" panose="020B0604030504040204" pitchFamily="34" charset="-128"/>
                <a:ea typeface="Meiryo" panose="020B0604030504040204" pitchFamily="34" charset="-128"/>
              </a:rPr>
              <a:t>		</a:t>
            </a:r>
            <a:r>
              <a:rPr kumimoji="1" lang="ja-JP" altLang="en-US">
                <a:latin typeface="Meiryo" panose="020B0604030504040204" pitchFamily="34" charset="-128"/>
                <a:ea typeface="Meiryo" panose="020B0604030504040204" pitchFamily="34" charset="-128"/>
              </a:rPr>
              <a:t>飽き性、人見知り、焦りやすい、心配性</a:t>
            </a:r>
            <a:endParaRPr kumimoji="1" lang="en-US" altLang="ja-JP" dirty="0">
              <a:latin typeface="Meiryo" panose="020B0604030504040204" pitchFamily="34" charset="-128"/>
              <a:ea typeface="Meiryo" panose="020B0604030504040204" pitchFamily="34" charset="-128"/>
            </a:endParaRPr>
          </a:p>
        </p:txBody>
      </p:sp>
      <p:sp>
        <p:nvSpPr>
          <p:cNvPr id="5" name="テキスト ボックス 4">
            <a:extLst>
              <a:ext uri="{FF2B5EF4-FFF2-40B4-BE49-F238E27FC236}">
                <a16:creationId xmlns:a16="http://schemas.microsoft.com/office/drawing/2014/main" id="{3BB61EF0-E2E4-B18A-6021-596A0B084C7F}"/>
              </a:ext>
            </a:extLst>
          </p:cNvPr>
          <p:cNvSpPr txBox="1"/>
          <p:nvPr/>
        </p:nvSpPr>
        <p:spPr>
          <a:xfrm>
            <a:off x="2267902" y="5583377"/>
            <a:ext cx="2236510" cy="658642"/>
          </a:xfrm>
          <a:prstGeom prst="rect">
            <a:avLst/>
          </a:prstGeom>
          <a:noFill/>
        </p:spPr>
        <p:txBody>
          <a:bodyPr wrap="none" rtlCol="0">
            <a:spAutoFit/>
          </a:bodyPr>
          <a:lstStyle/>
          <a:p>
            <a:pPr>
              <a:lnSpc>
                <a:spcPct val="120000"/>
              </a:lnSpc>
            </a:pPr>
            <a:r>
              <a:rPr kumimoji="1" lang="ja-JP" altLang="en-US" sz="3200" b="1">
                <a:latin typeface="Meiryo" panose="020B0604030504040204" pitchFamily="34" charset="-128"/>
                <a:ea typeface="Meiryo" panose="020B0604030504040204" pitchFamily="34" charset="-128"/>
              </a:rPr>
              <a:t>塩野　雅也</a:t>
            </a:r>
          </a:p>
        </p:txBody>
      </p:sp>
      <p:pic>
        <p:nvPicPr>
          <p:cNvPr id="3" name="図 2" descr="屋外, スポーツ, スポーツゲーム, 男 が含まれている画像&#10;&#10;AI によって生成されたコンテンツは間違っている可能性があります。">
            <a:extLst>
              <a:ext uri="{FF2B5EF4-FFF2-40B4-BE49-F238E27FC236}">
                <a16:creationId xmlns:a16="http://schemas.microsoft.com/office/drawing/2014/main" id="{C9726305-5100-18FB-1AAE-84D09E2A6006}"/>
              </a:ext>
            </a:extLst>
          </p:cNvPr>
          <p:cNvPicPr>
            <a:picLocks noChangeAspect="1"/>
          </p:cNvPicPr>
          <p:nvPr/>
        </p:nvPicPr>
        <p:blipFill>
          <a:blip r:embed="rId2"/>
          <a:stretch>
            <a:fillRect/>
          </a:stretch>
        </p:blipFill>
        <p:spPr>
          <a:xfrm>
            <a:off x="1734792" y="1102289"/>
            <a:ext cx="3302731" cy="4399667"/>
          </a:xfrm>
          <a:prstGeom prst="rect">
            <a:avLst/>
          </a:prstGeom>
        </p:spPr>
      </p:pic>
    </p:spTree>
    <p:extLst>
      <p:ext uri="{BB962C8B-B14F-4D97-AF65-F5344CB8AC3E}">
        <p14:creationId xmlns:p14="http://schemas.microsoft.com/office/powerpoint/2010/main" val="3778328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1B8CA40A-9374-F663-87A0-D33F7CF6BFA6}"/>
              </a:ext>
            </a:extLst>
          </p:cNvPr>
          <p:cNvSpPr txBox="1"/>
          <p:nvPr/>
        </p:nvSpPr>
        <p:spPr>
          <a:xfrm>
            <a:off x="471802" y="146409"/>
            <a:ext cx="4698722" cy="658642"/>
          </a:xfrm>
          <a:prstGeom prst="rect">
            <a:avLst/>
          </a:prstGeom>
          <a:noFill/>
        </p:spPr>
        <p:txBody>
          <a:bodyPr wrap="none" rtlCol="0">
            <a:spAutoFit/>
          </a:bodyPr>
          <a:lstStyle/>
          <a:p>
            <a:pPr>
              <a:lnSpc>
                <a:spcPct val="120000"/>
              </a:lnSpc>
            </a:pPr>
            <a:r>
              <a:rPr lang="ja-JP" altLang="en-US" sz="3200" b="1">
                <a:latin typeface="Meiryo" panose="020B0604030504040204" pitchFamily="34" charset="-128"/>
                <a:ea typeface="Meiryo" panose="020B0604030504040204" pitchFamily="34" charset="-128"/>
              </a:rPr>
              <a:t>デジタイゼーション</a:t>
            </a:r>
            <a:r>
              <a:rPr kumimoji="1" lang="ja-JP" altLang="en-US" sz="3200" b="1">
                <a:latin typeface="Meiryo" panose="020B0604030504040204" pitchFamily="34" charset="-128"/>
                <a:ea typeface="Meiryo" panose="020B0604030504040204" pitchFamily="34" charset="-128"/>
              </a:rPr>
              <a:t>とは</a:t>
            </a:r>
          </a:p>
        </p:txBody>
      </p:sp>
      <p:sp>
        <p:nvSpPr>
          <p:cNvPr id="5" name="テキスト ボックス 4">
            <a:extLst>
              <a:ext uri="{FF2B5EF4-FFF2-40B4-BE49-F238E27FC236}">
                <a16:creationId xmlns:a16="http://schemas.microsoft.com/office/drawing/2014/main" id="{9B273D54-D562-ACCD-5081-35B49BCF9B2B}"/>
              </a:ext>
            </a:extLst>
          </p:cNvPr>
          <p:cNvSpPr txBox="1"/>
          <p:nvPr/>
        </p:nvSpPr>
        <p:spPr>
          <a:xfrm>
            <a:off x="471802" y="1379345"/>
            <a:ext cx="3728906" cy="410882"/>
          </a:xfrm>
          <a:prstGeom prst="rect">
            <a:avLst/>
          </a:prstGeom>
          <a:noFill/>
        </p:spPr>
        <p:txBody>
          <a:bodyPr wrap="none" rtlCol="0">
            <a:spAutoFit/>
          </a:bodyPr>
          <a:lstStyle/>
          <a:p>
            <a:pPr>
              <a:lnSpc>
                <a:spcPct val="120000"/>
              </a:lnSpc>
            </a:pPr>
            <a:r>
              <a:rPr lang="ja-JP" altLang="en-US">
                <a:latin typeface="Meiryo" panose="020B0604030504040204" pitchFamily="34" charset="-128"/>
                <a:ea typeface="Meiryo" panose="020B0604030504040204" pitchFamily="34" charset="-128"/>
              </a:rPr>
              <a:t>例</a:t>
            </a:r>
            <a:r>
              <a:rPr lang="en-US" altLang="ja-JP" dirty="0">
                <a:latin typeface="Meiryo" panose="020B0604030504040204" pitchFamily="34" charset="-128"/>
                <a:ea typeface="Meiryo" panose="020B0604030504040204" pitchFamily="34" charset="-128"/>
              </a:rPr>
              <a:t>)</a:t>
            </a:r>
            <a:r>
              <a:rPr lang="ja-JP" altLang="en-US">
                <a:latin typeface="Meiryo" panose="020B0604030504040204" pitchFamily="34" charset="-128"/>
                <a:ea typeface="Meiryo" panose="020B0604030504040204" pitchFamily="34" charset="-128"/>
              </a:rPr>
              <a:t>手書きされた資料を</a:t>
            </a:r>
            <a:r>
              <a:rPr lang="en-US" altLang="ja-JP" dirty="0">
                <a:latin typeface="Meiryo" panose="020B0604030504040204" pitchFamily="34" charset="-128"/>
                <a:ea typeface="Meiryo" panose="020B0604030504040204" pitchFamily="34" charset="-128"/>
              </a:rPr>
              <a:t>PDF</a:t>
            </a:r>
            <a:r>
              <a:rPr lang="ja-JP" altLang="en-US">
                <a:latin typeface="Meiryo" panose="020B0604030504040204" pitchFamily="34" charset="-128"/>
                <a:ea typeface="Meiryo" panose="020B0604030504040204" pitchFamily="34" charset="-128"/>
              </a:rPr>
              <a:t>化する</a:t>
            </a:r>
            <a:endParaRPr kumimoji="1" lang="ja-JP" altLang="en-US">
              <a:latin typeface="Meiryo" panose="020B0604030504040204" pitchFamily="34" charset="-128"/>
              <a:ea typeface="Meiryo" panose="020B0604030504040204" pitchFamily="34" charset="-128"/>
            </a:endParaRPr>
          </a:p>
        </p:txBody>
      </p:sp>
      <p:pic>
        <p:nvPicPr>
          <p:cNvPr id="7" name="図 6" descr="テキスト&#10;&#10;AI によって生成されたコンテンツは間違っている可能性があります。">
            <a:extLst>
              <a:ext uri="{FF2B5EF4-FFF2-40B4-BE49-F238E27FC236}">
                <a16:creationId xmlns:a16="http://schemas.microsoft.com/office/drawing/2014/main" id="{22F955F4-B1E7-9914-2A8D-48425CB925F3}"/>
              </a:ext>
            </a:extLst>
          </p:cNvPr>
          <p:cNvPicPr>
            <a:picLocks noChangeAspect="1"/>
          </p:cNvPicPr>
          <p:nvPr/>
        </p:nvPicPr>
        <p:blipFill>
          <a:blip r:embed="rId2"/>
          <a:stretch>
            <a:fillRect/>
          </a:stretch>
        </p:blipFill>
        <p:spPr>
          <a:xfrm>
            <a:off x="1682019" y="2004165"/>
            <a:ext cx="2896682" cy="2912392"/>
          </a:xfrm>
          <a:prstGeom prst="rect">
            <a:avLst/>
          </a:prstGeom>
        </p:spPr>
      </p:pic>
      <p:sp>
        <p:nvSpPr>
          <p:cNvPr id="8" name="右矢印 7">
            <a:extLst>
              <a:ext uri="{FF2B5EF4-FFF2-40B4-BE49-F238E27FC236}">
                <a16:creationId xmlns:a16="http://schemas.microsoft.com/office/drawing/2014/main" id="{1A446F5E-E044-3899-AA4C-D7E46FAEEEF6}"/>
              </a:ext>
            </a:extLst>
          </p:cNvPr>
          <p:cNvSpPr/>
          <p:nvPr/>
        </p:nvSpPr>
        <p:spPr>
          <a:xfrm>
            <a:off x="4784035" y="2946748"/>
            <a:ext cx="3154017" cy="9645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20000"/>
              </a:lnSpc>
            </a:pPr>
            <a:r>
              <a:rPr lang="ja-JP" altLang="en-US">
                <a:latin typeface="Meiryo" panose="020B0604030504040204" pitchFamily="34" charset="-128"/>
                <a:ea typeface="Meiryo" panose="020B0604030504040204" pitchFamily="34" charset="-128"/>
              </a:rPr>
              <a:t>変換</a:t>
            </a:r>
            <a:endParaRPr kumimoji="1" lang="ja-JP" altLang="en-US">
              <a:latin typeface="Meiryo" panose="020B0604030504040204" pitchFamily="34" charset="-128"/>
              <a:ea typeface="Meiryo" panose="020B0604030504040204" pitchFamily="34" charset="-128"/>
            </a:endParaRPr>
          </a:p>
        </p:txBody>
      </p:sp>
      <p:pic>
        <p:nvPicPr>
          <p:cNvPr id="12" name="図 11" descr="テキスト&#10;&#10;AI によって生成されたコンテンツは間違っている可能性があります。">
            <a:extLst>
              <a:ext uri="{FF2B5EF4-FFF2-40B4-BE49-F238E27FC236}">
                <a16:creationId xmlns:a16="http://schemas.microsoft.com/office/drawing/2014/main" id="{0EBE4CE8-0BB2-2EF9-B357-F2ACEADC3846}"/>
              </a:ext>
            </a:extLst>
          </p:cNvPr>
          <p:cNvPicPr>
            <a:picLocks noChangeAspect="1"/>
          </p:cNvPicPr>
          <p:nvPr/>
        </p:nvPicPr>
        <p:blipFill>
          <a:blip r:embed="rId3"/>
          <a:stretch>
            <a:fillRect/>
          </a:stretch>
        </p:blipFill>
        <p:spPr>
          <a:xfrm>
            <a:off x="8105348" y="1867005"/>
            <a:ext cx="2515394" cy="3049552"/>
          </a:xfrm>
          <a:prstGeom prst="rect">
            <a:avLst/>
          </a:prstGeom>
        </p:spPr>
      </p:pic>
      <p:sp>
        <p:nvSpPr>
          <p:cNvPr id="13" name="テキスト ボックス 12">
            <a:extLst>
              <a:ext uri="{FF2B5EF4-FFF2-40B4-BE49-F238E27FC236}">
                <a16:creationId xmlns:a16="http://schemas.microsoft.com/office/drawing/2014/main" id="{C4108781-96FB-3AEA-31F2-052F3D66956A}"/>
              </a:ext>
            </a:extLst>
          </p:cNvPr>
          <p:cNvSpPr txBox="1"/>
          <p:nvPr/>
        </p:nvSpPr>
        <p:spPr>
          <a:xfrm>
            <a:off x="1805501" y="5058201"/>
            <a:ext cx="2031325" cy="410882"/>
          </a:xfrm>
          <a:prstGeom prst="rect">
            <a:avLst/>
          </a:prstGeom>
          <a:noFill/>
        </p:spPr>
        <p:txBody>
          <a:bodyPr wrap="none" rtlCol="0">
            <a:spAutoFit/>
          </a:bodyPr>
          <a:lstStyle/>
          <a:p>
            <a:pPr>
              <a:lnSpc>
                <a:spcPct val="120000"/>
              </a:lnSpc>
            </a:pPr>
            <a:r>
              <a:rPr kumimoji="1" lang="ja-JP" altLang="en-US">
                <a:latin typeface="Meiryo" panose="020B0604030504040204" pitchFamily="34" charset="-128"/>
                <a:ea typeface="Meiryo" panose="020B0604030504040204" pitchFamily="34" charset="-128"/>
              </a:rPr>
              <a:t>手書きされた資料</a:t>
            </a:r>
          </a:p>
        </p:txBody>
      </p:sp>
      <p:sp>
        <p:nvSpPr>
          <p:cNvPr id="14" name="テキスト ボックス 13">
            <a:extLst>
              <a:ext uri="{FF2B5EF4-FFF2-40B4-BE49-F238E27FC236}">
                <a16:creationId xmlns:a16="http://schemas.microsoft.com/office/drawing/2014/main" id="{3183FEF3-8F33-DB4B-F588-01E51975E8FE}"/>
              </a:ext>
            </a:extLst>
          </p:cNvPr>
          <p:cNvSpPr txBox="1"/>
          <p:nvPr/>
        </p:nvSpPr>
        <p:spPr>
          <a:xfrm>
            <a:off x="9038276" y="5058201"/>
            <a:ext cx="627095" cy="410882"/>
          </a:xfrm>
          <a:prstGeom prst="rect">
            <a:avLst/>
          </a:prstGeom>
          <a:noFill/>
        </p:spPr>
        <p:txBody>
          <a:bodyPr wrap="none" rtlCol="0">
            <a:spAutoFit/>
          </a:bodyPr>
          <a:lstStyle/>
          <a:p>
            <a:pPr>
              <a:lnSpc>
                <a:spcPct val="120000"/>
              </a:lnSpc>
            </a:pPr>
            <a:r>
              <a:rPr kumimoji="1" lang="en-US" altLang="ja-JP" dirty="0">
                <a:latin typeface="Meiryo" panose="020B0604030504040204" pitchFamily="34" charset="-128"/>
                <a:ea typeface="Meiryo" panose="020B0604030504040204" pitchFamily="34" charset="-128"/>
              </a:rPr>
              <a:t>PDF</a:t>
            </a:r>
            <a:endParaRPr kumimoji="1" lang="ja-JP" altLang="en-US">
              <a:latin typeface="Meiryo" panose="020B0604030504040204" pitchFamily="34" charset="-128"/>
              <a:ea typeface="Meiryo" panose="020B0604030504040204" pitchFamily="34" charset="-128"/>
            </a:endParaRPr>
          </a:p>
        </p:txBody>
      </p:sp>
      <p:cxnSp>
        <p:nvCxnSpPr>
          <p:cNvPr id="15" name="直線コネクタ 14">
            <a:extLst>
              <a:ext uri="{FF2B5EF4-FFF2-40B4-BE49-F238E27FC236}">
                <a16:creationId xmlns:a16="http://schemas.microsoft.com/office/drawing/2014/main" id="{1778FBB9-C478-C89E-E705-559888DCE67F}"/>
              </a:ext>
            </a:extLst>
          </p:cNvPr>
          <p:cNvCxnSpPr>
            <a:cxnSpLocks/>
          </p:cNvCxnSpPr>
          <p:nvPr/>
        </p:nvCxnSpPr>
        <p:spPr>
          <a:xfrm>
            <a:off x="471803" y="942692"/>
            <a:ext cx="11248393"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9973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7EA4079-A551-D3FC-40E8-1E3B18E098F5}"/>
              </a:ext>
            </a:extLst>
          </p:cNvPr>
          <p:cNvSpPr txBox="1"/>
          <p:nvPr/>
        </p:nvSpPr>
        <p:spPr>
          <a:xfrm>
            <a:off x="452153" y="143370"/>
            <a:ext cx="5109091" cy="658642"/>
          </a:xfrm>
          <a:prstGeom prst="rect">
            <a:avLst/>
          </a:prstGeom>
          <a:noFill/>
        </p:spPr>
        <p:txBody>
          <a:bodyPr wrap="none" rtlCol="0">
            <a:spAutoFit/>
          </a:bodyPr>
          <a:lstStyle/>
          <a:p>
            <a:pPr>
              <a:lnSpc>
                <a:spcPct val="120000"/>
              </a:lnSpc>
            </a:pPr>
            <a:r>
              <a:rPr lang="ja-JP" altLang="en-US" sz="3200" b="1">
                <a:latin typeface="Meiryo" panose="020B0604030504040204" pitchFamily="34" charset="-128"/>
                <a:ea typeface="Meiryo" panose="020B0604030504040204" pitchFamily="34" charset="-128"/>
              </a:rPr>
              <a:t>デジタライゼーションとは</a:t>
            </a:r>
            <a:endParaRPr kumimoji="1" lang="ja-JP" altLang="en-US" sz="3200" b="1">
              <a:latin typeface="Meiryo" panose="020B0604030504040204" pitchFamily="34" charset="-128"/>
              <a:ea typeface="Meiryo" panose="020B0604030504040204" pitchFamily="34" charset="-128"/>
            </a:endParaRPr>
          </a:p>
        </p:txBody>
      </p:sp>
      <p:pic>
        <p:nvPicPr>
          <p:cNvPr id="8" name="図 7" descr="ダイアグラム が含まれている画像&#10;&#10;AI によって生成されたコンテンツは間違っている可能性があります。">
            <a:extLst>
              <a:ext uri="{FF2B5EF4-FFF2-40B4-BE49-F238E27FC236}">
                <a16:creationId xmlns:a16="http://schemas.microsoft.com/office/drawing/2014/main" id="{5156B5EC-B819-F4C7-EB69-C6C9D2E20B78}"/>
              </a:ext>
            </a:extLst>
          </p:cNvPr>
          <p:cNvPicPr>
            <a:picLocks noChangeAspect="1"/>
          </p:cNvPicPr>
          <p:nvPr/>
        </p:nvPicPr>
        <p:blipFill>
          <a:blip r:embed="rId2"/>
          <a:stretch>
            <a:fillRect/>
          </a:stretch>
        </p:blipFill>
        <p:spPr>
          <a:xfrm>
            <a:off x="1089650" y="2230039"/>
            <a:ext cx="1775281" cy="1326978"/>
          </a:xfrm>
          <a:prstGeom prst="rect">
            <a:avLst/>
          </a:prstGeom>
        </p:spPr>
      </p:pic>
      <p:pic>
        <p:nvPicPr>
          <p:cNvPr id="10" name="図 9" descr="アイコン&#10;&#10;AI によって生成されたコンテンツは間違っている可能性があります。">
            <a:extLst>
              <a:ext uri="{FF2B5EF4-FFF2-40B4-BE49-F238E27FC236}">
                <a16:creationId xmlns:a16="http://schemas.microsoft.com/office/drawing/2014/main" id="{AF46CE86-BEA2-89D6-D8E1-04626C3C1180}"/>
              </a:ext>
            </a:extLst>
          </p:cNvPr>
          <p:cNvPicPr>
            <a:picLocks noChangeAspect="1"/>
          </p:cNvPicPr>
          <p:nvPr/>
        </p:nvPicPr>
        <p:blipFill>
          <a:blip r:embed="rId3"/>
          <a:stretch>
            <a:fillRect/>
          </a:stretch>
        </p:blipFill>
        <p:spPr>
          <a:xfrm>
            <a:off x="7162721" y="1972844"/>
            <a:ext cx="2022580" cy="2005655"/>
          </a:xfrm>
          <a:prstGeom prst="rect">
            <a:avLst/>
          </a:prstGeom>
        </p:spPr>
      </p:pic>
      <p:sp>
        <p:nvSpPr>
          <p:cNvPr id="11" name="右矢印 10">
            <a:extLst>
              <a:ext uri="{FF2B5EF4-FFF2-40B4-BE49-F238E27FC236}">
                <a16:creationId xmlns:a16="http://schemas.microsoft.com/office/drawing/2014/main" id="{6A2A34D9-183E-1A7B-7077-9CF74A12D45C}"/>
              </a:ext>
            </a:extLst>
          </p:cNvPr>
          <p:cNvSpPr/>
          <p:nvPr/>
        </p:nvSpPr>
        <p:spPr>
          <a:xfrm>
            <a:off x="3006699" y="2464496"/>
            <a:ext cx="1461370" cy="9645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20000"/>
              </a:lnSpc>
            </a:pPr>
            <a:r>
              <a:rPr lang="ja-JP" altLang="en-US">
                <a:latin typeface="Meiryo" panose="020B0604030504040204" pitchFamily="34" charset="-128"/>
                <a:ea typeface="Meiryo" panose="020B0604030504040204" pitchFamily="34" charset="-128"/>
              </a:rPr>
              <a:t>変換</a:t>
            </a:r>
            <a:endParaRPr kumimoji="1" lang="ja-JP" altLang="en-US">
              <a:latin typeface="Meiryo" panose="020B0604030504040204" pitchFamily="34" charset="-128"/>
              <a:ea typeface="Meiryo" panose="020B0604030504040204" pitchFamily="34" charset="-128"/>
            </a:endParaRPr>
          </a:p>
        </p:txBody>
      </p:sp>
      <p:sp>
        <p:nvSpPr>
          <p:cNvPr id="12" name="テキスト ボックス 11">
            <a:extLst>
              <a:ext uri="{FF2B5EF4-FFF2-40B4-BE49-F238E27FC236}">
                <a16:creationId xmlns:a16="http://schemas.microsoft.com/office/drawing/2014/main" id="{BA32F3C0-B2C1-A658-9703-85067633DA99}"/>
              </a:ext>
            </a:extLst>
          </p:cNvPr>
          <p:cNvSpPr txBox="1"/>
          <p:nvPr/>
        </p:nvSpPr>
        <p:spPr>
          <a:xfrm>
            <a:off x="1218108" y="3928085"/>
            <a:ext cx="1540806" cy="410882"/>
          </a:xfrm>
          <a:prstGeom prst="rect">
            <a:avLst/>
          </a:prstGeom>
          <a:noFill/>
        </p:spPr>
        <p:txBody>
          <a:bodyPr wrap="none" rtlCol="0">
            <a:spAutoFit/>
          </a:bodyPr>
          <a:lstStyle/>
          <a:p>
            <a:pPr>
              <a:lnSpc>
                <a:spcPct val="120000"/>
              </a:lnSpc>
            </a:pPr>
            <a:r>
              <a:rPr kumimoji="1" lang="ja-JP" altLang="en-US">
                <a:latin typeface="Meiryo" panose="020B0604030504040204" pitchFamily="34" charset="-128"/>
                <a:ea typeface="Meiryo" panose="020B0604030504040204" pitchFamily="34" charset="-128"/>
              </a:rPr>
              <a:t>本</a:t>
            </a:r>
            <a:r>
              <a:rPr kumimoji="1" lang="en-US" altLang="ja-JP" dirty="0">
                <a:latin typeface="Meiryo" panose="020B0604030504040204" pitchFamily="34" charset="-128"/>
                <a:ea typeface="Meiryo" panose="020B0604030504040204" pitchFamily="34" charset="-128"/>
              </a:rPr>
              <a:t>(</a:t>
            </a:r>
            <a:r>
              <a:rPr kumimoji="1" lang="ja-JP" altLang="en-US">
                <a:latin typeface="Meiryo" panose="020B0604030504040204" pitchFamily="34" charset="-128"/>
                <a:ea typeface="Meiryo" panose="020B0604030504040204" pitchFamily="34" charset="-128"/>
              </a:rPr>
              <a:t>アナログ</a:t>
            </a:r>
            <a:r>
              <a:rPr kumimoji="1" lang="en-US" altLang="ja-JP" dirty="0">
                <a:latin typeface="Meiryo" panose="020B0604030504040204" pitchFamily="34" charset="-128"/>
                <a:ea typeface="Meiryo" panose="020B0604030504040204" pitchFamily="34" charset="-128"/>
              </a:rPr>
              <a:t>)</a:t>
            </a:r>
            <a:endParaRPr kumimoji="1" lang="ja-JP" altLang="en-US">
              <a:latin typeface="Meiryo" panose="020B0604030504040204" pitchFamily="34" charset="-128"/>
              <a:ea typeface="Meiryo" panose="020B0604030504040204" pitchFamily="34" charset="-128"/>
            </a:endParaRPr>
          </a:p>
        </p:txBody>
      </p:sp>
      <p:sp>
        <p:nvSpPr>
          <p:cNvPr id="13" name="テキスト ボックス 12">
            <a:extLst>
              <a:ext uri="{FF2B5EF4-FFF2-40B4-BE49-F238E27FC236}">
                <a16:creationId xmlns:a16="http://schemas.microsoft.com/office/drawing/2014/main" id="{8DA2F6E1-5672-7F0E-3238-48B5C3D18BB5}"/>
              </a:ext>
            </a:extLst>
          </p:cNvPr>
          <p:cNvSpPr txBox="1"/>
          <p:nvPr/>
        </p:nvSpPr>
        <p:spPr>
          <a:xfrm>
            <a:off x="7510802" y="3928085"/>
            <a:ext cx="1569660" cy="410882"/>
          </a:xfrm>
          <a:prstGeom prst="rect">
            <a:avLst/>
          </a:prstGeom>
          <a:noFill/>
        </p:spPr>
        <p:txBody>
          <a:bodyPr wrap="none" rtlCol="0">
            <a:spAutoFit/>
          </a:bodyPr>
          <a:lstStyle/>
          <a:p>
            <a:pPr>
              <a:lnSpc>
                <a:spcPct val="120000"/>
              </a:lnSpc>
            </a:pPr>
            <a:r>
              <a:rPr lang="ja-JP" altLang="en-US">
                <a:latin typeface="Meiryo" panose="020B0604030504040204" pitchFamily="34" charset="-128"/>
                <a:ea typeface="Meiryo" panose="020B0604030504040204" pitchFamily="34" charset="-128"/>
              </a:rPr>
              <a:t>ネットワーク</a:t>
            </a:r>
            <a:endParaRPr kumimoji="1" lang="ja-JP" altLang="en-US">
              <a:latin typeface="Meiryo" panose="020B0604030504040204" pitchFamily="34" charset="-128"/>
              <a:ea typeface="Meiryo" panose="020B0604030504040204" pitchFamily="34" charset="-128"/>
            </a:endParaRPr>
          </a:p>
        </p:txBody>
      </p:sp>
      <p:pic>
        <p:nvPicPr>
          <p:cNvPr id="15" name="図 14" descr="テキスト&#10;&#10;AI によって生成されたコンテンツは間違っている可能性があります。">
            <a:extLst>
              <a:ext uri="{FF2B5EF4-FFF2-40B4-BE49-F238E27FC236}">
                <a16:creationId xmlns:a16="http://schemas.microsoft.com/office/drawing/2014/main" id="{1E827597-5FF6-0C9B-12C4-4841E0710820}"/>
              </a:ext>
            </a:extLst>
          </p:cNvPr>
          <p:cNvPicPr>
            <a:picLocks noChangeAspect="1"/>
          </p:cNvPicPr>
          <p:nvPr/>
        </p:nvPicPr>
        <p:blipFill>
          <a:blip r:embed="rId4"/>
          <a:stretch>
            <a:fillRect/>
          </a:stretch>
        </p:blipFill>
        <p:spPr>
          <a:xfrm>
            <a:off x="4581144" y="2100790"/>
            <a:ext cx="1389266" cy="1770575"/>
          </a:xfrm>
          <a:prstGeom prst="rect">
            <a:avLst/>
          </a:prstGeom>
        </p:spPr>
      </p:pic>
      <p:sp>
        <p:nvSpPr>
          <p:cNvPr id="16" name="テキスト ボックス 15">
            <a:extLst>
              <a:ext uri="{FF2B5EF4-FFF2-40B4-BE49-F238E27FC236}">
                <a16:creationId xmlns:a16="http://schemas.microsoft.com/office/drawing/2014/main" id="{4FA02A90-7067-B162-AF1B-9090636DA90F}"/>
              </a:ext>
            </a:extLst>
          </p:cNvPr>
          <p:cNvSpPr txBox="1"/>
          <p:nvPr/>
        </p:nvSpPr>
        <p:spPr>
          <a:xfrm>
            <a:off x="4375530" y="3978499"/>
            <a:ext cx="1800493" cy="410882"/>
          </a:xfrm>
          <a:prstGeom prst="rect">
            <a:avLst/>
          </a:prstGeom>
          <a:noFill/>
        </p:spPr>
        <p:txBody>
          <a:bodyPr wrap="none" rtlCol="0">
            <a:spAutoFit/>
          </a:bodyPr>
          <a:lstStyle/>
          <a:p>
            <a:pPr>
              <a:lnSpc>
                <a:spcPct val="120000"/>
              </a:lnSpc>
            </a:pPr>
            <a:r>
              <a:rPr lang="ja-JP" altLang="en-US">
                <a:latin typeface="Meiryo" panose="020B0604030504040204" pitchFamily="34" charset="-128"/>
                <a:ea typeface="Meiryo" panose="020B0604030504040204" pitchFamily="34" charset="-128"/>
              </a:rPr>
              <a:t>デジタルデータ</a:t>
            </a:r>
            <a:endParaRPr kumimoji="1" lang="ja-JP" altLang="en-US">
              <a:latin typeface="Meiryo" panose="020B0604030504040204" pitchFamily="34" charset="-128"/>
              <a:ea typeface="Meiryo" panose="020B0604030504040204" pitchFamily="34" charset="-128"/>
            </a:endParaRPr>
          </a:p>
        </p:txBody>
      </p:sp>
      <p:sp>
        <p:nvSpPr>
          <p:cNvPr id="17" name="右矢印 16">
            <a:extLst>
              <a:ext uri="{FF2B5EF4-FFF2-40B4-BE49-F238E27FC236}">
                <a16:creationId xmlns:a16="http://schemas.microsoft.com/office/drawing/2014/main" id="{762DF941-0AD6-60AC-58D2-EE88B83987D8}"/>
              </a:ext>
            </a:extLst>
          </p:cNvPr>
          <p:cNvSpPr/>
          <p:nvPr/>
        </p:nvSpPr>
        <p:spPr>
          <a:xfrm>
            <a:off x="6083485" y="2490592"/>
            <a:ext cx="1338174" cy="9645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20000"/>
              </a:lnSpc>
            </a:pPr>
            <a:r>
              <a:rPr kumimoji="1" lang="ja-JP" altLang="en-US">
                <a:latin typeface="Meiryo" panose="020B0604030504040204" pitchFamily="34" charset="-128"/>
                <a:ea typeface="Meiryo" panose="020B0604030504040204" pitchFamily="34" charset="-128"/>
              </a:rPr>
              <a:t>送信</a:t>
            </a:r>
          </a:p>
        </p:txBody>
      </p:sp>
      <p:pic>
        <p:nvPicPr>
          <p:cNvPr id="19" name="図 18" descr="アイコン&#10;&#10;AI によって生成されたコンテンツは間違っている可能性があります。">
            <a:extLst>
              <a:ext uri="{FF2B5EF4-FFF2-40B4-BE49-F238E27FC236}">
                <a16:creationId xmlns:a16="http://schemas.microsoft.com/office/drawing/2014/main" id="{92D4AE4C-063E-B423-E8A9-C7B2C043315A}"/>
              </a:ext>
            </a:extLst>
          </p:cNvPr>
          <p:cNvPicPr>
            <a:picLocks noChangeAspect="1"/>
          </p:cNvPicPr>
          <p:nvPr/>
        </p:nvPicPr>
        <p:blipFill>
          <a:blip r:embed="rId5"/>
          <a:stretch>
            <a:fillRect/>
          </a:stretch>
        </p:blipFill>
        <p:spPr>
          <a:xfrm>
            <a:off x="10407982" y="1211011"/>
            <a:ext cx="1203300" cy="1513829"/>
          </a:xfrm>
          <a:prstGeom prst="rect">
            <a:avLst/>
          </a:prstGeom>
        </p:spPr>
      </p:pic>
      <p:pic>
        <p:nvPicPr>
          <p:cNvPr id="20" name="図 19" descr="アイコン&#10;&#10;AI によって生成されたコンテンツは間違っている可能性があります。">
            <a:extLst>
              <a:ext uri="{FF2B5EF4-FFF2-40B4-BE49-F238E27FC236}">
                <a16:creationId xmlns:a16="http://schemas.microsoft.com/office/drawing/2014/main" id="{9A3D303D-B2BB-1782-45B0-81F262136A00}"/>
              </a:ext>
            </a:extLst>
          </p:cNvPr>
          <p:cNvPicPr>
            <a:picLocks noChangeAspect="1"/>
          </p:cNvPicPr>
          <p:nvPr/>
        </p:nvPicPr>
        <p:blipFill>
          <a:blip r:embed="rId5"/>
          <a:stretch>
            <a:fillRect/>
          </a:stretch>
        </p:blipFill>
        <p:spPr>
          <a:xfrm>
            <a:off x="10407982" y="4792899"/>
            <a:ext cx="1203300" cy="1513829"/>
          </a:xfrm>
          <a:prstGeom prst="rect">
            <a:avLst/>
          </a:prstGeom>
        </p:spPr>
      </p:pic>
      <p:pic>
        <p:nvPicPr>
          <p:cNvPr id="21" name="図 20" descr="アイコン&#10;&#10;AI によって生成されたコンテンツは間違っている可能性があります。">
            <a:extLst>
              <a:ext uri="{FF2B5EF4-FFF2-40B4-BE49-F238E27FC236}">
                <a16:creationId xmlns:a16="http://schemas.microsoft.com/office/drawing/2014/main" id="{10B65A56-0EEF-7A75-E73F-713B375B9FE2}"/>
              </a:ext>
            </a:extLst>
          </p:cNvPr>
          <p:cNvPicPr>
            <a:picLocks noChangeAspect="1"/>
          </p:cNvPicPr>
          <p:nvPr/>
        </p:nvPicPr>
        <p:blipFill>
          <a:blip r:embed="rId5"/>
          <a:stretch>
            <a:fillRect/>
          </a:stretch>
        </p:blipFill>
        <p:spPr>
          <a:xfrm>
            <a:off x="10407982" y="2933514"/>
            <a:ext cx="1203300" cy="1513829"/>
          </a:xfrm>
          <a:prstGeom prst="rect">
            <a:avLst/>
          </a:prstGeom>
        </p:spPr>
      </p:pic>
      <p:sp>
        <p:nvSpPr>
          <p:cNvPr id="23" name="右矢印 22">
            <a:extLst>
              <a:ext uri="{FF2B5EF4-FFF2-40B4-BE49-F238E27FC236}">
                <a16:creationId xmlns:a16="http://schemas.microsoft.com/office/drawing/2014/main" id="{A3A82BBD-FB0D-58E3-F653-2D340779AC04}"/>
              </a:ext>
            </a:extLst>
          </p:cNvPr>
          <p:cNvSpPr/>
          <p:nvPr/>
        </p:nvSpPr>
        <p:spPr>
          <a:xfrm rot="18951369">
            <a:off x="8935629" y="1975724"/>
            <a:ext cx="1338174" cy="9645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20000"/>
              </a:lnSpc>
            </a:pPr>
            <a:r>
              <a:rPr lang="ja-JP" altLang="en-US">
                <a:latin typeface="Meiryo" panose="020B0604030504040204" pitchFamily="34" charset="-128"/>
                <a:ea typeface="Meiryo" panose="020B0604030504040204" pitchFamily="34" charset="-128"/>
              </a:rPr>
              <a:t>配信</a:t>
            </a:r>
            <a:endParaRPr kumimoji="1" lang="ja-JP" altLang="en-US">
              <a:latin typeface="Meiryo" panose="020B0604030504040204" pitchFamily="34" charset="-128"/>
              <a:ea typeface="Meiryo" panose="020B0604030504040204" pitchFamily="34" charset="-128"/>
            </a:endParaRPr>
          </a:p>
        </p:txBody>
      </p:sp>
      <p:sp>
        <p:nvSpPr>
          <p:cNvPr id="24" name="右矢印 23">
            <a:extLst>
              <a:ext uri="{FF2B5EF4-FFF2-40B4-BE49-F238E27FC236}">
                <a16:creationId xmlns:a16="http://schemas.microsoft.com/office/drawing/2014/main" id="{E0F03F2E-288D-0689-FE59-A105EB172E1F}"/>
              </a:ext>
            </a:extLst>
          </p:cNvPr>
          <p:cNvSpPr/>
          <p:nvPr/>
        </p:nvSpPr>
        <p:spPr>
          <a:xfrm rot="1622240">
            <a:off x="9142065" y="3327897"/>
            <a:ext cx="1338174" cy="9645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20000"/>
              </a:lnSpc>
            </a:pPr>
            <a:r>
              <a:rPr lang="ja-JP" altLang="en-US">
                <a:latin typeface="Meiryo" panose="020B0604030504040204" pitchFamily="34" charset="-128"/>
                <a:ea typeface="Meiryo" panose="020B0604030504040204" pitchFamily="34" charset="-128"/>
              </a:rPr>
              <a:t>配信</a:t>
            </a:r>
            <a:endParaRPr kumimoji="1" lang="ja-JP" altLang="en-US">
              <a:latin typeface="Meiryo" panose="020B0604030504040204" pitchFamily="34" charset="-128"/>
              <a:ea typeface="Meiryo" panose="020B0604030504040204" pitchFamily="34" charset="-128"/>
            </a:endParaRPr>
          </a:p>
        </p:txBody>
      </p:sp>
      <p:sp>
        <p:nvSpPr>
          <p:cNvPr id="26" name="右矢印 25">
            <a:extLst>
              <a:ext uri="{FF2B5EF4-FFF2-40B4-BE49-F238E27FC236}">
                <a16:creationId xmlns:a16="http://schemas.microsoft.com/office/drawing/2014/main" id="{523827FF-5289-CA46-F33F-6AE8FCDDBB97}"/>
              </a:ext>
            </a:extLst>
          </p:cNvPr>
          <p:cNvSpPr/>
          <p:nvPr/>
        </p:nvSpPr>
        <p:spPr>
          <a:xfrm rot="2262898">
            <a:off x="8903870" y="4559816"/>
            <a:ext cx="1338174" cy="9645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20000"/>
              </a:lnSpc>
            </a:pPr>
            <a:r>
              <a:rPr lang="ja-JP" altLang="en-US">
                <a:latin typeface="Meiryo" panose="020B0604030504040204" pitchFamily="34" charset="-128"/>
                <a:ea typeface="Meiryo" panose="020B0604030504040204" pitchFamily="34" charset="-128"/>
              </a:rPr>
              <a:t>配信</a:t>
            </a:r>
            <a:endParaRPr kumimoji="1" lang="ja-JP" altLang="en-US">
              <a:latin typeface="Meiryo" panose="020B0604030504040204" pitchFamily="34" charset="-128"/>
              <a:ea typeface="Meiryo" panose="020B0604030504040204" pitchFamily="34" charset="-128"/>
            </a:endParaRPr>
          </a:p>
        </p:txBody>
      </p:sp>
      <p:sp>
        <p:nvSpPr>
          <p:cNvPr id="28" name="テキスト ボックス 27">
            <a:extLst>
              <a:ext uri="{FF2B5EF4-FFF2-40B4-BE49-F238E27FC236}">
                <a16:creationId xmlns:a16="http://schemas.microsoft.com/office/drawing/2014/main" id="{3727AAD2-19B3-B78A-8DFA-416B700ED04C}"/>
              </a:ext>
            </a:extLst>
          </p:cNvPr>
          <p:cNvSpPr txBox="1"/>
          <p:nvPr/>
        </p:nvSpPr>
        <p:spPr>
          <a:xfrm>
            <a:off x="471803" y="1293588"/>
            <a:ext cx="9749785" cy="410882"/>
          </a:xfrm>
          <a:prstGeom prst="rect">
            <a:avLst/>
          </a:prstGeom>
          <a:noFill/>
        </p:spPr>
        <p:txBody>
          <a:bodyPr wrap="none" rtlCol="0">
            <a:spAutoFit/>
          </a:bodyPr>
          <a:lstStyle/>
          <a:p>
            <a:pPr>
              <a:lnSpc>
                <a:spcPct val="120000"/>
              </a:lnSpc>
            </a:pPr>
            <a:r>
              <a:rPr lang="ja-JP" altLang="en-US">
                <a:latin typeface="Meiryo" panose="020B0604030504040204" pitchFamily="34" charset="-128"/>
                <a:ea typeface="Meiryo" panose="020B0604030504040204" pitchFamily="34" charset="-128"/>
              </a:rPr>
              <a:t>例</a:t>
            </a:r>
            <a:r>
              <a:rPr lang="en-US" altLang="ja-JP" dirty="0">
                <a:latin typeface="Meiryo" panose="020B0604030504040204" pitchFamily="34" charset="-128"/>
                <a:ea typeface="Meiryo" panose="020B0604030504040204" pitchFamily="34" charset="-128"/>
              </a:rPr>
              <a:t>)</a:t>
            </a:r>
            <a:r>
              <a:rPr lang="ja-JP" altLang="en-US">
                <a:latin typeface="Meiryo" panose="020B0604030504040204" pitchFamily="34" charset="-128"/>
                <a:ea typeface="Meiryo" panose="020B0604030504040204" pitchFamily="34" charset="-128"/>
              </a:rPr>
              <a:t>本をデジタル化し、ネットワーク上を介して</a:t>
            </a:r>
            <a:r>
              <a:rPr lang="ja-JP" altLang="en-US" b="1">
                <a:latin typeface="Meiryo" panose="020B0604030504040204" pitchFamily="34" charset="-128"/>
                <a:ea typeface="Meiryo" panose="020B0604030504040204" pitchFamily="34" charset="-128"/>
              </a:rPr>
              <a:t>消費者</a:t>
            </a:r>
            <a:r>
              <a:rPr lang="ja-JP" altLang="en-US">
                <a:latin typeface="Meiryo" panose="020B0604030504040204" pitchFamily="34" charset="-128"/>
                <a:ea typeface="Meiryo" panose="020B0604030504040204" pitchFamily="34" charset="-128"/>
              </a:rPr>
              <a:t>に配信するように業務プロセスを変更</a:t>
            </a:r>
            <a:endParaRPr kumimoji="1" lang="ja-JP" altLang="en-US">
              <a:latin typeface="Meiryo" panose="020B0604030504040204" pitchFamily="34" charset="-128"/>
              <a:ea typeface="Meiryo" panose="020B0604030504040204" pitchFamily="34" charset="-128"/>
            </a:endParaRPr>
          </a:p>
        </p:txBody>
      </p:sp>
      <p:cxnSp>
        <p:nvCxnSpPr>
          <p:cNvPr id="29" name="直線コネクタ 28">
            <a:extLst>
              <a:ext uri="{FF2B5EF4-FFF2-40B4-BE49-F238E27FC236}">
                <a16:creationId xmlns:a16="http://schemas.microsoft.com/office/drawing/2014/main" id="{0C4F37BB-E8B1-9B84-369B-243F024DD0D8}"/>
              </a:ext>
            </a:extLst>
          </p:cNvPr>
          <p:cNvCxnSpPr>
            <a:cxnSpLocks/>
          </p:cNvCxnSpPr>
          <p:nvPr/>
        </p:nvCxnSpPr>
        <p:spPr>
          <a:xfrm>
            <a:off x="471803" y="942692"/>
            <a:ext cx="11248393"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6387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F4D7EFF7-562D-FE19-9FC3-ED5FF54D7F65}"/>
              </a:ext>
            </a:extLst>
          </p:cNvPr>
          <p:cNvSpPr/>
          <p:nvPr/>
        </p:nvSpPr>
        <p:spPr>
          <a:xfrm>
            <a:off x="1113183" y="1777062"/>
            <a:ext cx="2360468" cy="3303876"/>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nSpc>
                <a:spcPct val="120000"/>
              </a:lnSpc>
            </a:pPr>
            <a:r>
              <a:rPr kumimoji="1" lang="ja-JP" altLang="en-US">
                <a:latin typeface="Meiryo" panose="020B0604030504040204" pitchFamily="34" charset="-128"/>
                <a:ea typeface="Meiryo" panose="020B0604030504040204" pitchFamily="34" charset="-128"/>
              </a:rPr>
              <a:t>受発注システム</a:t>
            </a:r>
          </a:p>
        </p:txBody>
      </p:sp>
      <p:sp>
        <p:nvSpPr>
          <p:cNvPr id="5" name="テキスト ボックス 4">
            <a:extLst>
              <a:ext uri="{FF2B5EF4-FFF2-40B4-BE49-F238E27FC236}">
                <a16:creationId xmlns:a16="http://schemas.microsoft.com/office/drawing/2014/main" id="{82B1466D-D5A6-2A81-24FF-73E0E123EA74}"/>
              </a:ext>
            </a:extLst>
          </p:cNvPr>
          <p:cNvSpPr txBox="1"/>
          <p:nvPr/>
        </p:nvSpPr>
        <p:spPr>
          <a:xfrm>
            <a:off x="471803" y="88292"/>
            <a:ext cx="8653671" cy="658642"/>
          </a:xfrm>
          <a:prstGeom prst="rect">
            <a:avLst/>
          </a:prstGeom>
          <a:noFill/>
        </p:spPr>
        <p:txBody>
          <a:bodyPr wrap="square">
            <a:spAutoFit/>
          </a:bodyPr>
          <a:lstStyle/>
          <a:p>
            <a:pPr>
              <a:lnSpc>
                <a:spcPct val="120000"/>
              </a:lnSpc>
            </a:pPr>
            <a:r>
              <a:rPr lang="ja-JP" altLang="en-US" sz="3200" b="1">
                <a:latin typeface="Meiryo" panose="020B0604030504040204" pitchFamily="34" charset="-128"/>
                <a:ea typeface="Meiryo" panose="020B0604030504040204" pitchFamily="34" charset="-128"/>
              </a:rPr>
              <a:t>デジタルトランスフォーメーション</a:t>
            </a:r>
            <a:r>
              <a:rPr lang="en-US" altLang="ja-JP" sz="3200" b="1" dirty="0">
                <a:latin typeface="Meiryo" panose="020B0604030504040204" pitchFamily="34" charset="-128"/>
                <a:ea typeface="Meiryo" panose="020B0604030504040204" pitchFamily="34" charset="-128"/>
              </a:rPr>
              <a:t>(DX)</a:t>
            </a:r>
            <a:r>
              <a:rPr lang="ja-JP" altLang="en-US" sz="3200" b="1">
                <a:latin typeface="Meiryo" panose="020B0604030504040204" pitchFamily="34" charset="-128"/>
                <a:ea typeface="Meiryo" panose="020B0604030504040204" pitchFamily="34" charset="-128"/>
              </a:rPr>
              <a:t>とは</a:t>
            </a:r>
            <a:endParaRPr kumimoji="1" lang="ja-JP" altLang="en-US" sz="3200" b="1">
              <a:latin typeface="Meiryo" panose="020B0604030504040204" pitchFamily="34" charset="-128"/>
              <a:ea typeface="Meiryo" panose="020B0604030504040204" pitchFamily="34" charset="-128"/>
            </a:endParaRPr>
          </a:p>
        </p:txBody>
      </p:sp>
      <p:sp>
        <p:nvSpPr>
          <p:cNvPr id="6" name="テキスト ボックス 5">
            <a:extLst>
              <a:ext uri="{FF2B5EF4-FFF2-40B4-BE49-F238E27FC236}">
                <a16:creationId xmlns:a16="http://schemas.microsoft.com/office/drawing/2014/main" id="{EB7F1375-7D73-0C7F-0085-3B62E5A099BA}"/>
              </a:ext>
            </a:extLst>
          </p:cNvPr>
          <p:cNvSpPr txBox="1"/>
          <p:nvPr/>
        </p:nvSpPr>
        <p:spPr>
          <a:xfrm>
            <a:off x="1113183" y="5145703"/>
            <a:ext cx="2492990" cy="410882"/>
          </a:xfrm>
          <a:prstGeom prst="rect">
            <a:avLst/>
          </a:prstGeom>
          <a:noFill/>
        </p:spPr>
        <p:txBody>
          <a:bodyPr wrap="none" rtlCol="0">
            <a:spAutoFit/>
          </a:bodyPr>
          <a:lstStyle/>
          <a:p>
            <a:pPr>
              <a:lnSpc>
                <a:spcPct val="120000"/>
              </a:lnSpc>
            </a:pPr>
            <a:r>
              <a:rPr kumimoji="1" lang="ja-JP" altLang="en-US" b="1">
                <a:latin typeface="Meiryo" panose="020B0604030504040204" pitchFamily="34" charset="-128"/>
                <a:ea typeface="Meiryo" panose="020B0604030504040204" pitchFamily="34" charset="-128"/>
              </a:rPr>
              <a:t>デジタライゼーション</a:t>
            </a:r>
          </a:p>
        </p:txBody>
      </p:sp>
      <p:sp>
        <p:nvSpPr>
          <p:cNvPr id="7" name="正方形/長方形 6">
            <a:extLst>
              <a:ext uri="{FF2B5EF4-FFF2-40B4-BE49-F238E27FC236}">
                <a16:creationId xmlns:a16="http://schemas.microsoft.com/office/drawing/2014/main" id="{CBF8876C-0103-FB3E-8169-0790C075DA52}"/>
              </a:ext>
            </a:extLst>
          </p:cNvPr>
          <p:cNvSpPr/>
          <p:nvPr/>
        </p:nvSpPr>
        <p:spPr>
          <a:xfrm>
            <a:off x="1537252" y="2226365"/>
            <a:ext cx="1510748" cy="7023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20000"/>
              </a:lnSpc>
            </a:pPr>
            <a:r>
              <a:rPr kumimoji="1" lang="ja-JP" altLang="en-US">
                <a:latin typeface="Meiryo" panose="020B0604030504040204" pitchFamily="34" charset="-128"/>
                <a:ea typeface="Meiryo" panose="020B0604030504040204" pitchFamily="34" charset="-128"/>
              </a:rPr>
              <a:t>見積もり</a:t>
            </a:r>
          </a:p>
        </p:txBody>
      </p:sp>
      <p:sp>
        <p:nvSpPr>
          <p:cNvPr id="9" name="正方形/長方形 8">
            <a:extLst>
              <a:ext uri="{FF2B5EF4-FFF2-40B4-BE49-F238E27FC236}">
                <a16:creationId xmlns:a16="http://schemas.microsoft.com/office/drawing/2014/main" id="{B4374086-65CC-2B8C-11B2-791D762023AD}"/>
              </a:ext>
            </a:extLst>
          </p:cNvPr>
          <p:cNvSpPr/>
          <p:nvPr/>
        </p:nvSpPr>
        <p:spPr>
          <a:xfrm>
            <a:off x="1537252" y="3157330"/>
            <a:ext cx="1510748" cy="7023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20000"/>
              </a:lnSpc>
            </a:pPr>
            <a:r>
              <a:rPr kumimoji="1" lang="ja-JP" altLang="en-US">
                <a:latin typeface="Meiryo" panose="020B0604030504040204" pitchFamily="34" charset="-128"/>
                <a:ea typeface="Meiryo" panose="020B0604030504040204" pitchFamily="34" charset="-128"/>
              </a:rPr>
              <a:t>発注</a:t>
            </a:r>
          </a:p>
        </p:txBody>
      </p:sp>
      <p:sp>
        <p:nvSpPr>
          <p:cNvPr id="11" name="正方形/長方形 10">
            <a:extLst>
              <a:ext uri="{FF2B5EF4-FFF2-40B4-BE49-F238E27FC236}">
                <a16:creationId xmlns:a16="http://schemas.microsoft.com/office/drawing/2014/main" id="{692BF5DD-AA74-EAA3-9211-AEB5699FF727}"/>
              </a:ext>
            </a:extLst>
          </p:cNvPr>
          <p:cNvSpPr/>
          <p:nvPr/>
        </p:nvSpPr>
        <p:spPr>
          <a:xfrm>
            <a:off x="1537252" y="4054349"/>
            <a:ext cx="1510748" cy="7023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20000"/>
              </a:lnSpc>
            </a:pPr>
            <a:r>
              <a:rPr lang="ja-JP" altLang="en-US">
                <a:latin typeface="Meiryo" panose="020B0604030504040204" pitchFamily="34" charset="-128"/>
                <a:ea typeface="Meiryo" panose="020B0604030504040204" pitchFamily="34" charset="-128"/>
              </a:rPr>
              <a:t>受注</a:t>
            </a:r>
            <a:endParaRPr kumimoji="1" lang="ja-JP" altLang="en-US">
              <a:latin typeface="Meiryo" panose="020B0604030504040204" pitchFamily="34" charset="-128"/>
              <a:ea typeface="Meiryo" panose="020B0604030504040204" pitchFamily="34" charset="-128"/>
            </a:endParaRPr>
          </a:p>
        </p:txBody>
      </p:sp>
      <p:sp>
        <p:nvSpPr>
          <p:cNvPr id="12" name="右矢印 11">
            <a:extLst>
              <a:ext uri="{FF2B5EF4-FFF2-40B4-BE49-F238E27FC236}">
                <a16:creationId xmlns:a16="http://schemas.microsoft.com/office/drawing/2014/main" id="{21356782-5FED-0E96-DB07-2EB3044114FA}"/>
              </a:ext>
            </a:extLst>
          </p:cNvPr>
          <p:cNvSpPr/>
          <p:nvPr/>
        </p:nvSpPr>
        <p:spPr>
          <a:xfrm>
            <a:off x="4321580" y="3036440"/>
            <a:ext cx="2915266" cy="959940"/>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20000"/>
              </a:lnSpc>
            </a:pPr>
            <a:r>
              <a:rPr kumimoji="1" lang="ja-JP" altLang="en-US">
                <a:latin typeface="Meiryo" panose="020B0604030504040204" pitchFamily="34" charset="-128"/>
                <a:ea typeface="Meiryo" panose="020B0604030504040204" pitchFamily="34" charset="-128"/>
              </a:rPr>
              <a:t>導入</a:t>
            </a:r>
          </a:p>
        </p:txBody>
      </p:sp>
      <p:sp>
        <p:nvSpPr>
          <p:cNvPr id="13" name="テキスト ボックス 12">
            <a:extLst>
              <a:ext uri="{FF2B5EF4-FFF2-40B4-BE49-F238E27FC236}">
                <a16:creationId xmlns:a16="http://schemas.microsoft.com/office/drawing/2014/main" id="{432AD501-7A11-7C0A-94A2-BF52DB5C4A4C}"/>
              </a:ext>
            </a:extLst>
          </p:cNvPr>
          <p:cNvSpPr txBox="1"/>
          <p:nvPr/>
        </p:nvSpPr>
        <p:spPr>
          <a:xfrm>
            <a:off x="7662497" y="2615697"/>
            <a:ext cx="3416320" cy="1695849"/>
          </a:xfrm>
          <a:prstGeom prst="rect">
            <a:avLst/>
          </a:prstGeom>
          <a:noFill/>
        </p:spPr>
        <p:txBody>
          <a:bodyPr wrap="none" rtlCol="0">
            <a:spAutoFit/>
          </a:bodyPr>
          <a:lstStyle/>
          <a:p>
            <a:pPr>
              <a:lnSpc>
                <a:spcPct val="120000"/>
              </a:lnSpc>
            </a:pPr>
            <a:r>
              <a:rPr kumimoji="1" lang="ja-JP" altLang="en-US" sz="3200" b="1">
                <a:latin typeface="Meiryo" panose="020B0604030504040204" pitchFamily="34" charset="-128"/>
                <a:ea typeface="Meiryo" panose="020B0604030504040204" pitchFamily="34" charset="-128"/>
              </a:rPr>
              <a:t>効果</a:t>
            </a:r>
            <a:endParaRPr kumimoji="1" lang="en-US" altLang="ja-JP" sz="3200" b="1" dirty="0">
              <a:latin typeface="Meiryo" panose="020B0604030504040204" pitchFamily="34" charset="-128"/>
              <a:ea typeface="Meiryo" panose="020B0604030504040204" pitchFamily="34" charset="-128"/>
            </a:endParaRPr>
          </a:p>
          <a:p>
            <a:pPr>
              <a:lnSpc>
                <a:spcPct val="120000"/>
              </a:lnSpc>
            </a:pPr>
            <a:r>
              <a:rPr lang="en-US" altLang="ja-JP" sz="2800" b="1" dirty="0">
                <a:latin typeface="Meiryo" panose="020B0604030504040204" pitchFamily="34" charset="-128"/>
                <a:ea typeface="Meiryo" panose="020B0604030504040204" pitchFamily="34" charset="-128"/>
              </a:rPr>
              <a:t>①</a:t>
            </a:r>
            <a:r>
              <a:rPr lang="ja-JP" altLang="en-US" sz="2800" b="1">
                <a:solidFill>
                  <a:srgbClr val="FF0000"/>
                </a:solidFill>
                <a:latin typeface="Meiryo" panose="020B0604030504040204" pitchFamily="34" charset="-128"/>
                <a:ea typeface="Meiryo" panose="020B0604030504040204" pitchFamily="34" charset="-128"/>
              </a:rPr>
              <a:t>顧客満足度の向上</a:t>
            </a:r>
            <a:endParaRPr lang="en-US" altLang="ja-JP" sz="2800" b="1" dirty="0">
              <a:solidFill>
                <a:srgbClr val="FF0000"/>
              </a:solidFill>
              <a:latin typeface="Meiryo" panose="020B0604030504040204" pitchFamily="34" charset="-128"/>
              <a:ea typeface="Meiryo" panose="020B0604030504040204" pitchFamily="34" charset="-128"/>
            </a:endParaRPr>
          </a:p>
          <a:p>
            <a:pPr>
              <a:lnSpc>
                <a:spcPct val="120000"/>
              </a:lnSpc>
            </a:pPr>
            <a:r>
              <a:rPr kumimoji="1" lang="en-US" altLang="ja-JP" sz="2800" b="1" dirty="0">
                <a:latin typeface="Meiryo" panose="020B0604030504040204" pitchFamily="34" charset="-128"/>
                <a:ea typeface="Meiryo" panose="020B0604030504040204" pitchFamily="34" charset="-128"/>
              </a:rPr>
              <a:t>②</a:t>
            </a:r>
            <a:r>
              <a:rPr kumimoji="1" lang="ja-JP" altLang="en-US" sz="2800" b="1">
                <a:solidFill>
                  <a:srgbClr val="FF0000"/>
                </a:solidFill>
                <a:latin typeface="Meiryo" panose="020B0604030504040204" pitchFamily="34" charset="-128"/>
                <a:ea typeface="Meiryo" panose="020B0604030504040204" pitchFamily="34" charset="-128"/>
              </a:rPr>
              <a:t>作業工数の低減</a:t>
            </a:r>
            <a:endParaRPr kumimoji="1" lang="en-US" altLang="ja-JP" sz="2800" b="1" dirty="0">
              <a:solidFill>
                <a:srgbClr val="FF0000"/>
              </a:solidFill>
              <a:latin typeface="Meiryo" panose="020B0604030504040204" pitchFamily="34" charset="-128"/>
              <a:ea typeface="Meiryo" panose="020B0604030504040204" pitchFamily="34" charset="-128"/>
            </a:endParaRPr>
          </a:p>
        </p:txBody>
      </p:sp>
      <p:sp>
        <p:nvSpPr>
          <p:cNvPr id="15" name="テキスト ボックス 14">
            <a:extLst>
              <a:ext uri="{FF2B5EF4-FFF2-40B4-BE49-F238E27FC236}">
                <a16:creationId xmlns:a16="http://schemas.microsoft.com/office/drawing/2014/main" id="{C6C65832-4CEE-1163-7340-3C4DAD28EC2F}"/>
              </a:ext>
            </a:extLst>
          </p:cNvPr>
          <p:cNvSpPr txBox="1"/>
          <p:nvPr/>
        </p:nvSpPr>
        <p:spPr>
          <a:xfrm>
            <a:off x="7662497" y="4287071"/>
            <a:ext cx="3647152" cy="410882"/>
          </a:xfrm>
          <a:prstGeom prst="rect">
            <a:avLst/>
          </a:prstGeom>
          <a:noFill/>
        </p:spPr>
        <p:txBody>
          <a:bodyPr wrap="none" rtlCol="0">
            <a:spAutoFit/>
          </a:bodyPr>
          <a:lstStyle/>
          <a:p>
            <a:pPr>
              <a:lnSpc>
                <a:spcPct val="120000"/>
              </a:lnSpc>
            </a:pPr>
            <a:r>
              <a:rPr kumimoji="1" lang="ja-JP" altLang="en-US" b="1">
                <a:latin typeface="Meiryo" panose="020B0604030504040204" pitchFamily="34" charset="-128"/>
                <a:ea typeface="Meiryo" panose="020B0604030504040204" pitchFamily="34" charset="-128"/>
              </a:rPr>
              <a:t>働き方改革や企業価値創出の実現</a:t>
            </a:r>
          </a:p>
        </p:txBody>
      </p:sp>
      <p:cxnSp>
        <p:nvCxnSpPr>
          <p:cNvPr id="17" name="直線コネクタ 16">
            <a:extLst>
              <a:ext uri="{FF2B5EF4-FFF2-40B4-BE49-F238E27FC236}">
                <a16:creationId xmlns:a16="http://schemas.microsoft.com/office/drawing/2014/main" id="{9EBA42D4-F4C7-9CAF-88B4-43B35A65FDF1}"/>
              </a:ext>
            </a:extLst>
          </p:cNvPr>
          <p:cNvCxnSpPr>
            <a:cxnSpLocks/>
          </p:cNvCxnSpPr>
          <p:nvPr/>
        </p:nvCxnSpPr>
        <p:spPr>
          <a:xfrm>
            <a:off x="471803" y="1086424"/>
            <a:ext cx="11248393"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1134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2766869-0B4C-AFD8-8D0A-3E283FEBF3BB}"/>
              </a:ext>
            </a:extLst>
          </p:cNvPr>
          <p:cNvSpPr txBox="1"/>
          <p:nvPr/>
        </p:nvSpPr>
        <p:spPr>
          <a:xfrm>
            <a:off x="437322" y="156053"/>
            <a:ext cx="3958199" cy="587853"/>
          </a:xfrm>
          <a:prstGeom prst="rect">
            <a:avLst/>
          </a:prstGeom>
          <a:noFill/>
        </p:spPr>
        <p:txBody>
          <a:bodyPr wrap="none" rtlCol="0">
            <a:spAutoFit/>
          </a:bodyPr>
          <a:lstStyle/>
          <a:p>
            <a:pPr>
              <a:lnSpc>
                <a:spcPct val="120000"/>
              </a:lnSpc>
            </a:pPr>
            <a:r>
              <a:rPr kumimoji="1" lang="en-US" altLang="ja-JP" sz="2800" b="1" dirty="0">
                <a:latin typeface="Meiryo" panose="020B0604030504040204" pitchFamily="34" charset="-128"/>
                <a:ea typeface="Meiryo" panose="020B0604030504040204" pitchFamily="34" charset="-128"/>
              </a:rPr>
              <a:t>DX</a:t>
            </a:r>
            <a:r>
              <a:rPr kumimoji="1" lang="ja-JP" altLang="en-US" sz="2800" b="1">
                <a:latin typeface="Meiryo" panose="020B0604030504040204" pitchFamily="34" charset="-128"/>
                <a:ea typeface="Meiryo" panose="020B0604030504040204" pitchFamily="34" charset="-128"/>
              </a:rPr>
              <a:t>コンサルタントとは</a:t>
            </a:r>
          </a:p>
        </p:txBody>
      </p:sp>
      <p:sp>
        <p:nvSpPr>
          <p:cNvPr id="6" name="テキスト ボックス 5">
            <a:extLst>
              <a:ext uri="{FF2B5EF4-FFF2-40B4-BE49-F238E27FC236}">
                <a16:creationId xmlns:a16="http://schemas.microsoft.com/office/drawing/2014/main" id="{CA1F8DED-CD34-859C-7763-AD0180E101FB}"/>
              </a:ext>
            </a:extLst>
          </p:cNvPr>
          <p:cNvSpPr txBox="1"/>
          <p:nvPr/>
        </p:nvSpPr>
        <p:spPr>
          <a:xfrm>
            <a:off x="437322" y="1196942"/>
            <a:ext cx="10983391" cy="4030334"/>
          </a:xfrm>
          <a:prstGeom prst="rect">
            <a:avLst/>
          </a:prstGeom>
          <a:noFill/>
        </p:spPr>
        <p:txBody>
          <a:bodyPr wrap="none" rtlCol="0">
            <a:spAutoFit/>
          </a:bodyPr>
          <a:lstStyle/>
          <a:p>
            <a:pPr>
              <a:lnSpc>
                <a:spcPct val="120000"/>
              </a:lnSpc>
            </a:pPr>
            <a:r>
              <a:rPr kumimoji="1" lang="ja-JP" altLang="en-US" sz="2800">
                <a:latin typeface="Meiryo" panose="020B0604030504040204" pitchFamily="34" charset="-128"/>
                <a:ea typeface="Meiryo" panose="020B0604030504040204" pitchFamily="34" charset="-128"/>
              </a:rPr>
              <a:t>一言で言うならば</a:t>
            </a:r>
            <a:endParaRPr lang="en-US" altLang="ja-JP" sz="2800" dirty="0">
              <a:latin typeface="Meiryo" panose="020B0604030504040204" pitchFamily="34" charset="-128"/>
              <a:ea typeface="Meiryo" panose="020B0604030504040204" pitchFamily="34" charset="-128"/>
            </a:endParaRPr>
          </a:p>
          <a:p>
            <a:pPr>
              <a:lnSpc>
                <a:spcPct val="120000"/>
              </a:lnSpc>
            </a:pPr>
            <a:r>
              <a:rPr kumimoji="1" lang="ja-JP" altLang="en-US" sz="2800">
                <a:latin typeface="Meiryo" panose="020B0604030504040204" pitchFamily="34" charset="-128"/>
                <a:ea typeface="Meiryo" panose="020B0604030504040204" pitchFamily="34" charset="-128"/>
              </a:rPr>
              <a:t>お客様の業務フローにおいて問題を洗い出し、解決策として</a:t>
            </a:r>
            <a:endParaRPr kumimoji="1" lang="en-US" altLang="ja-JP" sz="2800" dirty="0">
              <a:latin typeface="Meiryo" panose="020B0604030504040204" pitchFamily="34" charset="-128"/>
              <a:ea typeface="Meiryo" panose="020B0604030504040204" pitchFamily="34" charset="-128"/>
            </a:endParaRPr>
          </a:p>
          <a:p>
            <a:pPr>
              <a:lnSpc>
                <a:spcPct val="120000"/>
              </a:lnSpc>
            </a:pPr>
            <a:r>
              <a:rPr lang="ja-JP" altLang="en-US" sz="2800" b="1">
                <a:latin typeface="Meiryo" panose="020B0604030504040204" pitchFamily="34" charset="-128"/>
                <a:ea typeface="Meiryo" panose="020B0604030504040204" pitchFamily="34" charset="-128"/>
              </a:rPr>
              <a:t>デジタルを導入する</a:t>
            </a:r>
            <a:r>
              <a:rPr lang="ja-JP" altLang="en-US" sz="2800">
                <a:latin typeface="Meiryo" panose="020B0604030504040204" pitchFamily="34" charset="-128"/>
                <a:ea typeface="Meiryo" panose="020B0604030504040204" pitchFamily="34" charset="-128"/>
              </a:rPr>
              <a:t>ことで</a:t>
            </a:r>
            <a:r>
              <a:rPr lang="ja-JP" altLang="en-US" sz="2800" b="1">
                <a:latin typeface="Meiryo" panose="020B0604030504040204" pitchFamily="34" charset="-128"/>
                <a:ea typeface="Meiryo" panose="020B0604030504040204" pitchFamily="34" charset="-128"/>
              </a:rPr>
              <a:t>企業の価値</a:t>
            </a:r>
            <a:r>
              <a:rPr kumimoji="1" lang="ja-JP" altLang="en-US" sz="2800" b="1">
                <a:latin typeface="Meiryo" panose="020B0604030504040204" pitchFamily="34" charset="-128"/>
                <a:ea typeface="Meiryo" panose="020B0604030504040204" pitchFamily="34" charset="-128"/>
              </a:rPr>
              <a:t>創出を行うこと仕事</a:t>
            </a:r>
            <a:r>
              <a:rPr kumimoji="1" lang="ja-JP" altLang="en-US" sz="2800">
                <a:latin typeface="Meiryo" panose="020B0604030504040204" pitchFamily="34" charset="-128"/>
                <a:ea typeface="Meiryo" panose="020B0604030504040204" pitchFamily="34" charset="-128"/>
              </a:rPr>
              <a:t>である。</a:t>
            </a:r>
            <a:endParaRPr kumimoji="1" lang="en-US" altLang="ja-JP" sz="2800" dirty="0">
              <a:latin typeface="Meiryo" panose="020B0604030504040204" pitchFamily="34" charset="-128"/>
              <a:ea typeface="Meiryo" panose="020B0604030504040204" pitchFamily="34" charset="-128"/>
            </a:endParaRPr>
          </a:p>
          <a:p>
            <a:pPr>
              <a:lnSpc>
                <a:spcPct val="120000"/>
              </a:lnSpc>
            </a:pPr>
            <a:endParaRPr lang="en-US" altLang="ja-JP" sz="2800" dirty="0">
              <a:latin typeface="Meiryo" panose="020B0604030504040204" pitchFamily="34" charset="-128"/>
              <a:ea typeface="Meiryo" panose="020B0604030504040204" pitchFamily="34" charset="-128"/>
            </a:endParaRPr>
          </a:p>
          <a:p>
            <a:pPr>
              <a:lnSpc>
                <a:spcPct val="120000"/>
              </a:lnSpc>
            </a:pPr>
            <a:r>
              <a:rPr kumimoji="1" lang="ja-JP" altLang="en-US" sz="2800">
                <a:latin typeface="Meiryo" panose="020B0604030504040204" pitchFamily="34" charset="-128"/>
                <a:ea typeface="Meiryo" panose="020B0604030504040204" pitchFamily="34" charset="-128"/>
              </a:rPr>
              <a:t>近年だと</a:t>
            </a:r>
            <a:endParaRPr kumimoji="1" lang="en-US" altLang="ja-JP" sz="2800" dirty="0">
              <a:latin typeface="Meiryo" panose="020B0604030504040204" pitchFamily="34" charset="-128"/>
              <a:ea typeface="Meiryo" panose="020B0604030504040204" pitchFamily="34" charset="-128"/>
            </a:endParaRPr>
          </a:p>
          <a:p>
            <a:pPr>
              <a:lnSpc>
                <a:spcPct val="120000"/>
              </a:lnSpc>
            </a:pPr>
            <a:r>
              <a:rPr lang="en-US" altLang="ja-JP" sz="2800" b="1" dirty="0">
                <a:latin typeface="Meiryo" panose="020B0604030504040204" pitchFamily="34" charset="-128"/>
                <a:ea typeface="Meiryo" panose="020B0604030504040204" pitchFamily="34" charset="-128"/>
              </a:rPr>
              <a:t>AI</a:t>
            </a:r>
            <a:r>
              <a:rPr lang="ja-JP" altLang="en-US" sz="2800" b="1">
                <a:latin typeface="Meiryo" panose="020B0604030504040204" pitchFamily="34" charset="-128"/>
                <a:ea typeface="Meiryo" panose="020B0604030504040204" pitchFamily="34" charset="-128"/>
              </a:rPr>
              <a:t>、ブロックチェーン、</a:t>
            </a:r>
            <a:r>
              <a:rPr lang="en-US" altLang="ja-JP" sz="2800" b="1" dirty="0">
                <a:latin typeface="Meiryo" panose="020B0604030504040204" pitchFamily="34" charset="-128"/>
                <a:ea typeface="Meiryo" panose="020B0604030504040204" pitchFamily="34" charset="-128"/>
              </a:rPr>
              <a:t>IoT</a:t>
            </a:r>
            <a:r>
              <a:rPr lang="ja-JP" altLang="en-US" sz="2800">
                <a:latin typeface="Meiryo" panose="020B0604030504040204" pitchFamily="34" charset="-128"/>
                <a:ea typeface="Meiryo" panose="020B0604030504040204" pitchFamily="34" charset="-128"/>
              </a:rPr>
              <a:t>などの最新</a:t>
            </a:r>
            <a:r>
              <a:rPr lang="en-US" altLang="ja-JP" sz="2800" dirty="0">
                <a:latin typeface="Meiryo" panose="020B0604030504040204" pitchFamily="34" charset="-128"/>
                <a:ea typeface="Meiryo" panose="020B0604030504040204" pitchFamily="34" charset="-128"/>
              </a:rPr>
              <a:t>IT</a:t>
            </a:r>
            <a:r>
              <a:rPr lang="ja-JP" altLang="en-US" sz="2800">
                <a:latin typeface="Meiryo" panose="020B0604030504040204" pitchFamily="34" charset="-128"/>
                <a:ea typeface="Meiryo" panose="020B0604030504040204" pitchFamily="34" charset="-128"/>
              </a:rPr>
              <a:t>技術を使った</a:t>
            </a:r>
            <a:r>
              <a:rPr lang="ja-JP" altLang="en-US" sz="2800" b="1">
                <a:latin typeface="Meiryo" panose="020B0604030504040204" pitchFamily="34" charset="-128"/>
                <a:ea typeface="Meiryo" panose="020B0604030504040204" pitchFamily="34" charset="-128"/>
              </a:rPr>
              <a:t>新規事業</a:t>
            </a:r>
            <a:r>
              <a:rPr lang="ja-JP" altLang="en-US" sz="2800">
                <a:latin typeface="Meiryo" panose="020B0604030504040204" pitchFamily="34" charset="-128"/>
                <a:ea typeface="Meiryo" panose="020B0604030504040204" pitchFamily="34" charset="-128"/>
              </a:rPr>
              <a:t>に</a:t>
            </a:r>
            <a:endParaRPr lang="en-US" altLang="ja-JP" sz="2800" dirty="0">
              <a:latin typeface="Meiryo" panose="020B0604030504040204" pitchFamily="34" charset="-128"/>
              <a:ea typeface="Meiryo" panose="020B0604030504040204" pitchFamily="34" charset="-128"/>
            </a:endParaRPr>
          </a:p>
          <a:p>
            <a:pPr>
              <a:lnSpc>
                <a:spcPct val="120000"/>
              </a:lnSpc>
            </a:pPr>
            <a:r>
              <a:rPr kumimoji="1" lang="ja-JP" altLang="en-US" sz="2800">
                <a:latin typeface="Meiryo" panose="020B0604030504040204" pitchFamily="34" charset="-128"/>
                <a:ea typeface="Meiryo" panose="020B0604030504040204" pitchFamily="34" charset="-128"/>
              </a:rPr>
              <a:t>携わることが多い。</a:t>
            </a:r>
            <a:endParaRPr kumimoji="1" lang="en-US" altLang="ja-JP" sz="2800" dirty="0">
              <a:latin typeface="Meiryo" panose="020B0604030504040204" pitchFamily="34" charset="-128"/>
              <a:ea typeface="Meiryo" panose="020B0604030504040204" pitchFamily="34" charset="-128"/>
            </a:endParaRPr>
          </a:p>
          <a:p>
            <a:pPr>
              <a:lnSpc>
                <a:spcPct val="120000"/>
              </a:lnSpc>
            </a:pPr>
            <a:endParaRPr kumimoji="1" lang="ja-JP" altLang="en-US">
              <a:latin typeface="Meiryo" panose="020B0604030504040204" pitchFamily="34" charset="-128"/>
              <a:ea typeface="Meiryo" panose="020B0604030504040204" pitchFamily="34" charset="-128"/>
            </a:endParaRPr>
          </a:p>
        </p:txBody>
      </p:sp>
      <p:cxnSp>
        <p:nvCxnSpPr>
          <p:cNvPr id="15" name="直線コネクタ 14">
            <a:extLst>
              <a:ext uri="{FF2B5EF4-FFF2-40B4-BE49-F238E27FC236}">
                <a16:creationId xmlns:a16="http://schemas.microsoft.com/office/drawing/2014/main" id="{AF634FE1-4C57-F4AA-E1A3-458429365415}"/>
              </a:ext>
            </a:extLst>
          </p:cNvPr>
          <p:cNvCxnSpPr>
            <a:cxnSpLocks/>
          </p:cNvCxnSpPr>
          <p:nvPr/>
        </p:nvCxnSpPr>
        <p:spPr>
          <a:xfrm>
            <a:off x="437322" y="938107"/>
            <a:ext cx="11248393"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7565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DB161B7-906C-8961-D201-DA72E9AA1CE4}"/>
              </a:ext>
            </a:extLst>
          </p:cNvPr>
          <p:cNvSpPr txBox="1"/>
          <p:nvPr/>
        </p:nvSpPr>
        <p:spPr>
          <a:xfrm>
            <a:off x="538613" y="160166"/>
            <a:ext cx="6272871" cy="584775"/>
          </a:xfrm>
          <a:prstGeom prst="rect">
            <a:avLst/>
          </a:prstGeom>
          <a:noFill/>
        </p:spPr>
        <p:txBody>
          <a:bodyPr wrap="none" rtlCol="0">
            <a:spAutoFit/>
          </a:bodyPr>
          <a:lstStyle/>
          <a:p>
            <a:r>
              <a:rPr kumimoji="1" lang="en-US" altLang="ja-JP" sz="3200" b="1" dirty="0">
                <a:latin typeface="Meiryo" panose="020B0604030504040204" pitchFamily="34" charset="-128"/>
                <a:ea typeface="Meiryo" panose="020B0604030504040204" pitchFamily="34" charset="-128"/>
              </a:rPr>
              <a:t>DX</a:t>
            </a:r>
            <a:r>
              <a:rPr kumimoji="1" lang="ja-JP" altLang="en-US" sz="3200" b="1">
                <a:latin typeface="Meiryo" panose="020B0604030504040204" pitchFamily="34" charset="-128"/>
                <a:ea typeface="Meiryo" panose="020B0604030504040204" pitchFamily="34" charset="-128"/>
              </a:rPr>
              <a:t>コンサルに必要な能力と資質</a:t>
            </a:r>
          </a:p>
        </p:txBody>
      </p:sp>
      <p:cxnSp>
        <p:nvCxnSpPr>
          <p:cNvPr id="5" name="直線コネクタ 4">
            <a:extLst>
              <a:ext uri="{FF2B5EF4-FFF2-40B4-BE49-F238E27FC236}">
                <a16:creationId xmlns:a16="http://schemas.microsoft.com/office/drawing/2014/main" id="{A474B694-466A-274F-095F-9361DFC061B4}"/>
              </a:ext>
            </a:extLst>
          </p:cNvPr>
          <p:cNvCxnSpPr>
            <a:cxnSpLocks/>
          </p:cNvCxnSpPr>
          <p:nvPr/>
        </p:nvCxnSpPr>
        <p:spPr>
          <a:xfrm>
            <a:off x="437322" y="938107"/>
            <a:ext cx="11248393"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6" name="正方形/長方形 5">
            <a:extLst>
              <a:ext uri="{FF2B5EF4-FFF2-40B4-BE49-F238E27FC236}">
                <a16:creationId xmlns:a16="http://schemas.microsoft.com/office/drawing/2014/main" id="{5CA83080-559F-65E1-BD05-EF324194F64A}"/>
              </a:ext>
            </a:extLst>
          </p:cNvPr>
          <p:cNvSpPr/>
          <p:nvPr/>
        </p:nvSpPr>
        <p:spPr>
          <a:xfrm>
            <a:off x="538619" y="1240664"/>
            <a:ext cx="3004681" cy="445255"/>
          </a:xfrm>
          <a:prstGeom prst="rect">
            <a:avLst/>
          </a:prstGeom>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a:latin typeface="Meiryo" panose="020B0604030504040204" pitchFamily="34" charset="-128"/>
                <a:ea typeface="Meiryo" panose="020B0604030504040204" pitchFamily="34" charset="-128"/>
              </a:rPr>
              <a:t>能力</a:t>
            </a:r>
          </a:p>
        </p:txBody>
      </p:sp>
      <p:sp>
        <p:nvSpPr>
          <p:cNvPr id="9" name="正方形/長方形 8">
            <a:extLst>
              <a:ext uri="{FF2B5EF4-FFF2-40B4-BE49-F238E27FC236}">
                <a16:creationId xmlns:a16="http://schemas.microsoft.com/office/drawing/2014/main" id="{BF4784E9-4697-2222-52F4-A6421C1ED67C}"/>
              </a:ext>
            </a:extLst>
          </p:cNvPr>
          <p:cNvSpPr/>
          <p:nvPr/>
        </p:nvSpPr>
        <p:spPr>
          <a:xfrm>
            <a:off x="3777119" y="1240664"/>
            <a:ext cx="6852781" cy="445257"/>
          </a:xfrm>
          <a:prstGeom prst="rect">
            <a:avLst/>
          </a:prstGeom>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a:latin typeface="Meiryo" panose="020B0604030504040204" pitchFamily="34" charset="-128"/>
                <a:ea typeface="Meiryo" panose="020B0604030504040204" pitchFamily="34" charset="-128"/>
              </a:rPr>
              <a:t>具体例</a:t>
            </a:r>
          </a:p>
        </p:txBody>
      </p:sp>
      <p:sp>
        <p:nvSpPr>
          <p:cNvPr id="10" name="正方形/長方形 9">
            <a:extLst>
              <a:ext uri="{FF2B5EF4-FFF2-40B4-BE49-F238E27FC236}">
                <a16:creationId xmlns:a16="http://schemas.microsoft.com/office/drawing/2014/main" id="{9BF0C5E9-2F2E-DF8B-5836-65EF5DED6D36}"/>
              </a:ext>
            </a:extLst>
          </p:cNvPr>
          <p:cNvSpPr/>
          <p:nvPr/>
        </p:nvSpPr>
        <p:spPr>
          <a:xfrm>
            <a:off x="538618" y="1772990"/>
            <a:ext cx="3004681" cy="430970"/>
          </a:xfrm>
          <a:prstGeom prst="rect">
            <a:avLst/>
          </a:prstGeom>
          <a:solidFill>
            <a:schemeClr val="bg2">
              <a:lumMod val="7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a:latin typeface="Meiryo" panose="020B0604030504040204" pitchFamily="34" charset="-128"/>
                <a:ea typeface="Meiryo" panose="020B0604030504040204" pitchFamily="34" charset="-128"/>
              </a:rPr>
              <a:t>ヒアリング能力</a:t>
            </a:r>
          </a:p>
        </p:txBody>
      </p:sp>
      <p:sp>
        <p:nvSpPr>
          <p:cNvPr id="11" name="正方形/長方形 10">
            <a:extLst>
              <a:ext uri="{FF2B5EF4-FFF2-40B4-BE49-F238E27FC236}">
                <a16:creationId xmlns:a16="http://schemas.microsoft.com/office/drawing/2014/main" id="{D77B3CC7-3918-9773-7F52-6A873C7460A7}"/>
              </a:ext>
            </a:extLst>
          </p:cNvPr>
          <p:cNvSpPr/>
          <p:nvPr/>
        </p:nvSpPr>
        <p:spPr>
          <a:xfrm>
            <a:off x="3777119" y="1765848"/>
            <a:ext cx="6852781" cy="445257"/>
          </a:xfrm>
          <a:prstGeom prst="rect">
            <a:avLst/>
          </a:prstGeom>
          <a:solidFill>
            <a:schemeClr val="bg2">
              <a:lumMod val="7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a:latin typeface="Meiryo" panose="020B0604030504040204" pitchFamily="34" charset="-128"/>
                <a:ea typeface="Meiryo" panose="020B0604030504040204" pitchFamily="34" charset="-128"/>
              </a:rPr>
              <a:t>お客様が必要とする問題や課題について情報収集する</a:t>
            </a:r>
          </a:p>
        </p:txBody>
      </p:sp>
      <p:sp>
        <p:nvSpPr>
          <p:cNvPr id="12" name="正方形/長方形 11">
            <a:extLst>
              <a:ext uri="{FF2B5EF4-FFF2-40B4-BE49-F238E27FC236}">
                <a16:creationId xmlns:a16="http://schemas.microsoft.com/office/drawing/2014/main" id="{E54004DD-729A-F6EC-42ED-6E46A5A10D4F}"/>
              </a:ext>
            </a:extLst>
          </p:cNvPr>
          <p:cNvSpPr/>
          <p:nvPr/>
        </p:nvSpPr>
        <p:spPr>
          <a:xfrm>
            <a:off x="538615" y="2291031"/>
            <a:ext cx="3004681" cy="430970"/>
          </a:xfrm>
          <a:prstGeom prst="rect">
            <a:avLst/>
          </a:prstGeom>
          <a:solidFill>
            <a:schemeClr val="bg2">
              <a:lumMod val="7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a:latin typeface="Meiryo" panose="020B0604030504040204" pitchFamily="34" charset="-128"/>
                <a:ea typeface="Meiryo" panose="020B0604030504040204" pitchFamily="34" charset="-128"/>
              </a:rPr>
              <a:t>プレゼン能力</a:t>
            </a:r>
          </a:p>
        </p:txBody>
      </p:sp>
      <p:sp>
        <p:nvSpPr>
          <p:cNvPr id="13" name="正方形/長方形 12">
            <a:extLst>
              <a:ext uri="{FF2B5EF4-FFF2-40B4-BE49-F238E27FC236}">
                <a16:creationId xmlns:a16="http://schemas.microsoft.com/office/drawing/2014/main" id="{1BC42066-8E51-FFF6-3382-BF95984E7E0E}"/>
              </a:ext>
            </a:extLst>
          </p:cNvPr>
          <p:cNvSpPr/>
          <p:nvPr/>
        </p:nvSpPr>
        <p:spPr>
          <a:xfrm>
            <a:off x="3777118" y="2291031"/>
            <a:ext cx="6852781" cy="445257"/>
          </a:xfrm>
          <a:prstGeom prst="rect">
            <a:avLst/>
          </a:prstGeom>
          <a:solidFill>
            <a:schemeClr val="bg2">
              <a:lumMod val="7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a:latin typeface="Meiryo" panose="020B0604030504040204" pitchFamily="34" charset="-128"/>
                <a:ea typeface="Meiryo" panose="020B0604030504040204" pitchFamily="34" charset="-128"/>
              </a:rPr>
              <a:t>相手を説得できる形で情報をわかりやすく説明できる</a:t>
            </a:r>
          </a:p>
        </p:txBody>
      </p:sp>
      <p:sp>
        <p:nvSpPr>
          <p:cNvPr id="14" name="正方形/長方形 13">
            <a:extLst>
              <a:ext uri="{FF2B5EF4-FFF2-40B4-BE49-F238E27FC236}">
                <a16:creationId xmlns:a16="http://schemas.microsoft.com/office/drawing/2014/main" id="{902FD5CE-D9E5-C4DA-7C88-07CFC39D3572}"/>
              </a:ext>
            </a:extLst>
          </p:cNvPr>
          <p:cNvSpPr/>
          <p:nvPr/>
        </p:nvSpPr>
        <p:spPr>
          <a:xfrm>
            <a:off x="538616" y="2814031"/>
            <a:ext cx="3004681" cy="430970"/>
          </a:xfrm>
          <a:prstGeom prst="rect">
            <a:avLst/>
          </a:prstGeom>
          <a:solidFill>
            <a:schemeClr val="bg2">
              <a:lumMod val="7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ja-JP" altLang="en-US">
                <a:latin typeface="Meiryo" panose="020B0604030504040204" pitchFamily="34" charset="-128"/>
                <a:ea typeface="Meiryo" panose="020B0604030504040204" pitchFamily="34" charset="-128"/>
              </a:rPr>
              <a:t>ファシリテーション能力</a:t>
            </a:r>
            <a:endParaRPr kumimoji="1" lang="ja-JP" altLang="en-US">
              <a:latin typeface="Meiryo" panose="020B0604030504040204" pitchFamily="34" charset="-128"/>
              <a:ea typeface="Meiryo" panose="020B0604030504040204" pitchFamily="34" charset="-128"/>
            </a:endParaRPr>
          </a:p>
        </p:txBody>
      </p:sp>
      <p:sp>
        <p:nvSpPr>
          <p:cNvPr id="15" name="正方形/長方形 14">
            <a:extLst>
              <a:ext uri="{FF2B5EF4-FFF2-40B4-BE49-F238E27FC236}">
                <a16:creationId xmlns:a16="http://schemas.microsoft.com/office/drawing/2014/main" id="{4AFE80A9-2841-603A-0272-96E05FC6E7D8}"/>
              </a:ext>
            </a:extLst>
          </p:cNvPr>
          <p:cNvSpPr/>
          <p:nvPr/>
        </p:nvSpPr>
        <p:spPr>
          <a:xfrm>
            <a:off x="3777117" y="2814031"/>
            <a:ext cx="6852781" cy="445257"/>
          </a:xfrm>
          <a:prstGeom prst="rect">
            <a:avLst/>
          </a:prstGeom>
          <a:solidFill>
            <a:schemeClr val="bg2">
              <a:lumMod val="7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ja-JP" altLang="en-US">
                <a:latin typeface="Meiryo" panose="020B0604030504040204" pitchFamily="34" charset="-128"/>
                <a:ea typeface="Meiryo" panose="020B0604030504040204" pitchFamily="34" charset="-128"/>
              </a:rPr>
              <a:t>会議進行や利害関係者の調整を行い、円滑に</a:t>
            </a:r>
            <a:r>
              <a:rPr lang="en-US" altLang="ja-JP" dirty="0">
                <a:latin typeface="Meiryo" panose="020B0604030504040204" pitchFamily="34" charset="-128"/>
                <a:ea typeface="Meiryo" panose="020B0604030504040204" pitchFamily="34" charset="-128"/>
              </a:rPr>
              <a:t>PJ</a:t>
            </a:r>
            <a:r>
              <a:rPr lang="ja-JP" altLang="en-US">
                <a:latin typeface="Meiryo" panose="020B0604030504040204" pitchFamily="34" charset="-128"/>
                <a:ea typeface="Meiryo" panose="020B0604030504040204" pitchFamily="34" charset="-128"/>
              </a:rPr>
              <a:t>進行する</a:t>
            </a:r>
            <a:endParaRPr kumimoji="1" lang="ja-JP" altLang="en-US">
              <a:latin typeface="Meiryo" panose="020B0604030504040204" pitchFamily="34" charset="-128"/>
              <a:ea typeface="Meiryo" panose="020B0604030504040204" pitchFamily="34" charset="-128"/>
            </a:endParaRPr>
          </a:p>
        </p:txBody>
      </p:sp>
      <p:sp>
        <p:nvSpPr>
          <p:cNvPr id="16" name="正方形/長方形 15">
            <a:extLst>
              <a:ext uri="{FF2B5EF4-FFF2-40B4-BE49-F238E27FC236}">
                <a16:creationId xmlns:a16="http://schemas.microsoft.com/office/drawing/2014/main" id="{274BF32A-45F2-1EF1-D2F0-47435B4CE92E}"/>
              </a:ext>
            </a:extLst>
          </p:cNvPr>
          <p:cNvSpPr/>
          <p:nvPr/>
        </p:nvSpPr>
        <p:spPr>
          <a:xfrm>
            <a:off x="538615" y="3327113"/>
            <a:ext cx="3004681" cy="430970"/>
          </a:xfrm>
          <a:prstGeom prst="rect">
            <a:avLst/>
          </a:prstGeom>
          <a:solidFill>
            <a:schemeClr val="bg2">
              <a:lumMod val="7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a:latin typeface="Meiryo" panose="020B0604030504040204" pitchFamily="34" charset="-128"/>
                <a:ea typeface="Meiryo" panose="020B0604030504040204" pitchFamily="34" charset="-128"/>
              </a:rPr>
              <a:t>営業能力</a:t>
            </a:r>
          </a:p>
        </p:txBody>
      </p:sp>
      <p:sp>
        <p:nvSpPr>
          <p:cNvPr id="17" name="正方形/長方形 16">
            <a:extLst>
              <a:ext uri="{FF2B5EF4-FFF2-40B4-BE49-F238E27FC236}">
                <a16:creationId xmlns:a16="http://schemas.microsoft.com/office/drawing/2014/main" id="{37EF3303-B18E-D9F4-2F49-77C704605D2F}"/>
              </a:ext>
            </a:extLst>
          </p:cNvPr>
          <p:cNvSpPr/>
          <p:nvPr/>
        </p:nvSpPr>
        <p:spPr>
          <a:xfrm>
            <a:off x="3777117" y="3327113"/>
            <a:ext cx="6852781" cy="445257"/>
          </a:xfrm>
          <a:prstGeom prst="rect">
            <a:avLst/>
          </a:prstGeom>
          <a:solidFill>
            <a:schemeClr val="bg2">
              <a:lumMod val="7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a:latin typeface="Meiryo" panose="020B0604030504040204" pitchFamily="34" charset="-128"/>
                <a:ea typeface="Meiryo" panose="020B0604030504040204" pitchFamily="34" charset="-128"/>
              </a:rPr>
              <a:t>案件の継続化、新規案件の獲得など売り上げを伸ばす</a:t>
            </a:r>
          </a:p>
        </p:txBody>
      </p:sp>
      <p:sp>
        <p:nvSpPr>
          <p:cNvPr id="18" name="正方形/長方形 17">
            <a:extLst>
              <a:ext uri="{FF2B5EF4-FFF2-40B4-BE49-F238E27FC236}">
                <a16:creationId xmlns:a16="http://schemas.microsoft.com/office/drawing/2014/main" id="{46E5715A-90C8-E189-138A-3D4FECFEAE21}"/>
              </a:ext>
            </a:extLst>
          </p:cNvPr>
          <p:cNvSpPr/>
          <p:nvPr/>
        </p:nvSpPr>
        <p:spPr>
          <a:xfrm>
            <a:off x="538614" y="3859439"/>
            <a:ext cx="3004681" cy="430970"/>
          </a:xfrm>
          <a:prstGeom prst="rect">
            <a:avLst/>
          </a:prstGeom>
          <a:solidFill>
            <a:schemeClr val="bg2">
              <a:lumMod val="7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ja-JP" altLang="en-US">
                <a:latin typeface="Meiryo" panose="020B0604030504040204" pitchFamily="34" charset="-128"/>
                <a:ea typeface="Meiryo" panose="020B0604030504040204" pitchFamily="34" charset="-128"/>
              </a:rPr>
              <a:t>交渉能力</a:t>
            </a:r>
            <a:endParaRPr kumimoji="1" lang="ja-JP" altLang="en-US">
              <a:latin typeface="Meiryo" panose="020B0604030504040204" pitchFamily="34" charset="-128"/>
              <a:ea typeface="Meiryo" panose="020B0604030504040204" pitchFamily="34" charset="-128"/>
            </a:endParaRPr>
          </a:p>
        </p:txBody>
      </p:sp>
      <p:sp>
        <p:nvSpPr>
          <p:cNvPr id="19" name="正方形/長方形 18">
            <a:extLst>
              <a:ext uri="{FF2B5EF4-FFF2-40B4-BE49-F238E27FC236}">
                <a16:creationId xmlns:a16="http://schemas.microsoft.com/office/drawing/2014/main" id="{A2400462-BCA6-C7A3-E0B7-9BCC759F45F6}"/>
              </a:ext>
            </a:extLst>
          </p:cNvPr>
          <p:cNvSpPr/>
          <p:nvPr/>
        </p:nvSpPr>
        <p:spPr>
          <a:xfrm>
            <a:off x="3777117" y="3840195"/>
            <a:ext cx="6852781" cy="445257"/>
          </a:xfrm>
          <a:prstGeom prst="rect">
            <a:avLst/>
          </a:prstGeom>
          <a:solidFill>
            <a:schemeClr val="bg2">
              <a:lumMod val="7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a:latin typeface="Meiryo" panose="020B0604030504040204" pitchFamily="34" charset="-128"/>
                <a:ea typeface="Meiryo" panose="020B0604030504040204" pitchFamily="34" charset="-128"/>
              </a:rPr>
              <a:t>コンフリクトを解消し、合意形成を図ることができる</a:t>
            </a:r>
          </a:p>
        </p:txBody>
      </p:sp>
      <p:sp>
        <p:nvSpPr>
          <p:cNvPr id="20" name="正方形/長方形 19">
            <a:extLst>
              <a:ext uri="{FF2B5EF4-FFF2-40B4-BE49-F238E27FC236}">
                <a16:creationId xmlns:a16="http://schemas.microsoft.com/office/drawing/2014/main" id="{7C5286DF-8EE0-D8C3-FBDC-B4156732D8D7}"/>
              </a:ext>
            </a:extLst>
          </p:cNvPr>
          <p:cNvSpPr/>
          <p:nvPr/>
        </p:nvSpPr>
        <p:spPr>
          <a:xfrm>
            <a:off x="538613" y="4391764"/>
            <a:ext cx="3004681" cy="733523"/>
          </a:xfrm>
          <a:prstGeom prst="rect">
            <a:avLst/>
          </a:prstGeom>
          <a:solidFill>
            <a:schemeClr val="bg2">
              <a:lumMod val="7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a:latin typeface="Meiryo" panose="020B0604030504040204" pitchFamily="34" charset="-128"/>
                <a:ea typeface="Meiryo" panose="020B0604030504040204" pitchFamily="34" charset="-128"/>
              </a:rPr>
              <a:t>コンサル思考</a:t>
            </a:r>
          </a:p>
        </p:txBody>
      </p:sp>
      <p:sp>
        <p:nvSpPr>
          <p:cNvPr id="21" name="正方形/長方形 20">
            <a:extLst>
              <a:ext uri="{FF2B5EF4-FFF2-40B4-BE49-F238E27FC236}">
                <a16:creationId xmlns:a16="http://schemas.microsoft.com/office/drawing/2014/main" id="{797EF3F3-8285-8E9D-A5BC-71E6F2D55F63}"/>
              </a:ext>
            </a:extLst>
          </p:cNvPr>
          <p:cNvSpPr/>
          <p:nvPr/>
        </p:nvSpPr>
        <p:spPr>
          <a:xfrm>
            <a:off x="3777117" y="4387398"/>
            <a:ext cx="6852781" cy="747813"/>
          </a:xfrm>
          <a:prstGeom prst="rect">
            <a:avLst/>
          </a:prstGeom>
          <a:solidFill>
            <a:schemeClr val="bg2">
              <a:lumMod val="7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ja-JP" altLang="en-US">
                <a:latin typeface="Meiryo" panose="020B0604030504040204" pitchFamily="34" charset="-128"/>
                <a:ea typeface="Meiryo" panose="020B0604030504040204" pitchFamily="34" charset="-128"/>
              </a:rPr>
              <a:t>論理的思考、仮説思考、論点思考、構造化思考などを駆使して問題点の洗い出しと解決策を見つける</a:t>
            </a:r>
            <a:endParaRPr kumimoji="1" lang="ja-JP" altLang="en-US">
              <a:latin typeface="Meiryo" panose="020B0604030504040204" pitchFamily="34" charset="-128"/>
              <a:ea typeface="Meiryo" panose="020B0604030504040204" pitchFamily="34" charset="-128"/>
            </a:endParaRPr>
          </a:p>
        </p:txBody>
      </p:sp>
      <p:sp>
        <p:nvSpPr>
          <p:cNvPr id="24" name="正方形/長方形 23">
            <a:extLst>
              <a:ext uri="{FF2B5EF4-FFF2-40B4-BE49-F238E27FC236}">
                <a16:creationId xmlns:a16="http://schemas.microsoft.com/office/drawing/2014/main" id="{81DF4D3E-CA15-11C9-D37D-56414EF47311}"/>
              </a:ext>
            </a:extLst>
          </p:cNvPr>
          <p:cNvSpPr/>
          <p:nvPr/>
        </p:nvSpPr>
        <p:spPr>
          <a:xfrm>
            <a:off x="538613" y="5202581"/>
            <a:ext cx="3004681" cy="733523"/>
          </a:xfrm>
          <a:prstGeom prst="rect">
            <a:avLst/>
          </a:prstGeom>
          <a:solidFill>
            <a:schemeClr val="bg2">
              <a:lumMod val="7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ja-JP" dirty="0">
                <a:latin typeface="Meiryo" panose="020B0604030504040204" pitchFamily="34" charset="-128"/>
                <a:ea typeface="Meiryo" panose="020B0604030504040204" pitchFamily="34" charset="-128"/>
              </a:rPr>
              <a:t>IT</a:t>
            </a:r>
            <a:r>
              <a:rPr lang="ja-JP" altLang="en-US">
                <a:latin typeface="Meiryo" panose="020B0604030504040204" pitchFamily="34" charset="-128"/>
                <a:ea typeface="Meiryo" panose="020B0604030504040204" pitchFamily="34" charset="-128"/>
              </a:rPr>
              <a:t>知識、業界知識</a:t>
            </a:r>
            <a:endParaRPr kumimoji="1" lang="ja-JP" altLang="en-US">
              <a:latin typeface="Meiryo" panose="020B0604030504040204" pitchFamily="34" charset="-128"/>
              <a:ea typeface="Meiryo" panose="020B0604030504040204" pitchFamily="34" charset="-128"/>
            </a:endParaRPr>
          </a:p>
        </p:txBody>
      </p:sp>
      <p:sp>
        <p:nvSpPr>
          <p:cNvPr id="25" name="正方形/長方形 24">
            <a:extLst>
              <a:ext uri="{FF2B5EF4-FFF2-40B4-BE49-F238E27FC236}">
                <a16:creationId xmlns:a16="http://schemas.microsoft.com/office/drawing/2014/main" id="{E31491AE-6BF4-06AF-95FB-F0FEB9ACDE24}"/>
              </a:ext>
            </a:extLst>
          </p:cNvPr>
          <p:cNvSpPr/>
          <p:nvPr/>
        </p:nvSpPr>
        <p:spPr>
          <a:xfrm>
            <a:off x="3777116" y="5229410"/>
            <a:ext cx="6852781" cy="747813"/>
          </a:xfrm>
          <a:prstGeom prst="rect">
            <a:avLst/>
          </a:prstGeom>
          <a:solidFill>
            <a:schemeClr val="bg2">
              <a:lumMod val="7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ja-JP" altLang="en-US">
                <a:latin typeface="Meiryo" panose="020B0604030504040204" pitchFamily="34" charset="-128"/>
                <a:ea typeface="Meiryo" panose="020B0604030504040204" pitchFamily="34" charset="-128"/>
              </a:rPr>
              <a:t>最先端</a:t>
            </a:r>
            <a:r>
              <a:rPr lang="en-US" altLang="ja-JP" dirty="0">
                <a:latin typeface="Meiryo" panose="020B0604030504040204" pitchFamily="34" charset="-128"/>
                <a:ea typeface="Meiryo" panose="020B0604030504040204" pitchFamily="34" charset="-128"/>
              </a:rPr>
              <a:t>IT</a:t>
            </a:r>
            <a:r>
              <a:rPr lang="ja-JP" altLang="en-US">
                <a:latin typeface="Meiryo" panose="020B0604030504040204" pitchFamily="34" charset="-128"/>
                <a:ea typeface="Meiryo" panose="020B0604030504040204" pitchFamily="34" charset="-128"/>
              </a:rPr>
              <a:t>スキル</a:t>
            </a:r>
            <a:r>
              <a:rPr lang="en-US" altLang="ja-JP" dirty="0">
                <a:latin typeface="Meiryo" panose="020B0604030504040204" pitchFamily="34" charset="-128"/>
                <a:ea typeface="Meiryo" panose="020B0604030504040204" pitchFamily="34" charset="-128"/>
              </a:rPr>
              <a:t>(AI,</a:t>
            </a:r>
            <a:r>
              <a:rPr lang="ja-JP" altLang="en-US">
                <a:latin typeface="Meiryo" panose="020B0604030504040204" pitchFamily="34" charset="-128"/>
                <a:ea typeface="Meiryo" panose="020B0604030504040204" pitchFamily="34" charset="-128"/>
              </a:rPr>
              <a:t>ブロックチェーン</a:t>
            </a:r>
            <a:r>
              <a:rPr lang="en-US" altLang="ja-JP" dirty="0">
                <a:latin typeface="Meiryo" panose="020B0604030504040204" pitchFamily="34" charset="-128"/>
                <a:ea typeface="Meiryo" panose="020B0604030504040204" pitchFamily="34" charset="-128"/>
              </a:rPr>
              <a:t>,IoT)</a:t>
            </a:r>
            <a:r>
              <a:rPr lang="ja-JP" altLang="en-US">
                <a:latin typeface="Meiryo" panose="020B0604030504040204" pitchFamily="34" charset="-128"/>
                <a:ea typeface="Meiryo" panose="020B0604030504040204" pitchFamily="34" charset="-128"/>
              </a:rPr>
              <a:t>や様々な業界知識</a:t>
            </a:r>
            <a:r>
              <a:rPr lang="en-US" altLang="ja-JP" dirty="0">
                <a:latin typeface="Meiryo" panose="020B0604030504040204" pitchFamily="34" charset="-128"/>
                <a:ea typeface="Meiryo" panose="020B0604030504040204" pitchFamily="34" charset="-128"/>
              </a:rPr>
              <a:t>(</a:t>
            </a:r>
            <a:r>
              <a:rPr lang="ja-JP" altLang="en-US">
                <a:latin typeface="Meiryo" panose="020B0604030504040204" pitchFamily="34" charset="-128"/>
                <a:ea typeface="Meiryo" panose="020B0604030504040204" pitchFamily="34" charset="-128"/>
              </a:rPr>
              <a:t>医療、物流、生産管理、自動車、建築</a:t>
            </a:r>
            <a:r>
              <a:rPr lang="en-US" altLang="ja-JP" dirty="0">
                <a:latin typeface="Meiryo" panose="020B0604030504040204" pitchFamily="34" charset="-128"/>
                <a:ea typeface="Meiryo" panose="020B0604030504040204" pitchFamily="34" charset="-128"/>
              </a:rPr>
              <a:t>)</a:t>
            </a:r>
            <a:r>
              <a:rPr lang="ja-JP" altLang="en-US">
                <a:latin typeface="Meiryo" panose="020B0604030504040204" pitchFamily="34" charset="-128"/>
                <a:ea typeface="Meiryo" panose="020B0604030504040204" pitchFamily="34" charset="-128"/>
              </a:rPr>
              <a:t>を身につける</a:t>
            </a:r>
            <a:endParaRPr kumimoji="1" lang="ja-JP" altLang="en-US">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1133507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06EE2A0-2A31-9FF0-141A-21A79A4AF6AC}"/>
              </a:ext>
            </a:extLst>
          </p:cNvPr>
          <p:cNvSpPr txBox="1"/>
          <p:nvPr/>
        </p:nvSpPr>
        <p:spPr>
          <a:xfrm>
            <a:off x="3438862" y="2521059"/>
            <a:ext cx="5314275" cy="2135969"/>
          </a:xfrm>
          <a:prstGeom prst="rect">
            <a:avLst/>
          </a:prstGeom>
          <a:noFill/>
        </p:spPr>
        <p:txBody>
          <a:bodyPr wrap="none" rtlCol="0">
            <a:spAutoFit/>
          </a:bodyPr>
          <a:lstStyle/>
          <a:p>
            <a:pPr algn="ctr">
              <a:lnSpc>
                <a:spcPct val="120000"/>
              </a:lnSpc>
            </a:pPr>
            <a:r>
              <a:rPr kumimoji="1" lang="ja-JP" altLang="en-US" sz="3200">
                <a:latin typeface="Meiryo" panose="020B0604030504040204" pitchFamily="34" charset="-128"/>
                <a:ea typeface="Meiryo" panose="020B0604030504040204" pitchFamily="34" charset="-128"/>
              </a:rPr>
              <a:t>最後に</a:t>
            </a:r>
            <a:r>
              <a:rPr kumimoji="1" lang="ja-JP" altLang="en-US" sz="4000">
                <a:solidFill>
                  <a:srgbClr val="FF0000"/>
                </a:solidFill>
                <a:latin typeface="Meiryo" panose="020B0604030504040204" pitchFamily="34" charset="-128"/>
                <a:ea typeface="Meiryo" panose="020B0604030504040204" pitchFamily="34" charset="-128"/>
              </a:rPr>
              <a:t>自分の価値観</a:t>
            </a:r>
            <a:r>
              <a:rPr kumimoji="1" lang="ja-JP" altLang="en-US" sz="3200">
                <a:latin typeface="Meiryo" panose="020B0604030504040204" pitchFamily="34" charset="-128"/>
                <a:ea typeface="Meiryo" panose="020B0604030504040204" pitchFamily="34" charset="-128"/>
              </a:rPr>
              <a:t>と</a:t>
            </a:r>
            <a:endParaRPr kumimoji="1" lang="en-US" altLang="ja-JP" sz="3200" dirty="0">
              <a:latin typeface="Meiryo" panose="020B0604030504040204" pitchFamily="34" charset="-128"/>
              <a:ea typeface="Meiryo" panose="020B0604030504040204" pitchFamily="34" charset="-128"/>
            </a:endParaRPr>
          </a:p>
          <a:p>
            <a:pPr algn="ctr">
              <a:lnSpc>
                <a:spcPct val="120000"/>
              </a:lnSpc>
            </a:pPr>
            <a:r>
              <a:rPr kumimoji="1" lang="ja-JP" altLang="en-US" sz="4000">
                <a:solidFill>
                  <a:srgbClr val="FF0000"/>
                </a:solidFill>
                <a:latin typeface="Meiryo" panose="020B0604030504040204" pitchFamily="34" charset="-128"/>
                <a:ea typeface="Meiryo" panose="020B0604030504040204" pitchFamily="34" charset="-128"/>
              </a:rPr>
              <a:t>将来のビジョンや目標</a:t>
            </a:r>
            <a:endParaRPr kumimoji="1" lang="en-US" altLang="ja-JP" sz="4000" dirty="0">
              <a:solidFill>
                <a:srgbClr val="FF0000"/>
              </a:solidFill>
              <a:latin typeface="Meiryo" panose="020B0604030504040204" pitchFamily="34" charset="-128"/>
              <a:ea typeface="Meiryo" panose="020B0604030504040204" pitchFamily="34" charset="-128"/>
            </a:endParaRPr>
          </a:p>
          <a:p>
            <a:pPr algn="ctr">
              <a:lnSpc>
                <a:spcPct val="120000"/>
              </a:lnSpc>
            </a:pPr>
            <a:r>
              <a:rPr kumimoji="1" lang="ja-JP" altLang="en-US" sz="3200">
                <a:latin typeface="Meiryo" panose="020B0604030504040204" pitchFamily="34" charset="-128"/>
                <a:ea typeface="Meiryo" panose="020B0604030504040204" pitchFamily="34" charset="-128"/>
              </a:rPr>
              <a:t>をもって締めくくります。</a:t>
            </a:r>
            <a:endParaRPr kumimoji="1" lang="en-US" altLang="ja-JP" sz="32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1973955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4B1D3AFC-20F5-E067-C60A-92B5331C5800}"/>
              </a:ext>
            </a:extLst>
          </p:cNvPr>
          <p:cNvSpPr/>
          <p:nvPr/>
        </p:nvSpPr>
        <p:spPr>
          <a:xfrm>
            <a:off x="472596" y="2688282"/>
            <a:ext cx="11427130" cy="1094681"/>
          </a:xfrm>
          <a:prstGeom prst="rect">
            <a:avLst/>
          </a:prstGeom>
          <a:solidFill>
            <a:schemeClr val="bg2">
              <a:lumMod val="90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r"/>
            <a:r>
              <a:rPr kumimoji="1" lang="ja-JP" altLang="en-US" b="1">
                <a:solidFill>
                  <a:schemeClr val="tx1"/>
                </a:solidFill>
              </a:rPr>
              <a:t>時として嫌われることも覚悟で成長を促すような指摘も辞さない。</a:t>
            </a:r>
            <a:endParaRPr kumimoji="1" lang="en-US" altLang="ja-JP" b="1" dirty="0">
              <a:solidFill>
                <a:schemeClr val="tx1"/>
              </a:solidFill>
            </a:endParaRPr>
          </a:p>
        </p:txBody>
      </p:sp>
      <p:sp>
        <p:nvSpPr>
          <p:cNvPr id="11" name="正方形/長方形 10">
            <a:extLst>
              <a:ext uri="{FF2B5EF4-FFF2-40B4-BE49-F238E27FC236}">
                <a16:creationId xmlns:a16="http://schemas.microsoft.com/office/drawing/2014/main" id="{811264BB-3909-7BE0-C904-373BCAB3E4A7}"/>
              </a:ext>
            </a:extLst>
          </p:cNvPr>
          <p:cNvSpPr/>
          <p:nvPr/>
        </p:nvSpPr>
        <p:spPr>
          <a:xfrm>
            <a:off x="472596" y="1585911"/>
            <a:ext cx="11427130" cy="946041"/>
          </a:xfrm>
          <a:prstGeom prst="rect">
            <a:avLst/>
          </a:prstGeom>
          <a:solidFill>
            <a:schemeClr val="bg2">
              <a:lumMod val="90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r"/>
            <a:r>
              <a:rPr kumimoji="1" lang="ja-JP" altLang="en-US" b="1">
                <a:solidFill>
                  <a:schemeClr val="tx1"/>
                </a:solidFill>
              </a:rPr>
              <a:t>勝ち負けではなく、まずは自分から積極的に安心や情報を与える。</a:t>
            </a:r>
            <a:endParaRPr kumimoji="1" lang="en-US" altLang="ja-JP" b="1" dirty="0">
              <a:solidFill>
                <a:schemeClr val="tx1"/>
              </a:solidFill>
            </a:endParaRPr>
          </a:p>
        </p:txBody>
      </p:sp>
      <p:sp>
        <p:nvSpPr>
          <p:cNvPr id="4" name="テキスト ボックス 3">
            <a:extLst>
              <a:ext uri="{FF2B5EF4-FFF2-40B4-BE49-F238E27FC236}">
                <a16:creationId xmlns:a16="http://schemas.microsoft.com/office/drawing/2014/main" id="{A45344EC-C5EF-E998-7F44-D4CDFE281291}"/>
              </a:ext>
            </a:extLst>
          </p:cNvPr>
          <p:cNvSpPr txBox="1"/>
          <p:nvPr/>
        </p:nvSpPr>
        <p:spPr>
          <a:xfrm>
            <a:off x="405446" y="210240"/>
            <a:ext cx="5211683" cy="523220"/>
          </a:xfrm>
          <a:prstGeom prst="rect">
            <a:avLst/>
          </a:prstGeom>
          <a:noFill/>
        </p:spPr>
        <p:txBody>
          <a:bodyPr wrap="none" rtlCol="0">
            <a:spAutoFit/>
          </a:bodyPr>
          <a:lstStyle/>
          <a:p>
            <a:r>
              <a:rPr kumimoji="1" lang="ja-JP" altLang="en-US" sz="2800" b="1"/>
              <a:t>自分が大事にしているポリシー</a:t>
            </a:r>
          </a:p>
        </p:txBody>
      </p:sp>
      <p:sp>
        <p:nvSpPr>
          <p:cNvPr id="6" name="テキスト ボックス 5">
            <a:extLst>
              <a:ext uri="{FF2B5EF4-FFF2-40B4-BE49-F238E27FC236}">
                <a16:creationId xmlns:a16="http://schemas.microsoft.com/office/drawing/2014/main" id="{77B3F0B6-2CA7-5089-7199-88749D596D3D}"/>
              </a:ext>
            </a:extLst>
          </p:cNvPr>
          <p:cNvSpPr txBox="1"/>
          <p:nvPr/>
        </p:nvSpPr>
        <p:spPr>
          <a:xfrm>
            <a:off x="697567" y="1766543"/>
            <a:ext cx="4105611" cy="584775"/>
          </a:xfrm>
          <a:prstGeom prst="rect">
            <a:avLst/>
          </a:prstGeom>
          <a:noFill/>
        </p:spPr>
        <p:txBody>
          <a:bodyPr wrap="none" rtlCol="0">
            <a:spAutoFit/>
          </a:bodyPr>
          <a:lstStyle/>
          <a:p>
            <a:r>
              <a:rPr lang="en-US" altLang="ja-JP" sz="3200" b="1" dirty="0" err="1">
                <a:solidFill>
                  <a:srgbClr val="FF0000"/>
                </a:solidFill>
              </a:rPr>
              <a:t>Winwin</a:t>
            </a:r>
            <a:r>
              <a:rPr lang="ja-JP" altLang="en-US" sz="3200" b="1">
                <a:solidFill>
                  <a:srgbClr val="FF0000"/>
                </a:solidFill>
              </a:rPr>
              <a:t>な関係を築く</a:t>
            </a:r>
            <a:endParaRPr kumimoji="1" lang="ja-JP" altLang="en-US" sz="3200" b="1">
              <a:solidFill>
                <a:srgbClr val="FF0000"/>
              </a:solidFill>
            </a:endParaRPr>
          </a:p>
        </p:txBody>
      </p:sp>
      <p:sp>
        <p:nvSpPr>
          <p:cNvPr id="8" name="テキスト ボックス 7">
            <a:extLst>
              <a:ext uri="{FF2B5EF4-FFF2-40B4-BE49-F238E27FC236}">
                <a16:creationId xmlns:a16="http://schemas.microsoft.com/office/drawing/2014/main" id="{7081E4BC-3AFE-EAE9-966B-B654159B7E52}"/>
              </a:ext>
            </a:extLst>
          </p:cNvPr>
          <p:cNvSpPr txBox="1"/>
          <p:nvPr/>
        </p:nvSpPr>
        <p:spPr>
          <a:xfrm>
            <a:off x="697567" y="2981195"/>
            <a:ext cx="4288353" cy="584775"/>
          </a:xfrm>
          <a:prstGeom prst="rect">
            <a:avLst/>
          </a:prstGeom>
          <a:noFill/>
        </p:spPr>
        <p:txBody>
          <a:bodyPr wrap="none" rtlCol="0">
            <a:spAutoFit/>
          </a:bodyPr>
          <a:lstStyle/>
          <a:p>
            <a:r>
              <a:rPr lang="ja-JP" altLang="en-US" sz="3200" b="1">
                <a:solidFill>
                  <a:srgbClr val="FF0000"/>
                </a:solidFill>
              </a:rPr>
              <a:t>共に</a:t>
            </a:r>
            <a:r>
              <a:rPr kumimoji="1" lang="ja-JP" altLang="en-US" sz="3200" b="1">
                <a:solidFill>
                  <a:srgbClr val="FF0000"/>
                </a:solidFill>
              </a:rPr>
              <a:t>成長し合える関係</a:t>
            </a:r>
          </a:p>
        </p:txBody>
      </p:sp>
      <p:cxnSp>
        <p:nvCxnSpPr>
          <p:cNvPr id="10" name="直線コネクタ 9">
            <a:extLst>
              <a:ext uri="{FF2B5EF4-FFF2-40B4-BE49-F238E27FC236}">
                <a16:creationId xmlns:a16="http://schemas.microsoft.com/office/drawing/2014/main" id="{AB0A7FB3-27A0-8D30-0D4E-659C768B54B9}"/>
              </a:ext>
            </a:extLst>
          </p:cNvPr>
          <p:cNvCxnSpPr>
            <a:cxnSpLocks/>
          </p:cNvCxnSpPr>
          <p:nvPr/>
        </p:nvCxnSpPr>
        <p:spPr>
          <a:xfrm>
            <a:off x="405446" y="1052407"/>
            <a:ext cx="11248393"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13" name="正方形/長方形 12">
            <a:extLst>
              <a:ext uri="{FF2B5EF4-FFF2-40B4-BE49-F238E27FC236}">
                <a16:creationId xmlns:a16="http://schemas.microsoft.com/office/drawing/2014/main" id="{0584BBF3-819C-70B9-FE8C-F8EFC3252E6E}"/>
              </a:ext>
            </a:extLst>
          </p:cNvPr>
          <p:cNvSpPr/>
          <p:nvPr/>
        </p:nvSpPr>
        <p:spPr>
          <a:xfrm>
            <a:off x="449260" y="3953270"/>
            <a:ext cx="11450466" cy="946039"/>
          </a:xfrm>
          <a:prstGeom prst="rect">
            <a:avLst/>
          </a:prstGeom>
          <a:solidFill>
            <a:schemeClr val="bg2">
              <a:lumMod val="90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r"/>
            <a:r>
              <a:rPr kumimoji="1" lang="ja-JP" altLang="en-US" b="1">
                <a:solidFill>
                  <a:schemeClr val="tx1"/>
                </a:solidFill>
              </a:rPr>
              <a:t>自分ばかり主張するのではなく、まずは聞き入れる。</a:t>
            </a:r>
            <a:endParaRPr kumimoji="1" lang="en-US" altLang="ja-JP" b="1" dirty="0">
              <a:solidFill>
                <a:schemeClr val="tx1"/>
              </a:solidFill>
            </a:endParaRPr>
          </a:p>
          <a:p>
            <a:pPr algn="r"/>
            <a:r>
              <a:rPr lang="ja-JP" altLang="en-US" b="1">
                <a:solidFill>
                  <a:schemeClr val="tx1"/>
                </a:solidFill>
              </a:rPr>
              <a:t>その上で、共感し、情緒的サポートを行う。</a:t>
            </a:r>
            <a:endParaRPr kumimoji="1" lang="en-US" altLang="ja-JP" b="1" dirty="0">
              <a:solidFill>
                <a:schemeClr val="tx1"/>
              </a:solidFill>
            </a:endParaRPr>
          </a:p>
        </p:txBody>
      </p:sp>
      <p:sp>
        <p:nvSpPr>
          <p:cNvPr id="14" name="テキスト ボックス 13">
            <a:extLst>
              <a:ext uri="{FF2B5EF4-FFF2-40B4-BE49-F238E27FC236}">
                <a16:creationId xmlns:a16="http://schemas.microsoft.com/office/drawing/2014/main" id="{707B83F1-85B4-65BD-2B91-0E0ADD12865B}"/>
              </a:ext>
            </a:extLst>
          </p:cNvPr>
          <p:cNvSpPr txBox="1"/>
          <p:nvPr/>
        </p:nvSpPr>
        <p:spPr>
          <a:xfrm>
            <a:off x="697567" y="4133901"/>
            <a:ext cx="5109091" cy="584775"/>
          </a:xfrm>
          <a:prstGeom prst="rect">
            <a:avLst/>
          </a:prstGeom>
          <a:noFill/>
        </p:spPr>
        <p:txBody>
          <a:bodyPr wrap="none" rtlCol="0">
            <a:spAutoFit/>
          </a:bodyPr>
          <a:lstStyle/>
          <a:p>
            <a:r>
              <a:rPr lang="ja-JP" altLang="en-US" sz="3200" b="1">
                <a:solidFill>
                  <a:srgbClr val="FF0000"/>
                </a:solidFill>
              </a:rPr>
              <a:t>傾聴し、共感し合える関係</a:t>
            </a:r>
            <a:endParaRPr kumimoji="1" lang="ja-JP" altLang="en-US" sz="3200" b="1">
              <a:solidFill>
                <a:srgbClr val="FF0000"/>
              </a:solidFill>
            </a:endParaRPr>
          </a:p>
        </p:txBody>
      </p:sp>
      <p:sp>
        <p:nvSpPr>
          <p:cNvPr id="2" name="正方形/長方形 1">
            <a:extLst>
              <a:ext uri="{FF2B5EF4-FFF2-40B4-BE49-F238E27FC236}">
                <a16:creationId xmlns:a16="http://schemas.microsoft.com/office/drawing/2014/main" id="{797691C3-113B-C642-AC99-CD6594249BC8}"/>
              </a:ext>
            </a:extLst>
          </p:cNvPr>
          <p:cNvSpPr/>
          <p:nvPr/>
        </p:nvSpPr>
        <p:spPr>
          <a:xfrm>
            <a:off x="460927" y="5069616"/>
            <a:ext cx="11427131" cy="946039"/>
          </a:xfrm>
          <a:prstGeom prst="rect">
            <a:avLst/>
          </a:prstGeom>
          <a:solidFill>
            <a:schemeClr val="bg2">
              <a:lumMod val="90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r"/>
            <a:r>
              <a:rPr kumimoji="1" lang="ja-JP" altLang="en-US" b="1">
                <a:solidFill>
                  <a:schemeClr val="tx1"/>
                </a:solidFill>
              </a:rPr>
              <a:t>人生は一回きりである。あの時こうしておけばよかったと</a:t>
            </a:r>
            <a:endParaRPr kumimoji="1" lang="en-US" altLang="ja-JP" b="1" dirty="0">
              <a:solidFill>
                <a:schemeClr val="tx1"/>
              </a:solidFill>
            </a:endParaRPr>
          </a:p>
          <a:p>
            <a:pPr algn="r"/>
            <a:r>
              <a:rPr kumimoji="1" lang="ja-JP" altLang="en-US" b="1">
                <a:solidFill>
                  <a:schemeClr val="tx1"/>
                </a:solidFill>
              </a:rPr>
              <a:t>後悔したくない。</a:t>
            </a:r>
            <a:r>
              <a:rPr kumimoji="1" lang="en-US" altLang="ja-JP" b="1" dirty="0">
                <a:solidFill>
                  <a:schemeClr val="tx1"/>
                </a:solidFill>
              </a:rPr>
              <a:t>1</a:t>
            </a:r>
            <a:r>
              <a:rPr kumimoji="1" lang="ja-JP" altLang="en-US" b="1">
                <a:solidFill>
                  <a:schemeClr val="tx1"/>
                </a:solidFill>
              </a:rPr>
              <a:t>日</a:t>
            </a:r>
            <a:r>
              <a:rPr kumimoji="1" lang="en-US" altLang="ja-JP" b="1" dirty="0">
                <a:solidFill>
                  <a:schemeClr val="tx1"/>
                </a:solidFill>
              </a:rPr>
              <a:t>1</a:t>
            </a:r>
            <a:r>
              <a:rPr kumimoji="1" lang="ja-JP" altLang="en-US" b="1">
                <a:solidFill>
                  <a:schemeClr val="tx1"/>
                </a:solidFill>
              </a:rPr>
              <a:t>日を大切にして生きていきたい。</a:t>
            </a:r>
            <a:endParaRPr kumimoji="1" lang="en-US" altLang="ja-JP" b="1" dirty="0">
              <a:solidFill>
                <a:schemeClr val="tx1"/>
              </a:solidFill>
            </a:endParaRPr>
          </a:p>
        </p:txBody>
      </p:sp>
      <p:sp>
        <p:nvSpPr>
          <p:cNvPr id="3" name="テキスト ボックス 2">
            <a:extLst>
              <a:ext uri="{FF2B5EF4-FFF2-40B4-BE49-F238E27FC236}">
                <a16:creationId xmlns:a16="http://schemas.microsoft.com/office/drawing/2014/main" id="{E36B91D6-CACF-3B88-D56E-B0E819CCB3B7}"/>
              </a:ext>
            </a:extLst>
          </p:cNvPr>
          <p:cNvSpPr txBox="1"/>
          <p:nvPr/>
        </p:nvSpPr>
        <p:spPr>
          <a:xfrm>
            <a:off x="697567" y="5293659"/>
            <a:ext cx="3467616" cy="584775"/>
          </a:xfrm>
          <a:prstGeom prst="rect">
            <a:avLst/>
          </a:prstGeom>
          <a:noFill/>
        </p:spPr>
        <p:txBody>
          <a:bodyPr wrap="none" rtlCol="0">
            <a:spAutoFit/>
          </a:bodyPr>
          <a:lstStyle/>
          <a:p>
            <a:r>
              <a:rPr kumimoji="1" lang="ja-JP" altLang="en-US" sz="3200" b="1">
                <a:solidFill>
                  <a:srgbClr val="FF0000"/>
                </a:solidFill>
              </a:rPr>
              <a:t>時間を大切にする</a:t>
            </a:r>
          </a:p>
        </p:txBody>
      </p:sp>
    </p:spTree>
    <p:extLst>
      <p:ext uri="{BB962C8B-B14F-4D97-AF65-F5344CB8AC3E}">
        <p14:creationId xmlns:p14="http://schemas.microsoft.com/office/powerpoint/2010/main" val="174745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936DB744-51FB-BB9C-741C-4EF16D76D5BC}"/>
              </a:ext>
            </a:extLst>
          </p:cNvPr>
          <p:cNvSpPr txBox="1"/>
          <p:nvPr/>
        </p:nvSpPr>
        <p:spPr>
          <a:xfrm>
            <a:off x="435280" y="141010"/>
            <a:ext cx="6106438" cy="658642"/>
          </a:xfrm>
          <a:prstGeom prst="rect">
            <a:avLst/>
          </a:prstGeom>
          <a:noFill/>
        </p:spPr>
        <p:txBody>
          <a:bodyPr wrap="square">
            <a:spAutoFit/>
          </a:bodyPr>
          <a:lstStyle/>
          <a:p>
            <a:pPr>
              <a:lnSpc>
                <a:spcPct val="120000"/>
              </a:lnSpc>
            </a:pPr>
            <a:r>
              <a:rPr kumimoji="1" lang="ja-JP" altLang="en-US" sz="3200" b="1">
                <a:latin typeface="Meiryo" panose="020B0604030504040204" pitchFamily="34" charset="-128"/>
                <a:ea typeface="Meiryo" panose="020B0604030504040204" pitchFamily="34" charset="-128"/>
              </a:rPr>
              <a:t>将来のビジョンと目標</a:t>
            </a:r>
          </a:p>
        </p:txBody>
      </p:sp>
      <p:sp>
        <p:nvSpPr>
          <p:cNvPr id="6" name="テキスト ボックス 5">
            <a:extLst>
              <a:ext uri="{FF2B5EF4-FFF2-40B4-BE49-F238E27FC236}">
                <a16:creationId xmlns:a16="http://schemas.microsoft.com/office/drawing/2014/main" id="{E1E3C3A8-187E-BE52-FF2A-3A205C45A0A6}"/>
              </a:ext>
            </a:extLst>
          </p:cNvPr>
          <p:cNvSpPr txBox="1"/>
          <p:nvPr/>
        </p:nvSpPr>
        <p:spPr>
          <a:xfrm>
            <a:off x="1117329" y="1314797"/>
            <a:ext cx="1337226" cy="587853"/>
          </a:xfrm>
          <a:prstGeom prst="rect">
            <a:avLst/>
          </a:prstGeom>
          <a:noFill/>
        </p:spPr>
        <p:txBody>
          <a:bodyPr wrap="none" rtlCol="0">
            <a:spAutoFit/>
          </a:bodyPr>
          <a:lstStyle/>
          <a:p>
            <a:pPr>
              <a:lnSpc>
                <a:spcPct val="120000"/>
              </a:lnSpc>
            </a:pPr>
            <a:r>
              <a:rPr kumimoji="1" lang="en-US" altLang="ja-JP" sz="2800" b="1" dirty="0">
                <a:solidFill>
                  <a:srgbClr val="0070C0"/>
                </a:solidFill>
                <a:latin typeface="Meiryo" panose="020B0604030504040204" pitchFamily="34" charset="-128"/>
                <a:ea typeface="Meiryo" panose="020B0604030504040204" pitchFamily="34" charset="-128"/>
              </a:rPr>
              <a:t>Vision</a:t>
            </a:r>
            <a:endParaRPr kumimoji="1" lang="ja-JP" altLang="en-US" sz="2800" b="1">
              <a:solidFill>
                <a:srgbClr val="0070C0"/>
              </a:solidFill>
              <a:latin typeface="Meiryo" panose="020B0604030504040204" pitchFamily="34" charset="-128"/>
              <a:ea typeface="Meiryo" panose="020B0604030504040204" pitchFamily="34" charset="-128"/>
            </a:endParaRPr>
          </a:p>
        </p:txBody>
      </p:sp>
      <p:sp>
        <p:nvSpPr>
          <p:cNvPr id="7" name="テキスト ボックス 6">
            <a:extLst>
              <a:ext uri="{FF2B5EF4-FFF2-40B4-BE49-F238E27FC236}">
                <a16:creationId xmlns:a16="http://schemas.microsoft.com/office/drawing/2014/main" id="{3F56A7B4-887A-E44F-DB34-18193E99D4C9}"/>
              </a:ext>
            </a:extLst>
          </p:cNvPr>
          <p:cNvSpPr txBox="1"/>
          <p:nvPr/>
        </p:nvSpPr>
        <p:spPr>
          <a:xfrm>
            <a:off x="1426207" y="2065829"/>
            <a:ext cx="8905002" cy="587853"/>
          </a:xfrm>
          <a:prstGeom prst="rect">
            <a:avLst/>
          </a:prstGeom>
          <a:noFill/>
        </p:spPr>
        <p:txBody>
          <a:bodyPr wrap="none" rtlCol="0">
            <a:spAutoFit/>
          </a:bodyPr>
          <a:lstStyle/>
          <a:p>
            <a:pPr>
              <a:lnSpc>
                <a:spcPct val="120000"/>
              </a:lnSpc>
            </a:pPr>
            <a:r>
              <a:rPr kumimoji="1" lang="ja-JP" altLang="en-US" sz="2800" b="1">
                <a:latin typeface="Meiryo" panose="020B0604030504040204" pitchFamily="34" charset="-128"/>
                <a:ea typeface="Meiryo" panose="020B0604030504040204" pitchFamily="34" charset="-128"/>
              </a:rPr>
              <a:t>デジタルの力</a:t>
            </a:r>
            <a:r>
              <a:rPr kumimoji="1" lang="ja-JP" altLang="en-US" sz="2000">
                <a:latin typeface="Meiryo" panose="020B0604030504040204" pitchFamily="34" charset="-128"/>
                <a:ea typeface="Meiryo" panose="020B0604030504040204" pitchFamily="34" charset="-128"/>
              </a:rPr>
              <a:t>を駆使して、</a:t>
            </a:r>
            <a:r>
              <a:rPr kumimoji="1" lang="ja-JP" altLang="en-US" sz="2800" b="1">
                <a:latin typeface="Meiryo" panose="020B0604030504040204" pitchFamily="34" charset="-128"/>
                <a:ea typeface="Meiryo" panose="020B0604030504040204" pitchFamily="34" charset="-128"/>
              </a:rPr>
              <a:t>人々が健康に働ける</a:t>
            </a:r>
            <a:r>
              <a:rPr kumimoji="1" lang="ja-JP" altLang="en-US" sz="2000">
                <a:latin typeface="Meiryo" panose="020B0604030504040204" pitchFamily="34" charset="-128"/>
                <a:ea typeface="Meiryo" panose="020B0604030504040204" pitchFamily="34" charset="-128"/>
              </a:rPr>
              <a:t>環境を築くこと</a:t>
            </a:r>
          </a:p>
        </p:txBody>
      </p:sp>
      <p:cxnSp>
        <p:nvCxnSpPr>
          <p:cNvPr id="9" name="直線コネクタ 8">
            <a:extLst>
              <a:ext uri="{FF2B5EF4-FFF2-40B4-BE49-F238E27FC236}">
                <a16:creationId xmlns:a16="http://schemas.microsoft.com/office/drawing/2014/main" id="{F6649092-6EEB-15F7-DC75-3EEBC533B3F9}"/>
              </a:ext>
            </a:extLst>
          </p:cNvPr>
          <p:cNvCxnSpPr/>
          <p:nvPr/>
        </p:nvCxnSpPr>
        <p:spPr>
          <a:xfrm flipV="1">
            <a:off x="1640910" y="3429000"/>
            <a:ext cx="8079287" cy="2358025"/>
          </a:xfrm>
          <a:prstGeom prst="line">
            <a:avLst/>
          </a:prstGeom>
          <a:ln w="22225">
            <a:solidFill>
              <a:schemeClr val="bg1">
                <a:lumMod val="75000"/>
              </a:schemeClr>
            </a:solidFill>
          </a:ln>
        </p:spPr>
        <p:style>
          <a:lnRef idx="1">
            <a:schemeClr val="accent6"/>
          </a:lnRef>
          <a:fillRef idx="0">
            <a:schemeClr val="accent6"/>
          </a:fillRef>
          <a:effectRef idx="0">
            <a:schemeClr val="accent6"/>
          </a:effectRef>
          <a:fontRef idx="minor">
            <a:schemeClr val="tx1"/>
          </a:fontRef>
        </p:style>
      </p:cxnSp>
      <p:sp>
        <p:nvSpPr>
          <p:cNvPr id="10" name="円/楕円 9">
            <a:extLst>
              <a:ext uri="{FF2B5EF4-FFF2-40B4-BE49-F238E27FC236}">
                <a16:creationId xmlns:a16="http://schemas.microsoft.com/office/drawing/2014/main" id="{552F6656-B08A-EB95-33F2-A73D8126B6D4}"/>
              </a:ext>
            </a:extLst>
          </p:cNvPr>
          <p:cNvSpPr/>
          <p:nvPr/>
        </p:nvSpPr>
        <p:spPr>
          <a:xfrm>
            <a:off x="3095593" y="5157787"/>
            <a:ext cx="357187" cy="357775"/>
          </a:xfrm>
          <a:prstGeom prst="ellips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20000"/>
              </a:lnSpc>
            </a:pPr>
            <a:endParaRPr kumimoji="1" lang="ja-JP" altLang="en-US">
              <a:latin typeface="Meiryo" panose="020B0604030504040204" pitchFamily="34" charset="-128"/>
              <a:ea typeface="Meiryo" panose="020B0604030504040204" pitchFamily="34" charset="-128"/>
            </a:endParaRPr>
          </a:p>
        </p:txBody>
      </p:sp>
      <p:sp>
        <p:nvSpPr>
          <p:cNvPr id="11" name="円/楕円 10">
            <a:extLst>
              <a:ext uri="{FF2B5EF4-FFF2-40B4-BE49-F238E27FC236}">
                <a16:creationId xmlns:a16="http://schemas.microsoft.com/office/drawing/2014/main" id="{2FB8A08E-C1D3-75E9-91A7-7801F6B1BD7E}"/>
              </a:ext>
            </a:extLst>
          </p:cNvPr>
          <p:cNvSpPr/>
          <p:nvPr/>
        </p:nvSpPr>
        <p:spPr>
          <a:xfrm>
            <a:off x="5336227" y="4490663"/>
            <a:ext cx="357187" cy="357775"/>
          </a:xfrm>
          <a:prstGeom prst="ellips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20000"/>
              </a:lnSpc>
            </a:pPr>
            <a:endParaRPr kumimoji="1" lang="ja-JP" altLang="en-US">
              <a:latin typeface="Meiryo" panose="020B0604030504040204" pitchFamily="34" charset="-128"/>
              <a:ea typeface="Meiryo" panose="020B0604030504040204" pitchFamily="34" charset="-128"/>
            </a:endParaRPr>
          </a:p>
        </p:txBody>
      </p:sp>
      <p:sp>
        <p:nvSpPr>
          <p:cNvPr id="12" name="円/楕円 11">
            <a:extLst>
              <a:ext uri="{FF2B5EF4-FFF2-40B4-BE49-F238E27FC236}">
                <a16:creationId xmlns:a16="http://schemas.microsoft.com/office/drawing/2014/main" id="{C9E5A057-71B7-BFFD-9B0C-6A0E741797C4}"/>
              </a:ext>
            </a:extLst>
          </p:cNvPr>
          <p:cNvSpPr/>
          <p:nvPr/>
        </p:nvSpPr>
        <p:spPr>
          <a:xfrm>
            <a:off x="7871383" y="3780228"/>
            <a:ext cx="357187" cy="357775"/>
          </a:xfrm>
          <a:prstGeom prst="ellips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20000"/>
              </a:lnSpc>
            </a:pPr>
            <a:endParaRPr kumimoji="1" lang="ja-JP" altLang="en-US">
              <a:latin typeface="Meiryo" panose="020B0604030504040204" pitchFamily="34" charset="-128"/>
              <a:ea typeface="Meiryo" panose="020B0604030504040204" pitchFamily="34" charset="-128"/>
            </a:endParaRPr>
          </a:p>
        </p:txBody>
      </p:sp>
      <p:sp>
        <p:nvSpPr>
          <p:cNvPr id="14" name="テキスト ボックス 13">
            <a:extLst>
              <a:ext uri="{FF2B5EF4-FFF2-40B4-BE49-F238E27FC236}">
                <a16:creationId xmlns:a16="http://schemas.microsoft.com/office/drawing/2014/main" id="{D8E688CD-05DC-1338-AD1C-2BC16B9F0443}"/>
              </a:ext>
            </a:extLst>
          </p:cNvPr>
          <p:cNvSpPr txBox="1"/>
          <p:nvPr/>
        </p:nvSpPr>
        <p:spPr>
          <a:xfrm>
            <a:off x="2925372" y="4781121"/>
            <a:ext cx="755335" cy="410882"/>
          </a:xfrm>
          <a:prstGeom prst="rect">
            <a:avLst/>
          </a:prstGeom>
          <a:noFill/>
        </p:spPr>
        <p:txBody>
          <a:bodyPr wrap="none" rtlCol="0">
            <a:spAutoFit/>
          </a:bodyPr>
          <a:lstStyle/>
          <a:p>
            <a:pPr>
              <a:lnSpc>
                <a:spcPct val="120000"/>
              </a:lnSpc>
            </a:pPr>
            <a:r>
              <a:rPr kumimoji="1" lang="en-US" altLang="ja-JP" dirty="0">
                <a:solidFill>
                  <a:schemeClr val="bg1">
                    <a:lumMod val="75000"/>
                  </a:schemeClr>
                </a:solidFill>
                <a:latin typeface="Meiryo" panose="020B0604030504040204" pitchFamily="34" charset="-128"/>
                <a:ea typeface="Meiryo" panose="020B0604030504040204" pitchFamily="34" charset="-128"/>
              </a:rPr>
              <a:t>2025</a:t>
            </a:r>
            <a:endParaRPr kumimoji="1" lang="ja-JP" altLang="en-US">
              <a:solidFill>
                <a:schemeClr val="bg1">
                  <a:lumMod val="75000"/>
                </a:schemeClr>
              </a:solidFill>
              <a:latin typeface="Meiryo" panose="020B0604030504040204" pitchFamily="34" charset="-128"/>
              <a:ea typeface="Meiryo" panose="020B0604030504040204" pitchFamily="34" charset="-128"/>
            </a:endParaRPr>
          </a:p>
        </p:txBody>
      </p:sp>
      <p:sp>
        <p:nvSpPr>
          <p:cNvPr id="15" name="テキスト ボックス 14">
            <a:extLst>
              <a:ext uri="{FF2B5EF4-FFF2-40B4-BE49-F238E27FC236}">
                <a16:creationId xmlns:a16="http://schemas.microsoft.com/office/drawing/2014/main" id="{E98AC4FF-5E44-5B80-5B50-0B32AEEB6594}"/>
              </a:ext>
            </a:extLst>
          </p:cNvPr>
          <p:cNvSpPr txBox="1"/>
          <p:nvPr/>
        </p:nvSpPr>
        <p:spPr>
          <a:xfrm>
            <a:off x="5154418" y="4092348"/>
            <a:ext cx="755335" cy="410882"/>
          </a:xfrm>
          <a:prstGeom prst="rect">
            <a:avLst/>
          </a:prstGeom>
          <a:noFill/>
        </p:spPr>
        <p:txBody>
          <a:bodyPr wrap="none" rtlCol="0">
            <a:spAutoFit/>
          </a:bodyPr>
          <a:lstStyle/>
          <a:p>
            <a:pPr>
              <a:lnSpc>
                <a:spcPct val="120000"/>
              </a:lnSpc>
            </a:pPr>
            <a:r>
              <a:rPr kumimoji="1" lang="en-US" altLang="ja-JP" dirty="0">
                <a:solidFill>
                  <a:schemeClr val="bg1">
                    <a:lumMod val="75000"/>
                  </a:schemeClr>
                </a:solidFill>
                <a:latin typeface="Meiryo" panose="020B0604030504040204" pitchFamily="34" charset="-128"/>
                <a:ea typeface="Meiryo" panose="020B0604030504040204" pitchFamily="34" charset="-128"/>
              </a:rPr>
              <a:t>2028</a:t>
            </a:r>
            <a:endParaRPr kumimoji="1" lang="ja-JP" altLang="en-US">
              <a:solidFill>
                <a:schemeClr val="bg1">
                  <a:lumMod val="75000"/>
                </a:schemeClr>
              </a:solidFill>
              <a:latin typeface="Meiryo" panose="020B0604030504040204" pitchFamily="34" charset="-128"/>
              <a:ea typeface="Meiryo" panose="020B0604030504040204" pitchFamily="34" charset="-128"/>
            </a:endParaRPr>
          </a:p>
        </p:txBody>
      </p:sp>
      <p:sp>
        <p:nvSpPr>
          <p:cNvPr id="16" name="テキスト ボックス 15">
            <a:extLst>
              <a:ext uri="{FF2B5EF4-FFF2-40B4-BE49-F238E27FC236}">
                <a16:creationId xmlns:a16="http://schemas.microsoft.com/office/drawing/2014/main" id="{6092C578-A67B-0008-8E80-D0F5415BDAFC}"/>
              </a:ext>
            </a:extLst>
          </p:cNvPr>
          <p:cNvSpPr txBox="1"/>
          <p:nvPr/>
        </p:nvSpPr>
        <p:spPr>
          <a:xfrm>
            <a:off x="2938195" y="5609693"/>
            <a:ext cx="700833" cy="410882"/>
          </a:xfrm>
          <a:prstGeom prst="rect">
            <a:avLst/>
          </a:prstGeom>
          <a:noFill/>
        </p:spPr>
        <p:txBody>
          <a:bodyPr wrap="none" rtlCol="0">
            <a:spAutoFit/>
          </a:bodyPr>
          <a:lstStyle/>
          <a:p>
            <a:pPr>
              <a:lnSpc>
                <a:spcPct val="120000"/>
              </a:lnSpc>
            </a:pPr>
            <a:r>
              <a:rPr kumimoji="1" lang="en-US" altLang="ja-JP" dirty="0">
                <a:latin typeface="Meiryo" panose="020B0604030504040204" pitchFamily="34" charset="-128"/>
                <a:ea typeface="Meiryo" panose="020B0604030504040204" pitchFamily="34" charset="-128"/>
              </a:rPr>
              <a:t>31</a:t>
            </a:r>
            <a:r>
              <a:rPr kumimoji="1" lang="ja-JP" altLang="en-US">
                <a:latin typeface="Meiryo" panose="020B0604030504040204" pitchFamily="34" charset="-128"/>
                <a:ea typeface="Meiryo" panose="020B0604030504040204" pitchFamily="34" charset="-128"/>
              </a:rPr>
              <a:t>歳</a:t>
            </a:r>
          </a:p>
        </p:txBody>
      </p:sp>
      <p:sp>
        <p:nvSpPr>
          <p:cNvPr id="17" name="テキスト ボックス 16">
            <a:extLst>
              <a:ext uri="{FF2B5EF4-FFF2-40B4-BE49-F238E27FC236}">
                <a16:creationId xmlns:a16="http://schemas.microsoft.com/office/drawing/2014/main" id="{EAB53576-1D99-7A4C-9FB7-D5A0CEE7E935}"/>
              </a:ext>
            </a:extLst>
          </p:cNvPr>
          <p:cNvSpPr txBox="1"/>
          <p:nvPr/>
        </p:nvSpPr>
        <p:spPr>
          <a:xfrm>
            <a:off x="5172872" y="4995430"/>
            <a:ext cx="700833" cy="410882"/>
          </a:xfrm>
          <a:prstGeom prst="rect">
            <a:avLst/>
          </a:prstGeom>
          <a:noFill/>
        </p:spPr>
        <p:txBody>
          <a:bodyPr wrap="none" rtlCol="0">
            <a:spAutoFit/>
          </a:bodyPr>
          <a:lstStyle/>
          <a:p>
            <a:pPr>
              <a:lnSpc>
                <a:spcPct val="120000"/>
              </a:lnSpc>
            </a:pPr>
            <a:r>
              <a:rPr kumimoji="1" lang="en-US" altLang="ja-JP" dirty="0">
                <a:latin typeface="Meiryo" panose="020B0604030504040204" pitchFamily="34" charset="-128"/>
                <a:ea typeface="Meiryo" panose="020B0604030504040204" pitchFamily="34" charset="-128"/>
              </a:rPr>
              <a:t>35</a:t>
            </a:r>
            <a:r>
              <a:rPr kumimoji="1" lang="ja-JP" altLang="en-US">
                <a:latin typeface="Meiryo" panose="020B0604030504040204" pitchFamily="34" charset="-128"/>
                <a:ea typeface="Meiryo" panose="020B0604030504040204" pitchFamily="34" charset="-128"/>
              </a:rPr>
              <a:t>歳</a:t>
            </a:r>
          </a:p>
        </p:txBody>
      </p:sp>
      <p:sp>
        <p:nvSpPr>
          <p:cNvPr id="18" name="テキスト ボックス 17">
            <a:extLst>
              <a:ext uri="{FF2B5EF4-FFF2-40B4-BE49-F238E27FC236}">
                <a16:creationId xmlns:a16="http://schemas.microsoft.com/office/drawing/2014/main" id="{0B7546A8-7E26-A97F-CA14-3BE6C219611B}"/>
              </a:ext>
            </a:extLst>
          </p:cNvPr>
          <p:cNvSpPr txBox="1"/>
          <p:nvPr/>
        </p:nvSpPr>
        <p:spPr>
          <a:xfrm>
            <a:off x="1117329" y="2830171"/>
            <a:ext cx="3026046" cy="587853"/>
          </a:xfrm>
          <a:prstGeom prst="rect">
            <a:avLst/>
          </a:prstGeom>
          <a:noFill/>
        </p:spPr>
        <p:txBody>
          <a:bodyPr wrap="square" rtlCol="0">
            <a:spAutoFit/>
          </a:bodyPr>
          <a:lstStyle/>
          <a:p>
            <a:pPr>
              <a:lnSpc>
                <a:spcPct val="120000"/>
              </a:lnSpc>
            </a:pPr>
            <a:r>
              <a:rPr kumimoji="1" lang="ja-JP" altLang="en-US" sz="2800" b="1">
                <a:solidFill>
                  <a:srgbClr val="0070C0"/>
                </a:solidFill>
                <a:latin typeface="Meiryo" panose="020B0604030504040204" pitchFamily="34" charset="-128"/>
                <a:ea typeface="Meiryo" panose="020B0604030504040204" pitchFamily="34" charset="-128"/>
              </a:rPr>
              <a:t>目標</a:t>
            </a:r>
            <a:r>
              <a:rPr kumimoji="1" lang="en-US" altLang="ja-JP" sz="2800" b="1" dirty="0">
                <a:solidFill>
                  <a:srgbClr val="0070C0"/>
                </a:solidFill>
                <a:latin typeface="Meiryo" panose="020B0604030504040204" pitchFamily="34" charset="-128"/>
                <a:ea typeface="Meiryo" panose="020B0604030504040204" pitchFamily="34" charset="-128"/>
              </a:rPr>
              <a:t>(</a:t>
            </a:r>
            <a:r>
              <a:rPr kumimoji="1" lang="ja-JP" altLang="en-US" sz="2800" b="1">
                <a:solidFill>
                  <a:srgbClr val="0070C0"/>
                </a:solidFill>
                <a:latin typeface="Meiryo" panose="020B0604030504040204" pitchFamily="34" charset="-128"/>
                <a:ea typeface="Meiryo" panose="020B0604030504040204" pitchFamily="34" charset="-128"/>
              </a:rPr>
              <a:t>今後</a:t>
            </a:r>
            <a:r>
              <a:rPr kumimoji="1" lang="en-US" altLang="ja-JP" sz="2800" b="1" dirty="0">
                <a:solidFill>
                  <a:srgbClr val="0070C0"/>
                </a:solidFill>
                <a:latin typeface="Meiryo" panose="020B0604030504040204" pitchFamily="34" charset="-128"/>
                <a:ea typeface="Meiryo" panose="020B0604030504040204" pitchFamily="34" charset="-128"/>
              </a:rPr>
              <a:t>10</a:t>
            </a:r>
            <a:r>
              <a:rPr kumimoji="1" lang="ja-JP" altLang="en-US" sz="2800" b="1">
                <a:solidFill>
                  <a:srgbClr val="0070C0"/>
                </a:solidFill>
                <a:latin typeface="Meiryo" panose="020B0604030504040204" pitchFamily="34" charset="-128"/>
                <a:ea typeface="Meiryo" panose="020B0604030504040204" pitchFamily="34" charset="-128"/>
              </a:rPr>
              <a:t>年</a:t>
            </a:r>
            <a:r>
              <a:rPr kumimoji="1" lang="en-US" altLang="ja-JP" sz="2800" b="1" dirty="0">
                <a:solidFill>
                  <a:srgbClr val="0070C0"/>
                </a:solidFill>
                <a:latin typeface="Meiryo" panose="020B0604030504040204" pitchFamily="34" charset="-128"/>
                <a:ea typeface="Meiryo" panose="020B0604030504040204" pitchFamily="34" charset="-128"/>
              </a:rPr>
              <a:t>)</a:t>
            </a:r>
            <a:endParaRPr kumimoji="1" lang="ja-JP" altLang="en-US" sz="2800" b="1">
              <a:solidFill>
                <a:srgbClr val="0070C0"/>
              </a:solidFill>
              <a:latin typeface="Meiryo" panose="020B0604030504040204" pitchFamily="34" charset="-128"/>
              <a:ea typeface="Meiryo" panose="020B0604030504040204" pitchFamily="34" charset="-128"/>
            </a:endParaRPr>
          </a:p>
        </p:txBody>
      </p:sp>
      <p:sp>
        <p:nvSpPr>
          <p:cNvPr id="19" name="テキスト ボックス 18">
            <a:extLst>
              <a:ext uri="{FF2B5EF4-FFF2-40B4-BE49-F238E27FC236}">
                <a16:creationId xmlns:a16="http://schemas.microsoft.com/office/drawing/2014/main" id="{0E4516D9-4F53-1BCA-D636-850D11D6B98A}"/>
              </a:ext>
            </a:extLst>
          </p:cNvPr>
          <p:cNvSpPr txBox="1"/>
          <p:nvPr/>
        </p:nvSpPr>
        <p:spPr>
          <a:xfrm>
            <a:off x="7701162" y="4225961"/>
            <a:ext cx="1067057" cy="410882"/>
          </a:xfrm>
          <a:prstGeom prst="rect">
            <a:avLst/>
          </a:prstGeom>
          <a:noFill/>
        </p:spPr>
        <p:txBody>
          <a:bodyPr wrap="square" rtlCol="0">
            <a:spAutoFit/>
          </a:bodyPr>
          <a:lstStyle/>
          <a:p>
            <a:pPr>
              <a:lnSpc>
                <a:spcPct val="120000"/>
              </a:lnSpc>
            </a:pPr>
            <a:r>
              <a:rPr kumimoji="1" lang="en-US" altLang="ja-JP" dirty="0">
                <a:latin typeface="Meiryo" panose="020B0604030504040204" pitchFamily="34" charset="-128"/>
                <a:ea typeface="Meiryo" panose="020B0604030504040204" pitchFamily="34" charset="-128"/>
              </a:rPr>
              <a:t>40</a:t>
            </a:r>
            <a:r>
              <a:rPr kumimoji="1" lang="ja-JP" altLang="en-US">
                <a:latin typeface="Meiryo" panose="020B0604030504040204" pitchFamily="34" charset="-128"/>
                <a:ea typeface="Meiryo" panose="020B0604030504040204" pitchFamily="34" charset="-128"/>
              </a:rPr>
              <a:t>歳</a:t>
            </a:r>
          </a:p>
        </p:txBody>
      </p:sp>
      <p:sp>
        <p:nvSpPr>
          <p:cNvPr id="20" name="テキスト ボックス 19">
            <a:extLst>
              <a:ext uri="{FF2B5EF4-FFF2-40B4-BE49-F238E27FC236}">
                <a16:creationId xmlns:a16="http://schemas.microsoft.com/office/drawing/2014/main" id="{7AD3DAF7-F461-0495-2A71-ECD14A25E1CA}"/>
              </a:ext>
            </a:extLst>
          </p:cNvPr>
          <p:cNvSpPr txBox="1"/>
          <p:nvPr/>
        </p:nvSpPr>
        <p:spPr>
          <a:xfrm>
            <a:off x="7688337" y="3403562"/>
            <a:ext cx="755335" cy="410882"/>
          </a:xfrm>
          <a:prstGeom prst="rect">
            <a:avLst/>
          </a:prstGeom>
          <a:noFill/>
        </p:spPr>
        <p:txBody>
          <a:bodyPr wrap="none" rtlCol="0">
            <a:spAutoFit/>
          </a:bodyPr>
          <a:lstStyle/>
          <a:p>
            <a:pPr>
              <a:lnSpc>
                <a:spcPct val="120000"/>
              </a:lnSpc>
            </a:pPr>
            <a:r>
              <a:rPr kumimoji="1" lang="en-US" altLang="ja-JP" dirty="0">
                <a:solidFill>
                  <a:schemeClr val="bg1">
                    <a:lumMod val="75000"/>
                  </a:schemeClr>
                </a:solidFill>
                <a:latin typeface="Meiryo" panose="020B0604030504040204" pitchFamily="34" charset="-128"/>
                <a:ea typeface="Meiryo" panose="020B0604030504040204" pitchFamily="34" charset="-128"/>
              </a:rPr>
              <a:t>2033</a:t>
            </a:r>
            <a:endParaRPr kumimoji="1" lang="ja-JP" altLang="en-US">
              <a:solidFill>
                <a:schemeClr val="bg1">
                  <a:lumMod val="75000"/>
                </a:schemeClr>
              </a:solidFill>
              <a:latin typeface="Meiryo" panose="020B0604030504040204" pitchFamily="34" charset="-128"/>
              <a:ea typeface="Meiryo" panose="020B0604030504040204" pitchFamily="34" charset="-128"/>
            </a:endParaRPr>
          </a:p>
        </p:txBody>
      </p:sp>
      <p:sp>
        <p:nvSpPr>
          <p:cNvPr id="21" name="テキスト ボックス 20">
            <a:extLst>
              <a:ext uri="{FF2B5EF4-FFF2-40B4-BE49-F238E27FC236}">
                <a16:creationId xmlns:a16="http://schemas.microsoft.com/office/drawing/2014/main" id="{D77E782A-6135-9CFB-E41B-74CFC89A10F3}"/>
              </a:ext>
            </a:extLst>
          </p:cNvPr>
          <p:cNvSpPr txBox="1"/>
          <p:nvPr/>
        </p:nvSpPr>
        <p:spPr>
          <a:xfrm>
            <a:off x="3030977" y="3406876"/>
            <a:ext cx="1995232" cy="1412694"/>
          </a:xfrm>
          <a:prstGeom prst="rect">
            <a:avLst/>
          </a:prstGeom>
          <a:noFill/>
        </p:spPr>
        <p:txBody>
          <a:bodyPr wrap="square" rtlCol="0">
            <a:spAutoFit/>
          </a:bodyPr>
          <a:lstStyle/>
          <a:p>
            <a:pPr>
              <a:lnSpc>
                <a:spcPct val="120000"/>
              </a:lnSpc>
            </a:pPr>
            <a:r>
              <a:rPr kumimoji="1" lang="ja-JP" altLang="en-US" sz="1200">
                <a:latin typeface="Meiryo" panose="020B0604030504040204" pitchFamily="34" charset="-128"/>
                <a:ea typeface="Meiryo" panose="020B0604030504040204" pitchFamily="34" charset="-128"/>
              </a:rPr>
              <a:t>・マネージャーとして</a:t>
            </a:r>
            <a:endParaRPr kumimoji="1" lang="en-US" altLang="ja-JP" sz="1200" dirty="0">
              <a:latin typeface="Meiryo" panose="020B0604030504040204" pitchFamily="34" charset="-128"/>
              <a:ea typeface="Meiryo" panose="020B0604030504040204" pitchFamily="34" charset="-128"/>
            </a:endParaRPr>
          </a:p>
          <a:p>
            <a:pPr>
              <a:lnSpc>
                <a:spcPct val="120000"/>
              </a:lnSpc>
            </a:pPr>
            <a:r>
              <a:rPr kumimoji="1" lang="ja-JP" altLang="en-US" sz="1200">
                <a:latin typeface="Meiryo" panose="020B0604030504040204" pitchFamily="34" charset="-128"/>
                <a:ea typeface="Meiryo" panose="020B0604030504040204" pitchFamily="34" charset="-128"/>
              </a:rPr>
              <a:t>チーム</a:t>
            </a:r>
            <a:r>
              <a:rPr kumimoji="1" lang="en-US" altLang="ja-JP" sz="1200" dirty="0">
                <a:latin typeface="Meiryo" panose="020B0604030504040204" pitchFamily="34" charset="-128"/>
                <a:ea typeface="Meiryo" panose="020B0604030504040204" pitchFamily="34" charset="-128"/>
              </a:rPr>
              <a:t>/</a:t>
            </a:r>
            <a:r>
              <a:rPr kumimoji="1" lang="ja-JP" altLang="en-US" sz="1200">
                <a:latin typeface="Meiryo" panose="020B0604030504040204" pitchFamily="34" charset="-128"/>
                <a:ea typeface="Meiryo" panose="020B0604030504040204" pitchFamily="34" charset="-128"/>
              </a:rPr>
              <a:t>組織全体を考慮</a:t>
            </a:r>
            <a:endParaRPr kumimoji="1" lang="en-US" altLang="ja-JP" sz="1200" dirty="0">
              <a:latin typeface="Meiryo" panose="020B0604030504040204" pitchFamily="34" charset="-128"/>
              <a:ea typeface="Meiryo" panose="020B0604030504040204" pitchFamily="34" charset="-128"/>
            </a:endParaRPr>
          </a:p>
          <a:p>
            <a:pPr>
              <a:lnSpc>
                <a:spcPct val="120000"/>
              </a:lnSpc>
            </a:pPr>
            <a:r>
              <a:rPr kumimoji="1" lang="ja-JP" altLang="en-US" sz="1200">
                <a:latin typeface="Meiryo" panose="020B0604030504040204" pitchFamily="34" charset="-128"/>
                <a:ea typeface="Meiryo" panose="020B0604030504040204" pitchFamily="34" charset="-128"/>
              </a:rPr>
              <a:t>して</a:t>
            </a:r>
            <a:r>
              <a:rPr kumimoji="1" lang="en-US" altLang="ja-JP" sz="1200" dirty="0">
                <a:latin typeface="Meiryo" panose="020B0604030504040204" pitchFamily="34" charset="-128"/>
                <a:ea typeface="Meiryo" panose="020B0604030504040204" pitchFamily="34" charset="-128"/>
              </a:rPr>
              <a:t>PJ</a:t>
            </a:r>
            <a:r>
              <a:rPr kumimoji="1" lang="ja-JP" altLang="en-US" sz="1200">
                <a:latin typeface="Meiryo" panose="020B0604030504040204" pitchFamily="34" charset="-128"/>
                <a:ea typeface="Meiryo" panose="020B0604030504040204" pitchFamily="34" charset="-128"/>
              </a:rPr>
              <a:t>を推進できる。</a:t>
            </a:r>
            <a:endParaRPr kumimoji="1" lang="en-US" altLang="ja-JP" sz="1200" dirty="0">
              <a:latin typeface="Meiryo" panose="020B0604030504040204" pitchFamily="34" charset="-128"/>
              <a:ea typeface="Meiryo" panose="020B0604030504040204" pitchFamily="34" charset="-128"/>
            </a:endParaRPr>
          </a:p>
          <a:p>
            <a:pPr>
              <a:lnSpc>
                <a:spcPct val="120000"/>
              </a:lnSpc>
            </a:pPr>
            <a:r>
              <a:rPr kumimoji="1" lang="ja-JP" altLang="en-US" sz="1200">
                <a:latin typeface="Meiryo" panose="020B0604030504040204" pitchFamily="34" charset="-128"/>
                <a:ea typeface="Meiryo" panose="020B0604030504040204" pitchFamily="34" charset="-128"/>
              </a:rPr>
              <a:t>・</a:t>
            </a:r>
            <a:r>
              <a:rPr kumimoji="1" lang="en-US" altLang="ja-JP" sz="1200" dirty="0">
                <a:latin typeface="Meiryo" panose="020B0604030504040204" pitchFamily="34" charset="-128"/>
                <a:ea typeface="Meiryo" panose="020B0604030504040204" pitchFamily="34" charset="-128"/>
              </a:rPr>
              <a:t>DX</a:t>
            </a:r>
            <a:r>
              <a:rPr kumimoji="1" lang="ja-JP" altLang="en-US" sz="1200">
                <a:latin typeface="Meiryo" panose="020B0604030504040204" pitchFamily="34" charset="-128"/>
                <a:ea typeface="Meiryo" panose="020B0604030504040204" pitchFamily="34" charset="-128"/>
              </a:rPr>
              <a:t>や</a:t>
            </a:r>
            <a:r>
              <a:rPr kumimoji="1" lang="en-US" altLang="ja-JP" sz="1200" dirty="0">
                <a:latin typeface="Meiryo" panose="020B0604030504040204" pitchFamily="34" charset="-128"/>
                <a:ea typeface="Meiryo" panose="020B0604030504040204" pitchFamily="34" charset="-128"/>
              </a:rPr>
              <a:t>IT</a:t>
            </a:r>
            <a:r>
              <a:rPr kumimoji="1" lang="ja-JP" altLang="en-US" sz="1200">
                <a:latin typeface="Meiryo" panose="020B0604030504040204" pitchFamily="34" charset="-128"/>
                <a:ea typeface="Meiryo" panose="020B0604030504040204" pitchFamily="34" charset="-128"/>
              </a:rPr>
              <a:t>などの技術的な知見や業界知識を身につける</a:t>
            </a:r>
            <a:endParaRPr kumimoji="1" lang="en-US" altLang="ja-JP" sz="1200" dirty="0">
              <a:latin typeface="Meiryo" panose="020B0604030504040204" pitchFamily="34" charset="-128"/>
              <a:ea typeface="Meiryo" panose="020B0604030504040204" pitchFamily="34" charset="-128"/>
            </a:endParaRPr>
          </a:p>
        </p:txBody>
      </p:sp>
      <p:sp>
        <p:nvSpPr>
          <p:cNvPr id="22" name="テキスト ボックス 21">
            <a:extLst>
              <a:ext uri="{FF2B5EF4-FFF2-40B4-BE49-F238E27FC236}">
                <a16:creationId xmlns:a16="http://schemas.microsoft.com/office/drawing/2014/main" id="{4DAF3428-FD0A-3387-8697-659177CAB2D4}"/>
              </a:ext>
            </a:extLst>
          </p:cNvPr>
          <p:cNvSpPr txBox="1"/>
          <p:nvPr/>
        </p:nvSpPr>
        <p:spPr>
          <a:xfrm>
            <a:off x="5260856" y="2835708"/>
            <a:ext cx="2492990" cy="1191095"/>
          </a:xfrm>
          <a:prstGeom prst="rect">
            <a:avLst/>
          </a:prstGeom>
          <a:noFill/>
        </p:spPr>
        <p:txBody>
          <a:bodyPr wrap="none" rtlCol="0">
            <a:spAutoFit/>
          </a:bodyPr>
          <a:lstStyle/>
          <a:p>
            <a:pPr>
              <a:lnSpc>
                <a:spcPct val="120000"/>
              </a:lnSpc>
            </a:pPr>
            <a:r>
              <a:rPr kumimoji="1" lang="ja-JP" altLang="en-US" sz="1200">
                <a:latin typeface="Meiryo" panose="020B0604030504040204" pitchFamily="34" charset="-128"/>
                <a:ea typeface="Meiryo" panose="020B0604030504040204" pitchFamily="34" charset="-128"/>
              </a:rPr>
              <a:t>・経営に必要な人脈、資金、</a:t>
            </a:r>
            <a:endParaRPr kumimoji="1" lang="en-US" altLang="ja-JP" sz="1200" dirty="0">
              <a:latin typeface="Meiryo" panose="020B0604030504040204" pitchFamily="34" charset="-128"/>
              <a:ea typeface="Meiryo" panose="020B0604030504040204" pitchFamily="34" charset="-128"/>
            </a:endParaRPr>
          </a:p>
          <a:p>
            <a:pPr>
              <a:lnSpc>
                <a:spcPct val="120000"/>
              </a:lnSpc>
            </a:pPr>
            <a:r>
              <a:rPr kumimoji="1" lang="ja-JP" altLang="en-US" sz="1200">
                <a:latin typeface="Meiryo" panose="020B0604030504040204" pitchFamily="34" charset="-128"/>
                <a:ea typeface="Meiryo" panose="020B0604030504040204" pitchFamily="34" charset="-128"/>
              </a:rPr>
              <a:t>素養を養う。</a:t>
            </a:r>
            <a:endParaRPr kumimoji="1" lang="en-US" altLang="ja-JP" sz="1200" dirty="0">
              <a:latin typeface="Meiryo" panose="020B0604030504040204" pitchFamily="34" charset="-128"/>
              <a:ea typeface="Meiryo" panose="020B0604030504040204" pitchFamily="34" charset="-128"/>
            </a:endParaRPr>
          </a:p>
          <a:p>
            <a:pPr>
              <a:lnSpc>
                <a:spcPct val="120000"/>
              </a:lnSpc>
            </a:pPr>
            <a:r>
              <a:rPr kumimoji="1" lang="ja-JP" altLang="en-US" sz="1200">
                <a:latin typeface="Meiryo" panose="020B0604030504040204" pitchFamily="34" charset="-128"/>
                <a:ea typeface="Meiryo" panose="020B0604030504040204" pitchFamily="34" charset="-128"/>
              </a:rPr>
              <a:t>・経営理念、</a:t>
            </a:r>
            <a:r>
              <a:rPr kumimoji="1" lang="en-US" altLang="ja-JP" sz="1200" dirty="0">
                <a:latin typeface="Meiryo" panose="020B0604030504040204" pitchFamily="34" charset="-128"/>
                <a:ea typeface="Meiryo" panose="020B0604030504040204" pitchFamily="34" charset="-128"/>
              </a:rPr>
              <a:t>vision</a:t>
            </a:r>
            <a:r>
              <a:rPr kumimoji="1" lang="ja-JP" altLang="en-US" sz="1200">
                <a:latin typeface="Meiryo" panose="020B0604030504040204" pitchFamily="34" charset="-128"/>
                <a:ea typeface="Meiryo" panose="020B0604030504040204" pitchFamily="34" charset="-128"/>
              </a:rPr>
              <a:t>、ビジネス</a:t>
            </a:r>
            <a:endParaRPr kumimoji="1" lang="en-US" altLang="ja-JP" sz="1200" dirty="0">
              <a:latin typeface="Meiryo" panose="020B0604030504040204" pitchFamily="34" charset="-128"/>
              <a:ea typeface="Meiryo" panose="020B0604030504040204" pitchFamily="34" charset="-128"/>
            </a:endParaRPr>
          </a:p>
          <a:p>
            <a:pPr>
              <a:lnSpc>
                <a:spcPct val="120000"/>
              </a:lnSpc>
            </a:pPr>
            <a:r>
              <a:rPr kumimoji="1" lang="ja-JP" altLang="en-US" sz="1200">
                <a:latin typeface="Meiryo" panose="020B0604030504040204" pitchFamily="34" charset="-128"/>
                <a:ea typeface="Meiryo" panose="020B0604030504040204" pitchFamily="34" charset="-128"/>
              </a:rPr>
              <a:t>モデルのアイデアを確立する。</a:t>
            </a:r>
            <a:endParaRPr kumimoji="1" lang="en-US" altLang="ja-JP" sz="1200" dirty="0">
              <a:latin typeface="Meiryo" panose="020B0604030504040204" pitchFamily="34" charset="-128"/>
              <a:ea typeface="Meiryo" panose="020B0604030504040204" pitchFamily="34" charset="-128"/>
            </a:endParaRPr>
          </a:p>
          <a:p>
            <a:pPr>
              <a:lnSpc>
                <a:spcPct val="120000"/>
              </a:lnSpc>
            </a:pPr>
            <a:r>
              <a:rPr kumimoji="1" lang="ja-JP" altLang="en-US" sz="1200">
                <a:latin typeface="Meiryo" panose="020B0604030504040204" pitchFamily="34" charset="-128"/>
                <a:ea typeface="Meiryo" panose="020B0604030504040204" pitchFamily="34" charset="-128"/>
              </a:rPr>
              <a:t>・技術経営の知見を身につける。</a:t>
            </a:r>
            <a:endParaRPr kumimoji="1" lang="en-US" altLang="ja-JP" sz="1200" dirty="0">
              <a:latin typeface="Meiryo" panose="020B0604030504040204" pitchFamily="34" charset="-128"/>
              <a:ea typeface="Meiryo" panose="020B0604030504040204" pitchFamily="34" charset="-128"/>
            </a:endParaRPr>
          </a:p>
        </p:txBody>
      </p:sp>
      <p:sp>
        <p:nvSpPr>
          <p:cNvPr id="23" name="テキスト ボックス 22">
            <a:extLst>
              <a:ext uri="{FF2B5EF4-FFF2-40B4-BE49-F238E27FC236}">
                <a16:creationId xmlns:a16="http://schemas.microsoft.com/office/drawing/2014/main" id="{81F725E1-8996-93D7-43E9-B483143B1DDD}"/>
              </a:ext>
            </a:extLst>
          </p:cNvPr>
          <p:cNvSpPr txBox="1"/>
          <p:nvPr/>
        </p:nvSpPr>
        <p:spPr>
          <a:xfrm>
            <a:off x="8373141" y="2947157"/>
            <a:ext cx="2303836" cy="304699"/>
          </a:xfrm>
          <a:prstGeom prst="rect">
            <a:avLst/>
          </a:prstGeom>
          <a:noFill/>
        </p:spPr>
        <p:txBody>
          <a:bodyPr wrap="none" rtlCol="0">
            <a:spAutoFit/>
          </a:bodyPr>
          <a:lstStyle/>
          <a:p>
            <a:pPr>
              <a:lnSpc>
                <a:spcPct val="120000"/>
              </a:lnSpc>
            </a:pPr>
            <a:r>
              <a:rPr kumimoji="1" lang="ja-JP" altLang="en-US" sz="1200" b="1">
                <a:latin typeface="Meiryo" panose="020B0604030504040204" pitchFamily="34" charset="-128"/>
                <a:ea typeface="Meiryo" panose="020B0604030504040204" pitchFamily="34" charset="-128"/>
              </a:rPr>
              <a:t>起業</a:t>
            </a:r>
            <a:r>
              <a:rPr kumimoji="1" lang="ja-JP" altLang="en-US" sz="1200">
                <a:latin typeface="Meiryo" panose="020B0604030504040204" pitchFamily="34" charset="-128"/>
                <a:ea typeface="Meiryo" panose="020B0604030504040204" pitchFamily="34" charset="-128"/>
              </a:rPr>
              <a:t>し、</a:t>
            </a:r>
            <a:r>
              <a:rPr kumimoji="1" lang="en-US" altLang="ja-JP" sz="1200" dirty="0">
                <a:latin typeface="Meiryo" panose="020B0604030504040204" pitchFamily="34" charset="-128"/>
                <a:ea typeface="Meiryo" panose="020B0604030504040204" pitchFamily="34" charset="-128"/>
              </a:rPr>
              <a:t>vision</a:t>
            </a:r>
            <a:r>
              <a:rPr kumimoji="1" lang="ja-JP" altLang="en-US" sz="1200">
                <a:latin typeface="Meiryo" panose="020B0604030504040204" pitchFamily="34" charset="-128"/>
                <a:ea typeface="Meiryo" panose="020B0604030504040204" pitchFamily="34" charset="-128"/>
              </a:rPr>
              <a:t>達成を目指す。</a:t>
            </a:r>
            <a:endParaRPr kumimoji="1" lang="en-US" altLang="ja-JP" sz="1200" dirty="0">
              <a:latin typeface="Meiryo" panose="020B0604030504040204" pitchFamily="34" charset="-128"/>
              <a:ea typeface="Meiryo" panose="020B0604030504040204" pitchFamily="34" charset="-128"/>
            </a:endParaRPr>
          </a:p>
        </p:txBody>
      </p:sp>
      <p:cxnSp>
        <p:nvCxnSpPr>
          <p:cNvPr id="2" name="直線コネクタ 1">
            <a:extLst>
              <a:ext uri="{FF2B5EF4-FFF2-40B4-BE49-F238E27FC236}">
                <a16:creationId xmlns:a16="http://schemas.microsoft.com/office/drawing/2014/main" id="{95BCB14D-3EF6-C371-4598-2E3B230687B8}"/>
              </a:ext>
            </a:extLst>
          </p:cNvPr>
          <p:cNvCxnSpPr>
            <a:cxnSpLocks/>
          </p:cNvCxnSpPr>
          <p:nvPr/>
        </p:nvCxnSpPr>
        <p:spPr>
          <a:xfrm>
            <a:off x="471803" y="969196"/>
            <a:ext cx="11248393"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183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A9DF54D-294B-74CA-542F-9C007453713B}"/>
              </a:ext>
            </a:extLst>
          </p:cNvPr>
          <p:cNvSpPr txBox="1"/>
          <p:nvPr/>
        </p:nvSpPr>
        <p:spPr>
          <a:xfrm>
            <a:off x="1453021" y="1340285"/>
            <a:ext cx="8494633" cy="2663806"/>
          </a:xfrm>
          <a:prstGeom prst="rect">
            <a:avLst/>
          </a:prstGeom>
          <a:noFill/>
        </p:spPr>
        <p:txBody>
          <a:bodyPr wrap="none" rtlCol="0">
            <a:spAutoFit/>
          </a:bodyPr>
          <a:lstStyle/>
          <a:p>
            <a:pPr>
              <a:lnSpc>
                <a:spcPct val="120000"/>
              </a:lnSpc>
            </a:pPr>
            <a:r>
              <a:rPr kumimoji="1" lang="ja-JP" altLang="en-US">
                <a:latin typeface="Meiryo" panose="020B0604030504040204" pitchFamily="34" charset="-128"/>
                <a:ea typeface="Meiryo" panose="020B0604030504040204" pitchFamily="34" charset="-128"/>
              </a:rPr>
              <a:t>自分は今まで</a:t>
            </a:r>
            <a:r>
              <a:rPr kumimoji="1" lang="ja-JP" altLang="en-US" sz="3200" b="1">
                <a:solidFill>
                  <a:srgbClr val="FF0000"/>
                </a:solidFill>
                <a:latin typeface="Meiryo" panose="020B0604030504040204" pitchFamily="34" charset="-128"/>
                <a:ea typeface="Meiryo" panose="020B0604030504040204" pitchFamily="34" charset="-128"/>
              </a:rPr>
              <a:t>３つのキャリアジャンプ</a:t>
            </a:r>
            <a:r>
              <a:rPr kumimoji="1" lang="ja-JP" altLang="en-US">
                <a:latin typeface="Meiryo" panose="020B0604030504040204" pitchFamily="34" charset="-128"/>
                <a:ea typeface="Meiryo" panose="020B0604030504040204" pitchFamily="34" charset="-128"/>
              </a:rPr>
              <a:t>を行なってきた。</a:t>
            </a:r>
            <a:endParaRPr kumimoji="1" lang="en-US" altLang="ja-JP" dirty="0">
              <a:latin typeface="Meiryo" panose="020B0604030504040204" pitchFamily="34" charset="-128"/>
              <a:ea typeface="Meiryo" panose="020B0604030504040204" pitchFamily="34" charset="-128"/>
            </a:endParaRPr>
          </a:p>
          <a:p>
            <a:pPr>
              <a:lnSpc>
                <a:spcPct val="120000"/>
              </a:lnSpc>
            </a:pPr>
            <a:endParaRPr kumimoji="1" lang="en-US" altLang="ja-JP" dirty="0">
              <a:latin typeface="Meiryo" panose="020B0604030504040204" pitchFamily="34" charset="-128"/>
              <a:ea typeface="Meiryo" panose="020B0604030504040204" pitchFamily="34" charset="-128"/>
            </a:endParaRPr>
          </a:p>
          <a:p>
            <a:pPr>
              <a:lnSpc>
                <a:spcPct val="120000"/>
              </a:lnSpc>
            </a:pPr>
            <a:r>
              <a:rPr kumimoji="1" lang="ja-JP" altLang="en-US">
                <a:latin typeface="Meiryo" panose="020B0604030504040204" pitchFamily="34" charset="-128"/>
                <a:ea typeface="Meiryo" panose="020B0604030504040204" pitchFamily="34" charset="-128"/>
              </a:rPr>
              <a:t>背景は、自分の性格や気質に由来すると考える。</a:t>
            </a:r>
            <a:endParaRPr kumimoji="1" lang="en-US" altLang="ja-JP" dirty="0">
              <a:latin typeface="Meiryo" panose="020B0604030504040204" pitchFamily="34" charset="-128"/>
              <a:ea typeface="Meiryo" panose="020B0604030504040204" pitchFamily="34" charset="-128"/>
            </a:endParaRPr>
          </a:p>
          <a:p>
            <a:pPr>
              <a:lnSpc>
                <a:spcPct val="120000"/>
              </a:lnSpc>
            </a:pPr>
            <a:r>
              <a:rPr kumimoji="1" lang="ja-JP" altLang="en-US">
                <a:latin typeface="Meiryo" panose="020B0604030504040204" pitchFamily="34" charset="-128"/>
                <a:ea typeface="Meiryo" panose="020B0604030504040204" pitchFamily="34" charset="-128"/>
              </a:rPr>
              <a:t>元来自分は</a:t>
            </a:r>
            <a:r>
              <a:rPr kumimoji="1" lang="ja-JP" altLang="en-US" b="1">
                <a:latin typeface="Meiryo" panose="020B0604030504040204" pitchFamily="34" charset="-128"/>
                <a:ea typeface="Meiryo" panose="020B0604030504040204" pitchFamily="34" charset="-128"/>
              </a:rPr>
              <a:t>非常に好奇心旺盛でチャレンジしたいタイプ</a:t>
            </a:r>
            <a:r>
              <a:rPr kumimoji="1" lang="ja-JP" altLang="en-US">
                <a:latin typeface="Meiryo" panose="020B0604030504040204" pitchFamily="34" charset="-128"/>
                <a:ea typeface="Meiryo" panose="020B0604030504040204" pitchFamily="34" charset="-128"/>
              </a:rPr>
              <a:t>の一方で、将来の不安を</a:t>
            </a:r>
            <a:endParaRPr kumimoji="1" lang="en-US" altLang="ja-JP" dirty="0">
              <a:latin typeface="Meiryo" panose="020B0604030504040204" pitchFamily="34" charset="-128"/>
              <a:ea typeface="Meiryo" panose="020B0604030504040204" pitchFamily="34" charset="-128"/>
            </a:endParaRPr>
          </a:p>
          <a:p>
            <a:pPr>
              <a:lnSpc>
                <a:spcPct val="120000"/>
              </a:lnSpc>
            </a:pPr>
            <a:r>
              <a:rPr kumimoji="1" lang="ja-JP" altLang="en-US">
                <a:latin typeface="Meiryo" panose="020B0604030504040204" pitchFamily="34" charset="-128"/>
                <a:ea typeface="Meiryo" panose="020B0604030504040204" pitchFamily="34" charset="-128"/>
              </a:rPr>
              <a:t>抱えて</a:t>
            </a:r>
            <a:r>
              <a:rPr kumimoji="1" lang="ja-JP" altLang="en-US" b="1">
                <a:latin typeface="Meiryo" panose="020B0604030504040204" pitchFamily="34" charset="-128"/>
                <a:ea typeface="Meiryo" panose="020B0604030504040204" pitchFamily="34" charset="-128"/>
              </a:rPr>
              <a:t>焦りやすいタイプ</a:t>
            </a:r>
            <a:r>
              <a:rPr kumimoji="1" lang="ja-JP" altLang="en-US">
                <a:latin typeface="Meiryo" panose="020B0604030504040204" pitchFamily="34" charset="-128"/>
                <a:ea typeface="Meiryo" panose="020B0604030504040204" pitchFamily="34" charset="-128"/>
              </a:rPr>
              <a:t>である。</a:t>
            </a:r>
            <a:endParaRPr kumimoji="1" lang="en-US" altLang="ja-JP" dirty="0">
              <a:latin typeface="Meiryo" panose="020B0604030504040204" pitchFamily="34" charset="-128"/>
              <a:ea typeface="Meiryo" panose="020B0604030504040204" pitchFamily="34" charset="-128"/>
            </a:endParaRPr>
          </a:p>
          <a:p>
            <a:pPr>
              <a:lnSpc>
                <a:spcPct val="120000"/>
              </a:lnSpc>
            </a:pPr>
            <a:endParaRPr kumimoji="1" lang="en-US" altLang="ja-JP" dirty="0">
              <a:latin typeface="Meiryo" panose="020B0604030504040204" pitchFamily="34" charset="-128"/>
              <a:ea typeface="Meiryo" panose="020B0604030504040204" pitchFamily="34" charset="-128"/>
            </a:endParaRPr>
          </a:p>
          <a:p>
            <a:pPr>
              <a:lnSpc>
                <a:spcPct val="120000"/>
              </a:lnSpc>
            </a:pPr>
            <a:r>
              <a:rPr kumimoji="1" lang="ja-JP" altLang="en-US">
                <a:latin typeface="Meiryo" panose="020B0604030504040204" pitchFamily="34" charset="-128"/>
                <a:ea typeface="Meiryo" panose="020B0604030504040204" pitchFamily="34" charset="-128"/>
              </a:rPr>
              <a:t>誤解を招かないように</a:t>
            </a:r>
            <a:r>
              <a:rPr kumimoji="1" lang="en-US" altLang="ja-JP" dirty="0">
                <a:latin typeface="Meiryo" panose="020B0604030504040204" pitchFamily="34" charset="-128"/>
                <a:ea typeface="Meiryo" panose="020B0604030504040204" pitchFamily="34" charset="-128"/>
              </a:rPr>
              <a:t>3</a:t>
            </a:r>
            <a:r>
              <a:rPr kumimoji="1" lang="ja-JP" altLang="en-US">
                <a:latin typeface="Meiryo" panose="020B0604030504040204" pitchFamily="34" charset="-128"/>
                <a:ea typeface="Meiryo" panose="020B0604030504040204" pitchFamily="34" charset="-128"/>
              </a:rPr>
              <a:t>つのキャリアジャンプの詳細について説明する。</a:t>
            </a:r>
          </a:p>
        </p:txBody>
      </p:sp>
      <p:sp>
        <p:nvSpPr>
          <p:cNvPr id="5" name="テキスト ボックス 4">
            <a:extLst>
              <a:ext uri="{FF2B5EF4-FFF2-40B4-BE49-F238E27FC236}">
                <a16:creationId xmlns:a16="http://schemas.microsoft.com/office/drawing/2014/main" id="{258C5CFF-52A4-FB2C-CB87-A2448373F35F}"/>
              </a:ext>
            </a:extLst>
          </p:cNvPr>
          <p:cNvSpPr txBox="1"/>
          <p:nvPr/>
        </p:nvSpPr>
        <p:spPr>
          <a:xfrm>
            <a:off x="2785564" y="4049957"/>
            <a:ext cx="5829545" cy="1075679"/>
          </a:xfrm>
          <a:prstGeom prst="rect">
            <a:avLst/>
          </a:prstGeom>
          <a:noFill/>
        </p:spPr>
        <p:txBody>
          <a:bodyPr wrap="none" rtlCol="0">
            <a:spAutoFit/>
          </a:bodyPr>
          <a:lstStyle/>
          <a:p>
            <a:pPr>
              <a:lnSpc>
                <a:spcPct val="120000"/>
              </a:lnSpc>
            </a:pPr>
            <a:r>
              <a:rPr kumimoji="1" lang="ja-JP" altLang="en-US">
                <a:latin typeface="Meiryo" panose="020B0604030504040204" pitchFamily="34" charset="-128"/>
                <a:ea typeface="Meiryo" panose="020B0604030504040204" pitchFamily="34" charset="-128"/>
              </a:rPr>
              <a:t>・なぜ看護師を目指したのか？</a:t>
            </a:r>
            <a:endParaRPr kumimoji="1" lang="en-US" altLang="ja-JP" dirty="0">
              <a:latin typeface="Meiryo" panose="020B0604030504040204" pitchFamily="34" charset="-128"/>
              <a:ea typeface="Meiryo" panose="020B0604030504040204" pitchFamily="34" charset="-128"/>
            </a:endParaRPr>
          </a:p>
          <a:p>
            <a:pPr>
              <a:lnSpc>
                <a:spcPct val="120000"/>
              </a:lnSpc>
            </a:pPr>
            <a:r>
              <a:rPr kumimoji="1" lang="ja-JP" altLang="en-US">
                <a:latin typeface="Meiryo" panose="020B0604030504040204" pitchFamily="34" charset="-128"/>
                <a:ea typeface="Meiryo" panose="020B0604030504040204" pitchFamily="34" charset="-128"/>
              </a:rPr>
              <a:t>・なぜ看護師から</a:t>
            </a:r>
            <a:r>
              <a:rPr kumimoji="1" lang="en-US" altLang="ja-JP" dirty="0">
                <a:latin typeface="Meiryo" panose="020B0604030504040204" pitchFamily="34" charset="-128"/>
                <a:ea typeface="Meiryo" panose="020B0604030504040204" pitchFamily="34" charset="-128"/>
              </a:rPr>
              <a:t>IT</a:t>
            </a:r>
            <a:r>
              <a:rPr kumimoji="1" lang="ja-JP" altLang="en-US">
                <a:latin typeface="Meiryo" panose="020B0604030504040204" pitchFamily="34" charset="-128"/>
                <a:ea typeface="Meiryo" panose="020B0604030504040204" pitchFamily="34" charset="-128"/>
              </a:rPr>
              <a:t>エンジニアを目指したのか？</a:t>
            </a:r>
            <a:endParaRPr kumimoji="1" lang="en-US" altLang="ja-JP" dirty="0">
              <a:latin typeface="Meiryo" panose="020B0604030504040204" pitchFamily="34" charset="-128"/>
              <a:ea typeface="Meiryo" panose="020B0604030504040204" pitchFamily="34" charset="-128"/>
            </a:endParaRPr>
          </a:p>
          <a:p>
            <a:pPr>
              <a:lnSpc>
                <a:spcPct val="120000"/>
              </a:lnSpc>
            </a:pPr>
            <a:r>
              <a:rPr kumimoji="1" lang="ja-JP" altLang="en-US">
                <a:latin typeface="Meiryo" panose="020B0604030504040204" pitchFamily="34" charset="-128"/>
                <a:ea typeface="Meiryo" panose="020B0604030504040204" pitchFamily="34" charset="-128"/>
              </a:rPr>
              <a:t>・なぜ</a:t>
            </a:r>
            <a:r>
              <a:rPr kumimoji="1" lang="en-US" altLang="ja-JP" dirty="0">
                <a:latin typeface="Meiryo" panose="020B0604030504040204" pitchFamily="34" charset="-128"/>
                <a:ea typeface="Meiryo" panose="020B0604030504040204" pitchFamily="34" charset="-128"/>
              </a:rPr>
              <a:t>IT</a:t>
            </a:r>
            <a:r>
              <a:rPr kumimoji="1" lang="ja-JP" altLang="en-US">
                <a:latin typeface="Meiryo" panose="020B0604030504040204" pitchFamily="34" charset="-128"/>
                <a:ea typeface="Meiryo" panose="020B0604030504040204" pitchFamily="34" charset="-128"/>
              </a:rPr>
              <a:t>エンジニアから</a:t>
            </a:r>
            <a:r>
              <a:rPr kumimoji="1" lang="en-US" altLang="ja-JP" dirty="0">
                <a:latin typeface="Meiryo" panose="020B0604030504040204" pitchFamily="34" charset="-128"/>
                <a:ea typeface="Meiryo" panose="020B0604030504040204" pitchFamily="34" charset="-128"/>
              </a:rPr>
              <a:t>DX</a:t>
            </a:r>
            <a:r>
              <a:rPr kumimoji="1" lang="ja-JP" altLang="en-US">
                <a:latin typeface="Meiryo" panose="020B0604030504040204" pitchFamily="34" charset="-128"/>
                <a:ea typeface="Meiryo" panose="020B0604030504040204" pitchFamily="34" charset="-128"/>
              </a:rPr>
              <a:t>コンサルを目指したのか？</a:t>
            </a:r>
            <a:endParaRPr kumimoji="1" lang="en-US" altLang="ja-JP"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160790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2EB83D25-26B7-237E-6B68-8C62B4AC5F8C}"/>
              </a:ext>
            </a:extLst>
          </p:cNvPr>
          <p:cNvSpPr txBox="1"/>
          <p:nvPr/>
        </p:nvSpPr>
        <p:spPr>
          <a:xfrm>
            <a:off x="471803" y="171804"/>
            <a:ext cx="9823536" cy="658642"/>
          </a:xfrm>
          <a:prstGeom prst="rect">
            <a:avLst/>
          </a:prstGeom>
          <a:noFill/>
        </p:spPr>
        <p:txBody>
          <a:bodyPr wrap="square">
            <a:spAutoFit/>
          </a:bodyPr>
          <a:lstStyle/>
          <a:p>
            <a:pPr>
              <a:lnSpc>
                <a:spcPct val="120000"/>
              </a:lnSpc>
            </a:pPr>
            <a:r>
              <a:rPr kumimoji="1" lang="ja-JP" altLang="en-US" sz="3200" b="1">
                <a:latin typeface="Meiryo" panose="020B0604030504040204" pitchFamily="34" charset="-128"/>
                <a:ea typeface="Meiryo" panose="020B0604030504040204" pitchFamily="34" charset="-128"/>
              </a:rPr>
              <a:t>なぜ看護師を目指したのか？</a:t>
            </a:r>
          </a:p>
        </p:txBody>
      </p:sp>
      <p:cxnSp>
        <p:nvCxnSpPr>
          <p:cNvPr id="6" name="直線コネクタ 5">
            <a:extLst>
              <a:ext uri="{FF2B5EF4-FFF2-40B4-BE49-F238E27FC236}">
                <a16:creationId xmlns:a16="http://schemas.microsoft.com/office/drawing/2014/main" id="{0508804B-8ED2-8354-58B4-78ED3724B6FA}"/>
              </a:ext>
            </a:extLst>
          </p:cNvPr>
          <p:cNvCxnSpPr>
            <a:cxnSpLocks/>
          </p:cNvCxnSpPr>
          <p:nvPr/>
        </p:nvCxnSpPr>
        <p:spPr>
          <a:xfrm>
            <a:off x="471803" y="969196"/>
            <a:ext cx="11248393"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10" name="テキスト ボックス 9">
            <a:extLst>
              <a:ext uri="{FF2B5EF4-FFF2-40B4-BE49-F238E27FC236}">
                <a16:creationId xmlns:a16="http://schemas.microsoft.com/office/drawing/2014/main" id="{B15BD387-8493-D2A9-4DF8-FBF022BC6CEE}"/>
              </a:ext>
            </a:extLst>
          </p:cNvPr>
          <p:cNvSpPr txBox="1"/>
          <p:nvPr/>
        </p:nvSpPr>
        <p:spPr>
          <a:xfrm>
            <a:off x="722193" y="1437268"/>
            <a:ext cx="11469807" cy="2642198"/>
          </a:xfrm>
          <a:prstGeom prst="rect">
            <a:avLst/>
          </a:prstGeom>
          <a:noFill/>
        </p:spPr>
        <p:txBody>
          <a:bodyPr wrap="none" rtlCol="0">
            <a:spAutoFit/>
          </a:bodyPr>
          <a:lstStyle/>
          <a:p>
            <a:pPr>
              <a:lnSpc>
                <a:spcPct val="120000"/>
              </a:lnSpc>
            </a:pPr>
            <a:r>
              <a:rPr kumimoji="1" lang="ja-JP" altLang="en-US" sz="2000">
                <a:latin typeface="Meiryo" panose="020B0604030504040204" pitchFamily="34" charset="-128"/>
                <a:ea typeface="Meiryo" panose="020B0604030504040204" pitchFamily="34" charset="-128"/>
              </a:rPr>
              <a:t>振り返ってみる</a:t>
            </a:r>
            <a:r>
              <a:rPr kumimoji="1" lang="ja-JP" altLang="en-US" sz="2000" b="1">
                <a:latin typeface="Meiryo" panose="020B0604030504040204" pitchFamily="34" charset="-128"/>
                <a:ea typeface="Meiryo" panose="020B0604030504040204" pitchFamily="34" charset="-128"/>
              </a:rPr>
              <a:t>紆余曲折の人生</a:t>
            </a:r>
            <a:r>
              <a:rPr kumimoji="1" lang="ja-JP" altLang="en-US" sz="2000">
                <a:latin typeface="Meiryo" panose="020B0604030504040204" pitchFamily="34" charset="-128"/>
                <a:ea typeface="Meiryo" panose="020B0604030504040204" pitchFamily="34" charset="-128"/>
              </a:rPr>
              <a:t>だった。</a:t>
            </a:r>
            <a:endParaRPr kumimoji="1" lang="en-US" altLang="ja-JP" sz="2000" dirty="0">
              <a:latin typeface="Meiryo" panose="020B0604030504040204" pitchFamily="34" charset="-128"/>
              <a:ea typeface="Meiryo" panose="020B0604030504040204" pitchFamily="34" charset="-128"/>
            </a:endParaRPr>
          </a:p>
          <a:p>
            <a:pPr>
              <a:lnSpc>
                <a:spcPct val="120000"/>
              </a:lnSpc>
            </a:pPr>
            <a:r>
              <a:rPr kumimoji="1" lang="ja-JP" altLang="en-US" sz="2000">
                <a:latin typeface="Meiryo" panose="020B0604030504040204" pitchFamily="34" charset="-128"/>
                <a:ea typeface="Meiryo" panose="020B0604030504040204" pitchFamily="34" charset="-128"/>
              </a:rPr>
              <a:t>もともとは三重大学医学部を目指し、医師を目指していた。</a:t>
            </a:r>
            <a:endParaRPr kumimoji="1" lang="en-US" altLang="ja-JP" sz="2000" dirty="0">
              <a:latin typeface="Meiryo" panose="020B0604030504040204" pitchFamily="34" charset="-128"/>
              <a:ea typeface="Meiryo" panose="020B0604030504040204" pitchFamily="34" charset="-128"/>
            </a:endParaRPr>
          </a:p>
          <a:p>
            <a:pPr>
              <a:lnSpc>
                <a:spcPct val="120000"/>
              </a:lnSpc>
            </a:pPr>
            <a:r>
              <a:rPr kumimoji="1" lang="ja-JP" altLang="en-US" sz="2000">
                <a:latin typeface="Meiryo" panose="020B0604030504040204" pitchFamily="34" charset="-128"/>
                <a:ea typeface="Meiryo" panose="020B0604030504040204" pitchFamily="34" charset="-128"/>
              </a:rPr>
              <a:t>しかし、頭がなく、結局３浪もしてしまった。３浪目で医師を目指すか悩んでいたところ、</a:t>
            </a:r>
            <a:endParaRPr kumimoji="1" lang="en-US" altLang="ja-JP" sz="2000" dirty="0">
              <a:latin typeface="Meiryo" panose="020B0604030504040204" pitchFamily="34" charset="-128"/>
              <a:ea typeface="Meiryo" panose="020B0604030504040204" pitchFamily="34" charset="-128"/>
            </a:endParaRPr>
          </a:p>
          <a:p>
            <a:pPr>
              <a:lnSpc>
                <a:spcPct val="120000"/>
              </a:lnSpc>
            </a:pPr>
            <a:r>
              <a:rPr kumimoji="1" lang="ja-JP" altLang="en-US" sz="2000">
                <a:latin typeface="Meiryo" panose="020B0604030504040204" pitchFamily="34" charset="-128"/>
                <a:ea typeface="Meiryo" panose="020B0604030504040204" pitchFamily="34" charset="-128"/>
              </a:rPr>
              <a:t>親戚の看護師のおばさんに相談。</a:t>
            </a:r>
            <a:endParaRPr kumimoji="1" lang="en-US" altLang="ja-JP" sz="2000" dirty="0">
              <a:latin typeface="Meiryo" panose="020B0604030504040204" pitchFamily="34" charset="-128"/>
              <a:ea typeface="Meiryo" panose="020B0604030504040204" pitchFamily="34" charset="-128"/>
            </a:endParaRPr>
          </a:p>
          <a:p>
            <a:pPr>
              <a:lnSpc>
                <a:spcPct val="120000"/>
              </a:lnSpc>
            </a:pPr>
            <a:r>
              <a:rPr kumimoji="1" lang="ja-JP" altLang="en-US" sz="2000">
                <a:latin typeface="Meiryo" panose="020B0604030504040204" pitchFamily="34" charset="-128"/>
                <a:ea typeface="Meiryo" panose="020B0604030504040204" pitchFamily="34" charset="-128"/>
              </a:rPr>
              <a:t>自分が医師を目指すことばかりに夢中になって、</a:t>
            </a:r>
            <a:r>
              <a:rPr kumimoji="1" lang="ja-JP" altLang="en-US" sz="2000" b="1">
                <a:latin typeface="Meiryo" panose="020B0604030504040204" pitchFamily="34" charset="-128"/>
                <a:ea typeface="Meiryo" panose="020B0604030504040204" pitchFamily="34" charset="-128"/>
              </a:rPr>
              <a:t>視野狭窄</a:t>
            </a:r>
            <a:r>
              <a:rPr kumimoji="1" lang="ja-JP" altLang="en-US" sz="2000">
                <a:latin typeface="Meiryo" panose="020B0604030504040204" pitchFamily="34" charset="-128"/>
                <a:ea typeface="Meiryo" panose="020B0604030504040204" pitchFamily="34" charset="-128"/>
              </a:rPr>
              <a:t>を起こしていることに気がついた。</a:t>
            </a:r>
            <a:endParaRPr kumimoji="1" lang="en-US" altLang="ja-JP" sz="2000" dirty="0">
              <a:latin typeface="Meiryo" panose="020B0604030504040204" pitchFamily="34" charset="-128"/>
              <a:ea typeface="Meiryo" panose="020B0604030504040204" pitchFamily="34" charset="-128"/>
            </a:endParaRPr>
          </a:p>
          <a:p>
            <a:pPr>
              <a:lnSpc>
                <a:spcPct val="120000"/>
              </a:lnSpc>
            </a:pPr>
            <a:r>
              <a:rPr kumimoji="1" lang="ja-JP" altLang="en-US" sz="2000">
                <a:latin typeface="Meiryo" panose="020B0604030504040204" pitchFamily="34" charset="-128"/>
                <a:ea typeface="Meiryo" panose="020B0604030504040204" pitchFamily="34" charset="-128"/>
              </a:rPr>
              <a:t>もっと視野を広げ、今後について考えた結果、医師の職種に近しい看護師を志望することにした。</a:t>
            </a:r>
            <a:endParaRPr kumimoji="1" lang="en-US" altLang="ja-JP" sz="2000" dirty="0">
              <a:latin typeface="Meiryo" panose="020B0604030504040204" pitchFamily="34" charset="-128"/>
              <a:ea typeface="Meiryo" panose="020B0604030504040204" pitchFamily="34" charset="-128"/>
            </a:endParaRPr>
          </a:p>
          <a:p>
            <a:pPr>
              <a:lnSpc>
                <a:spcPct val="120000"/>
              </a:lnSpc>
            </a:pPr>
            <a:r>
              <a:rPr kumimoji="1" lang="en-US" altLang="ja-JP" sz="2000" dirty="0">
                <a:latin typeface="Meiryo" panose="020B0604030504040204" pitchFamily="34" charset="-128"/>
                <a:ea typeface="Meiryo" panose="020B0604030504040204" pitchFamily="34" charset="-128"/>
              </a:rPr>
              <a:t>(</a:t>
            </a:r>
            <a:r>
              <a:rPr kumimoji="1" lang="ja-JP" altLang="en-US" sz="2000">
                <a:latin typeface="Meiryo" panose="020B0604030504040204" pitchFamily="34" charset="-128"/>
                <a:ea typeface="Meiryo" panose="020B0604030504040204" pitchFamily="34" charset="-128"/>
              </a:rPr>
              <a:t>今までの人生の中で</a:t>
            </a:r>
            <a:r>
              <a:rPr kumimoji="1" lang="ja-JP" altLang="en-US" sz="2000" b="1">
                <a:latin typeface="Meiryo" panose="020B0604030504040204" pitchFamily="34" charset="-128"/>
                <a:ea typeface="Meiryo" panose="020B0604030504040204" pitchFamily="34" charset="-128"/>
              </a:rPr>
              <a:t>大きな挫折</a:t>
            </a:r>
            <a:r>
              <a:rPr kumimoji="1" lang="ja-JP" altLang="en-US" sz="2000">
                <a:latin typeface="Meiryo" panose="020B0604030504040204" pitchFamily="34" charset="-128"/>
                <a:ea typeface="Meiryo" panose="020B0604030504040204" pitchFamily="34" charset="-128"/>
              </a:rPr>
              <a:t>であった</a:t>
            </a:r>
            <a:r>
              <a:rPr kumimoji="1" lang="en-US" altLang="ja-JP" sz="2000" dirty="0">
                <a:latin typeface="Meiryo" panose="020B0604030504040204" pitchFamily="34" charset="-128"/>
                <a:ea typeface="Meiryo" panose="020B0604030504040204" pitchFamily="34" charset="-128"/>
              </a:rPr>
              <a:t>…)</a:t>
            </a:r>
          </a:p>
        </p:txBody>
      </p:sp>
    </p:spTree>
    <p:extLst>
      <p:ext uri="{BB962C8B-B14F-4D97-AF65-F5344CB8AC3E}">
        <p14:creationId xmlns:p14="http://schemas.microsoft.com/office/powerpoint/2010/main" val="1108402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37C667E-F95B-64BB-EA0D-6E48F7409794}"/>
              </a:ext>
            </a:extLst>
          </p:cNvPr>
          <p:cNvSpPr txBox="1"/>
          <p:nvPr/>
        </p:nvSpPr>
        <p:spPr>
          <a:xfrm>
            <a:off x="497909" y="153535"/>
            <a:ext cx="9397653" cy="658642"/>
          </a:xfrm>
          <a:prstGeom prst="rect">
            <a:avLst/>
          </a:prstGeom>
          <a:noFill/>
        </p:spPr>
        <p:txBody>
          <a:bodyPr wrap="square">
            <a:spAutoFit/>
          </a:bodyPr>
          <a:lstStyle/>
          <a:p>
            <a:pPr>
              <a:lnSpc>
                <a:spcPct val="120000"/>
              </a:lnSpc>
            </a:pPr>
            <a:r>
              <a:rPr kumimoji="1" lang="ja-JP" altLang="en-US" sz="3200" b="1">
                <a:latin typeface="Meiryo" panose="020B0604030504040204" pitchFamily="34" charset="-128"/>
                <a:ea typeface="Meiryo" panose="020B0604030504040204" pitchFamily="34" charset="-128"/>
              </a:rPr>
              <a:t>なぜ看護師から</a:t>
            </a:r>
            <a:r>
              <a:rPr kumimoji="1" lang="en-US" altLang="ja-JP" sz="3200" b="1" dirty="0">
                <a:latin typeface="Meiryo" panose="020B0604030504040204" pitchFamily="34" charset="-128"/>
                <a:ea typeface="Meiryo" panose="020B0604030504040204" pitchFamily="34" charset="-128"/>
              </a:rPr>
              <a:t>IT</a:t>
            </a:r>
            <a:r>
              <a:rPr kumimoji="1" lang="ja-JP" altLang="en-US" sz="3200" b="1">
                <a:latin typeface="Meiryo" panose="020B0604030504040204" pitchFamily="34" charset="-128"/>
                <a:ea typeface="Meiryo" panose="020B0604030504040204" pitchFamily="34" charset="-128"/>
              </a:rPr>
              <a:t>エンジニアを目指したのか？</a:t>
            </a:r>
          </a:p>
        </p:txBody>
      </p:sp>
      <p:sp>
        <p:nvSpPr>
          <p:cNvPr id="6" name="テキスト ボックス 5">
            <a:extLst>
              <a:ext uri="{FF2B5EF4-FFF2-40B4-BE49-F238E27FC236}">
                <a16:creationId xmlns:a16="http://schemas.microsoft.com/office/drawing/2014/main" id="{8434C1F2-9930-43CF-8190-94710D01AB8D}"/>
              </a:ext>
            </a:extLst>
          </p:cNvPr>
          <p:cNvSpPr txBox="1"/>
          <p:nvPr/>
        </p:nvSpPr>
        <p:spPr>
          <a:xfrm>
            <a:off x="773482" y="1395366"/>
            <a:ext cx="9568645" cy="4067267"/>
          </a:xfrm>
          <a:prstGeom prst="rect">
            <a:avLst/>
          </a:prstGeom>
          <a:noFill/>
        </p:spPr>
        <p:txBody>
          <a:bodyPr wrap="none" rtlCol="0">
            <a:spAutoFit/>
          </a:bodyPr>
          <a:lstStyle/>
          <a:p>
            <a:pPr>
              <a:lnSpc>
                <a:spcPct val="120000"/>
              </a:lnSpc>
            </a:pPr>
            <a:r>
              <a:rPr kumimoji="1" lang="ja-JP" altLang="en-US">
                <a:latin typeface="Meiryo" panose="020B0604030504040204" pitchFamily="34" charset="-128"/>
                <a:ea typeface="Meiryo" panose="020B0604030504040204" pitchFamily="34" charset="-128"/>
              </a:rPr>
              <a:t>きっかけは</a:t>
            </a:r>
            <a:r>
              <a:rPr kumimoji="1" lang="ja-JP" altLang="en-US" b="1">
                <a:latin typeface="Meiryo" panose="020B0604030504040204" pitchFamily="34" charset="-128"/>
                <a:ea typeface="Meiryo" panose="020B0604030504040204" pitchFamily="34" charset="-128"/>
              </a:rPr>
              <a:t>看護実習</a:t>
            </a:r>
            <a:r>
              <a:rPr kumimoji="1" lang="ja-JP" altLang="en-US">
                <a:latin typeface="Meiryo" panose="020B0604030504040204" pitchFamily="34" charset="-128"/>
                <a:ea typeface="Meiryo" panose="020B0604030504040204" pitchFamily="34" charset="-128"/>
              </a:rPr>
              <a:t>だった。</a:t>
            </a:r>
            <a:endParaRPr kumimoji="1" lang="en-US" altLang="ja-JP" dirty="0">
              <a:latin typeface="Meiryo" panose="020B0604030504040204" pitchFamily="34" charset="-128"/>
              <a:ea typeface="Meiryo" panose="020B0604030504040204" pitchFamily="34" charset="-128"/>
            </a:endParaRPr>
          </a:p>
          <a:p>
            <a:pPr>
              <a:lnSpc>
                <a:spcPct val="120000"/>
              </a:lnSpc>
            </a:pPr>
            <a:r>
              <a:rPr kumimoji="1" lang="ja-JP" altLang="en-US">
                <a:latin typeface="Meiryo" panose="020B0604030504040204" pitchFamily="34" charset="-128"/>
                <a:ea typeface="Meiryo" panose="020B0604030504040204" pitchFamily="34" charset="-128"/>
              </a:rPr>
              <a:t>元々は救急や</a:t>
            </a:r>
            <a:r>
              <a:rPr kumimoji="1" lang="en-US" altLang="ja-JP" dirty="0">
                <a:latin typeface="Meiryo" panose="020B0604030504040204" pitchFamily="34" charset="-128"/>
                <a:ea typeface="Meiryo" panose="020B0604030504040204" pitchFamily="34" charset="-128"/>
              </a:rPr>
              <a:t>ICU</a:t>
            </a:r>
            <a:r>
              <a:rPr kumimoji="1" lang="ja-JP" altLang="en-US">
                <a:latin typeface="Meiryo" panose="020B0604030504040204" pitchFamily="34" charset="-128"/>
                <a:ea typeface="Meiryo" panose="020B0604030504040204" pitchFamily="34" charset="-128"/>
              </a:rPr>
              <a:t>に興味が非常にあった。</a:t>
            </a:r>
            <a:endParaRPr kumimoji="1" lang="en-US" altLang="ja-JP" dirty="0">
              <a:latin typeface="Meiryo" panose="020B0604030504040204" pitchFamily="34" charset="-128"/>
              <a:ea typeface="Meiryo" panose="020B0604030504040204" pitchFamily="34" charset="-128"/>
            </a:endParaRPr>
          </a:p>
          <a:p>
            <a:pPr>
              <a:lnSpc>
                <a:spcPct val="120000"/>
              </a:lnSpc>
            </a:pPr>
            <a:r>
              <a:rPr kumimoji="1" lang="ja-JP" altLang="en-US">
                <a:latin typeface="Meiryo" panose="020B0604030504040204" pitchFamily="34" charset="-128"/>
                <a:ea typeface="Meiryo" panose="020B0604030504040204" pitchFamily="34" charset="-128"/>
              </a:rPr>
              <a:t>そこで、高度な医療機器があり、なぜかどうやって作られているのかが興味をもつ。</a:t>
            </a:r>
            <a:endParaRPr kumimoji="1" lang="en-US" altLang="ja-JP" dirty="0">
              <a:latin typeface="Meiryo" panose="020B0604030504040204" pitchFamily="34" charset="-128"/>
              <a:ea typeface="Meiryo" panose="020B0604030504040204" pitchFamily="34" charset="-128"/>
            </a:endParaRPr>
          </a:p>
          <a:p>
            <a:pPr>
              <a:lnSpc>
                <a:spcPct val="120000"/>
              </a:lnSpc>
            </a:pPr>
            <a:r>
              <a:rPr kumimoji="1" lang="ja-JP" altLang="en-US">
                <a:latin typeface="Meiryo" panose="020B0604030504040204" pitchFamily="34" charset="-128"/>
                <a:ea typeface="Meiryo" panose="020B0604030504040204" pitchFamily="34" charset="-128"/>
              </a:rPr>
              <a:t>例えば、電子カルテシステム、心拍モニタシステム、レントゲンなど</a:t>
            </a:r>
            <a:r>
              <a:rPr kumimoji="1" lang="en-US" altLang="ja-JP" dirty="0">
                <a:latin typeface="Meiryo" panose="020B0604030504040204" pitchFamily="34" charset="-128"/>
                <a:ea typeface="Meiryo" panose="020B0604030504040204" pitchFamily="34" charset="-128"/>
              </a:rPr>
              <a:t>..</a:t>
            </a:r>
          </a:p>
          <a:p>
            <a:pPr>
              <a:lnSpc>
                <a:spcPct val="120000"/>
              </a:lnSpc>
            </a:pPr>
            <a:r>
              <a:rPr kumimoji="1" lang="ja-JP" altLang="en-US">
                <a:latin typeface="Meiryo" panose="020B0604030504040204" pitchFamily="34" charset="-128"/>
                <a:ea typeface="Meiryo" panose="020B0604030504040204" pitchFamily="34" charset="-128"/>
              </a:rPr>
              <a:t>他にも、介護ロボットや</a:t>
            </a:r>
            <a:r>
              <a:rPr kumimoji="1" lang="en-US" altLang="ja-JP" dirty="0">
                <a:latin typeface="Meiryo" panose="020B0604030504040204" pitchFamily="34" charset="-128"/>
                <a:ea typeface="Meiryo" panose="020B0604030504040204" pitchFamily="34" charset="-128"/>
              </a:rPr>
              <a:t>AI</a:t>
            </a:r>
            <a:r>
              <a:rPr kumimoji="1" lang="ja-JP" altLang="en-US">
                <a:latin typeface="Meiryo" panose="020B0604030504040204" pitchFamily="34" charset="-128"/>
                <a:ea typeface="Meiryo" panose="020B0604030504040204" pitchFamily="34" charset="-128"/>
              </a:rPr>
              <a:t>搭載されたシステムなどを知り、より一層興味を持つ。</a:t>
            </a:r>
            <a:endParaRPr kumimoji="1" lang="en-US" altLang="ja-JP" dirty="0">
              <a:latin typeface="Meiryo" panose="020B0604030504040204" pitchFamily="34" charset="-128"/>
              <a:ea typeface="Meiryo" panose="020B0604030504040204" pitchFamily="34" charset="-128"/>
            </a:endParaRPr>
          </a:p>
          <a:p>
            <a:pPr>
              <a:lnSpc>
                <a:spcPct val="120000"/>
              </a:lnSpc>
            </a:pPr>
            <a:endParaRPr kumimoji="1" lang="en-US" altLang="ja-JP" dirty="0">
              <a:latin typeface="Meiryo" panose="020B0604030504040204" pitchFamily="34" charset="-128"/>
              <a:ea typeface="Meiryo" panose="020B0604030504040204" pitchFamily="34" charset="-128"/>
            </a:endParaRPr>
          </a:p>
          <a:p>
            <a:pPr>
              <a:lnSpc>
                <a:spcPct val="120000"/>
              </a:lnSpc>
            </a:pPr>
            <a:r>
              <a:rPr kumimoji="1" lang="ja-JP" altLang="en-US">
                <a:latin typeface="Meiryo" panose="020B0604030504040204" pitchFamily="34" charset="-128"/>
                <a:ea typeface="Meiryo" panose="020B0604030504040204" pitchFamily="34" charset="-128"/>
              </a:rPr>
              <a:t>きっかけが確信的なものになったのが、</a:t>
            </a:r>
            <a:r>
              <a:rPr kumimoji="1" lang="en-US" altLang="ja-JP" b="1" dirty="0">
                <a:latin typeface="Meiryo" panose="020B0604030504040204" pitchFamily="34" charset="-128"/>
                <a:ea typeface="Meiryo" panose="020B0604030504040204" pitchFamily="34" charset="-128"/>
              </a:rPr>
              <a:t>4</a:t>
            </a:r>
            <a:r>
              <a:rPr kumimoji="1" lang="ja-JP" altLang="en-US" b="1">
                <a:latin typeface="Meiryo" panose="020B0604030504040204" pitchFamily="34" charset="-128"/>
                <a:ea typeface="Meiryo" panose="020B0604030504040204" pitchFamily="34" charset="-128"/>
              </a:rPr>
              <a:t>年生の臨床研究</a:t>
            </a:r>
            <a:r>
              <a:rPr kumimoji="1" lang="ja-JP" altLang="en-US">
                <a:latin typeface="Meiryo" panose="020B0604030504040204" pitchFamily="34" charset="-128"/>
                <a:ea typeface="Meiryo" panose="020B0604030504040204" pitchFamily="34" charset="-128"/>
              </a:rPr>
              <a:t>だった。</a:t>
            </a:r>
            <a:endParaRPr kumimoji="1" lang="en-US" altLang="ja-JP" dirty="0">
              <a:latin typeface="Meiryo" panose="020B0604030504040204" pitchFamily="34" charset="-128"/>
              <a:ea typeface="Meiryo" panose="020B0604030504040204" pitchFamily="34" charset="-128"/>
            </a:endParaRPr>
          </a:p>
          <a:p>
            <a:pPr>
              <a:lnSpc>
                <a:spcPct val="120000"/>
              </a:lnSpc>
            </a:pPr>
            <a:r>
              <a:rPr kumimoji="1" lang="en-US" altLang="ja-JP" dirty="0">
                <a:latin typeface="Meiryo" panose="020B0604030504040204" pitchFamily="34" charset="-128"/>
                <a:ea typeface="Meiryo" panose="020B0604030504040204" pitchFamily="34" charset="-128"/>
              </a:rPr>
              <a:t>IT</a:t>
            </a:r>
            <a:r>
              <a:rPr kumimoji="1" lang="ja-JP" altLang="en-US">
                <a:latin typeface="Meiryo" panose="020B0604030504040204" pitchFamily="34" charset="-128"/>
                <a:ea typeface="Meiryo" panose="020B0604030504040204" pitchFamily="34" charset="-128"/>
              </a:rPr>
              <a:t>会社と共同して、生活習慣と排便リズムをモニタリングし、データ収集と分析を行ない、</a:t>
            </a:r>
            <a:endParaRPr kumimoji="1" lang="en-US" altLang="ja-JP" dirty="0">
              <a:latin typeface="Meiryo" panose="020B0604030504040204" pitchFamily="34" charset="-128"/>
              <a:ea typeface="Meiryo" panose="020B0604030504040204" pitchFamily="34" charset="-128"/>
            </a:endParaRPr>
          </a:p>
          <a:p>
            <a:pPr>
              <a:lnSpc>
                <a:spcPct val="120000"/>
              </a:lnSpc>
            </a:pPr>
            <a:r>
              <a:rPr kumimoji="1" lang="ja-JP" altLang="en-US">
                <a:latin typeface="Meiryo" panose="020B0604030504040204" pitchFamily="34" charset="-128"/>
                <a:ea typeface="Meiryo" panose="020B0604030504040204" pitchFamily="34" charset="-128"/>
              </a:rPr>
              <a:t>これこそやってみたいと思った。</a:t>
            </a:r>
            <a:endParaRPr kumimoji="1" lang="en-US" altLang="ja-JP" dirty="0">
              <a:latin typeface="Meiryo" panose="020B0604030504040204" pitchFamily="34" charset="-128"/>
              <a:ea typeface="Meiryo" panose="020B0604030504040204" pitchFamily="34" charset="-128"/>
            </a:endParaRPr>
          </a:p>
          <a:p>
            <a:pPr>
              <a:lnSpc>
                <a:spcPct val="120000"/>
              </a:lnSpc>
            </a:pPr>
            <a:endParaRPr kumimoji="1" lang="en-US" altLang="ja-JP" dirty="0">
              <a:latin typeface="Meiryo" panose="020B0604030504040204" pitchFamily="34" charset="-128"/>
              <a:ea typeface="Meiryo" panose="020B0604030504040204" pitchFamily="34" charset="-128"/>
            </a:endParaRPr>
          </a:p>
          <a:p>
            <a:pPr>
              <a:lnSpc>
                <a:spcPct val="120000"/>
              </a:lnSpc>
            </a:pPr>
            <a:r>
              <a:rPr kumimoji="1" lang="ja-JP" altLang="en-US">
                <a:latin typeface="Meiryo" panose="020B0604030504040204" pitchFamily="34" charset="-128"/>
                <a:ea typeface="Meiryo" panose="020B0604030504040204" pitchFamily="34" charset="-128"/>
              </a:rPr>
              <a:t>その後は、学生時代からアルバイトしていた総合病院で働きつつ、</a:t>
            </a:r>
            <a:r>
              <a:rPr kumimoji="1" lang="en-US" altLang="ja-JP" dirty="0">
                <a:latin typeface="Meiryo" panose="020B0604030504040204" pitchFamily="34" charset="-128"/>
                <a:ea typeface="Meiryo" panose="020B0604030504040204" pitchFamily="34" charset="-128"/>
              </a:rPr>
              <a:t>IT</a:t>
            </a:r>
            <a:r>
              <a:rPr kumimoji="1" lang="ja-JP" altLang="en-US">
                <a:latin typeface="Meiryo" panose="020B0604030504040204" pitchFamily="34" charset="-128"/>
                <a:ea typeface="Meiryo" panose="020B0604030504040204" pitchFamily="34" charset="-128"/>
              </a:rPr>
              <a:t>エンジニアになるため</a:t>
            </a:r>
            <a:endParaRPr kumimoji="1" lang="en-US" altLang="ja-JP" dirty="0">
              <a:latin typeface="Meiryo" panose="020B0604030504040204" pitchFamily="34" charset="-128"/>
              <a:ea typeface="Meiryo" panose="020B0604030504040204" pitchFamily="34" charset="-128"/>
            </a:endParaRPr>
          </a:p>
          <a:p>
            <a:pPr>
              <a:lnSpc>
                <a:spcPct val="120000"/>
              </a:lnSpc>
            </a:pPr>
            <a:r>
              <a:rPr kumimoji="1" lang="ja-JP" altLang="en-US">
                <a:latin typeface="Meiryo" panose="020B0604030504040204" pitchFamily="34" charset="-128"/>
                <a:ea typeface="Meiryo" panose="020B0604030504040204" pitchFamily="34" charset="-128"/>
              </a:rPr>
              <a:t>に、ポートフォリオ作成に勤しんだ。</a:t>
            </a:r>
            <a:endParaRPr kumimoji="1" lang="en-US" altLang="ja-JP"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1736478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15E2C141-008A-AAFD-232C-A17ABE5B8179}"/>
              </a:ext>
            </a:extLst>
          </p:cNvPr>
          <p:cNvSpPr txBox="1"/>
          <p:nvPr/>
        </p:nvSpPr>
        <p:spPr>
          <a:xfrm>
            <a:off x="612687" y="148709"/>
            <a:ext cx="8719118" cy="587853"/>
          </a:xfrm>
          <a:prstGeom prst="rect">
            <a:avLst/>
          </a:prstGeom>
          <a:noFill/>
        </p:spPr>
        <p:txBody>
          <a:bodyPr wrap="none" rtlCol="0">
            <a:spAutoFit/>
          </a:bodyPr>
          <a:lstStyle/>
          <a:p>
            <a:pPr>
              <a:lnSpc>
                <a:spcPct val="120000"/>
              </a:lnSpc>
            </a:pPr>
            <a:r>
              <a:rPr kumimoji="1" lang="ja-JP" altLang="en-US" sz="2800" b="1">
                <a:latin typeface="Meiryo" panose="020B0604030504040204" pitchFamily="34" charset="-128"/>
                <a:ea typeface="Meiryo" panose="020B0604030504040204" pitchFamily="34" charset="-128"/>
              </a:rPr>
              <a:t>なぜ</a:t>
            </a:r>
            <a:r>
              <a:rPr kumimoji="1" lang="en-US" altLang="ja-JP" sz="2800" b="1" dirty="0">
                <a:latin typeface="Meiryo" panose="020B0604030504040204" pitchFamily="34" charset="-128"/>
                <a:ea typeface="Meiryo" panose="020B0604030504040204" pitchFamily="34" charset="-128"/>
              </a:rPr>
              <a:t>IT</a:t>
            </a:r>
            <a:r>
              <a:rPr kumimoji="1" lang="ja-JP" altLang="en-US" sz="2800" b="1">
                <a:latin typeface="Meiryo" panose="020B0604030504040204" pitchFamily="34" charset="-128"/>
                <a:ea typeface="Meiryo" panose="020B0604030504040204" pitchFamily="34" charset="-128"/>
              </a:rPr>
              <a:t>エンジニアから</a:t>
            </a:r>
            <a:r>
              <a:rPr kumimoji="1" lang="en-US" altLang="ja-JP" sz="2800" b="1" dirty="0">
                <a:latin typeface="Meiryo" panose="020B0604030504040204" pitchFamily="34" charset="-128"/>
                <a:ea typeface="Meiryo" panose="020B0604030504040204" pitchFamily="34" charset="-128"/>
              </a:rPr>
              <a:t>DX</a:t>
            </a:r>
            <a:r>
              <a:rPr kumimoji="1" lang="ja-JP" altLang="en-US" sz="2800" b="1">
                <a:latin typeface="Meiryo" panose="020B0604030504040204" pitchFamily="34" charset="-128"/>
                <a:ea typeface="Meiryo" panose="020B0604030504040204" pitchFamily="34" charset="-128"/>
              </a:rPr>
              <a:t>コンサルを目指したのか？</a:t>
            </a:r>
          </a:p>
        </p:txBody>
      </p:sp>
      <p:cxnSp>
        <p:nvCxnSpPr>
          <p:cNvPr id="5" name="直線コネクタ 4">
            <a:extLst>
              <a:ext uri="{FF2B5EF4-FFF2-40B4-BE49-F238E27FC236}">
                <a16:creationId xmlns:a16="http://schemas.microsoft.com/office/drawing/2014/main" id="{030A9A00-EE47-1F9F-975F-D544A7F0E5D6}"/>
              </a:ext>
            </a:extLst>
          </p:cNvPr>
          <p:cNvCxnSpPr>
            <a:cxnSpLocks/>
          </p:cNvCxnSpPr>
          <p:nvPr/>
        </p:nvCxnSpPr>
        <p:spPr>
          <a:xfrm>
            <a:off x="437322" y="938107"/>
            <a:ext cx="11248393"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pic>
        <p:nvPicPr>
          <p:cNvPr id="7" name="図 6" descr="アイコン&#10;&#10;AI によって生成されたコンテンツは間違っている可能性があります。">
            <a:extLst>
              <a:ext uri="{FF2B5EF4-FFF2-40B4-BE49-F238E27FC236}">
                <a16:creationId xmlns:a16="http://schemas.microsoft.com/office/drawing/2014/main" id="{4848AF31-34B6-F23B-E26E-F8CF3471C22D}"/>
              </a:ext>
            </a:extLst>
          </p:cNvPr>
          <p:cNvPicPr>
            <a:picLocks noChangeAspect="1"/>
          </p:cNvPicPr>
          <p:nvPr/>
        </p:nvPicPr>
        <p:blipFill>
          <a:blip r:embed="rId2"/>
          <a:stretch>
            <a:fillRect/>
          </a:stretch>
        </p:blipFill>
        <p:spPr>
          <a:xfrm>
            <a:off x="4849182" y="3196051"/>
            <a:ext cx="2493636" cy="3204113"/>
          </a:xfrm>
          <a:prstGeom prst="rect">
            <a:avLst/>
          </a:prstGeom>
        </p:spPr>
      </p:pic>
      <p:sp>
        <p:nvSpPr>
          <p:cNvPr id="8" name="角丸四角形吹き出し 7">
            <a:extLst>
              <a:ext uri="{FF2B5EF4-FFF2-40B4-BE49-F238E27FC236}">
                <a16:creationId xmlns:a16="http://schemas.microsoft.com/office/drawing/2014/main" id="{73F4959F-39B7-1D1A-6857-AFCC44F6E0FC}"/>
              </a:ext>
            </a:extLst>
          </p:cNvPr>
          <p:cNvSpPr/>
          <p:nvPr/>
        </p:nvSpPr>
        <p:spPr>
          <a:xfrm>
            <a:off x="6653409" y="3196051"/>
            <a:ext cx="3285232" cy="1064713"/>
          </a:xfrm>
          <a:prstGeom prst="wedgeRoundRectCallout">
            <a:avLst/>
          </a:prstGeom>
        </p:spPr>
        <p:style>
          <a:lnRef idx="2">
            <a:schemeClr val="dk1"/>
          </a:lnRef>
          <a:fillRef idx="1">
            <a:schemeClr val="lt1"/>
          </a:fillRef>
          <a:effectRef idx="0">
            <a:schemeClr val="dk1"/>
          </a:effectRef>
          <a:fontRef idx="minor">
            <a:schemeClr val="dk1"/>
          </a:fontRef>
        </p:style>
        <p:txBody>
          <a:bodyPr rtlCol="0" anchor="ctr"/>
          <a:lstStyle/>
          <a:p>
            <a:pPr algn="ctr">
              <a:lnSpc>
                <a:spcPct val="120000"/>
              </a:lnSpc>
            </a:pPr>
            <a:r>
              <a:rPr kumimoji="1" lang="ja-JP" altLang="en-US">
                <a:latin typeface="Meiryo" panose="020B0604030504040204" pitchFamily="34" charset="-128"/>
                <a:ea typeface="Meiryo" panose="020B0604030504040204" pitchFamily="34" charset="-128"/>
              </a:rPr>
              <a:t>技術検証、開発はうまくいったのに</a:t>
            </a:r>
            <a:r>
              <a:rPr kumimoji="1" lang="ja-JP" altLang="en-US" b="1">
                <a:latin typeface="Meiryo" panose="020B0604030504040204" pitchFamily="34" charset="-128"/>
                <a:ea typeface="Meiryo" panose="020B0604030504040204" pitchFamily="34" charset="-128"/>
              </a:rPr>
              <a:t>なぜか</a:t>
            </a:r>
            <a:r>
              <a:rPr lang="ja-JP" altLang="en-US" b="1">
                <a:latin typeface="Meiryo" panose="020B0604030504040204" pitchFamily="34" charset="-128"/>
                <a:ea typeface="Meiryo" panose="020B0604030504040204" pitchFamily="34" charset="-128"/>
              </a:rPr>
              <a:t>現場に導入されない</a:t>
            </a:r>
            <a:endParaRPr kumimoji="1" lang="ja-JP" altLang="en-US" b="1">
              <a:latin typeface="Meiryo" panose="020B0604030504040204" pitchFamily="34" charset="-128"/>
              <a:ea typeface="Meiryo" panose="020B0604030504040204" pitchFamily="34" charset="-128"/>
            </a:endParaRPr>
          </a:p>
        </p:txBody>
      </p:sp>
      <p:sp>
        <p:nvSpPr>
          <p:cNvPr id="11" name="角丸四角形吹き出し 10">
            <a:extLst>
              <a:ext uri="{FF2B5EF4-FFF2-40B4-BE49-F238E27FC236}">
                <a16:creationId xmlns:a16="http://schemas.microsoft.com/office/drawing/2014/main" id="{E2BB326B-B5BF-042C-D6E6-226012F258AB}"/>
              </a:ext>
            </a:extLst>
          </p:cNvPr>
          <p:cNvSpPr/>
          <p:nvPr/>
        </p:nvSpPr>
        <p:spPr>
          <a:xfrm>
            <a:off x="1852288" y="2896643"/>
            <a:ext cx="3285232" cy="1064713"/>
          </a:xfrm>
          <a:prstGeom prst="wedgeRoundRectCallout">
            <a:avLst/>
          </a:prstGeom>
        </p:spPr>
        <p:style>
          <a:lnRef idx="2">
            <a:schemeClr val="dk1"/>
          </a:lnRef>
          <a:fillRef idx="1">
            <a:schemeClr val="lt1"/>
          </a:fillRef>
          <a:effectRef idx="0">
            <a:schemeClr val="dk1"/>
          </a:effectRef>
          <a:fontRef idx="minor">
            <a:schemeClr val="dk1"/>
          </a:fontRef>
        </p:style>
        <p:txBody>
          <a:bodyPr rtlCol="0" anchor="ctr"/>
          <a:lstStyle/>
          <a:p>
            <a:pPr algn="ctr">
              <a:lnSpc>
                <a:spcPct val="120000"/>
              </a:lnSpc>
            </a:pPr>
            <a:r>
              <a:rPr kumimoji="1" lang="en-US" altLang="ja-JP" dirty="0">
                <a:latin typeface="Meiryo" panose="020B0604030504040204" pitchFamily="34" charset="-128"/>
                <a:ea typeface="Meiryo" panose="020B0604030504040204" pitchFamily="34" charset="-128"/>
              </a:rPr>
              <a:t>AI</a:t>
            </a:r>
            <a:r>
              <a:rPr kumimoji="1" lang="ja-JP" altLang="en-US">
                <a:latin typeface="Meiryo" panose="020B0604030504040204" pitchFamily="34" charset="-128"/>
                <a:ea typeface="Meiryo" panose="020B0604030504040204" pitchFamily="34" charset="-128"/>
              </a:rPr>
              <a:t>の登場</a:t>
            </a:r>
            <a:r>
              <a:rPr lang="ja-JP" altLang="en-US">
                <a:latin typeface="Meiryo" panose="020B0604030504040204" pitchFamily="34" charset="-128"/>
                <a:ea typeface="Meiryo" panose="020B0604030504040204" pitchFamily="34" charset="-128"/>
              </a:rPr>
              <a:t>でエンジニアの仕事</a:t>
            </a:r>
            <a:endParaRPr lang="en-US" altLang="ja-JP" dirty="0">
              <a:latin typeface="Meiryo" panose="020B0604030504040204" pitchFamily="34" charset="-128"/>
              <a:ea typeface="Meiryo" panose="020B0604030504040204" pitchFamily="34" charset="-128"/>
            </a:endParaRPr>
          </a:p>
          <a:p>
            <a:pPr algn="ctr">
              <a:lnSpc>
                <a:spcPct val="120000"/>
              </a:lnSpc>
            </a:pPr>
            <a:r>
              <a:rPr kumimoji="1" lang="ja-JP" altLang="en-US">
                <a:latin typeface="Meiryo" panose="020B0604030504040204" pitchFamily="34" charset="-128"/>
                <a:ea typeface="Meiryo" panose="020B0604030504040204" pitchFamily="34" charset="-128"/>
              </a:rPr>
              <a:t>がかなり</a:t>
            </a:r>
            <a:r>
              <a:rPr kumimoji="1" lang="ja-JP" altLang="en-US" b="1">
                <a:latin typeface="Meiryo" panose="020B0604030504040204" pitchFamily="34" charset="-128"/>
                <a:ea typeface="Meiryo" panose="020B0604030504040204" pitchFamily="34" charset="-128"/>
              </a:rPr>
              <a:t>自動化</a:t>
            </a:r>
            <a:r>
              <a:rPr kumimoji="1" lang="ja-JP" altLang="en-US">
                <a:latin typeface="Meiryo" panose="020B0604030504040204" pitchFamily="34" charset="-128"/>
                <a:ea typeface="Meiryo" panose="020B0604030504040204" pitchFamily="34" charset="-128"/>
              </a:rPr>
              <a:t>されるようになって</a:t>
            </a:r>
            <a:r>
              <a:rPr kumimoji="1" lang="ja-JP" altLang="en-US" b="1">
                <a:latin typeface="Meiryo" panose="020B0604030504040204" pitchFamily="34" charset="-128"/>
                <a:ea typeface="Meiryo" panose="020B0604030504040204" pitchFamily="34" charset="-128"/>
              </a:rPr>
              <a:t>危機感を抱いた</a:t>
            </a:r>
          </a:p>
        </p:txBody>
      </p:sp>
      <p:sp>
        <p:nvSpPr>
          <p:cNvPr id="12" name="角丸四角形吹き出し 11">
            <a:extLst>
              <a:ext uri="{FF2B5EF4-FFF2-40B4-BE49-F238E27FC236}">
                <a16:creationId xmlns:a16="http://schemas.microsoft.com/office/drawing/2014/main" id="{59C9E13A-9378-2D58-A6AA-12EA22270545}"/>
              </a:ext>
            </a:extLst>
          </p:cNvPr>
          <p:cNvSpPr/>
          <p:nvPr/>
        </p:nvSpPr>
        <p:spPr>
          <a:xfrm>
            <a:off x="1852288" y="4524012"/>
            <a:ext cx="3573569" cy="1064713"/>
          </a:xfrm>
          <a:prstGeom prst="wedgeRoundRectCallout">
            <a:avLst/>
          </a:prstGeom>
        </p:spPr>
        <p:style>
          <a:lnRef idx="2">
            <a:schemeClr val="dk1"/>
          </a:lnRef>
          <a:fillRef idx="1">
            <a:schemeClr val="lt1"/>
          </a:fillRef>
          <a:effectRef idx="0">
            <a:schemeClr val="dk1"/>
          </a:effectRef>
          <a:fontRef idx="minor">
            <a:schemeClr val="dk1"/>
          </a:fontRef>
        </p:style>
        <p:txBody>
          <a:bodyPr rtlCol="0" anchor="ctr"/>
          <a:lstStyle/>
          <a:p>
            <a:pPr algn="ctr">
              <a:lnSpc>
                <a:spcPct val="120000"/>
              </a:lnSpc>
            </a:pPr>
            <a:r>
              <a:rPr kumimoji="1" lang="ja-JP" altLang="en-US">
                <a:latin typeface="Meiryo" panose="020B0604030504040204" pitchFamily="34" charset="-128"/>
                <a:ea typeface="Meiryo" panose="020B0604030504040204" pitchFamily="34" charset="-128"/>
              </a:rPr>
              <a:t>開発したものが</a:t>
            </a:r>
            <a:r>
              <a:rPr kumimoji="1" lang="ja-JP" altLang="en-US" b="1">
                <a:latin typeface="Meiryo" panose="020B0604030504040204" pitchFamily="34" charset="-128"/>
                <a:ea typeface="Meiryo" panose="020B0604030504040204" pitchFamily="34" charset="-128"/>
              </a:rPr>
              <a:t>果たしてお客様の問題解決など役に立っているのか</a:t>
            </a:r>
            <a:r>
              <a:rPr kumimoji="1" lang="ja-JP" altLang="en-US">
                <a:latin typeface="Meiryo" panose="020B0604030504040204" pitchFamily="34" charset="-128"/>
                <a:ea typeface="Meiryo" panose="020B0604030504040204" pitchFamily="34" charset="-128"/>
              </a:rPr>
              <a:t>そもそもよくわからない</a:t>
            </a:r>
          </a:p>
        </p:txBody>
      </p:sp>
      <p:sp>
        <p:nvSpPr>
          <p:cNvPr id="13" name="テキスト ボックス 12">
            <a:extLst>
              <a:ext uri="{FF2B5EF4-FFF2-40B4-BE49-F238E27FC236}">
                <a16:creationId xmlns:a16="http://schemas.microsoft.com/office/drawing/2014/main" id="{B9BFE06A-0638-C6BE-724F-8346DE887B19}"/>
              </a:ext>
            </a:extLst>
          </p:cNvPr>
          <p:cNvSpPr txBox="1"/>
          <p:nvPr/>
        </p:nvSpPr>
        <p:spPr>
          <a:xfrm>
            <a:off x="612687" y="1304490"/>
            <a:ext cx="11043408" cy="1408078"/>
          </a:xfrm>
          <a:prstGeom prst="rect">
            <a:avLst/>
          </a:prstGeom>
          <a:noFill/>
        </p:spPr>
        <p:txBody>
          <a:bodyPr wrap="none" rtlCol="0">
            <a:spAutoFit/>
          </a:bodyPr>
          <a:lstStyle/>
          <a:p>
            <a:pPr>
              <a:lnSpc>
                <a:spcPct val="120000"/>
              </a:lnSpc>
            </a:pPr>
            <a:r>
              <a:rPr lang="ja-JP" altLang="en-US">
                <a:latin typeface="Meiryo" panose="020B0604030504040204" pitchFamily="34" charset="-128"/>
                <a:ea typeface="Meiryo" panose="020B0604030504040204" pitchFamily="34" charset="-128"/>
              </a:rPr>
              <a:t>・技術以外にも組織や経営の問題に配慮しないとソリューションを導入できない。開発や研究など</a:t>
            </a:r>
            <a:endParaRPr lang="en-US" altLang="ja-JP" dirty="0">
              <a:latin typeface="Meiryo" panose="020B0604030504040204" pitchFamily="34" charset="-128"/>
              <a:ea typeface="Meiryo" panose="020B0604030504040204" pitchFamily="34" charset="-128"/>
            </a:endParaRPr>
          </a:p>
          <a:p>
            <a:pPr>
              <a:lnSpc>
                <a:spcPct val="120000"/>
              </a:lnSpc>
            </a:pPr>
            <a:r>
              <a:rPr lang="ja-JP" altLang="en-US">
                <a:latin typeface="Meiryo" panose="020B0604030504040204" pitchFamily="34" charset="-128"/>
                <a:ea typeface="Meiryo" panose="020B0604030504040204" pitchFamily="34" charset="-128"/>
              </a:rPr>
              <a:t>など技術を追い求めるだけは厳しい。また</a:t>
            </a:r>
            <a:r>
              <a:rPr lang="en-US" altLang="ja-JP" dirty="0">
                <a:latin typeface="Meiryo" panose="020B0604030504040204" pitchFamily="34" charset="-128"/>
                <a:ea typeface="Meiryo" panose="020B0604030504040204" pitchFamily="34" charset="-128"/>
              </a:rPr>
              <a:t>IT</a:t>
            </a:r>
            <a:r>
              <a:rPr lang="ja-JP" altLang="en-US">
                <a:latin typeface="Meiryo" panose="020B0604030504040204" pitchFamily="34" charset="-128"/>
                <a:ea typeface="Meiryo" panose="020B0604030504040204" pitchFamily="34" charset="-128"/>
              </a:rPr>
              <a:t>業界のスピード感や若い人たちについていけないと思った。</a:t>
            </a:r>
            <a:endParaRPr lang="en-US" altLang="ja-JP" dirty="0">
              <a:latin typeface="Meiryo" panose="020B0604030504040204" pitchFamily="34" charset="-128"/>
              <a:ea typeface="Meiryo" panose="020B0604030504040204" pitchFamily="34" charset="-128"/>
            </a:endParaRPr>
          </a:p>
          <a:p>
            <a:pPr>
              <a:lnSpc>
                <a:spcPct val="120000"/>
              </a:lnSpc>
            </a:pPr>
            <a:r>
              <a:rPr lang="ja-JP" altLang="en-US">
                <a:latin typeface="Meiryo" panose="020B0604030504040204" pitchFamily="34" charset="-128"/>
                <a:ea typeface="Meiryo" panose="020B0604030504040204" pitchFamily="34" charset="-128"/>
              </a:rPr>
              <a:t>・プロジェクトの推進など人と接する仕事は自動化されにくいと感じたから。</a:t>
            </a:r>
            <a:endParaRPr lang="en-US" altLang="ja-JP" dirty="0">
              <a:latin typeface="Meiryo" panose="020B0604030504040204" pitchFamily="34" charset="-128"/>
              <a:ea typeface="Meiryo" panose="020B0604030504040204" pitchFamily="34" charset="-128"/>
            </a:endParaRPr>
          </a:p>
          <a:p>
            <a:pPr>
              <a:lnSpc>
                <a:spcPct val="120000"/>
              </a:lnSpc>
            </a:pPr>
            <a:r>
              <a:rPr kumimoji="1" lang="ja-JP" altLang="en-US">
                <a:latin typeface="Meiryo" panose="020B0604030504040204" pitchFamily="34" charset="-128"/>
                <a:ea typeface="Meiryo" panose="020B0604030504040204" pitchFamily="34" charset="-128"/>
              </a:rPr>
              <a:t>・</a:t>
            </a:r>
            <a:r>
              <a:rPr kumimoji="1" lang="en-US" altLang="ja-JP" dirty="0">
                <a:latin typeface="Meiryo" panose="020B0604030504040204" pitchFamily="34" charset="-128"/>
                <a:ea typeface="Meiryo" panose="020B0604030504040204" pitchFamily="34" charset="-128"/>
              </a:rPr>
              <a:t>DX</a:t>
            </a:r>
            <a:r>
              <a:rPr kumimoji="1" lang="ja-JP" altLang="en-US">
                <a:latin typeface="Meiryo" panose="020B0604030504040204" pitchFamily="34" charset="-128"/>
                <a:ea typeface="Meiryo" panose="020B0604030504040204" pitchFamily="34" charset="-128"/>
              </a:rPr>
              <a:t>市場については将来性を感じたから。</a:t>
            </a:r>
            <a:endParaRPr kumimoji="1" lang="en-US" altLang="ja-JP"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742483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8F6752D-5030-BF37-F50E-F97A846AF0C3}"/>
              </a:ext>
            </a:extLst>
          </p:cNvPr>
          <p:cNvSpPr txBox="1"/>
          <p:nvPr/>
        </p:nvSpPr>
        <p:spPr>
          <a:xfrm>
            <a:off x="2505205" y="1640910"/>
            <a:ext cx="7988084" cy="3767185"/>
          </a:xfrm>
          <a:prstGeom prst="rect">
            <a:avLst/>
          </a:prstGeom>
          <a:noFill/>
        </p:spPr>
        <p:txBody>
          <a:bodyPr wrap="none" rtlCol="0">
            <a:spAutoFit/>
          </a:bodyPr>
          <a:lstStyle/>
          <a:p>
            <a:pPr>
              <a:lnSpc>
                <a:spcPct val="120000"/>
              </a:lnSpc>
            </a:pPr>
            <a:r>
              <a:rPr kumimoji="1" lang="ja-JP" altLang="en-US" sz="2400">
                <a:latin typeface="Meiryo" panose="020B0604030504040204" pitchFamily="34" charset="-128"/>
                <a:ea typeface="Meiryo" panose="020B0604030504040204" pitchFamily="34" charset="-128"/>
              </a:rPr>
              <a:t>ここからは、</a:t>
            </a:r>
            <a:r>
              <a:rPr kumimoji="1" lang="en-US" altLang="ja-JP" sz="2400" dirty="0">
                <a:latin typeface="Meiryo" panose="020B0604030504040204" pitchFamily="34" charset="-128"/>
                <a:ea typeface="Meiryo" panose="020B0604030504040204" pitchFamily="34" charset="-128"/>
              </a:rPr>
              <a:t>DX</a:t>
            </a:r>
            <a:r>
              <a:rPr kumimoji="1" lang="ja-JP" altLang="en-US" sz="2400">
                <a:latin typeface="Meiryo" panose="020B0604030504040204" pitchFamily="34" charset="-128"/>
                <a:ea typeface="Meiryo" panose="020B0604030504040204" pitchFamily="34" charset="-128"/>
              </a:rPr>
              <a:t>に少しでも興味を持ってもらいたいので</a:t>
            </a:r>
            <a:endParaRPr kumimoji="1" lang="en-US" altLang="ja-JP" sz="2400" dirty="0">
              <a:latin typeface="Meiryo" panose="020B0604030504040204" pitchFamily="34" charset="-128"/>
              <a:ea typeface="Meiryo" panose="020B0604030504040204" pitchFamily="34" charset="-128"/>
            </a:endParaRPr>
          </a:p>
          <a:p>
            <a:pPr>
              <a:lnSpc>
                <a:spcPct val="120000"/>
              </a:lnSpc>
            </a:pPr>
            <a:r>
              <a:rPr kumimoji="1" lang="ja-JP" altLang="en-US" sz="2400">
                <a:latin typeface="Meiryo" panose="020B0604030504040204" pitchFamily="34" charset="-128"/>
                <a:ea typeface="Meiryo" panose="020B0604030504040204" pitchFamily="34" charset="-128"/>
              </a:rPr>
              <a:t>次のスライドから</a:t>
            </a:r>
            <a:r>
              <a:rPr kumimoji="1" lang="ja-JP" altLang="en-US" sz="3200" b="1">
                <a:latin typeface="Meiryo" panose="020B0604030504040204" pitchFamily="34" charset="-128"/>
                <a:ea typeface="Meiryo" panose="020B0604030504040204" pitchFamily="34" charset="-128"/>
              </a:rPr>
              <a:t>紹介</a:t>
            </a:r>
            <a:r>
              <a:rPr kumimoji="1" lang="ja-JP" altLang="en-US" sz="2400">
                <a:latin typeface="Meiryo" panose="020B0604030504040204" pitchFamily="34" charset="-128"/>
                <a:ea typeface="Meiryo" panose="020B0604030504040204" pitchFamily="34" charset="-128"/>
              </a:rPr>
              <a:t>する</a:t>
            </a:r>
            <a:endParaRPr kumimoji="1" lang="en-US" altLang="ja-JP" sz="2400" dirty="0">
              <a:latin typeface="Meiryo" panose="020B0604030504040204" pitchFamily="34" charset="-128"/>
              <a:ea typeface="Meiryo" panose="020B0604030504040204" pitchFamily="34" charset="-128"/>
            </a:endParaRPr>
          </a:p>
          <a:p>
            <a:pPr>
              <a:lnSpc>
                <a:spcPct val="120000"/>
              </a:lnSpc>
            </a:pPr>
            <a:endParaRPr kumimoji="1" lang="en-US" altLang="ja-JP" sz="2400" dirty="0">
              <a:latin typeface="Meiryo" panose="020B0604030504040204" pitchFamily="34" charset="-128"/>
              <a:ea typeface="Meiryo" panose="020B0604030504040204" pitchFamily="34" charset="-128"/>
            </a:endParaRPr>
          </a:p>
          <a:p>
            <a:pPr>
              <a:lnSpc>
                <a:spcPct val="120000"/>
              </a:lnSpc>
            </a:pPr>
            <a:r>
              <a:rPr kumimoji="1" lang="ja-JP" altLang="en-US" sz="2400">
                <a:latin typeface="Meiryo" panose="020B0604030504040204" pitchFamily="34" charset="-128"/>
                <a:ea typeface="Meiryo" panose="020B0604030504040204" pitchFamily="34" charset="-128"/>
              </a:rPr>
              <a:t>・</a:t>
            </a:r>
            <a:r>
              <a:rPr kumimoji="1" lang="en-US" altLang="ja-JP" sz="2400" dirty="0">
                <a:latin typeface="Meiryo" panose="020B0604030504040204" pitchFamily="34" charset="-128"/>
                <a:ea typeface="Meiryo" panose="020B0604030504040204" pitchFamily="34" charset="-128"/>
              </a:rPr>
              <a:t>DX</a:t>
            </a:r>
            <a:r>
              <a:rPr kumimoji="1" lang="ja-JP" altLang="en-US" sz="2400">
                <a:latin typeface="Meiryo" panose="020B0604030504040204" pitchFamily="34" charset="-128"/>
                <a:ea typeface="Meiryo" panose="020B0604030504040204" pitchFamily="34" charset="-128"/>
              </a:rPr>
              <a:t>市場の未来予想</a:t>
            </a:r>
            <a:endParaRPr kumimoji="1" lang="en-US" altLang="ja-JP" sz="2400" dirty="0">
              <a:latin typeface="Meiryo" panose="020B0604030504040204" pitchFamily="34" charset="-128"/>
              <a:ea typeface="Meiryo" panose="020B0604030504040204" pitchFamily="34" charset="-128"/>
            </a:endParaRPr>
          </a:p>
          <a:p>
            <a:pPr>
              <a:lnSpc>
                <a:spcPct val="120000"/>
              </a:lnSpc>
            </a:pPr>
            <a:r>
              <a:rPr kumimoji="1" lang="ja-JP" altLang="en-US" sz="2400">
                <a:latin typeface="Meiryo" panose="020B0604030504040204" pitchFamily="34" charset="-128"/>
                <a:ea typeface="Meiryo" panose="020B0604030504040204" pitchFamily="34" charset="-128"/>
              </a:rPr>
              <a:t>・</a:t>
            </a:r>
            <a:r>
              <a:rPr kumimoji="1" lang="en-US" altLang="ja-JP" sz="2400" dirty="0">
                <a:latin typeface="Meiryo" panose="020B0604030504040204" pitchFamily="34" charset="-128"/>
                <a:ea typeface="Meiryo" panose="020B0604030504040204" pitchFamily="34" charset="-128"/>
              </a:rPr>
              <a:t>AI</a:t>
            </a:r>
            <a:r>
              <a:rPr kumimoji="1" lang="ja-JP" altLang="en-US" sz="2400">
                <a:latin typeface="Meiryo" panose="020B0604030504040204" pitchFamily="34" charset="-128"/>
                <a:ea typeface="Meiryo" panose="020B0604030504040204" pitchFamily="34" charset="-128"/>
              </a:rPr>
              <a:t>による働き方の変化</a:t>
            </a:r>
            <a:endParaRPr kumimoji="1" lang="en-US" altLang="ja-JP" sz="2400" dirty="0">
              <a:latin typeface="Meiryo" panose="020B0604030504040204" pitchFamily="34" charset="-128"/>
              <a:ea typeface="Meiryo" panose="020B0604030504040204" pitchFamily="34" charset="-128"/>
            </a:endParaRPr>
          </a:p>
          <a:p>
            <a:pPr>
              <a:lnSpc>
                <a:spcPct val="120000"/>
              </a:lnSpc>
            </a:pPr>
            <a:r>
              <a:rPr kumimoji="1" lang="ja-JP" altLang="en-US" sz="2400">
                <a:latin typeface="Meiryo" panose="020B0604030504040204" pitchFamily="34" charset="-128"/>
                <a:ea typeface="Meiryo" panose="020B0604030504040204" pitchFamily="34" charset="-128"/>
              </a:rPr>
              <a:t>・デジタル化の定義</a:t>
            </a:r>
            <a:endParaRPr kumimoji="1" lang="en-US" altLang="ja-JP" sz="2400" dirty="0">
              <a:latin typeface="Meiryo" panose="020B0604030504040204" pitchFamily="34" charset="-128"/>
              <a:ea typeface="Meiryo" panose="020B0604030504040204" pitchFamily="34" charset="-128"/>
            </a:endParaRPr>
          </a:p>
          <a:p>
            <a:pPr>
              <a:lnSpc>
                <a:spcPct val="120000"/>
              </a:lnSpc>
            </a:pPr>
            <a:r>
              <a:rPr kumimoji="1" lang="ja-JP" altLang="en-US" sz="2400">
                <a:latin typeface="Meiryo" panose="020B0604030504040204" pitchFamily="34" charset="-128"/>
                <a:ea typeface="Meiryo" panose="020B0604030504040204" pitchFamily="34" charset="-128"/>
              </a:rPr>
              <a:t>・</a:t>
            </a:r>
            <a:r>
              <a:rPr kumimoji="1" lang="en-US" altLang="ja-JP" sz="2400" dirty="0">
                <a:latin typeface="Meiryo" panose="020B0604030504040204" pitchFamily="34" charset="-128"/>
                <a:ea typeface="Meiryo" panose="020B0604030504040204" pitchFamily="34" charset="-128"/>
              </a:rPr>
              <a:t>DX</a:t>
            </a:r>
            <a:r>
              <a:rPr kumimoji="1" lang="ja-JP" altLang="en-US" sz="2400">
                <a:latin typeface="Meiryo" panose="020B0604030504040204" pitchFamily="34" charset="-128"/>
                <a:ea typeface="Meiryo" panose="020B0604030504040204" pitchFamily="34" charset="-128"/>
              </a:rPr>
              <a:t>コンサルタントとは</a:t>
            </a:r>
            <a:endParaRPr kumimoji="1" lang="en-US" altLang="ja-JP" sz="2400" dirty="0">
              <a:latin typeface="Meiryo" panose="020B0604030504040204" pitchFamily="34" charset="-128"/>
              <a:ea typeface="Meiryo" panose="020B0604030504040204" pitchFamily="34" charset="-128"/>
            </a:endParaRPr>
          </a:p>
          <a:p>
            <a:pPr>
              <a:lnSpc>
                <a:spcPct val="120000"/>
              </a:lnSpc>
            </a:pPr>
            <a:r>
              <a:rPr kumimoji="1" lang="ja-JP" altLang="en-US" sz="2400">
                <a:latin typeface="Meiryo" panose="020B0604030504040204" pitchFamily="34" charset="-128"/>
                <a:ea typeface="Meiryo" panose="020B0604030504040204" pitchFamily="34" charset="-128"/>
              </a:rPr>
              <a:t>・</a:t>
            </a:r>
            <a:r>
              <a:rPr kumimoji="1" lang="en-US" altLang="ja-JP" sz="2400" dirty="0">
                <a:latin typeface="Meiryo" panose="020B0604030504040204" pitchFamily="34" charset="-128"/>
                <a:ea typeface="Meiryo" panose="020B0604030504040204" pitchFamily="34" charset="-128"/>
              </a:rPr>
              <a:t>DX</a:t>
            </a:r>
            <a:r>
              <a:rPr kumimoji="1" lang="ja-JP" altLang="en-US" sz="2400">
                <a:latin typeface="Meiryo" panose="020B0604030504040204" pitchFamily="34" charset="-128"/>
                <a:ea typeface="Meiryo" panose="020B0604030504040204" pitchFamily="34" charset="-128"/>
              </a:rPr>
              <a:t>コンサルに必要な能力と資質</a:t>
            </a:r>
          </a:p>
        </p:txBody>
      </p:sp>
    </p:spTree>
    <p:extLst>
      <p:ext uri="{BB962C8B-B14F-4D97-AF65-F5344CB8AC3E}">
        <p14:creationId xmlns:p14="http://schemas.microsoft.com/office/powerpoint/2010/main" val="107699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BAD3C8B-F05C-CA32-2CE1-17652A041D25}"/>
              </a:ext>
            </a:extLst>
          </p:cNvPr>
          <p:cNvSpPr txBox="1"/>
          <p:nvPr/>
        </p:nvSpPr>
        <p:spPr>
          <a:xfrm>
            <a:off x="538619" y="137785"/>
            <a:ext cx="3677225" cy="658642"/>
          </a:xfrm>
          <a:prstGeom prst="rect">
            <a:avLst/>
          </a:prstGeom>
          <a:noFill/>
        </p:spPr>
        <p:txBody>
          <a:bodyPr wrap="none" rtlCol="0">
            <a:spAutoFit/>
          </a:bodyPr>
          <a:lstStyle/>
          <a:p>
            <a:pPr>
              <a:lnSpc>
                <a:spcPct val="120000"/>
              </a:lnSpc>
            </a:pPr>
            <a:r>
              <a:rPr kumimoji="1" lang="en-US" altLang="ja-JP" sz="3200" b="1" dirty="0">
                <a:latin typeface="Meiryo" panose="020B0604030504040204" pitchFamily="34" charset="-128"/>
                <a:ea typeface="Meiryo" panose="020B0604030504040204" pitchFamily="34" charset="-128"/>
              </a:rPr>
              <a:t>DX</a:t>
            </a:r>
            <a:r>
              <a:rPr kumimoji="1" lang="ja-JP" altLang="en-US" sz="3200" b="1">
                <a:latin typeface="Meiryo" panose="020B0604030504040204" pitchFamily="34" charset="-128"/>
                <a:ea typeface="Meiryo" panose="020B0604030504040204" pitchFamily="34" charset="-128"/>
              </a:rPr>
              <a:t>市場の未来予想</a:t>
            </a:r>
          </a:p>
        </p:txBody>
      </p:sp>
      <p:graphicFrame>
        <p:nvGraphicFramePr>
          <p:cNvPr id="3" name="グラフ 2">
            <a:extLst>
              <a:ext uri="{FF2B5EF4-FFF2-40B4-BE49-F238E27FC236}">
                <a16:creationId xmlns:a16="http://schemas.microsoft.com/office/drawing/2014/main" id="{353FDEC9-91F2-FADF-F522-4875AC9B75FD}"/>
              </a:ext>
            </a:extLst>
          </p:cNvPr>
          <p:cNvGraphicFramePr/>
          <p:nvPr>
            <p:extLst>
              <p:ext uri="{D42A27DB-BD31-4B8C-83A1-F6EECF244321}">
                <p14:modId xmlns:p14="http://schemas.microsoft.com/office/powerpoint/2010/main" val="2558274106"/>
              </p:ext>
            </p:extLst>
          </p:nvPr>
        </p:nvGraphicFramePr>
        <p:xfrm>
          <a:off x="2486599" y="2389445"/>
          <a:ext cx="6539978" cy="3808492"/>
        </p:xfrm>
        <a:graphic>
          <a:graphicData uri="http://schemas.openxmlformats.org/drawingml/2006/chart">
            <c:chart xmlns:c="http://schemas.openxmlformats.org/drawingml/2006/chart" xmlns:r="http://schemas.openxmlformats.org/officeDocument/2006/relationships" r:id="rId2"/>
          </a:graphicData>
        </a:graphic>
      </p:graphicFrame>
      <p:sp>
        <p:nvSpPr>
          <p:cNvPr id="5" name="テキスト ボックス 4">
            <a:extLst>
              <a:ext uri="{FF2B5EF4-FFF2-40B4-BE49-F238E27FC236}">
                <a16:creationId xmlns:a16="http://schemas.microsoft.com/office/drawing/2014/main" id="{E51BBFC7-7E43-201A-1B04-0A8239245532}"/>
              </a:ext>
            </a:extLst>
          </p:cNvPr>
          <p:cNvSpPr txBox="1"/>
          <p:nvPr/>
        </p:nvSpPr>
        <p:spPr>
          <a:xfrm>
            <a:off x="2486599" y="2763694"/>
            <a:ext cx="846707" cy="304699"/>
          </a:xfrm>
          <a:prstGeom prst="rect">
            <a:avLst/>
          </a:prstGeom>
          <a:noFill/>
        </p:spPr>
        <p:txBody>
          <a:bodyPr wrap="none" rtlCol="0">
            <a:spAutoFit/>
          </a:bodyPr>
          <a:lstStyle/>
          <a:p>
            <a:pPr>
              <a:lnSpc>
                <a:spcPct val="120000"/>
              </a:lnSpc>
            </a:pPr>
            <a:r>
              <a:rPr kumimoji="1" lang="en-US" altLang="ja-JP" sz="1200" dirty="0">
                <a:latin typeface="Meiryo" panose="020B0604030504040204" pitchFamily="34" charset="-128"/>
                <a:ea typeface="Meiryo" panose="020B0604030504040204" pitchFamily="34" charset="-128"/>
              </a:rPr>
              <a:t>(</a:t>
            </a:r>
            <a:r>
              <a:rPr kumimoji="1" lang="ja-JP" altLang="en-US" sz="1200">
                <a:latin typeface="Meiryo" panose="020B0604030504040204" pitchFamily="34" charset="-128"/>
                <a:ea typeface="Meiryo" panose="020B0604030504040204" pitchFamily="34" charset="-128"/>
              </a:rPr>
              <a:t>単位</a:t>
            </a:r>
            <a:r>
              <a:rPr kumimoji="1" lang="en-US" altLang="ja-JP" sz="1200" dirty="0">
                <a:latin typeface="Meiryo" panose="020B0604030504040204" pitchFamily="34" charset="-128"/>
                <a:ea typeface="Meiryo" panose="020B0604030504040204" pitchFamily="34" charset="-128"/>
              </a:rPr>
              <a:t>:</a:t>
            </a:r>
            <a:r>
              <a:rPr kumimoji="1" lang="ja-JP" altLang="en-US" sz="1200">
                <a:latin typeface="Meiryo" panose="020B0604030504040204" pitchFamily="34" charset="-128"/>
                <a:ea typeface="Meiryo" panose="020B0604030504040204" pitchFamily="34" charset="-128"/>
              </a:rPr>
              <a:t>億</a:t>
            </a:r>
            <a:r>
              <a:rPr kumimoji="1" lang="en-US" altLang="ja-JP" sz="1200" dirty="0">
                <a:latin typeface="Meiryo" panose="020B0604030504040204" pitchFamily="34" charset="-128"/>
                <a:ea typeface="Meiryo" panose="020B0604030504040204" pitchFamily="34" charset="-128"/>
              </a:rPr>
              <a:t>)</a:t>
            </a:r>
            <a:endParaRPr kumimoji="1" lang="ja-JP" altLang="en-US">
              <a:latin typeface="Meiryo" panose="020B0604030504040204" pitchFamily="34" charset="-128"/>
              <a:ea typeface="Meiryo" panose="020B0604030504040204" pitchFamily="34" charset="-128"/>
            </a:endParaRPr>
          </a:p>
        </p:txBody>
      </p:sp>
      <p:sp>
        <p:nvSpPr>
          <p:cNvPr id="6" name="テキスト ボックス 5">
            <a:extLst>
              <a:ext uri="{FF2B5EF4-FFF2-40B4-BE49-F238E27FC236}">
                <a16:creationId xmlns:a16="http://schemas.microsoft.com/office/drawing/2014/main" id="{59FBBA22-3052-C4F9-EB85-E7CD87CC4649}"/>
              </a:ext>
            </a:extLst>
          </p:cNvPr>
          <p:cNvSpPr txBox="1"/>
          <p:nvPr/>
        </p:nvSpPr>
        <p:spPr>
          <a:xfrm>
            <a:off x="851770" y="1295851"/>
            <a:ext cx="11184472" cy="927946"/>
          </a:xfrm>
          <a:prstGeom prst="rect">
            <a:avLst/>
          </a:prstGeom>
          <a:noFill/>
        </p:spPr>
        <p:txBody>
          <a:bodyPr wrap="none" rtlCol="0">
            <a:spAutoFit/>
          </a:bodyPr>
          <a:lstStyle/>
          <a:p>
            <a:pPr>
              <a:lnSpc>
                <a:spcPct val="120000"/>
              </a:lnSpc>
            </a:pPr>
            <a:r>
              <a:rPr kumimoji="1" lang="ja-JP" altLang="en-US">
                <a:latin typeface="Meiryo" panose="020B0604030504040204" pitchFamily="34" charset="-128"/>
                <a:ea typeface="Meiryo" panose="020B0604030504040204" pitchFamily="34" charset="-128"/>
              </a:rPr>
              <a:t>・全ての業界について</a:t>
            </a:r>
            <a:r>
              <a:rPr kumimoji="1" lang="en-US" altLang="ja-JP" dirty="0">
                <a:latin typeface="Meiryo" panose="020B0604030504040204" pitchFamily="34" charset="-128"/>
                <a:ea typeface="Meiryo" panose="020B0604030504040204" pitchFamily="34" charset="-128"/>
              </a:rPr>
              <a:t>DX</a:t>
            </a:r>
            <a:r>
              <a:rPr kumimoji="1" lang="ja-JP" altLang="en-US">
                <a:latin typeface="Meiryo" panose="020B0604030504040204" pitchFamily="34" charset="-128"/>
                <a:ea typeface="Meiryo" panose="020B0604030504040204" pitchFamily="34" charset="-128"/>
              </a:rPr>
              <a:t>の市場規模は拡大し</a:t>
            </a:r>
            <a:r>
              <a:rPr kumimoji="1" lang="ja-JP" altLang="en-US" sz="2800" b="1">
                <a:latin typeface="Meiryo" panose="020B0604030504040204" pitchFamily="34" charset="-128"/>
                <a:ea typeface="Meiryo" panose="020B0604030504040204" pitchFamily="34" charset="-128"/>
              </a:rPr>
              <a:t>将来性</a:t>
            </a:r>
            <a:r>
              <a:rPr kumimoji="1" lang="ja-JP" altLang="en-US">
                <a:latin typeface="Meiryo" panose="020B0604030504040204" pitchFamily="34" charset="-128"/>
                <a:ea typeface="Meiryo" panose="020B0604030504040204" pitchFamily="34" charset="-128"/>
              </a:rPr>
              <a:t>がある。</a:t>
            </a:r>
            <a:endParaRPr kumimoji="1" lang="en-US" altLang="ja-JP" dirty="0">
              <a:latin typeface="Meiryo" panose="020B0604030504040204" pitchFamily="34" charset="-128"/>
              <a:ea typeface="Meiryo" panose="020B0604030504040204" pitchFamily="34" charset="-128"/>
            </a:endParaRPr>
          </a:p>
          <a:p>
            <a:pPr>
              <a:lnSpc>
                <a:spcPct val="120000"/>
              </a:lnSpc>
            </a:pPr>
            <a:r>
              <a:rPr kumimoji="1" lang="ja-JP" altLang="en-US">
                <a:latin typeface="Meiryo" panose="020B0604030504040204" pitchFamily="34" charset="-128"/>
                <a:ea typeface="Meiryo" panose="020B0604030504040204" pitchFamily="34" charset="-128"/>
              </a:rPr>
              <a:t>・</a:t>
            </a:r>
            <a:r>
              <a:rPr kumimoji="1" lang="en-US" altLang="ja-JP" dirty="0">
                <a:latin typeface="Meiryo" panose="020B0604030504040204" pitchFamily="34" charset="-128"/>
                <a:ea typeface="Meiryo" panose="020B0604030504040204" pitchFamily="34" charset="-128"/>
              </a:rPr>
              <a:t>2023</a:t>
            </a:r>
            <a:r>
              <a:rPr kumimoji="1" lang="ja-JP" altLang="en-US">
                <a:latin typeface="Meiryo" panose="020B0604030504040204" pitchFamily="34" charset="-128"/>
                <a:ea typeface="Meiryo" panose="020B0604030504040204" pitchFamily="34" charset="-128"/>
              </a:rPr>
              <a:t>年度から見たときの</a:t>
            </a:r>
            <a:r>
              <a:rPr kumimoji="1" lang="en-US" altLang="ja-JP" dirty="0">
                <a:latin typeface="Meiryo" panose="020B0604030504040204" pitchFamily="34" charset="-128"/>
                <a:ea typeface="Meiryo" panose="020B0604030504040204" pitchFamily="34" charset="-128"/>
              </a:rPr>
              <a:t>2030</a:t>
            </a:r>
            <a:r>
              <a:rPr kumimoji="1" lang="ja-JP" altLang="en-US">
                <a:latin typeface="Meiryo" panose="020B0604030504040204" pitchFamily="34" charset="-128"/>
                <a:ea typeface="Meiryo" panose="020B0604030504040204" pitchFamily="34" charset="-128"/>
              </a:rPr>
              <a:t>年度の伸び率は</a:t>
            </a:r>
            <a:r>
              <a:rPr kumimoji="1" lang="ja-JP" altLang="en-US" b="1">
                <a:solidFill>
                  <a:srgbClr val="FF0000"/>
                </a:solidFill>
                <a:latin typeface="Meiryo" panose="020B0604030504040204" pitchFamily="34" charset="-128"/>
                <a:ea typeface="Meiryo" panose="020B0604030504040204" pitchFamily="34" charset="-128"/>
              </a:rPr>
              <a:t>運送業界</a:t>
            </a:r>
            <a:r>
              <a:rPr kumimoji="1" lang="en-US" altLang="ja-JP" b="1" dirty="0">
                <a:solidFill>
                  <a:srgbClr val="FF0000"/>
                </a:solidFill>
                <a:latin typeface="Meiryo" panose="020B0604030504040204" pitchFamily="34" charset="-128"/>
                <a:ea typeface="Meiryo" panose="020B0604030504040204" pitchFamily="34" charset="-128"/>
              </a:rPr>
              <a:t>(</a:t>
            </a:r>
            <a:r>
              <a:rPr kumimoji="1" lang="ja-JP" altLang="en-US" b="1">
                <a:solidFill>
                  <a:srgbClr val="FF0000"/>
                </a:solidFill>
                <a:latin typeface="Meiryo" panose="020B0604030504040204" pitchFamily="34" charset="-128"/>
                <a:ea typeface="Meiryo" panose="020B0604030504040204" pitchFamily="34" charset="-128"/>
              </a:rPr>
              <a:t>約</a:t>
            </a:r>
            <a:r>
              <a:rPr kumimoji="1" lang="en-US" altLang="ja-JP" b="1" dirty="0">
                <a:solidFill>
                  <a:srgbClr val="FF0000"/>
                </a:solidFill>
                <a:latin typeface="Meiryo" panose="020B0604030504040204" pitchFamily="34" charset="-128"/>
                <a:ea typeface="Meiryo" panose="020B0604030504040204" pitchFamily="34" charset="-128"/>
              </a:rPr>
              <a:t>2.70</a:t>
            </a:r>
            <a:r>
              <a:rPr kumimoji="1" lang="ja-JP" altLang="en-US" b="1">
                <a:solidFill>
                  <a:srgbClr val="FF0000"/>
                </a:solidFill>
                <a:latin typeface="Meiryo" panose="020B0604030504040204" pitchFamily="34" charset="-128"/>
                <a:ea typeface="Meiryo" panose="020B0604030504040204" pitchFamily="34" charset="-128"/>
              </a:rPr>
              <a:t>倍</a:t>
            </a:r>
            <a:r>
              <a:rPr kumimoji="1" lang="en-US" altLang="ja-JP" b="1" dirty="0">
                <a:solidFill>
                  <a:srgbClr val="FF0000"/>
                </a:solidFill>
                <a:latin typeface="Meiryo" panose="020B0604030504040204" pitchFamily="34" charset="-128"/>
                <a:ea typeface="Meiryo" panose="020B0604030504040204" pitchFamily="34" charset="-128"/>
              </a:rPr>
              <a:t>)</a:t>
            </a:r>
            <a:r>
              <a:rPr kumimoji="1" lang="ja-JP" altLang="en-US">
                <a:latin typeface="Meiryo" panose="020B0604030504040204" pitchFamily="34" charset="-128"/>
                <a:ea typeface="Meiryo" panose="020B0604030504040204" pitchFamily="34" charset="-128"/>
              </a:rPr>
              <a:t>と</a:t>
            </a:r>
            <a:r>
              <a:rPr kumimoji="1" lang="ja-JP" altLang="en-US" b="1">
                <a:solidFill>
                  <a:srgbClr val="FF0000"/>
                </a:solidFill>
                <a:latin typeface="Meiryo" panose="020B0604030504040204" pitchFamily="34" charset="-128"/>
                <a:ea typeface="Meiryo" panose="020B0604030504040204" pitchFamily="34" charset="-128"/>
              </a:rPr>
              <a:t>製造業</a:t>
            </a:r>
            <a:r>
              <a:rPr kumimoji="1" lang="en-US" altLang="ja-JP" b="1" dirty="0">
                <a:solidFill>
                  <a:srgbClr val="FF0000"/>
                </a:solidFill>
                <a:latin typeface="Meiryo" panose="020B0604030504040204" pitchFamily="34" charset="-128"/>
                <a:ea typeface="Meiryo" panose="020B0604030504040204" pitchFamily="34" charset="-128"/>
              </a:rPr>
              <a:t>(</a:t>
            </a:r>
            <a:r>
              <a:rPr kumimoji="1" lang="ja-JP" altLang="en-US" b="1">
                <a:solidFill>
                  <a:srgbClr val="FF0000"/>
                </a:solidFill>
                <a:latin typeface="Meiryo" panose="020B0604030504040204" pitchFamily="34" charset="-128"/>
                <a:ea typeface="Meiryo" panose="020B0604030504040204" pitchFamily="34" charset="-128"/>
              </a:rPr>
              <a:t>約</a:t>
            </a:r>
            <a:r>
              <a:rPr kumimoji="1" lang="en-US" altLang="ja-JP" b="1" dirty="0">
                <a:solidFill>
                  <a:srgbClr val="FF0000"/>
                </a:solidFill>
                <a:latin typeface="Meiryo" panose="020B0604030504040204" pitchFamily="34" charset="-128"/>
                <a:ea typeface="Meiryo" panose="020B0604030504040204" pitchFamily="34" charset="-128"/>
              </a:rPr>
              <a:t>2.35</a:t>
            </a:r>
            <a:r>
              <a:rPr kumimoji="1" lang="ja-JP" altLang="en-US" b="1">
                <a:solidFill>
                  <a:srgbClr val="FF0000"/>
                </a:solidFill>
                <a:latin typeface="Meiryo" panose="020B0604030504040204" pitchFamily="34" charset="-128"/>
                <a:ea typeface="Meiryo" panose="020B0604030504040204" pitchFamily="34" charset="-128"/>
              </a:rPr>
              <a:t>倍</a:t>
            </a:r>
            <a:r>
              <a:rPr kumimoji="1" lang="en-US" altLang="ja-JP" b="1" dirty="0">
                <a:solidFill>
                  <a:srgbClr val="FF0000"/>
                </a:solidFill>
                <a:latin typeface="Meiryo" panose="020B0604030504040204" pitchFamily="34" charset="-128"/>
                <a:ea typeface="Meiryo" panose="020B0604030504040204" pitchFamily="34" charset="-128"/>
              </a:rPr>
              <a:t>)</a:t>
            </a:r>
            <a:r>
              <a:rPr kumimoji="1" lang="ja-JP" altLang="en-US">
                <a:latin typeface="Meiryo" panose="020B0604030504040204" pitchFamily="34" charset="-128"/>
                <a:ea typeface="Meiryo" panose="020B0604030504040204" pitchFamily="34" charset="-128"/>
              </a:rPr>
              <a:t>で目覚ましい。</a:t>
            </a:r>
          </a:p>
        </p:txBody>
      </p:sp>
    </p:spTree>
    <p:extLst>
      <p:ext uri="{BB962C8B-B14F-4D97-AF65-F5344CB8AC3E}">
        <p14:creationId xmlns:p14="http://schemas.microsoft.com/office/powerpoint/2010/main" val="1820056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9AB7C90-A384-08CA-6A32-0023D661BE4C}"/>
              </a:ext>
            </a:extLst>
          </p:cNvPr>
          <p:cNvSpPr txBox="1"/>
          <p:nvPr/>
        </p:nvSpPr>
        <p:spPr>
          <a:xfrm>
            <a:off x="548013" y="115958"/>
            <a:ext cx="6106438" cy="658642"/>
          </a:xfrm>
          <a:prstGeom prst="rect">
            <a:avLst/>
          </a:prstGeom>
          <a:noFill/>
        </p:spPr>
        <p:txBody>
          <a:bodyPr wrap="square">
            <a:spAutoFit/>
          </a:bodyPr>
          <a:lstStyle/>
          <a:p>
            <a:pPr>
              <a:lnSpc>
                <a:spcPct val="120000"/>
              </a:lnSpc>
            </a:pPr>
            <a:r>
              <a:rPr kumimoji="1" lang="en-US" altLang="ja-JP" sz="3200" b="1" dirty="0">
                <a:latin typeface="Meiryo" panose="020B0604030504040204" pitchFamily="34" charset="-128"/>
                <a:ea typeface="Meiryo" panose="020B0604030504040204" pitchFamily="34" charset="-128"/>
              </a:rPr>
              <a:t>AI</a:t>
            </a:r>
            <a:r>
              <a:rPr kumimoji="1" lang="ja-JP" altLang="en-US" sz="3200" b="1">
                <a:latin typeface="Meiryo" panose="020B0604030504040204" pitchFamily="34" charset="-128"/>
                <a:ea typeface="Meiryo" panose="020B0604030504040204" pitchFamily="34" charset="-128"/>
              </a:rPr>
              <a:t>による働き方の変化</a:t>
            </a:r>
            <a:endParaRPr lang="ja-JP" altLang="en-US" sz="3200" b="1">
              <a:latin typeface="Meiryo" panose="020B0604030504040204" pitchFamily="34" charset="-128"/>
              <a:ea typeface="Meiryo" panose="020B0604030504040204" pitchFamily="34" charset="-128"/>
            </a:endParaRPr>
          </a:p>
        </p:txBody>
      </p:sp>
      <p:pic>
        <p:nvPicPr>
          <p:cNvPr id="7" name="図 6" descr="アプリケーション&#10;&#10;AI によって生成されたコンテンツは間違っている可能性があります。">
            <a:extLst>
              <a:ext uri="{FF2B5EF4-FFF2-40B4-BE49-F238E27FC236}">
                <a16:creationId xmlns:a16="http://schemas.microsoft.com/office/drawing/2014/main" id="{EAFC7D88-57AD-4233-0379-85C87E238AA2}"/>
              </a:ext>
            </a:extLst>
          </p:cNvPr>
          <p:cNvPicPr>
            <a:picLocks noChangeAspect="1"/>
          </p:cNvPicPr>
          <p:nvPr/>
        </p:nvPicPr>
        <p:blipFill>
          <a:blip r:embed="rId2"/>
          <a:stretch>
            <a:fillRect/>
          </a:stretch>
        </p:blipFill>
        <p:spPr>
          <a:xfrm>
            <a:off x="1349047" y="1793928"/>
            <a:ext cx="6612440" cy="4615330"/>
          </a:xfrm>
          <a:prstGeom prst="rect">
            <a:avLst/>
          </a:prstGeom>
        </p:spPr>
      </p:pic>
      <p:sp>
        <p:nvSpPr>
          <p:cNvPr id="8" name="テキスト ボックス 7">
            <a:extLst>
              <a:ext uri="{FF2B5EF4-FFF2-40B4-BE49-F238E27FC236}">
                <a16:creationId xmlns:a16="http://schemas.microsoft.com/office/drawing/2014/main" id="{EFAB2A9B-6D95-0956-525F-662346EBC968}"/>
              </a:ext>
            </a:extLst>
          </p:cNvPr>
          <p:cNvSpPr txBox="1"/>
          <p:nvPr/>
        </p:nvSpPr>
        <p:spPr>
          <a:xfrm>
            <a:off x="1349047" y="6409258"/>
            <a:ext cx="7218643" cy="410882"/>
          </a:xfrm>
          <a:prstGeom prst="rect">
            <a:avLst/>
          </a:prstGeom>
          <a:noFill/>
        </p:spPr>
        <p:txBody>
          <a:bodyPr wrap="none" rtlCol="0">
            <a:spAutoFit/>
          </a:bodyPr>
          <a:lstStyle/>
          <a:p>
            <a:pPr>
              <a:lnSpc>
                <a:spcPct val="120000"/>
              </a:lnSpc>
            </a:pPr>
            <a:r>
              <a:rPr lang="ja-JP" altLang="en-US" b="0" i="0">
                <a:solidFill>
                  <a:srgbClr val="1A1A1A"/>
                </a:solidFill>
                <a:effectLst/>
                <a:latin typeface="Meiryo" panose="020B0604030504040204" pitchFamily="34" charset="-128"/>
                <a:ea typeface="Meiryo" panose="020B0604030504040204" pitchFamily="34" charset="-128"/>
              </a:rPr>
              <a:t>出典：リクルートワークス研究所「全国就業実態パネル調査</a:t>
            </a:r>
            <a:r>
              <a:rPr lang="en-US" altLang="ja-JP" b="0" i="0" dirty="0">
                <a:solidFill>
                  <a:srgbClr val="1A1A1A"/>
                </a:solidFill>
                <a:effectLst/>
                <a:latin typeface="Meiryo" panose="020B0604030504040204" pitchFamily="34" charset="-128"/>
                <a:ea typeface="Meiryo" panose="020B0604030504040204" pitchFamily="34" charset="-128"/>
              </a:rPr>
              <a:t>2020</a:t>
            </a:r>
            <a:r>
              <a:rPr lang="ja-JP" altLang="en-US" b="0" i="0">
                <a:solidFill>
                  <a:srgbClr val="1A1A1A"/>
                </a:solidFill>
                <a:effectLst/>
                <a:latin typeface="Meiryo" panose="020B0604030504040204" pitchFamily="34" charset="-128"/>
                <a:ea typeface="Meiryo" panose="020B0604030504040204" pitchFamily="34" charset="-128"/>
              </a:rPr>
              <a:t>」</a:t>
            </a:r>
            <a:endParaRPr kumimoji="1" lang="ja-JP" altLang="en-US">
              <a:latin typeface="Meiryo" panose="020B0604030504040204" pitchFamily="34" charset="-128"/>
              <a:ea typeface="Meiryo" panose="020B0604030504040204" pitchFamily="34" charset="-128"/>
            </a:endParaRPr>
          </a:p>
        </p:txBody>
      </p:sp>
      <p:sp>
        <p:nvSpPr>
          <p:cNvPr id="9" name="テキスト ボックス 8">
            <a:extLst>
              <a:ext uri="{FF2B5EF4-FFF2-40B4-BE49-F238E27FC236}">
                <a16:creationId xmlns:a16="http://schemas.microsoft.com/office/drawing/2014/main" id="{2B4E3D9C-DD57-6EAB-3324-A2190B844B44}"/>
              </a:ext>
            </a:extLst>
          </p:cNvPr>
          <p:cNvSpPr txBox="1"/>
          <p:nvPr/>
        </p:nvSpPr>
        <p:spPr>
          <a:xfrm>
            <a:off x="1349047" y="1050648"/>
            <a:ext cx="9879628" cy="743280"/>
          </a:xfrm>
          <a:prstGeom prst="rect">
            <a:avLst/>
          </a:prstGeom>
          <a:noFill/>
        </p:spPr>
        <p:txBody>
          <a:bodyPr wrap="none" rtlCol="0">
            <a:spAutoFit/>
          </a:bodyPr>
          <a:lstStyle/>
          <a:p>
            <a:pPr>
              <a:lnSpc>
                <a:spcPct val="120000"/>
              </a:lnSpc>
            </a:pPr>
            <a:r>
              <a:rPr kumimoji="1" lang="ja-JP" altLang="en-US">
                <a:latin typeface="Meiryo" panose="020B0604030504040204" pitchFamily="34" charset="-128"/>
                <a:ea typeface="Meiryo" panose="020B0604030504040204" pitchFamily="34" charset="-128"/>
              </a:rPr>
              <a:t>・人と触れ合ったり、企画など</a:t>
            </a:r>
            <a:r>
              <a:rPr kumimoji="1" lang="ja-JP" altLang="en-US" b="1">
                <a:latin typeface="Meiryo" panose="020B0604030504040204" pitchFamily="34" charset="-128"/>
                <a:ea typeface="Meiryo" panose="020B0604030504040204" pitchFamily="34" charset="-128"/>
              </a:rPr>
              <a:t>創造性の高い仕事</a:t>
            </a:r>
            <a:r>
              <a:rPr kumimoji="1" lang="ja-JP" altLang="en-US">
                <a:latin typeface="Meiryo" panose="020B0604030504040204" pitchFamily="34" charset="-128"/>
                <a:ea typeface="Meiryo" panose="020B0604030504040204" pitchFamily="34" charset="-128"/>
              </a:rPr>
              <a:t>は残りやすい。</a:t>
            </a:r>
            <a:endParaRPr kumimoji="1" lang="en-US" altLang="ja-JP" dirty="0">
              <a:latin typeface="Meiryo" panose="020B0604030504040204" pitchFamily="34" charset="-128"/>
              <a:ea typeface="Meiryo" panose="020B0604030504040204" pitchFamily="34" charset="-128"/>
            </a:endParaRPr>
          </a:p>
          <a:p>
            <a:pPr>
              <a:lnSpc>
                <a:spcPct val="120000"/>
              </a:lnSpc>
            </a:pPr>
            <a:r>
              <a:rPr kumimoji="1" lang="ja-JP" altLang="en-US">
                <a:latin typeface="Meiryo" panose="020B0604030504040204" pitchFamily="34" charset="-128"/>
                <a:ea typeface="Meiryo" panose="020B0604030504040204" pitchFamily="34" charset="-128"/>
              </a:rPr>
              <a:t>・データ入力や数字を扱う仕事などの</a:t>
            </a:r>
            <a:r>
              <a:rPr kumimoji="1" lang="ja-JP" altLang="en-US" b="1">
                <a:latin typeface="Meiryo" panose="020B0604030504040204" pitchFamily="34" charset="-128"/>
                <a:ea typeface="Meiryo" panose="020B0604030504040204" pitchFamily="34" charset="-128"/>
              </a:rPr>
              <a:t>定型かつ自動化しやすいもの</a:t>
            </a:r>
            <a:r>
              <a:rPr kumimoji="1" lang="ja-JP" altLang="en-US">
                <a:latin typeface="Meiryo" panose="020B0604030504040204" pitchFamily="34" charset="-128"/>
                <a:ea typeface="Meiryo" panose="020B0604030504040204" pitchFamily="34" charset="-128"/>
              </a:rPr>
              <a:t>はなくなる可能性が高い。</a:t>
            </a:r>
          </a:p>
        </p:txBody>
      </p:sp>
    </p:spTree>
    <p:extLst>
      <p:ext uri="{BB962C8B-B14F-4D97-AF65-F5344CB8AC3E}">
        <p14:creationId xmlns:p14="http://schemas.microsoft.com/office/powerpoint/2010/main" val="2226258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677FA31-A290-2D80-FE00-12B5AEC1BDB2}"/>
              </a:ext>
            </a:extLst>
          </p:cNvPr>
          <p:cNvSpPr txBox="1"/>
          <p:nvPr/>
        </p:nvSpPr>
        <p:spPr>
          <a:xfrm>
            <a:off x="751562" y="1322483"/>
            <a:ext cx="4698722" cy="658642"/>
          </a:xfrm>
          <a:prstGeom prst="rect">
            <a:avLst/>
          </a:prstGeom>
          <a:noFill/>
        </p:spPr>
        <p:txBody>
          <a:bodyPr wrap="none" rtlCol="0">
            <a:spAutoFit/>
          </a:bodyPr>
          <a:lstStyle/>
          <a:p>
            <a:pPr>
              <a:lnSpc>
                <a:spcPct val="120000"/>
              </a:lnSpc>
            </a:pPr>
            <a:r>
              <a:rPr kumimoji="1" lang="ja-JP" altLang="en-US" sz="2400" b="1">
                <a:latin typeface="Meiryo" panose="020B0604030504040204" pitchFamily="34" charset="-128"/>
                <a:ea typeface="Meiryo" panose="020B0604030504040204" pitchFamily="34" charset="-128"/>
              </a:rPr>
              <a:t>デジタル化は</a:t>
            </a:r>
            <a:r>
              <a:rPr kumimoji="1" lang="ja-JP" altLang="en-US" sz="3200" b="1">
                <a:solidFill>
                  <a:srgbClr val="FF0000"/>
                </a:solidFill>
                <a:latin typeface="Meiryo" panose="020B0604030504040204" pitchFamily="34" charset="-128"/>
                <a:ea typeface="Meiryo" panose="020B0604030504040204" pitchFamily="34" charset="-128"/>
              </a:rPr>
              <a:t>３つ</a:t>
            </a:r>
            <a:r>
              <a:rPr kumimoji="1" lang="ja-JP" altLang="en-US" sz="2400" b="1">
                <a:latin typeface="Meiryo" panose="020B0604030504040204" pitchFamily="34" charset="-128"/>
                <a:ea typeface="Meiryo" panose="020B0604030504040204" pitchFamily="34" charset="-128"/>
              </a:rPr>
              <a:t>の段階がある</a:t>
            </a:r>
          </a:p>
        </p:txBody>
      </p:sp>
      <p:sp>
        <p:nvSpPr>
          <p:cNvPr id="6" name="ホームベース 5">
            <a:extLst>
              <a:ext uri="{FF2B5EF4-FFF2-40B4-BE49-F238E27FC236}">
                <a16:creationId xmlns:a16="http://schemas.microsoft.com/office/drawing/2014/main" id="{A171A35D-0FD0-B0B1-0EB0-F42995934164}"/>
              </a:ext>
            </a:extLst>
          </p:cNvPr>
          <p:cNvSpPr/>
          <p:nvPr/>
        </p:nvSpPr>
        <p:spPr>
          <a:xfrm>
            <a:off x="951978" y="2229632"/>
            <a:ext cx="3043824" cy="805116"/>
          </a:xfrm>
          <a:prstGeom prst="homePlat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20000"/>
              </a:lnSpc>
            </a:pPr>
            <a:r>
              <a:rPr kumimoji="1" lang="ja-JP" altLang="en-US">
                <a:latin typeface="Meiryo" panose="020B0604030504040204" pitchFamily="34" charset="-128"/>
                <a:ea typeface="Meiryo" panose="020B0604030504040204" pitchFamily="34" charset="-128"/>
              </a:rPr>
              <a:t>デジタイぜーション</a:t>
            </a:r>
          </a:p>
        </p:txBody>
      </p:sp>
      <p:sp>
        <p:nvSpPr>
          <p:cNvPr id="7" name="ホームベース 6">
            <a:extLst>
              <a:ext uri="{FF2B5EF4-FFF2-40B4-BE49-F238E27FC236}">
                <a16:creationId xmlns:a16="http://schemas.microsoft.com/office/drawing/2014/main" id="{F38EB07B-3E14-AC90-83CC-23C31E6910DD}"/>
              </a:ext>
            </a:extLst>
          </p:cNvPr>
          <p:cNvSpPr/>
          <p:nvPr/>
        </p:nvSpPr>
        <p:spPr>
          <a:xfrm>
            <a:off x="7800438" y="2229632"/>
            <a:ext cx="3043824" cy="805116"/>
          </a:xfrm>
          <a:prstGeom prst="homePlat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20000"/>
              </a:lnSpc>
            </a:pPr>
            <a:r>
              <a:rPr kumimoji="1" lang="ja-JP" altLang="en-US">
                <a:latin typeface="Meiryo" panose="020B0604030504040204" pitchFamily="34" charset="-128"/>
                <a:ea typeface="Meiryo" panose="020B0604030504040204" pitchFamily="34" charset="-128"/>
              </a:rPr>
              <a:t>デジタルトランスフォーメーション</a:t>
            </a:r>
            <a:r>
              <a:rPr kumimoji="1" lang="en-US" altLang="ja-JP" dirty="0">
                <a:latin typeface="Meiryo" panose="020B0604030504040204" pitchFamily="34" charset="-128"/>
                <a:ea typeface="Meiryo" panose="020B0604030504040204" pitchFamily="34" charset="-128"/>
              </a:rPr>
              <a:t>(DX)</a:t>
            </a:r>
            <a:endParaRPr kumimoji="1" lang="ja-JP" altLang="en-US">
              <a:latin typeface="Meiryo" panose="020B0604030504040204" pitchFamily="34" charset="-128"/>
              <a:ea typeface="Meiryo" panose="020B0604030504040204" pitchFamily="34" charset="-128"/>
            </a:endParaRPr>
          </a:p>
        </p:txBody>
      </p:sp>
      <p:sp>
        <p:nvSpPr>
          <p:cNvPr id="8" name="ホームベース 7">
            <a:extLst>
              <a:ext uri="{FF2B5EF4-FFF2-40B4-BE49-F238E27FC236}">
                <a16:creationId xmlns:a16="http://schemas.microsoft.com/office/drawing/2014/main" id="{9735D6B0-2E6A-DB5D-A27F-A1BEC229D549}"/>
              </a:ext>
            </a:extLst>
          </p:cNvPr>
          <p:cNvSpPr/>
          <p:nvPr/>
        </p:nvSpPr>
        <p:spPr>
          <a:xfrm>
            <a:off x="4376208" y="2229632"/>
            <a:ext cx="3043824" cy="805116"/>
          </a:xfrm>
          <a:prstGeom prst="homePlat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20000"/>
              </a:lnSpc>
            </a:pPr>
            <a:r>
              <a:rPr kumimoji="1" lang="ja-JP" altLang="en-US">
                <a:latin typeface="Meiryo" panose="020B0604030504040204" pitchFamily="34" charset="-128"/>
                <a:ea typeface="Meiryo" panose="020B0604030504040204" pitchFamily="34" charset="-128"/>
              </a:rPr>
              <a:t>デジタライゼーション</a:t>
            </a:r>
          </a:p>
        </p:txBody>
      </p:sp>
      <p:sp>
        <p:nvSpPr>
          <p:cNvPr id="10" name="テキスト ボックス 9">
            <a:extLst>
              <a:ext uri="{FF2B5EF4-FFF2-40B4-BE49-F238E27FC236}">
                <a16:creationId xmlns:a16="http://schemas.microsoft.com/office/drawing/2014/main" id="{68B7046C-A38E-BB7E-58A9-6C80A6B15918}"/>
              </a:ext>
            </a:extLst>
          </p:cNvPr>
          <p:cNvSpPr txBox="1"/>
          <p:nvPr/>
        </p:nvSpPr>
        <p:spPr>
          <a:xfrm>
            <a:off x="471803" y="152582"/>
            <a:ext cx="5109091" cy="658642"/>
          </a:xfrm>
          <a:prstGeom prst="rect">
            <a:avLst/>
          </a:prstGeom>
          <a:noFill/>
        </p:spPr>
        <p:txBody>
          <a:bodyPr wrap="none" rtlCol="0">
            <a:spAutoFit/>
          </a:bodyPr>
          <a:lstStyle/>
          <a:p>
            <a:pPr>
              <a:lnSpc>
                <a:spcPct val="120000"/>
              </a:lnSpc>
            </a:pPr>
            <a:r>
              <a:rPr kumimoji="1" lang="ja-JP" altLang="en-US" sz="3200" b="1">
                <a:latin typeface="Meiryo" panose="020B0604030504040204" pitchFamily="34" charset="-128"/>
                <a:ea typeface="Meiryo" panose="020B0604030504040204" pitchFamily="34" charset="-128"/>
              </a:rPr>
              <a:t>デジタル化のフローと定義</a:t>
            </a:r>
          </a:p>
        </p:txBody>
      </p:sp>
      <p:sp>
        <p:nvSpPr>
          <p:cNvPr id="11" name="テキスト ボックス 10">
            <a:extLst>
              <a:ext uri="{FF2B5EF4-FFF2-40B4-BE49-F238E27FC236}">
                <a16:creationId xmlns:a16="http://schemas.microsoft.com/office/drawing/2014/main" id="{FF3322EC-94FB-08DE-F9B7-347A7A54EFCB}"/>
              </a:ext>
            </a:extLst>
          </p:cNvPr>
          <p:cNvSpPr txBox="1"/>
          <p:nvPr/>
        </p:nvSpPr>
        <p:spPr>
          <a:xfrm>
            <a:off x="951978" y="3155842"/>
            <a:ext cx="2877711" cy="340093"/>
          </a:xfrm>
          <a:prstGeom prst="rect">
            <a:avLst/>
          </a:prstGeom>
          <a:noFill/>
        </p:spPr>
        <p:txBody>
          <a:bodyPr wrap="none" rtlCol="0">
            <a:spAutoFit/>
          </a:bodyPr>
          <a:lstStyle/>
          <a:p>
            <a:pPr>
              <a:lnSpc>
                <a:spcPct val="120000"/>
              </a:lnSpc>
            </a:pPr>
            <a:r>
              <a:rPr kumimoji="1" lang="ja-JP" altLang="en-US" sz="1400" b="1">
                <a:solidFill>
                  <a:srgbClr val="FF0000"/>
                </a:solidFill>
                <a:latin typeface="Meiryo" panose="020B0604030504040204" pitchFamily="34" charset="-128"/>
                <a:ea typeface="Meiryo" panose="020B0604030504040204" pitchFamily="34" charset="-128"/>
              </a:rPr>
              <a:t>アナログ</a:t>
            </a:r>
            <a:r>
              <a:rPr kumimoji="1" lang="ja-JP" altLang="en-US" sz="1400" b="1">
                <a:latin typeface="Meiryo" panose="020B0604030504040204" pitchFamily="34" charset="-128"/>
                <a:ea typeface="Meiryo" panose="020B0604030504040204" pitchFamily="34" charset="-128"/>
              </a:rPr>
              <a:t>からデジタル化すること</a:t>
            </a:r>
          </a:p>
        </p:txBody>
      </p:sp>
      <p:sp>
        <p:nvSpPr>
          <p:cNvPr id="12" name="テキスト ボックス 11">
            <a:extLst>
              <a:ext uri="{FF2B5EF4-FFF2-40B4-BE49-F238E27FC236}">
                <a16:creationId xmlns:a16="http://schemas.microsoft.com/office/drawing/2014/main" id="{3D66DC60-6DD4-369F-0B07-FBBB59C9AD33}"/>
              </a:ext>
            </a:extLst>
          </p:cNvPr>
          <p:cNvSpPr txBox="1"/>
          <p:nvPr/>
        </p:nvSpPr>
        <p:spPr>
          <a:xfrm>
            <a:off x="4332029" y="3141678"/>
            <a:ext cx="3057247" cy="340093"/>
          </a:xfrm>
          <a:prstGeom prst="rect">
            <a:avLst/>
          </a:prstGeom>
          <a:noFill/>
        </p:spPr>
        <p:txBody>
          <a:bodyPr wrap="none" rtlCol="0">
            <a:spAutoFit/>
          </a:bodyPr>
          <a:lstStyle/>
          <a:p>
            <a:pPr>
              <a:lnSpc>
                <a:spcPct val="120000"/>
              </a:lnSpc>
            </a:pPr>
            <a:r>
              <a:rPr kumimoji="1" lang="ja-JP" altLang="en-US" sz="1400" b="1">
                <a:solidFill>
                  <a:srgbClr val="FF0000"/>
                </a:solidFill>
                <a:latin typeface="Meiryo" panose="020B0604030504040204" pitchFamily="34" charset="-128"/>
                <a:ea typeface="Meiryo" panose="020B0604030504040204" pitchFamily="34" charset="-128"/>
              </a:rPr>
              <a:t>業務プロセス</a:t>
            </a:r>
            <a:r>
              <a:rPr kumimoji="1" lang="ja-JP" altLang="en-US" sz="1400" b="1">
                <a:latin typeface="Meiryo" panose="020B0604030504040204" pitchFamily="34" charset="-128"/>
                <a:ea typeface="Meiryo" panose="020B0604030504040204" pitchFamily="34" charset="-128"/>
              </a:rPr>
              <a:t>をデジタル化すること</a:t>
            </a:r>
          </a:p>
        </p:txBody>
      </p:sp>
      <p:sp>
        <p:nvSpPr>
          <p:cNvPr id="13" name="テキスト ボックス 12">
            <a:extLst>
              <a:ext uri="{FF2B5EF4-FFF2-40B4-BE49-F238E27FC236}">
                <a16:creationId xmlns:a16="http://schemas.microsoft.com/office/drawing/2014/main" id="{EC5BA691-F4D4-B3B8-747F-04E633C24217}"/>
              </a:ext>
            </a:extLst>
          </p:cNvPr>
          <p:cNvSpPr txBox="1"/>
          <p:nvPr/>
        </p:nvSpPr>
        <p:spPr>
          <a:xfrm>
            <a:off x="7800438" y="3144414"/>
            <a:ext cx="4314001" cy="598625"/>
          </a:xfrm>
          <a:prstGeom prst="rect">
            <a:avLst/>
          </a:prstGeom>
          <a:noFill/>
        </p:spPr>
        <p:txBody>
          <a:bodyPr wrap="none" rtlCol="0">
            <a:spAutoFit/>
          </a:bodyPr>
          <a:lstStyle/>
          <a:p>
            <a:pPr>
              <a:lnSpc>
                <a:spcPct val="120000"/>
              </a:lnSpc>
            </a:pPr>
            <a:r>
              <a:rPr lang="ja-JP" altLang="en-US" sz="1400" b="1" i="0">
                <a:solidFill>
                  <a:srgbClr val="333333"/>
                </a:solidFill>
                <a:effectLst/>
                <a:latin typeface="Meiryo" panose="020B0604030504040204" pitchFamily="34" charset="-128"/>
                <a:ea typeface="Meiryo" panose="020B0604030504040204" pitchFamily="34" charset="-128"/>
              </a:rPr>
              <a:t>デジタル化によって新たな価値を創出し、</a:t>
            </a:r>
            <a:endParaRPr lang="en-US" altLang="ja-JP" sz="1400" b="1" i="0" dirty="0">
              <a:solidFill>
                <a:srgbClr val="333333"/>
              </a:solidFill>
              <a:effectLst/>
              <a:latin typeface="Meiryo" panose="020B0604030504040204" pitchFamily="34" charset="-128"/>
              <a:ea typeface="Meiryo" panose="020B0604030504040204" pitchFamily="34" charset="-128"/>
            </a:endParaRPr>
          </a:p>
          <a:p>
            <a:pPr>
              <a:lnSpc>
                <a:spcPct val="120000"/>
              </a:lnSpc>
            </a:pPr>
            <a:r>
              <a:rPr lang="ja-JP" altLang="en-US" sz="1400" b="1" i="0">
                <a:solidFill>
                  <a:srgbClr val="FF0000"/>
                </a:solidFill>
                <a:effectLst/>
                <a:latin typeface="Meiryo" panose="020B0604030504040204" pitchFamily="34" charset="-128"/>
                <a:ea typeface="Meiryo" panose="020B0604030504040204" pitchFamily="34" charset="-128"/>
              </a:rPr>
              <a:t>ビジネスモデルや企業のあり方</a:t>
            </a:r>
            <a:r>
              <a:rPr lang="ja-JP" altLang="en-US" sz="1400" b="1" i="0">
                <a:solidFill>
                  <a:srgbClr val="333333"/>
                </a:solidFill>
                <a:effectLst/>
                <a:latin typeface="Meiryo" panose="020B0604030504040204" pitchFamily="34" charset="-128"/>
                <a:ea typeface="Meiryo" panose="020B0604030504040204" pitchFamily="34" charset="-128"/>
              </a:rPr>
              <a:t>を変革していくこと</a:t>
            </a:r>
            <a:endParaRPr kumimoji="1" lang="ja-JP" altLang="en-US" sz="1400" b="1">
              <a:latin typeface="Meiryo" panose="020B0604030504040204" pitchFamily="34" charset="-128"/>
              <a:ea typeface="Meiryo" panose="020B0604030504040204" pitchFamily="34" charset="-128"/>
            </a:endParaRPr>
          </a:p>
        </p:txBody>
      </p:sp>
      <p:sp>
        <p:nvSpPr>
          <p:cNvPr id="14" name="上カーブ矢印 13">
            <a:extLst>
              <a:ext uri="{FF2B5EF4-FFF2-40B4-BE49-F238E27FC236}">
                <a16:creationId xmlns:a16="http://schemas.microsoft.com/office/drawing/2014/main" id="{914E3FD7-ED08-7946-C9F3-B518A3C4CC0A}"/>
              </a:ext>
            </a:extLst>
          </p:cNvPr>
          <p:cNvSpPr/>
          <p:nvPr/>
        </p:nvSpPr>
        <p:spPr>
          <a:xfrm>
            <a:off x="6972177" y="3717690"/>
            <a:ext cx="1656522" cy="874644"/>
          </a:xfrm>
          <a:prstGeom prst="curvedUpArrow">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20000"/>
              </a:lnSpc>
            </a:pPr>
            <a:endParaRPr kumimoji="1" lang="ja-JP" altLang="en-US">
              <a:solidFill>
                <a:schemeClr val="tx1"/>
              </a:solidFill>
              <a:latin typeface="Meiryo" panose="020B0604030504040204" pitchFamily="34" charset="-128"/>
              <a:ea typeface="Meiryo" panose="020B0604030504040204" pitchFamily="34" charset="-128"/>
            </a:endParaRPr>
          </a:p>
        </p:txBody>
      </p:sp>
      <p:sp>
        <p:nvSpPr>
          <p:cNvPr id="15" name="テキスト ボックス 14">
            <a:extLst>
              <a:ext uri="{FF2B5EF4-FFF2-40B4-BE49-F238E27FC236}">
                <a16:creationId xmlns:a16="http://schemas.microsoft.com/office/drawing/2014/main" id="{BF3EDA65-A681-FC9B-1A15-A9E971B288AE}"/>
              </a:ext>
            </a:extLst>
          </p:cNvPr>
          <p:cNvSpPr txBox="1"/>
          <p:nvPr/>
        </p:nvSpPr>
        <p:spPr>
          <a:xfrm>
            <a:off x="5816561" y="4683875"/>
            <a:ext cx="4688656" cy="743280"/>
          </a:xfrm>
          <a:prstGeom prst="rect">
            <a:avLst/>
          </a:prstGeom>
          <a:noFill/>
        </p:spPr>
        <p:txBody>
          <a:bodyPr wrap="none" rtlCol="0">
            <a:spAutoFit/>
          </a:bodyPr>
          <a:lstStyle/>
          <a:p>
            <a:pPr>
              <a:lnSpc>
                <a:spcPct val="120000"/>
              </a:lnSpc>
            </a:pPr>
            <a:r>
              <a:rPr kumimoji="1" lang="en-US" altLang="ja-JP" b="1" dirty="0">
                <a:latin typeface="Meiryo" panose="020B0604030504040204" pitchFamily="34" charset="-128"/>
                <a:ea typeface="Meiryo" panose="020B0604030504040204" pitchFamily="34" charset="-128"/>
              </a:rPr>
              <a:t>DX</a:t>
            </a:r>
            <a:r>
              <a:rPr kumimoji="1" lang="ja-JP" altLang="en-US" b="1">
                <a:latin typeface="Meiryo" panose="020B0604030504040204" pitchFamily="34" charset="-128"/>
                <a:ea typeface="Meiryo" panose="020B0604030504040204" pitchFamily="34" charset="-128"/>
              </a:rPr>
              <a:t>ではさらに経営戦略</a:t>
            </a:r>
            <a:r>
              <a:rPr lang="ja-JP" altLang="en-US" b="1">
                <a:latin typeface="Meiryo" panose="020B0604030504040204" pitchFamily="34" charset="-128"/>
                <a:ea typeface="Meiryo" panose="020B0604030504040204" pitchFamily="34" charset="-128"/>
              </a:rPr>
              <a:t>、</a:t>
            </a:r>
            <a:r>
              <a:rPr kumimoji="1" lang="ja-JP" altLang="en-US" b="1">
                <a:latin typeface="Meiryo" panose="020B0604030504040204" pitchFamily="34" charset="-128"/>
                <a:ea typeface="Meiryo" panose="020B0604030504040204" pitchFamily="34" charset="-128"/>
              </a:rPr>
              <a:t>組織構造レベルで</a:t>
            </a:r>
            <a:endParaRPr kumimoji="1" lang="en-US" altLang="ja-JP" b="1" dirty="0">
              <a:latin typeface="Meiryo" panose="020B0604030504040204" pitchFamily="34" charset="-128"/>
              <a:ea typeface="Meiryo" panose="020B0604030504040204" pitchFamily="34" charset="-128"/>
            </a:endParaRPr>
          </a:p>
          <a:p>
            <a:pPr>
              <a:lnSpc>
                <a:spcPct val="120000"/>
              </a:lnSpc>
            </a:pPr>
            <a:r>
              <a:rPr kumimoji="1" lang="ja-JP" altLang="en-US" b="1">
                <a:latin typeface="Meiryo" panose="020B0604030504040204" pitchFamily="34" charset="-128"/>
                <a:ea typeface="Meiryo" panose="020B0604030504040204" pitchFamily="34" charset="-128"/>
              </a:rPr>
              <a:t>企業を変革する</a:t>
            </a:r>
          </a:p>
        </p:txBody>
      </p:sp>
      <p:cxnSp>
        <p:nvCxnSpPr>
          <p:cNvPr id="18" name="直線コネクタ 17">
            <a:extLst>
              <a:ext uri="{FF2B5EF4-FFF2-40B4-BE49-F238E27FC236}">
                <a16:creationId xmlns:a16="http://schemas.microsoft.com/office/drawing/2014/main" id="{CDC67C29-3A2D-3CE6-248F-5ED80B6C667D}"/>
              </a:ext>
            </a:extLst>
          </p:cNvPr>
          <p:cNvCxnSpPr>
            <a:cxnSpLocks/>
          </p:cNvCxnSpPr>
          <p:nvPr/>
        </p:nvCxnSpPr>
        <p:spPr>
          <a:xfrm>
            <a:off x="471803" y="969196"/>
            <a:ext cx="11248393"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5500885"/>
      </p:ext>
    </p:extLst>
  </p:cSld>
  <p:clrMapOvr>
    <a:masterClrMapping/>
  </p:clrMapOvr>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304</TotalTime>
  <Words>1433</Words>
  <Application>Microsoft Macintosh PowerPoint</Application>
  <PresentationFormat>ワイド画面</PresentationFormat>
  <Paragraphs>167</Paragraphs>
  <Slides>17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17</vt:i4>
      </vt:variant>
    </vt:vector>
  </HeadingPairs>
  <TitlesOfParts>
    <vt:vector size="22" baseType="lpstr">
      <vt:lpstr>Meiryo</vt:lpstr>
      <vt:lpstr>Arial</vt:lpstr>
      <vt:lpstr>Century Gothic</vt:lpstr>
      <vt:lpstr>Wingdings 3</vt:lpstr>
      <vt:lpstr>ウィスプ</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shiono</dc:creator>
  <cp:lastModifiedBy>@ shiono</cp:lastModifiedBy>
  <cp:revision>173</cp:revision>
  <dcterms:created xsi:type="dcterms:W3CDTF">2025-02-17T14:18:15Z</dcterms:created>
  <dcterms:modified xsi:type="dcterms:W3CDTF">2025-02-18T05:38:58Z</dcterms:modified>
</cp:coreProperties>
</file>