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71" r:id="rId3"/>
    <p:sldId id="257" r:id="rId4"/>
    <p:sldId id="258" r:id="rId5"/>
    <p:sldId id="259" r:id="rId6"/>
    <p:sldId id="260" r:id="rId7"/>
    <p:sldId id="261" r:id="rId8"/>
    <p:sldId id="262" r:id="rId9"/>
    <p:sldId id="263" r:id="rId10"/>
    <p:sldId id="264" r:id="rId11"/>
    <p:sldId id="267" r:id="rId12"/>
    <p:sldId id="270" r:id="rId13"/>
    <p:sldId id="265" r:id="rId14"/>
    <p:sldId id="266"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89" autoAdjust="0"/>
  </p:normalViewPr>
  <p:slideViewPr>
    <p:cSldViewPr snapToGrid="0">
      <p:cViewPr>
        <p:scale>
          <a:sx n="63" d="100"/>
          <a:sy n="63" d="100"/>
        </p:scale>
        <p:origin x="1348" y="4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say\OneDrive\&#12487;&#12473;&#12463;&#12488;&#12483;&#12503;\&#21330;&#26989;&#35542;&#25991;\&#20107;&#21209;&#25152;&#21029;&#26376;&#21029;&#12372;&#12415;&#21454;&#38598;&#3732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t>東京都の事務所別月別ごみ収集量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Sheet1!$B$37:$B$96</c:f>
              <c:numCache>
                <c:formatCode>yyyy"年"m"月";@</c:formatCode>
                <c:ptCount val="60"/>
                <c:pt idx="0">
                  <c:v>42095</c:v>
                </c:pt>
                <c:pt idx="1">
                  <c:v>42125</c:v>
                </c:pt>
                <c:pt idx="2">
                  <c:v>42156</c:v>
                </c:pt>
                <c:pt idx="3">
                  <c:v>42186</c:v>
                </c:pt>
                <c:pt idx="4">
                  <c:v>42217</c:v>
                </c:pt>
                <c:pt idx="5">
                  <c:v>42248</c:v>
                </c:pt>
                <c:pt idx="6">
                  <c:v>42278</c:v>
                </c:pt>
                <c:pt idx="7">
                  <c:v>42309</c:v>
                </c:pt>
                <c:pt idx="8">
                  <c:v>42339</c:v>
                </c:pt>
                <c:pt idx="9">
                  <c:v>42370</c:v>
                </c:pt>
                <c:pt idx="10">
                  <c:v>42401</c:v>
                </c:pt>
                <c:pt idx="11">
                  <c:v>42430</c:v>
                </c:pt>
                <c:pt idx="12">
                  <c:v>42461</c:v>
                </c:pt>
                <c:pt idx="13">
                  <c:v>42491</c:v>
                </c:pt>
                <c:pt idx="14">
                  <c:v>42522</c:v>
                </c:pt>
                <c:pt idx="15">
                  <c:v>42552</c:v>
                </c:pt>
                <c:pt idx="16">
                  <c:v>42583</c:v>
                </c:pt>
                <c:pt idx="17">
                  <c:v>42614</c:v>
                </c:pt>
                <c:pt idx="18">
                  <c:v>42644</c:v>
                </c:pt>
                <c:pt idx="19">
                  <c:v>42675</c:v>
                </c:pt>
                <c:pt idx="20">
                  <c:v>42705</c:v>
                </c:pt>
                <c:pt idx="21">
                  <c:v>42736</c:v>
                </c:pt>
                <c:pt idx="22">
                  <c:v>42767</c:v>
                </c:pt>
                <c:pt idx="23">
                  <c:v>42795</c:v>
                </c:pt>
                <c:pt idx="24">
                  <c:v>42826</c:v>
                </c:pt>
                <c:pt idx="25">
                  <c:v>42856</c:v>
                </c:pt>
                <c:pt idx="26">
                  <c:v>42887</c:v>
                </c:pt>
                <c:pt idx="27">
                  <c:v>42917</c:v>
                </c:pt>
                <c:pt idx="28">
                  <c:v>42948</c:v>
                </c:pt>
                <c:pt idx="29">
                  <c:v>42979</c:v>
                </c:pt>
                <c:pt idx="30">
                  <c:v>43009</c:v>
                </c:pt>
                <c:pt idx="31">
                  <c:v>43040</c:v>
                </c:pt>
                <c:pt idx="32">
                  <c:v>43070</c:v>
                </c:pt>
                <c:pt idx="33">
                  <c:v>43101</c:v>
                </c:pt>
                <c:pt idx="34">
                  <c:v>43132</c:v>
                </c:pt>
                <c:pt idx="35">
                  <c:v>43160</c:v>
                </c:pt>
                <c:pt idx="36">
                  <c:v>43191</c:v>
                </c:pt>
                <c:pt idx="37">
                  <c:v>43221</c:v>
                </c:pt>
                <c:pt idx="38">
                  <c:v>43252</c:v>
                </c:pt>
                <c:pt idx="39">
                  <c:v>43282</c:v>
                </c:pt>
                <c:pt idx="40">
                  <c:v>43313</c:v>
                </c:pt>
                <c:pt idx="41">
                  <c:v>43344</c:v>
                </c:pt>
                <c:pt idx="42">
                  <c:v>43374</c:v>
                </c:pt>
                <c:pt idx="43">
                  <c:v>43405</c:v>
                </c:pt>
                <c:pt idx="44">
                  <c:v>43435</c:v>
                </c:pt>
                <c:pt idx="45">
                  <c:v>43466</c:v>
                </c:pt>
                <c:pt idx="46">
                  <c:v>43497</c:v>
                </c:pt>
                <c:pt idx="47">
                  <c:v>43525</c:v>
                </c:pt>
                <c:pt idx="48">
                  <c:v>43556</c:v>
                </c:pt>
                <c:pt idx="49">
                  <c:v>43586</c:v>
                </c:pt>
                <c:pt idx="50">
                  <c:v>43617</c:v>
                </c:pt>
                <c:pt idx="51">
                  <c:v>43647</c:v>
                </c:pt>
                <c:pt idx="52">
                  <c:v>43678</c:v>
                </c:pt>
                <c:pt idx="53">
                  <c:v>43709</c:v>
                </c:pt>
                <c:pt idx="54">
                  <c:v>43739</c:v>
                </c:pt>
                <c:pt idx="55">
                  <c:v>43770</c:v>
                </c:pt>
                <c:pt idx="56">
                  <c:v>43800</c:v>
                </c:pt>
                <c:pt idx="57">
                  <c:v>43831</c:v>
                </c:pt>
                <c:pt idx="58">
                  <c:v>43862</c:v>
                </c:pt>
                <c:pt idx="59">
                  <c:v>43891</c:v>
                </c:pt>
              </c:numCache>
            </c:numRef>
          </c:cat>
          <c:val>
            <c:numRef>
              <c:f>Sheet1!$C$37:$C$96</c:f>
              <c:numCache>
                <c:formatCode>General</c:formatCode>
                <c:ptCount val="60"/>
                <c:pt idx="0">
                  <c:v>234188.47</c:v>
                </c:pt>
                <c:pt idx="1">
                  <c:v>235995.68</c:v>
                </c:pt>
                <c:pt idx="2">
                  <c:v>234177.26</c:v>
                </c:pt>
                <c:pt idx="3">
                  <c:v>241209.66</c:v>
                </c:pt>
                <c:pt idx="4">
                  <c:v>223246.96</c:v>
                </c:pt>
                <c:pt idx="5">
                  <c:v>231797.74</c:v>
                </c:pt>
                <c:pt idx="6">
                  <c:v>233828.15</c:v>
                </c:pt>
                <c:pt idx="7">
                  <c:v>225975.27</c:v>
                </c:pt>
                <c:pt idx="8">
                  <c:v>259377.62</c:v>
                </c:pt>
                <c:pt idx="9">
                  <c:v>222015.28</c:v>
                </c:pt>
                <c:pt idx="10">
                  <c:v>208545.54</c:v>
                </c:pt>
                <c:pt idx="11">
                  <c:v>233625.94</c:v>
                </c:pt>
                <c:pt idx="12">
                  <c:v>233013.17</c:v>
                </c:pt>
                <c:pt idx="13">
                  <c:v>239558.84</c:v>
                </c:pt>
                <c:pt idx="14">
                  <c:v>231106.58</c:v>
                </c:pt>
                <c:pt idx="15">
                  <c:v>232651.83</c:v>
                </c:pt>
                <c:pt idx="16">
                  <c:v>234351.24</c:v>
                </c:pt>
                <c:pt idx="17">
                  <c:v>227081.88</c:v>
                </c:pt>
                <c:pt idx="18">
                  <c:v>228940.78</c:v>
                </c:pt>
                <c:pt idx="19">
                  <c:v>226765.33</c:v>
                </c:pt>
                <c:pt idx="20">
                  <c:v>249777.3</c:v>
                </c:pt>
                <c:pt idx="21">
                  <c:v>223527.59</c:v>
                </c:pt>
                <c:pt idx="22">
                  <c:v>197444.87</c:v>
                </c:pt>
                <c:pt idx="23">
                  <c:v>230073.79</c:v>
                </c:pt>
                <c:pt idx="24">
                  <c:v>226696.88</c:v>
                </c:pt>
                <c:pt idx="25">
                  <c:v>248183.88</c:v>
                </c:pt>
                <c:pt idx="26">
                  <c:v>229202.13</c:v>
                </c:pt>
                <c:pt idx="27">
                  <c:v>237597.91</c:v>
                </c:pt>
                <c:pt idx="28">
                  <c:v>234852.71</c:v>
                </c:pt>
                <c:pt idx="29">
                  <c:v>227583.68</c:v>
                </c:pt>
                <c:pt idx="30">
                  <c:v>236290.97</c:v>
                </c:pt>
                <c:pt idx="31">
                  <c:v>229303.08</c:v>
                </c:pt>
                <c:pt idx="32">
                  <c:v>246026.92</c:v>
                </c:pt>
                <c:pt idx="33">
                  <c:v>220510.3</c:v>
                </c:pt>
                <c:pt idx="34">
                  <c:v>195151.67</c:v>
                </c:pt>
                <c:pt idx="35">
                  <c:v>234167.94</c:v>
                </c:pt>
                <c:pt idx="36">
                  <c:v>231998.03</c:v>
                </c:pt>
                <c:pt idx="37">
                  <c:v>243695.52</c:v>
                </c:pt>
                <c:pt idx="38">
                  <c:v>229643.81</c:v>
                </c:pt>
                <c:pt idx="39">
                  <c:v>234480.52</c:v>
                </c:pt>
                <c:pt idx="40">
                  <c:v>226728.45</c:v>
                </c:pt>
                <c:pt idx="41">
                  <c:v>218519.79</c:v>
                </c:pt>
                <c:pt idx="42">
                  <c:v>243331.62</c:v>
                </c:pt>
                <c:pt idx="43">
                  <c:v>226843.49</c:v>
                </c:pt>
                <c:pt idx="44">
                  <c:v>248457.91</c:v>
                </c:pt>
                <c:pt idx="45">
                  <c:v>224580.28</c:v>
                </c:pt>
                <c:pt idx="46">
                  <c:v>199133.46</c:v>
                </c:pt>
                <c:pt idx="47">
                  <c:v>226882.69</c:v>
                </c:pt>
                <c:pt idx="48">
                  <c:v>233013.75</c:v>
                </c:pt>
                <c:pt idx="49">
                  <c:v>244169.4</c:v>
                </c:pt>
                <c:pt idx="50">
                  <c:v>223846.6</c:v>
                </c:pt>
                <c:pt idx="51">
                  <c:v>246336.88</c:v>
                </c:pt>
                <c:pt idx="52">
                  <c:v>229358.95</c:v>
                </c:pt>
                <c:pt idx="53">
                  <c:v>223668.95</c:v>
                </c:pt>
                <c:pt idx="54">
                  <c:v>238676.34</c:v>
                </c:pt>
                <c:pt idx="55">
                  <c:v>225137.1</c:v>
                </c:pt>
                <c:pt idx="56">
                  <c:v>246854.09</c:v>
                </c:pt>
                <c:pt idx="57">
                  <c:v>227569.29</c:v>
                </c:pt>
                <c:pt idx="58">
                  <c:v>206108.29</c:v>
                </c:pt>
                <c:pt idx="59">
                  <c:v>221576.31</c:v>
                </c:pt>
              </c:numCache>
            </c:numRef>
          </c:val>
          <c:smooth val="0"/>
          <c:extLst>
            <c:ext xmlns:c16="http://schemas.microsoft.com/office/drawing/2014/chart" uri="{C3380CC4-5D6E-409C-BE32-E72D297353CC}">
              <c16:uniqueId val="{00000001-F8D3-4D8F-9AA0-5267A339CB17}"/>
            </c:ext>
          </c:extLst>
        </c:ser>
        <c:dLbls>
          <c:showLegendKey val="0"/>
          <c:showVal val="0"/>
          <c:showCatName val="0"/>
          <c:showSerName val="0"/>
          <c:showPercent val="0"/>
          <c:showBubbleSize val="0"/>
        </c:dLbls>
        <c:smooth val="0"/>
        <c:axId val="1911017888"/>
        <c:axId val="1912530720"/>
      </c:lineChart>
      <c:dateAx>
        <c:axId val="1911017888"/>
        <c:scaling>
          <c:orientation val="minMax"/>
        </c:scaling>
        <c:delete val="0"/>
        <c:axPos val="b"/>
        <c:majorGridlines>
          <c:spPr>
            <a:ln w="9525" cap="flat" cmpd="sng" algn="ctr">
              <a:solidFill>
                <a:schemeClr val="tx1">
                  <a:lumMod val="15000"/>
                  <a:lumOff val="85000"/>
                </a:schemeClr>
              </a:solidFill>
              <a:round/>
            </a:ln>
            <a:effectLst/>
          </c:spPr>
        </c:majorGridlines>
        <c:numFmt formatCode="yyyy&quot;年&quot;m&quot;月&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12530720"/>
        <c:crosses val="autoZero"/>
        <c:auto val="1"/>
        <c:lblOffset val="100"/>
        <c:baseTimeUnit val="months"/>
        <c:majorUnit val="12"/>
        <c:majorTimeUnit val="months"/>
      </c:dateAx>
      <c:valAx>
        <c:axId val="1912530720"/>
        <c:scaling>
          <c:orientation val="minMax"/>
          <c:min val="19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11017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13748-C3C3-497B-971B-D487EE6E04F6}" type="datetimeFigureOut">
              <a:rPr kumimoji="1" lang="ja-JP" altLang="en-US" smtClean="0"/>
              <a:t>2022/10/6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9E952-8737-4CBD-93F9-62310AC6F9C6}" type="slidenum">
              <a:rPr kumimoji="1" lang="ja-JP" altLang="en-US" smtClean="0"/>
              <a:t>‹#›</a:t>
            </a:fld>
            <a:endParaRPr kumimoji="1" lang="ja-JP" altLang="en-US"/>
          </a:p>
        </p:txBody>
      </p:sp>
    </p:spTree>
    <p:extLst>
      <p:ext uri="{BB962C8B-B14F-4D97-AF65-F5344CB8AC3E}">
        <p14:creationId xmlns:p14="http://schemas.microsoft.com/office/powerpoint/2010/main" val="36018086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a:t>
            </a:fld>
            <a:endParaRPr kumimoji="1" lang="ja-JP" altLang="en-US"/>
          </a:p>
        </p:txBody>
      </p:sp>
    </p:spTree>
    <p:extLst>
      <p:ext uri="{BB962C8B-B14F-4D97-AF65-F5344CB8AC3E}">
        <p14:creationId xmlns:p14="http://schemas.microsoft.com/office/powerpoint/2010/main" val="3813827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はどのような確率分布なのかを表す。その確率分布から実際の実測値がどれくらいの確率で得られるのかを表すのが尤度であり、値が大きいということはその確率分布（モデル）からデータを取得した場合実測値を得られる可能性が高いということを表します。つまりこの値は大きいほど実際の確率分布とモデルが近いということを表すのでモデルの評価になります。</a:t>
            </a:r>
            <a:endParaRPr kumimoji="1" lang="en-US" altLang="ja-JP" dirty="0"/>
          </a:p>
          <a:p>
            <a:r>
              <a:rPr kumimoji="1" lang="ja-JP" altLang="en-US" dirty="0"/>
              <a:t>またパラメータを増やせば実測したデータとの適合率は上がりますが、標本に飛び値、が含まれる場合、標本に適合しすぎると予測がうまくいかない。そのためパラメータはできるだけ少ないほうがいい。</a:t>
            </a:r>
            <a:endParaRPr kumimoji="1" lang="en-US" altLang="ja-JP" dirty="0"/>
          </a:p>
          <a:p>
            <a:r>
              <a:rPr kumimoji="1" lang="ja-JP" altLang="en-US" dirty="0"/>
              <a:t>つまり良いモデルは少ないパラメータで実際の確率分布に近くなるように作ったものということになる。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12</a:t>
            </a:fld>
            <a:endParaRPr kumimoji="1" lang="ja-JP" altLang="en-US"/>
          </a:p>
        </p:txBody>
      </p:sp>
    </p:spTree>
    <p:extLst>
      <p:ext uri="{BB962C8B-B14F-4D97-AF65-F5344CB8AC3E}">
        <p14:creationId xmlns:p14="http://schemas.microsoft.com/office/powerpoint/2010/main" val="2616868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AR</a:t>
            </a:r>
            <a:r>
              <a:rPr kumimoji="1" lang="ja-JP" altLang="en-US" dirty="0"/>
              <a:t>モデルで予測値が含まれていない部分があるのは過去のデータを予測するのに使うがそのデータがないためである。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13</a:t>
            </a:fld>
            <a:endParaRPr kumimoji="1" lang="ja-JP" altLang="en-US"/>
          </a:p>
        </p:txBody>
      </p:sp>
    </p:spTree>
    <p:extLst>
      <p:ext uri="{BB962C8B-B14F-4D97-AF65-F5344CB8AC3E}">
        <p14:creationId xmlns:p14="http://schemas.microsoft.com/office/powerpoint/2010/main" val="1905731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上の図の緑の線は標準正規分布を表す線で、オレンジの線は実際のモデルでのホワイトノイズである。ホワイトノイズは無秩序に標準正規分布から取得されるデータであるのでオレンジの線が緑の線に</a:t>
            </a:r>
            <a:endParaRPr kumimoji="1" lang="en-US" altLang="ja-JP" dirty="0"/>
          </a:p>
          <a:p>
            <a:r>
              <a:rPr kumimoji="1" lang="ja-JP" altLang="en-US" dirty="0"/>
              <a:t>近ければ近いほどいいモデルということになる。</a:t>
            </a:r>
            <a:endParaRPr kumimoji="1" lang="en-US" altLang="ja-JP" dirty="0"/>
          </a:p>
          <a:p>
            <a:r>
              <a:rPr kumimoji="1" lang="ja-JP" altLang="en-US" dirty="0"/>
              <a:t>下のグラフはホワイトノイズのコレログラムである。本来ホワイトノイズは無秩序である必要があるため前のデータとの相関はあってはだめなので自己相関が低ければ低いほどいいモデルということになる。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14</a:t>
            </a:fld>
            <a:endParaRPr kumimoji="1" lang="ja-JP" altLang="en-US"/>
          </a:p>
        </p:txBody>
      </p:sp>
    </p:spTree>
    <p:extLst>
      <p:ext uri="{BB962C8B-B14F-4D97-AF65-F5344CB8AC3E}">
        <p14:creationId xmlns:p14="http://schemas.microsoft.com/office/powerpoint/2010/main" val="692050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この評価はテストデータによって行っている。</a:t>
            </a:r>
            <a:endParaRPr kumimoji="1" lang="en-US" altLang="ja-JP" dirty="0"/>
          </a:p>
          <a:p>
            <a:r>
              <a:rPr kumimoji="1" lang="ja-JP" altLang="en-US" dirty="0"/>
              <a:t>今回</a:t>
            </a:r>
            <a:r>
              <a:rPr kumimoji="1" lang="en-US" altLang="ja-JP" dirty="0"/>
              <a:t>SAR</a:t>
            </a:r>
            <a:r>
              <a:rPr kumimoji="1" lang="ja-JP" altLang="en-US" dirty="0"/>
              <a:t>モデルの方は</a:t>
            </a:r>
            <a:r>
              <a:rPr kumimoji="1" lang="en-US" altLang="ja-JP" dirty="0"/>
              <a:t>AIC</a:t>
            </a:r>
            <a:r>
              <a:rPr kumimoji="1" lang="ja-JP" altLang="en-US" dirty="0"/>
              <a:t>が最小のものを選んだが、テストデータでの評価はＡＲモデルの方が良いモデルになっている。</a:t>
            </a:r>
            <a:endParaRPr kumimoji="1" lang="en-US" altLang="ja-JP" dirty="0"/>
          </a:p>
          <a:p>
            <a:r>
              <a:rPr kumimoji="1" lang="ja-JP" altLang="en-US" dirty="0"/>
              <a:t>ＳＡＲモデルで</a:t>
            </a:r>
            <a:r>
              <a:rPr kumimoji="1" lang="en-US" altLang="ja-JP" dirty="0"/>
              <a:t>AIC</a:t>
            </a:r>
            <a:r>
              <a:rPr kumimoji="1" lang="ja-JP" altLang="en-US" dirty="0"/>
              <a:t>が比較的低いものを選んだ時</a:t>
            </a:r>
            <a:r>
              <a:rPr kumimoji="1" lang="en-US" altLang="ja-JP" dirty="0"/>
              <a:t>AR</a:t>
            </a:r>
            <a:r>
              <a:rPr kumimoji="1" lang="ja-JP" altLang="en-US" dirty="0"/>
              <a:t>モデルより精度がいいものもあったため</a:t>
            </a:r>
            <a:r>
              <a:rPr kumimoji="1" lang="en-US" altLang="ja-JP" dirty="0"/>
              <a:t>AIC</a:t>
            </a:r>
            <a:r>
              <a:rPr kumimoji="1" lang="ja-JP" altLang="en-US" dirty="0"/>
              <a:t>が低いモデルが必ずしもいいモデルと</a:t>
            </a:r>
            <a:endParaRPr kumimoji="1" lang="en-US" altLang="ja-JP" dirty="0"/>
          </a:p>
          <a:p>
            <a:r>
              <a:rPr kumimoji="1" lang="ja-JP" altLang="en-US" dirty="0"/>
              <a:t>限らないことが分かる。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15</a:t>
            </a:fld>
            <a:endParaRPr kumimoji="1" lang="ja-JP" altLang="en-US"/>
          </a:p>
        </p:txBody>
      </p:sp>
    </p:spTree>
    <p:extLst>
      <p:ext uri="{BB962C8B-B14F-4D97-AF65-F5344CB8AC3E}">
        <p14:creationId xmlns:p14="http://schemas.microsoft.com/office/powerpoint/2010/main" val="375837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先ほど挙げた東京都全体などの分析だとあまり需要がないので</a:t>
            </a:r>
            <a:endParaRPr kumimoji="1" lang="en-US" altLang="ja-JP" dirty="0"/>
          </a:p>
          <a:p>
            <a:r>
              <a:rPr kumimoji="1" lang="ja-JP" altLang="en-US" dirty="0"/>
              <a:t>狭い領域で短い時間間隔で需要のある分析を行う。</a:t>
            </a:r>
            <a:endParaRPr kumimoji="1" lang="en-US" altLang="ja-JP" dirty="0"/>
          </a:p>
          <a:p>
            <a:r>
              <a:rPr kumimoji="1" lang="ja-JP" altLang="en-US" dirty="0"/>
              <a:t>短い期間、狭い領域の方が需要があるため。</a:t>
            </a:r>
            <a:endParaRPr kumimoji="1" lang="en-US" altLang="ja-JP" dirty="0"/>
          </a:p>
          <a:p>
            <a:r>
              <a:rPr kumimoji="1" lang="ja-JP" altLang="en-US" dirty="0"/>
              <a:t>短い期間、狭い領域だと小さなことでもデータに影響を与えるため予測が難しい。</a:t>
            </a:r>
            <a:endParaRPr kumimoji="1" lang="en-US" altLang="ja-JP" dirty="0"/>
          </a:p>
          <a:p>
            <a:endParaRPr kumimoji="1" lang="en-US" altLang="ja-JP" dirty="0"/>
          </a:p>
          <a:p>
            <a:r>
              <a:rPr kumimoji="1" lang="ja-JP" altLang="en-US" dirty="0"/>
              <a:t>ものを製造する減量を作る　　ごみを排出する</a:t>
            </a:r>
            <a:endParaRPr kumimoji="1" lang="en-US" altLang="ja-JP" dirty="0"/>
          </a:p>
          <a:p>
            <a:r>
              <a:rPr kumimoji="1" lang="ja-JP" altLang="en-US" dirty="0"/>
              <a:t>上流側のデータと下流側のデータの関連性</a:t>
            </a:r>
            <a:endParaRPr kumimoji="1" lang="en-US" altLang="ja-JP" dirty="0"/>
          </a:p>
          <a:p>
            <a:endParaRPr kumimoji="1" lang="en-US" altLang="ja-JP" dirty="0"/>
          </a:p>
          <a:p>
            <a:r>
              <a:rPr kumimoji="1" lang="ja-JP" altLang="en-US" dirty="0"/>
              <a:t>物を製造したり、原料を作ったりしたときの量とゴミの排出量との定量的な関係を知ることが目的</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16</a:t>
            </a:fld>
            <a:endParaRPr kumimoji="1" lang="ja-JP" altLang="en-US"/>
          </a:p>
        </p:txBody>
      </p:sp>
    </p:spTree>
    <p:extLst>
      <p:ext uri="{BB962C8B-B14F-4D97-AF65-F5344CB8AC3E}">
        <p14:creationId xmlns:p14="http://schemas.microsoft.com/office/powerpoint/2010/main" val="339412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2</a:t>
            </a:fld>
            <a:endParaRPr kumimoji="1" lang="ja-JP" altLang="en-US"/>
          </a:p>
        </p:txBody>
      </p:sp>
    </p:spTree>
    <p:extLst>
      <p:ext uri="{BB962C8B-B14F-4D97-AF65-F5344CB8AC3E}">
        <p14:creationId xmlns:p14="http://schemas.microsoft.com/office/powerpoint/2010/main" val="1195528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一般廃棄物は日々変わっていく量なので時系列データである。</a:t>
            </a:r>
            <a:endParaRPr kumimoji="1" lang="en-US" altLang="ja-JP"/>
          </a:p>
          <a:p>
            <a:r>
              <a:rPr kumimoji="1" lang="ja-JP" altLang="en-US" dirty="0"/>
              <a:t>時系列データとは月や年など一定の間隔でとられた一連のデータのことを言う。</a:t>
            </a:r>
            <a:endParaRPr kumimoji="1" lang="en-US" altLang="ja-JP" dirty="0"/>
          </a:p>
          <a:p>
            <a:r>
              <a:rPr kumimoji="1" lang="ja-JP" altLang="en-US" dirty="0"/>
              <a:t>時系列データの特徴として各間隔でデータは一回しか手に入らないということがある。</a:t>
            </a:r>
            <a:endParaRPr kumimoji="1" lang="en-US" altLang="ja-JP" dirty="0"/>
          </a:p>
          <a:p>
            <a:r>
              <a:rPr kumimoji="1" lang="ja-JP" altLang="en-US" dirty="0"/>
              <a:t>例えば</a:t>
            </a:r>
            <a:r>
              <a:rPr kumimoji="1" lang="en-US" altLang="ja-JP" dirty="0"/>
              <a:t>2020/1/1</a:t>
            </a:r>
            <a:r>
              <a:rPr kumimoji="1" lang="ja-JP" altLang="en-US" dirty="0"/>
              <a:t>の気温のデータはその日観測して一回しか取得出来ない。</a:t>
            </a:r>
            <a:endParaRPr kumimoji="1" lang="en-US" altLang="ja-JP" dirty="0"/>
          </a:p>
          <a:p>
            <a:endParaRPr kumimoji="1" lang="en-US" altLang="ja-JP" dirty="0"/>
          </a:p>
          <a:p>
            <a:endParaRPr kumimoji="1" lang="en-US" altLang="ja-JP" dirty="0"/>
          </a:p>
          <a:p>
            <a:r>
              <a:rPr kumimoji="1" lang="ja-JP" altLang="en-US" dirty="0"/>
              <a:t>どのように時系列データを取り扱っていくか</a:t>
            </a:r>
            <a:endParaRPr kumimoji="1" lang="en-US" altLang="ja-JP" dirty="0"/>
          </a:p>
          <a:p>
            <a:r>
              <a:rPr kumimoji="1" lang="ja-JP" altLang="en-US" dirty="0"/>
              <a:t>ここでいう母集団というのは</a:t>
            </a:r>
            <a:r>
              <a:rPr kumimoji="1" lang="en-US" altLang="ja-JP" dirty="0"/>
              <a:t>2020/1/1</a:t>
            </a:r>
            <a:r>
              <a:rPr kumimoji="1" lang="ja-JP" altLang="en-US" dirty="0"/>
              <a:t>という日が無数にあったときの気温のデータ群のこと。</a:t>
            </a:r>
            <a:endParaRPr kumimoji="1" lang="en-US" altLang="ja-JP" dirty="0"/>
          </a:p>
          <a:p>
            <a:r>
              <a:rPr kumimoji="1" lang="ja-JP" altLang="en-US" dirty="0"/>
              <a:t>つまり実現値はその母集団のデータから確率的に観測されたデータが取得できたと考える。</a:t>
            </a:r>
            <a:endParaRPr kumimoji="1" lang="en-US" altLang="ja-JP" dirty="0"/>
          </a:p>
          <a:p>
            <a:r>
              <a:rPr kumimoji="1" lang="ja-JP" altLang="en-US" dirty="0"/>
              <a:t>そのためパラレルワールドの世界線では違う観測値が得られていたかもしれない。</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3</a:t>
            </a:fld>
            <a:endParaRPr kumimoji="1" lang="ja-JP" altLang="en-US"/>
          </a:p>
        </p:txBody>
      </p:sp>
    </p:spTree>
    <p:extLst>
      <p:ext uri="{BB962C8B-B14F-4D97-AF65-F5344CB8AC3E}">
        <p14:creationId xmlns:p14="http://schemas.microsoft.com/office/powerpoint/2010/main" val="358936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この場合期待値は</a:t>
            </a:r>
            <a:r>
              <a:rPr kumimoji="1" lang="en-US" altLang="ja-JP" dirty="0"/>
              <a:t>3.5</a:t>
            </a:r>
            <a:r>
              <a:rPr kumimoji="1" lang="ja-JP" altLang="en-US" dirty="0"/>
              <a:t>になる。つまり実際に観測していないが、確率的に</a:t>
            </a:r>
            <a:r>
              <a:rPr kumimoji="1" lang="en-US" altLang="ja-JP" dirty="0"/>
              <a:t>3.5</a:t>
            </a:r>
            <a:r>
              <a:rPr kumimoji="1" lang="ja-JP" altLang="en-US" dirty="0"/>
              <a:t>付近になるだろうと予測できる。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このように母集団の平均や分散が分かれば、例えばこれが未来の日の気温の母集団だとしたら未来の日にとりうるであろう気温を予測できるようになる。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ただこの確率分布は天から降ってくるわけではなく、あらゆる条件を加味して自分で考える必要がある。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例えば気温の例で行くと、前の日の気温が高ければ次の日の気温も高くなるだろうし、季節的に夏の方が気温が高くなる。こういった条件を加味してどのような母集団から取られるデータなのかをモデル化してい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4</a:t>
            </a:fld>
            <a:endParaRPr kumimoji="1" lang="ja-JP" altLang="en-US"/>
          </a:p>
        </p:txBody>
      </p:sp>
    </p:spTree>
    <p:extLst>
      <p:ext uri="{BB962C8B-B14F-4D97-AF65-F5344CB8AC3E}">
        <p14:creationId xmlns:p14="http://schemas.microsoft.com/office/powerpoint/2010/main" val="3549683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自己共分散というのは</a:t>
            </a:r>
            <a:r>
              <a:rPr kumimoji="1" lang="en-US" altLang="ja-JP" dirty="0"/>
              <a:t>t</a:t>
            </a:r>
            <a:r>
              <a:rPr kumimoji="1" lang="ja-JP" altLang="en-US" dirty="0"/>
              <a:t>時点のデータと</a:t>
            </a:r>
            <a:r>
              <a:rPr kumimoji="1" lang="en-US" altLang="ja-JP" dirty="0"/>
              <a:t>t-k</a:t>
            </a:r>
            <a:r>
              <a:rPr kumimoji="1" lang="ja-JP" altLang="en-US" dirty="0"/>
              <a:t>時点のデータの平均からの散らばり度合いを掛け算しているもの。</a:t>
            </a:r>
            <a:endParaRPr kumimoji="1" lang="en-US" altLang="ja-JP" dirty="0"/>
          </a:p>
          <a:p>
            <a:r>
              <a:rPr kumimoji="1" lang="ja-JP" altLang="en-US" dirty="0"/>
              <a:t>この値がプラスだと</a:t>
            </a:r>
            <a:r>
              <a:rPr kumimoji="1" lang="en-US" altLang="ja-JP" dirty="0"/>
              <a:t>t</a:t>
            </a:r>
            <a:r>
              <a:rPr kumimoji="1" lang="ja-JP" altLang="en-US" dirty="0"/>
              <a:t>時点のデータが期待値より大きい時</a:t>
            </a:r>
            <a:r>
              <a:rPr kumimoji="1" lang="en-US" altLang="ja-JP" dirty="0"/>
              <a:t>t-k</a:t>
            </a:r>
            <a:r>
              <a:rPr kumimoji="1" lang="ja-JP" altLang="en-US" dirty="0"/>
              <a:t>地点でも期待値より大きいデータであるということを表している。</a:t>
            </a:r>
            <a:endParaRPr kumimoji="1" lang="en-US" altLang="ja-JP" dirty="0"/>
          </a:p>
          <a:p>
            <a:r>
              <a:rPr kumimoji="1" lang="ja-JP" altLang="en-US" dirty="0"/>
              <a:t>また平均</a:t>
            </a:r>
            <a:r>
              <a:rPr kumimoji="1" lang="en-US" altLang="ja-JP" dirty="0" err="1"/>
              <a:t>μt</a:t>
            </a:r>
            <a:r>
              <a:rPr kumimoji="1" lang="ja-JP" altLang="en-US" dirty="0"/>
              <a:t>や</a:t>
            </a:r>
            <a:r>
              <a:rPr kumimoji="1" lang="en-US" altLang="ja-JP" dirty="0"/>
              <a:t>μt-1</a:t>
            </a:r>
            <a:r>
              <a:rPr kumimoji="1" lang="ja-JP" altLang="en-US" dirty="0"/>
              <a:t>はその時点でのデータが複数あるとしたとき平均的にその値になるという意味なので平均の値は時点によって違う。</a:t>
            </a:r>
            <a:endParaRPr kumimoji="1" lang="en-US" altLang="ja-JP" dirty="0"/>
          </a:p>
          <a:p>
            <a:endParaRPr kumimoji="1" lang="en-US" altLang="ja-JP" dirty="0"/>
          </a:p>
          <a:p>
            <a:r>
              <a:rPr kumimoji="1" lang="ja-JP" altLang="en-US" dirty="0"/>
              <a:t>自己共分散の場合ちがう時系列データ同士で自己共分散を比較することはできない。なぜならデータ自体の大きさが違うからだ。</a:t>
            </a:r>
            <a:endParaRPr kumimoji="1" lang="en-US" altLang="ja-JP" dirty="0"/>
          </a:p>
          <a:p>
            <a:r>
              <a:rPr kumimoji="1" lang="ja-JP" altLang="en-US" dirty="0"/>
              <a:t>そのため標準化をすることで違うデータ群の自己相関を比較することができる。それが自己相関係数である。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5</a:t>
            </a:fld>
            <a:endParaRPr kumimoji="1" lang="ja-JP" altLang="en-US"/>
          </a:p>
        </p:txBody>
      </p:sp>
    </p:spTree>
    <p:extLst>
      <p:ext uri="{BB962C8B-B14F-4D97-AF65-F5344CB8AC3E}">
        <p14:creationId xmlns:p14="http://schemas.microsoft.com/office/powerpoint/2010/main" val="3762164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ホワイトノイズは誤差であるため過去の影響を受けずにとられる必要がある。そのため自己相関はどの地点をとっても０ になってないといけない。</a:t>
            </a:r>
            <a:endParaRPr kumimoji="1" lang="en-US" altLang="ja-JP" dirty="0"/>
          </a:p>
          <a:p>
            <a:r>
              <a:rPr kumimoji="1" lang="ja-JP" altLang="en-US" dirty="0"/>
              <a:t>自己相関が</a:t>
            </a:r>
            <a:r>
              <a:rPr kumimoji="1" lang="en-US" altLang="ja-JP" dirty="0"/>
              <a:t>0</a:t>
            </a:r>
            <a:r>
              <a:rPr kumimoji="1" lang="ja-JP" altLang="en-US" dirty="0"/>
              <a:t>でないと過去の影響を少なからず受けているということになるので①</a:t>
            </a:r>
            <a:r>
              <a:rPr kumimoji="1" lang="en-US" altLang="ja-JP" dirty="0"/>
              <a:t>~</a:t>
            </a:r>
            <a:r>
              <a:rPr kumimoji="1" lang="ja-JP" altLang="en-US" dirty="0"/>
              <a:t>④でうまくモデル化できていないということになる。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7</a:t>
            </a:fld>
            <a:endParaRPr kumimoji="1" lang="ja-JP" altLang="en-US"/>
          </a:p>
        </p:txBody>
      </p:sp>
    </p:spTree>
    <p:extLst>
      <p:ext uri="{BB962C8B-B14F-4D97-AF65-F5344CB8AC3E}">
        <p14:creationId xmlns:p14="http://schemas.microsoft.com/office/powerpoint/2010/main" val="2346787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これは東京都の事務所別月別ごみ収集量である。このグラフから周期性が見て取れる。</a:t>
            </a:r>
            <a:endParaRPr kumimoji="1" lang="en-US" altLang="ja-JP" dirty="0"/>
          </a:p>
          <a:p>
            <a:r>
              <a:rPr kumimoji="1" lang="ja-JP" altLang="en-US" dirty="0"/>
              <a:t>また点線は近似曲線を表しており、長期的に見たときにゴミの量の増減はあまりなさそうである。（トレンドはなさそう）</a:t>
            </a:r>
            <a:endParaRPr kumimoji="1" lang="en-US" altLang="ja-JP" dirty="0"/>
          </a:p>
          <a:p>
            <a:endParaRPr kumimoji="1" lang="en-US" altLang="ja-JP" dirty="0"/>
          </a:p>
          <a:p>
            <a:r>
              <a:rPr kumimoji="1" lang="ja-JP" altLang="en-US" dirty="0"/>
              <a:t>なぜ</a:t>
            </a:r>
            <a:r>
              <a:rPr kumimoji="1" lang="en-US" altLang="ja-JP" dirty="0"/>
              <a:t>12</a:t>
            </a:r>
            <a:r>
              <a:rPr kumimoji="1" lang="ja-JP" altLang="en-US" dirty="0"/>
              <a:t>月が多く</a:t>
            </a:r>
            <a:r>
              <a:rPr kumimoji="1" lang="en-US" altLang="ja-JP" dirty="0"/>
              <a:t>2,3</a:t>
            </a:r>
            <a:r>
              <a:rPr kumimoji="1" lang="ja-JP" altLang="en-US" dirty="0"/>
              <a:t>月が少なくなるのか？</a:t>
            </a:r>
            <a:endParaRPr kumimoji="1" lang="en-US" altLang="ja-JP" dirty="0"/>
          </a:p>
          <a:p>
            <a:r>
              <a:rPr kumimoji="1" lang="ja-JP" altLang="en-US" dirty="0"/>
              <a:t>ひと月当たりの日数は月によって異なり、</a:t>
            </a:r>
            <a:r>
              <a:rPr kumimoji="1" lang="en-US" altLang="ja-JP" dirty="0"/>
              <a:t>5,7,10,11,12,1</a:t>
            </a:r>
            <a:r>
              <a:rPr kumimoji="1" lang="ja-JP" altLang="en-US" dirty="0"/>
              <a:t>で多くなる傾向がある。この月は</a:t>
            </a:r>
            <a:r>
              <a:rPr kumimoji="1" lang="en-US" altLang="ja-JP" dirty="0"/>
              <a:t>31</a:t>
            </a:r>
            <a:r>
              <a:rPr kumimoji="1" lang="ja-JP" altLang="en-US" dirty="0"/>
              <a:t>日まである。</a:t>
            </a:r>
            <a:r>
              <a:rPr kumimoji="1" lang="en-US" altLang="ja-JP" dirty="0"/>
              <a:t>12</a:t>
            </a:r>
            <a:r>
              <a:rPr kumimoji="1" lang="ja-JP" altLang="en-US" dirty="0"/>
              <a:t>月は毎回多い。</a:t>
            </a:r>
            <a:r>
              <a:rPr kumimoji="1" lang="en-US" altLang="ja-JP" dirty="0"/>
              <a:t>12</a:t>
            </a:r>
            <a:r>
              <a:rPr kumimoji="1" lang="ja-JP" altLang="en-US" dirty="0"/>
              <a:t>月は大掃除シーズンでごみの量も増えるからだと考えられる</a:t>
            </a:r>
            <a:endParaRPr kumimoji="1" lang="en-US" altLang="ja-JP" dirty="0"/>
          </a:p>
          <a:p>
            <a:r>
              <a:rPr kumimoji="1" lang="ja-JP" altLang="en-US" dirty="0"/>
              <a:t>また</a:t>
            </a:r>
            <a:r>
              <a:rPr kumimoji="1" lang="en-US" altLang="ja-JP" dirty="0"/>
              <a:t>2,9</a:t>
            </a:r>
            <a:r>
              <a:rPr kumimoji="1" lang="ja-JP" altLang="en-US" dirty="0"/>
              <a:t>月で少ない傾向がある。</a:t>
            </a:r>
            <a:r>
              <a:rPr kumimoji="1" lang="en-US" altLang="ja-JP" dirty="0"/>
              <a:t>2</a:t>
            </a:r>
            <a:r>
              <a:rPr kumimoji="1" lang="ja-JP" altLang="en-US" dirty="0"/>
              <a:t>月は毎回少ない。</a:t>
            </a:r>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9</a:t>
            </a:fld>
            <a:endParaRPr kumimoji="1" lang="ja-JP" altLang="en-US"/>
          </a:p>
        </p:txBody>
      </p:sp>
    </p:spTree>
    <p:extLst>
      <p:ext uri="{BB962C8B-B14F-4D97-AF65-F5344CB8AC3E}">
        <p14:creationId xmlns:p14="http://schemas.microsoft.com/office/powerpoint/2010/main" val="2615201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12,24</a:t>
            </a:r>
            <a:r>
              <a:rPr kumimoji="1" lang="ja-JP" altLang="en-US" dirty="0"/>
              <a:t>で相関がみられているのは</a:t>
            </a:r>
            <a:r>
              <a:rPr kumimoji="1" lang="en-US" altLang="ja-JP" dirty="0"/>
              <a:t>12</a:t>
            </a:r>
            <a:r>
              <a:rPr kumimoji="1" lang="ja-JP" altLang="en-US" dirty="0"/>
              <a:t>か月、</a:t>
            </a:r>
            <a:r>
              <a:rPr kumimoji="1" lang="en-US" altLang="ja-JP" dirty="0"/>
              <a:t>24</a:t>
            </a:r>
            <a:r>
              <a:rPr kumimoji="1" lang="ja-JP" altLang="en-US" dirty="0"/>
              <a:t>か月で相関がみられているということである。</a:t>
            </a:r>
            <a:endParaRPr kumimoji="1" lang="en-US" altLang="ja-JP" dirty="0"/>
          </a:p>
          <a:p>
            <a:r>
              <a:rPr kumimoji="1" lang="ja-JP" altLang="en-US" dirty="0"/>
              <a:t>つまり夏なら夏との相関が、冬なら冬の相関があるということで季節的周期があることが見て取れる。</a:t>
            </a:r>
            <a:endParaRPr kumimoji="1" lang="en-US" altLang="ja-JP" dirty="0"/>
          </a:p>
          <a:p>
            <a:endParaRPr kumimoji="1" lang="en-US" altLang="ja-JP" dirty="0"/>
          </a:p>
          <a:p>
            <a:r>
              <a:rPr kumimoji="1" lang="ja-JP" altLang="en-US" dirty="0"/>
              <a:t>コレログラムは</a:t>
            </a:r>
            <a:r>
              <a:rPr kumimoji="1" lang="en-US" altLang="ja-JP" dirty="0"/>
              <a:t>AR</a:t>
            </a:r>
            <a:r>
              <a:rPr kumimoji="1" lang="ja-JP" altLang="en-US" dirty="0"/>
              <a:t>や</a:t>
            </a:r>
            <a:r>
              <a:rPr kumimoji="1" lang="en-US" altLang="ja-JP" dirty="0"/>
              <a:t>MA</a:t>
            </a:r>
            <a:r>
              <a:rPr kumimoji="1" lang="ja-JP" altLang="en-US" dirty="0"/>
              <a:t>モデルの次数の決定に使われていたが、最近ではモデルのよさの指標として、</a:t>
            </a:r>
            <a:r>
              <a:rPr kumimoji="1" lang="en-US" altLang="ja-JP" dirty="0"/>
              <a:t>AIC</a:t>
            </a:r>
            <a:r>
              <a:rPr kumimoji="1" lang="ja-JP" altLang="en-US" dirty="0"/>
              <a:t>という指標が使われる。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10</a:t>
            </a:fld>
            <a:endParaRPr kumimoji="1" lang="ja-JP" altLang="en-US"/>
          </a:p>
        </p:txBody>
      </p:sp>
    </p:spTree>
    <p:extLst>
      <p:ext uri="{BB962C8B-B14F-4D97-AF65-F5344CB8AC3E}">
        <p14:creationId xmlns:p14="http://schemas.microsoft.com/office/powerpoint/2010/main" val="2101305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イメージは過去と相関があるものをコレログラムで判定して式にどれくらいまでさかのぼるかを考えるということ。</a:t>
            </a:r>
            <a:endParaRPr kumimoji="1" lang="en-US" altLang="ja-JP" dirty="0"/>
          </a:p>
          <a:p>
            <a:r>
              <a:rPr kumimoji="1" lang="ja-JP" altLang="en-US" dirty="0"/>
              <a:t>最近では</a:t>
            </a:r>
            <a:r>
              <a:rPr kumimoji="1" lang="en-US" altLang="ja-JP" dirty="0"/>
              <a:t>AIC</a:t>
            </a:r>
            <a:r>
              <a:rPr kumimoji="1" lang="ja-JP" altLang="en-US" dirty="0"/>
              <a:t>によって次数が決定されている。</a:t>
            </a:r>
            <a:endParaRPr kumimoji="1" lang="en-US" altLang="ja-JP" dirty="0"/>
          </a:p>
          <a:p>
            <a:endParaRPr kumimoji="1" lang="en-US" altLang="ja-JP" dirty="0"/>
          </a:p>
          <a:p>
            <a:r>
              <a:rPr kumimoji="1" lang="ja-JP" altLang="en-US" dirty="0"/>
              <a:t>あてはまり度合いと複雑さの指標あてはまりが良くてもそのデータにだけ当てはまりすぎるとよくないので複雑さという指標で罰則をつけている。</a:t>
            </a:r>
            <a:endParaRPr kumimoji="1" lang="en-US" altLang="ja-JP" dirty="0"/>
          </a:p>
        </p:txBody>
      </p:sp>
      <p:sp>
        <p:nvSpPr>
          <p:cNvPr id="4" name="スライド番号プレースホルダー 3"/>
          <p:cNvSpPr>
            <a:spLocks noGrp="1"/>
          </p:cNvSpPr>
          <p:nvPr>
            <p:ph type="sldNum" sz="quarter" idx="5"/>
          </p:nvPr>
        </p:nvSpPr>
        <p:spPr/>
        <p:txBody>
          <a:bodyPr/>
          <a:lstStyle/>
          <a:p>
            <a:fld id="{E2F9E952-8737-4CBD-93F9-62310AC6F9C6}" type="slidenum">
              <a:rPr kumimoji="1" lang="ja-JP" altLang="en-US" smtClean="0"/>
              <a:t>11</a:t>
            </a:fld>
            <a:endParaRPr kumimoji="1" lang="ja-JP" altLang="en-US"/>
          </a:p>
        </p:txBody>
      </p:sp>
    </p:spTree>
    <p:extLst>
      <p:ext uri="{BB962C8B-B14F-4D97-AF65-F5344CB8AC3E}">
        <p14:creationId xmlns:p14="http://schemas.microsoft.com/office/powerpoint/2010/main" val="222871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BF13180-6CC3-4513-BCEF-38F1F431899B}" type="datetime1">
              <a:rPr kumimoji="1" lang="ja-JP" altLang="en-US" smtClean="0"/>
              <a:t>2022/10/6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149260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7E01D7-6536-4E8B-B6D8-01F973205F03}" type="datetime1">
              <a:rPr kumimoji="1" lang="ja-JP" altLang="en-US" smtClean="0"/>
              <a:t>2022/10/6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34474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CD16166-FB43-4117-9000-1EE3D4FBD179}" type="datetime1">
              <a:rPr kumimoji="1" lang="ja-JP" altLang="en-US" smtClean="0"/>
              <a:t>2022/10/6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0CD42-B27A-436B-8D8B-4B5243D0CCC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5707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EC6EFA26-119C-4B3F-82B9-9D771E2235B0}" type="datetime1">
              <a:rPr kumimoji="1" lang="ja-JP" altLang="en-US" smtClean="0"/>
              <a:t>2022/10/6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446028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47DCA0B7-83A9-4237-B79A-C685F29A7BFA}" type="datetime1">
              <a:rPr kumimoji="1" lang="ja-JP" altLang="en-US" smtClean="0"/>
              <a:t>2022/10/6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0CD42-B27A-436B-8D8B-4B5243D0CCC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2434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AB70C65A-A875-4F16-AB63-3B84E63922F5}" type="datetime1">
              <a:rPr kumimoji="1" lang="ja-JP" altLang="en-US" smtClean="0"/>
              <a:t>2022/10/6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2530485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ED2FBB-1B30-44D5-86B2-F11ABF861BD6}" type="datetime1">
              <a:rPr kumimoji="1" lang="ja-JP" altLang="en-US" smtClean="0"/>
              <a:t>2022/10/6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2766693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4CCFED8-A809-43E4-8AFF-CA1D1B31BEBA}" type="datetime1">
              <a:rPr kumimoji="1" lang="ja-JP" altLang="en-US" smtClean="0"/>
              <a:t>2022/10/6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170100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9728A2-D3A5-4188-BE65-9B5AD26B4451}" type="datetime1">
              <a:rPr kumimoji="1" lang="ja-JP" altLang="en-US" smtClean="0"/>
              <a:t>2022/10/6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93138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1D566C9-B9ED-4807-88AA-60D51483D74B}" type="datetime1">
              <a:rPr kumimoji="1" lang="ja-JP" altLang="en-US" smtClean="0"/>
              <a:t>2022/10/6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197498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20596D5-A683-496B-92C2-65EB6E3CDED4}" type="datetime1">
              <a:rPr kumimoji="1" lang="ja-JP" altLang="en-US" smtClean="0"/>
              <a:t>2022/10/6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20416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A35FA76-42F8-488C-9E1D-1EC3F6505ED5}" type="datetime1">
              <a:rPr kumimoji="1" lang="ja-JP" altLang="en-US" smtClean="0"/>
              <a:t>2022/10/6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83746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DA75AEA-CB99-4721-B649-D1801B30D438}" type="datetime1">
              <a:rPr kumimoji="1" lang="ja-JP" altLang="en-US" smtClean="0"/>
              <a:t>2022/10/6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2638629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B00EA-1DAA-45C6-B6F2-DC94CB11917B}" type="datetime1">
              <a:rPr kumimoji="1" lang="ja-JP" altLang="en-US" smtClean="0"/>
              <a:t>2022/10/6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267318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D81C6ED-626D-4581-BCC8-8B5EEC4C1F8D}" type="datetime1">
              <a:rPr kumimoji="1" lang="ja-JP" altLang="en-US" smtClean="0"/>
              <a:t>2022/10/6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64513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6C5D792-0545-4BA2-8750-3C51047FB10E}" type="datetime1">
              <a:rPr kumimoji="1" lang="ja-JP" altLang="en-US" smtClean="0"/>
              <a:t>2022/10/6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17058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03A3B4-B0F1-4621-96DE-0096C80DD501}" type="datetime1">
              <a:rPr kumimoji="1" lang="ja-JP" altLang="en-US" smtClean="0"/>
              <a:t>2022/10/6</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F0CD42-B27A-436B-8D8B-4B5243D0CCC4}" type="slidenum">
              <a:rPr kumimoji="1" lang="ja-JP" altLang="en-US" smtClean="0"/>
              <a:t>‹#›</a:t>
            </a:fld>
            <a:endParaRPr kumimoji="1" lang="ja-JP" altLang="en-US"/>
          </a:p>
        </p:txBody>
      </p:sp>
    </p:spTree>
    <p:extLst>
      <p:ext uri="{BB962C8B-B14F-4D97-AF65-F5344CB8AC3E}">
        <p14:creationId xmlns:p14="http://schemas.microsoft.com/office/powerpoint/2010/main" val="35703968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union.tokyo23-seisou.lg.jp/jigyo/renraku/kumiai/shiryo/jigyonenpo.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1B476-48DD-490F-8BE5-AF0FBFB307A9}"/>
              </a:ext>
            </a:extLst>
          </p:cNvPr>
          <p:cNvSpPr>
            <a:spLocks noGrp="1"/>
          </p:cNvSpPr>
          <p:nvPr>
            <p:ph type="ctrTitle"/>
          </p:nvPr>
        </p:nvSpPr>
        <p:spPr>
          <a:xfrm>
            <a:off x="1965393" y="1582097"/>
            <a:ext cx="8915399" cy="2262781"/>
          </a:xfrm>
        </p:spPr>
        <p:txBody>
          <a:bodyPr/>
          <a:lstStyle/>
          <a:p>
            <a:pPr algn="ctr"/>
            <a:r>
              <a:rPr kumimoji="1" lang="en-US" altLang="ja-JP" dirty="0"/>
              <a:t>AI</a:t>
            </a:r>
            <a:r>
              <a:rPr kumimoji="1" lang="ja-JP" altLang="en-US" dirty="0"/>
              <a:t>を用いた一般廃棄物量予測に関する研究</a:t>
            </a:r>
          </a:p>
        </p:txBody>
      </p:sp>
      <p:sp>
        <p:nvSpPr>
          <p:cNvPr id="3" name="字幕 2">
            <a:extLst>
              <a:ext uri="{FF2B5EF4-FFF2-40B4-BE49-F238E27FC236}">
                <a16:creationId xmlns:a16="http://schemas.microsoft.com/office/drawing/2014/main" id="{7D63C13D-37A0-4A55-A4FD-399EE0D11EFC}"/>
              </a:ext>
            </a:extLst>
          </p:cNvPr>
          <p:cNvSpPr>
            <a:spLocks noGrp="1"/>
          </p:cNvSpPr>
          <p:nvPr>
            <p:ph type="subTitle" idx="1"/>
          </p:nvPr>
        </p:nvSpPr>
        <p:spPr>
          <a:xfrm>
            <a:off x="1337958" y="4629844"/>
            <a:ext cx="8915399" cy="985673"/>
          </a:xfrm>
        </p:spPr>
        <p:txBody>
          <a:bodyPr/>
          <a:lstStyle/>
          <a:p>
            <a:pPr algn="ctr"/>
            <a:r>
              <a:rPr kumimoji="1" lang="ja-JP" altLang="en-US" dirty="0"/>
              <a:t>資源循環・廃棄物工学、資源循環情報システム工学研究室</a:t>
            </a:r>
            <a:endParaRPr kumimoji="1" lang="en-US" altLang="ja-JP" dirty="0"/>
          </a:p>
          <a:p>
            <a:pPr algn="ctr"/>
            <a:r>
              <a:rPr lang="en-US" altLang="ja-JP" dirty="0"/>
              <a:t>B4</a:t>
            </a:r>
            <a:r>
              <a:rPr lang="ja-JP" altLang="en-US" dirty="0"/>
              <a:t>　濵地雅也</a:t>
            </a:r>
            <a:endParaRPr kumimoji="1" lang="ja-JP" altLang="en-US" dirty="0"/>
          </a:p>
        </p:txBody>
      </p:sp>
      <p:sp>
        <p:nvSpPr>
          <p:cNvPr id="5" name="スライド番号プレースホルダー 4">
            <a:extLst>
              <a:ext uri="{FF2B5EF4-FFF2-40B4-BE49-F238E27FC236}">
                <a16:creationId xmlns:a16="http://schemas.microsoft.com/office/drawing/2014/main" id="{C38CEB4E-AD9A-44A7-9FF7-906D0B355DC3}"/>
              </a:ext>
            </a:extLst>
          </p:cNvPr>
          <p:cNvSpPr>
            <a:spLocks noGrp="1"/>
          </p:cNvSpPr>
          <p:nvPr>
            <p:ph type="sldNum" sz="quarter" idx="12"/>
          </p:nvPr>
        </p:nvSpPr>
        <p:spPr/>
        <p:txBody>
          <a:bodyPr/>
          <a:lstStyle/>
          <a:p>
            <a:fld id="{EEF0CD42-B27A-436B-8D8B-4B5243D0CCC4}" type="slidenum">
              <a:rPr kumimoji="1" lang="ja-JP" altLang="en-US" smtClean="0"/>
              <a:t>1</a:t>
            </a:fld>
            <a:endParaRPr kumimoji="1" lang="ja-JP" altLang="en-US"/>
          </a:p>
        </p:txBody>
      </p:sp>
    </p:spTree>
    <p:extLst>
      <p:ext uri="{BB962C8B-B14F-4D97-AF65-F5344CB8AC3E}">
        <p14:creationId xmlns:p14="http://schemas.microsoft.com/office/powerpoint/2010/main" val="225529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0EDDE81-7097-41E5-9F79-8AEA8B8F17A5}"/>
              </a:ext>
            </a:extLst>
          </p:cNvPr>
          <p:cNvSpPr>
            <a:spLocks noGrp="1"/>
          </p:cNvSpPr>
          <p:nvPr>
            <p:ph type="title"/>
          </p:nvPr>
        </p:nvSpPr>
        <p:spPr>
          <a:xfrm>
            <a:off x="649224" y="645106"/>
            <a:ext cx="3650279" cy="1259894"/>
          </a:xfrm>
        </p:spPr>
        <p:txBody>
          <a:bodyPr>
            <a:normAutofit/>
          </a:bodyPr>
          <a:lstStyle/>
          <a:p>
            <a:r>
              <a:rPr kumimoji="1" lang="ja-JP" altLang="en-US" dirty="0"/>
              <a:t>実際のデータの分析</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15F28B7C-3EB3-A6C3-9770-C334F1D1F297}"/>
              </a:ext>
            </a:extLst>
          </p:cNvPr>
          <p:cNvSpPr>
            <a:spLocks noGrp="1"/>
          </p:cNvSpPr>
          <p:nvPr>
            <p:ph idx="1"/>
          </p:nvPr>
        </p:nvSpPr>
        <p:spPr>
          <a:xfrm>
            <a:off x="649225" y="2133600"/>
            <a:ext cx="3650278" cy="3759253"/>
          </a:xfrm>
        </p:spPr>
        <p:txBody>
          <a:bodyPr>
            <a:normAutofit/>
          </a:bodyPr>
          <a:lstStyle/>
          <a:p>
            <a:pPr marL="0" indent="0">
              <a:buNone/>
            </a:pPr>
            <a:r>
              <a:rPr lang="ja-JP" altLang="en-US" dirty="0"/>
              <a:t>先ほどの東京都のデータの各間隔の自己相関をグラフにしたもの。</a:t>
            </a:r>
            <a:endParaRPr lang="en-US" altLang="ja-JP" dirty="0"/>
          </a:p>
          <a:p>
            <a:pPr marL="0" indent="0">
              <a:buNone/>
            </a:pPr>
            <a:r>
              <a:rPr lang="en-US" dirty="0"/>
              <a:t>X</a:t>
            </a:r>
            <a:r>
              <a:rPr lang="ja-JP" altLang="en-US" dirty="0"/>
              <a:t>軸は原地点とどれくらいの地点離れているかを表している。</a:t>
            </a:r>
            <a:endParaRPr lang="en-US" altLang="ja-JP" dirty="0"/>
          </a:p>
          <a:p>
            <a:pPr marL="0" indent="0">
              <a:buNone/>
            </a:pPr>
            <a:r>
              <a:rPr lang="en-US" dirty="0"/>
              <a:t>0</a:t>
            </a:r>
            <a:r>
              <a:rPr lang="ja-JP" altLang="en-US" dirty="0"/>
              <a:t>の時の自己相関が</a:t>
            </a:r>
            <a:r>
              <a:rPr lang="en-US" altLang="ja-JP" dirty="0"/>
              <a:t>1</a:t>
            </a:r>
            <a:r>
              <a:rPr lang="ja-JP" altLang="en-US" dirty="0"/>
              <a:t>なのは自分自身で相関をとっているからである。</a:t>
            </a:r>
            <a:endParaRPr lang="en-US" altLang="ja-JP" dirty="0"/>
          </a:p>
          <a:p>
            <a:pPr marL="0" indent="0">
              <a:buNone/>
            </a:pPr>
            <a:r>
              <a:rPr lang="ja-JP" altLang="en-US" dirty="0"/>
              <a:t>これを見ると</a:t>
            </a:r>
            <a:r>
              <a:rPr lang="en-US" altLang="ja-JP" dirty="0"/>
              <a:t>12,24</a:t>
            </a:r>
            <a:r>
              <a:rPr lang="ja-JP" altLang="en-US" dirty="0"/>
              <a:t>で相関がみられる。</a:t>
            </a:r>
            <a:endParaRPr lang="en-US" dirty="0"/>
          </a:p>
        </p:txBody>
      </p:sp>
      <p:pic>
        <p:nvPicPr>
          <p:cNvPr id="5" name="コンテンツ プレースホルダー 4" descr="グラフ&#10;&#10;自動的に生成された説明">
            <a:extLst>
              <a:ext uri="{FF2B5EF4-FFF2-40B4-BE49-F238E27FC236}">
                <a16:creationId xmlns:a16="http://schemas.microsoft.com/office/drawing/2014/main" id="{EBA868FC-402A-499E-9A90-402AE0FED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543" y="1067398"/>
            <a:ext cx="6953577" cy="4398136"/>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スライド番号プレースホルダー 3">
            <a:extLst>
              <a:ext uri="{FF2B5EF4-FFF2-40B4-BE49-F238E27FC236}">
                <a16:creationId xmlns:a16="http://schemas.microsoft.com/office/drawing/2014/main" id="{5CAE6E08-D125-49DE-8CB0-92BAD414431E}"/>
              </a:ext>
            </a:extLst>
          </p:cNvPr>
          <p:cNvSpPr>
            <a:spLocks noGrp="1"/>
          </p:cNvSpPr>
          <p:nvPr>
            <p:ph type="sldNum" sz="quarter" idx="12"/>
          </p:nvPr>
        </p:nvSpPr>
        <p:spPr/>
        <p:txBody>
          <a:bodyPr/>
          <a:lstStyle/>
          <a:p>
            <a:fld id="{EEF0CD42-B27A-436B-8D8B-4B5243D0CCC4}" type="slidenum">
              <a:rPr kumimoji="1" lang="ja-JP" altLang="en-US" smtClean="0"/>
              <a:t>10</a:t>
            </a:fld>
            <a:endParaRPr kumimoji="1" lang="ja-JP" altLang="en-US"/>
          </a:p>
        </p:txBody>
      </p:sp>
    </p:spTree>
    <p:extLst>
      <p:ext uri="{BB962C8B-B14F-4D97-AF65-F5344CB8AC3E}">
        <p14:creationId xmlns:p14="http://schemas.microsoft.com/office/powerpoint/2010/main" val="397707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41C90-28F3-4849-B041-2B7BC7D38421}"/>
              </a:ext>
            </a:extLst>
          </p:cNvPr>
          <p:cNvSpPr>
            <a:spLocks noGrp="1"/>
          </p:cNvSpPr>
          <p:nvPr>
            <p:ph type="title"/>
          </p:nvPr>
        </p:nvSpPr>
        <p:spPr>
          <a:xfrm>
            <a:off x="1832984" y="753855"/>
            <a:ext cx="8911687" cy="778382"/>
          </a:xfrm>
        </p:spPr>
        <p:txBody>
          <a:bodyPr/>
          <a:lstStyle/>
          <a:p>
            <a:r>
              <a:rPr kumimoji="1" lang="en-US" altLang="ja-JP" dirty="0"/>
              <a:t>AR</a:t>
            </a:r>
            <a:r>
              <a:rPr kumimoji="1" lang="ja-JP" altLang="en-US" dirty="0"/>
              <a:t>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B0E5B35-85B2-41F4-8606-478171F8D2C1}"/>
                  </a:ext>
                </a:extLst>
              </p:cNvPr>
              <p:cNvSpPr>
                <a:spLocks noGrp="1"/>
              </p:cNvSpPr>
              <p:nvPr>
                <p:ph idx="1"/>
              </p:nvPr>
            </p:nvSpPr>
            <p:spPr>
              <a:xfrm>
                <a:off x="1541353" y="1532237"/>
                <a:ext cx="8915400" cy="3777622"/>
              </a:xfrm>
            </p:spPr>
            <p:txBody>
              <a:bodyPr>
                <a:normAutofit/>
              </a:bodyPr>
              <a:lstStyle/>
              <a:p>
                <a:pPr marL="0" indent="0">
                  <a:buNone/>
                </a:pPr>
                <a:r>
                  <a:rPr kumimoji="1" lang="en-US" altLang="ja-JP" sz="2800" dirty="0"/>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𝑡</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𝑐</m:t>
                    </m:r>
                    <m:r>
                      <a:rPr kumimoji="1" lang="en-US" altLang="ja-JP" sz="2800" b="0" i="1" smtClean="0">
                        <a:latin typeface="Cambria Math" panose="02040503050406030204" pitchFamily="18" charset="0"/>
                      </a:rPr>
                      <m:t>+</m:t>
                    </m:r>
                    <m:nary>
                      <m:naryPr>
                        <m:chr m:val="∑"/>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𝑝</m:t>
                        </m:r>
                      </m:sup>
                      <m:e>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𝜑</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ea typeface="Cambria Math" panose="02040503050406030204" pitchFamily="18" charset="0"/>
                          </a:rPr>
                          <m:t>+</m:t>
                        </m:r>
                        <m:sSub>
                          <m:sSubPr>
                            <m:ctrlPr>
                              <a:rPr kumimoji="1" lang="en-US" altLang="ja-JP" sz="2800" b="0" i="1" smtClean="0">
                                <a:latin typeface="Cambria Math" panose="02040503050406030204" pitchFamily="18" charset="0"/>
                                <a:ea typeface="Cambria Math" panose="02040503050406030204" pitchFamily="18" charset="0"/>
                              </a:rPr>
                            </m:ctrlPr>
                          </m:sSubPr>
                          <m:e>
                            <m:r>
                              <a:rPr kumimoji="1" lang="ja-JP" altLang="en-US" sz="2800" b="0" i="1" smtClean="0">
                                <a:latin typeface="Cambria Math" panose="02040503050406030204" pitchFamily="18" charset="0"/>
                                <a:ea typeface="Cambria Math" panose="02040503050406030204" pitchFamily="18" charset="0"/>
                              </a:rPr>
                              <m:t>𝜀</m:t>
                            </m:r>
                          </m:e>
                          <m:sub>
                            <m:r>
                              <a:rPr kumimoji="1" lang="en-US" altLang="ja-JP" sz="2800" b="0" i="1" smtClean="0">
                                <a:latin typeface="Cambria Math" panose="02040503050406030204" pitchFamily="18" charset="0"/>
                                <a:ea typeface="Cambria Math" panose="02040503050406030204" pitchFamily="18" charset="0"/>
                              </a:rPr>
                              <m:t>𝑡</m:t>
                            </m:r>
                          </m:sub>
                        </m:sSub>
                      </m:e>
                    </m:nary>
                  </m:oMath>
                </a14:m>
                <a:endParaRPr kumimoji="1" lang="en-US" altLang="ja-JP" sz="2800" dirty="0"/>
              </a:p>
              <a:p>
                <a:pPr marL="0" indent="0">
                  <a:buNone/>
                </a:pPr>
                <a:endParaRPr kumimoji="1" lang="en-US" altLang="ja-JP" sz="2800" dirty="0"/>
              </a:p>
              <a:p>
                <a:pPr marL="0" indent="0">
                  <a:buNone/>
                </a:pPr>
                <a:r>
                  <a:rPr lang="ja-JP" altLang="en-US" dirty="0"/>
                  <a:t>Ｃは定数、</a:t>
                </a:r>
                <a:r>
                  <a:rPr lang="en-US" altLang="ja-JP" dirty="0"/>
                  <a:t>φ</a:t>
                </a:r>
                <a:r>
                  <a:rPr lang="ja-JP" altLang="en-US" dirty="0"/>
                  <a:t>は過去の値をどれくらい反映するかの重み</a:t>
                </a:r>
                <a:endParaRPr lang="en-US" altLang="ja-JP" dirty="0"/>
              </a:p>
              <a:p>
                <a:pPr marL="0" indent="0">
                  <a:buNone/>
                </a:pP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sub>
                    </m:sSub>
                    <m:r>
                      <a:rPr lang="ja-JP" altLang="en-US" i="1">
                        <a:latin typeface="Cambria Math" panose="02040503050406030204" pitchFamily="18" charset="0"/>
                      </a:rPr>
                      <m:t>は</m:t>
                    </m:r>
                  </m:oMath>
                </a14:m>
                <a:r>
                  <a:rPr kumimoji="1" lang="ja-JP" altLang="en-US" dirty="0"/>
                  <a:t>過去の値、シグマの範囲によってどれくらい前までさかのぼって</a:t>
                </a:r>
                <a:endParaRPr kumimoji="1" lang="en-US" altLang="ja-JP" dirty="0"/>
              </a:p>
              <a:p>
                <a:pPr marL="0" indent="0">
                  <a:buNone/>
                </a:pPr>
                <a:r>
                  <a:rPr kumimoji="1" lang="ja-JP" altLang="en-US" dirty="0"/>
                  <a:t>反映するかを表す。</a:t>
                </a:r>
                <a:r>
                  <a:rPr lang="ja-JP" altLang="en-US" dirty="0"/>
                  <a:t>これに加えて季節成分も相関があったためこの式に季節成分を加えたものが</a:t>
                </a:r>
                <a:r>
                  <a:rPr lang="en-US" altLang="ja-JP" dirty="0"/>
                  <a:t>SAR</a:t>
                </a:r>
                <a:r>
                  <a:rPr lang="ja-JP" altLang="en-US" dirty="0"/>
                  <a:t>モデルとなる。</a:t>
                </a: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7B0E5B35-85B2-41F4-8606-478171F8D2C1}"/>
                  </a:ext>
                </a:extLst>
              </p:cNvPr>
              <p:cNvSpPr>
                <a:spLocks noGrp="1" noRot="1" noChangeAspect="1" noMove="1" noResize="1" noEditPoints="1" noAdjustHandles="1" noChangeArrowheads="1" noChangeShapeType="1" noTextEdit="1"/>
              </p:cNvSpPr>
              <p:nvPr>
                <p:ph idx="1"/>
              </p:nvPr>
            </p:nvSpPr>
            <p:spPr>
              <a:xfrm>
                <a:off x="1541353" y="1532237"/>
                <a:ext cx="8915400" cy="3777622"/>
              </a:xfrm>
              <a:blipFill>
                <a:blip r:embed="rId3"/>
                <a:stretch>
                  <a:fillRect l="-616" r="-274"/>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BD65A90E-CD00-45AE-9754-94E3A1FF28B0}"/>
              </a:ext>
            </a:extLst>
          </p:cNvPr>
          <p:cNvSpPr>
            <a:spLocks noGrp="1"/>
          </p:cNvSpPr>
          <p:nvPr>
            <p:ph type="sldNum" sz="quarter" idx="12"/>
          </p:nvPr>
        </p:nvSpPr>
        <p:spPr/>
        <p:txBody>
          <a:bodyPr/>
          <a:lstStyle/>
          <a:p>
            <a:fld id="{EEF0CD42-B27A-436B-8D8B-4B5243D0CCC4}" type="slidenum">
              <a:rPr kumimoji="1" lang="ja-JP" altLang="en-US" smtClean="0"/>
              <a:t>11</a:t>
            </a:fld>
            <a:endParaRPr kumimoji="1" lang="ja-JP" altLang="en-US"/>
          </a:p>
        </p:txBody>
      </p:sp>
    </p:spTree>
    <p:extLst>
      <p:ext uri="{BB962C8B-B14F-4D97-AF65-F5344CB8AC3E}">
        <p14:creationId xmlns:p14="http://schemas.microsoft.com/office/powerpoint/2010/main" val="2380233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7EFBAC-F1B0-414E-9B75-76530521D74B}"/>
              </a:ext>
            </a:extLst>
          </p:cNvPr>
          <p:cNvSpPr>
            <a:spLocks noGrp="1"/>
          </p:cNvSpPr>
          <p:nvPr>
            <p:ph type="title"/>
          </p:nvPr>
        </p:nvSpPr>
        <p:spPr>
          <a:xfrm>
            <a:off x="1871472" y="708000"/>
            <a:ext cx="8911687" cy="1280890"/>
          </a:xfrm>
        </p:spPr>
        <p:txBody>
          <a:bodyPr/>
          <a:lstStyle/>
          <a:p>
            <a:r>
              <a:rPr kumimoji="1" lang="en-US" altLang="ja-JP" dirty="0"/>
              <a:t>AIC(</a:t>
            </a:r>
            <a:r>
              <a:rPr kumimoji="1" lang="ja-JP" altLang="en-US" dirty="0"/>
              <a:t>赤池情報量基準</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5382AC0-02BC-4844-BC35-88AE0ACD17A3}"/>
              </a:ext>
            </a:extLst>
          </p:cNvPr>
          <p:cNvSpPr>
            <a:spLocks noGrp="1"/>
          </p:cNvSpPr>
          <p:nvPr>
            <p:ph idx="1"/>
          </p:nvPr>
        </p:nvSpPr>
        <p:spPr>
          <a:xfrm>
            <a:off x="1408841" y="1722538"/>
            <a:ext cx="9572348" cy="4997044"/>
          </a:xfrm>
        </p:spPr>
        <p:txBody>
          <a:bodyPr>
            <a:noAutofit/>
          </a:bodyPr>
          <a:lstStyle/>
          <a:p>
            <a:pPr marL="0" indent="0">
              <a:buNone/>
            </a:pPr>
            <a:r>
              <a:rPr kumimoji="1" lang="ja-JP" altLang="en-US" sz="2000" dirty="0"/>
              <a:t>モデルの評価には</a:t>
            </a:r>
            <a:r>
              <a:rPr kumimoji="1" lang="en-US" altLang="ja-JP" sz="2000" dirty="0"/>
              <a:t>AIC</a:t>
            </a:r>
            <a:r>
              <a:rPr kumimoji="1" lang="ja-JP" altLang="en-US" sz="2000" dirty="0"/>
              <a:t>を用いる。</a:t>
            </a:r>
            <a:endParaRPr kumimoji="1" lang="en-US" altLang="ja-JP" sz="2000" dirty="0"/>
          </a:p>
          <a:p>
            <a:pPr marL="0" indent="0">
              <a:buNone/>
            </a:pPr>
            <a:r>
              <a:rPr lang="en-US" altLang="ja-JP" sz="2000" dirty="0"/>
              <a:t>AIC=-2logL+2(k+1)</a:t>
            </a:r>
          </a:p>
          <a:p>
            <a:pPr marL="0" indent="0">
              <a:buNone/>
            </a:pPr>
            <a:r>
              <a:rPr kumimoji="1" lang="en-US" altLang="ja-JP" sz="2000" dirty="0"/>
              <a:t>L</a:t>
            </a:r>
            <a:r>
              <a:rPr kumimoji="1" lang="ja-JP" altLang="en-US" sz="2000" dirty="0"/>
              <a:t>はモデルの最大対数尤度</a:t>
            </a:r>
            <a:r>
              <a:rPr kumimoji="1" lang="en-US" altLang="ja-JP" sz="2000" dirty="0"/>
              <a:t>,k</a:t>
            </a:r>
            <a:r>
              <a:rPr kumimoji="1" lang="ja-JP" altLang="en-US" sz="2000" dirty="0"/>
              <a:t>は説明変数の数</a:t>
            </a:r>
            <a:endParaRPr kumimoji="1" lang="en-US" altLang="ja-JP" sz="2000" dirty="0"/>
          </a:p>
          <a:p>
            <a:pPr marL="0" indent="0">
              <a:buNone/>
            </a:pPr>
            <a:r>
              <a:rPr lang="en-US" altLang="ja-JP" sz="2000" dirty="0"/>
              <a:t>AR </a:t>
            </a:r>
            <a:r>
              <a:rPr kumimoji="1" lang="en-US" altLang="ja-JP" sz="2000" dirty="0"/>
              <a:t>model(</a:t>
            </a:r>
            <a:r>
              <a:rPr kumimoji="1" lang="ja-JP" altLang="en-US" sz="2000" dirty="0"/>
              <a:t>パラメータ</a:t>
            </a:r>
            <a:r>
              <a:rPr kumimoji="1" lang="en-US" altLang="ja-JP" sz="2000" dirty="0"/>
              <a:t>1~10</a:t>
            </a:r>
            <a:r>
              <a:rPr kumimoji="1" lang="ja-JP" altLang="en-US" sz="2000" dirty="0"/>
              <a:t>で検証</a:t>
            </a:r>
            <a:r>
              <a:rPr kumimoji="1" lang="en-US" altLang="ja-JP" sz="2000" dirty="0"/>
              <a:t>)</a:t>
            </a:r>
          </a:p>
          <a:p>
            <a:pPr marL="0" indent="0">
              <a:buNone/>
            </a:pPr>
            <a:r>
              <a:rPr lang="ja-JP" altLang="en-US" sz="2000" dirty="0"/>
              <a:t>パラメータ</a:t>
            </a:r>
            <a:r>
              <a:rPr lang="en-US" altLang="ja-JP" sz="2000" dirty="0"/>
              <a:t>10</a:t>
            </a:r>
            <a:r>
              <a:rPr lang="ja-JP" altLang="en-US" sz="2000" dirty="0"/>
              <a:t>のとき</a:t>
            </a:r>
            <a:endParaRPr lang="en-US" altLang="ja-JP" sz="2000" dirty="0"/>
          </a:p>
          <a:p>
            <a:pPr marL="0" indent="0">
              <a:buNone/>
            </a:pPr>
            <a:r>
              <a:rPr kumimoji="1" lang="en-US" altLang="ja-JP" sz="2000" dirty="0" err="1"/>
              <a:t>aic</a:t>
            </a:r>
            <a:r>
              <a:rPr kumimoji="1" lang="en-US" altLang="ja-JP" sz="2000" dirty="0"/>
              <a:t>=813.7300710699859</a:t>
            </a:r>
            <a:r>
              <a:rPr kumimoji="1" lang="ja-JP" altLang="en-US" sz="2000" dirty="0"/>
              <a:t>の時に最小</a:t>
            </a:r>
            <a:endParaRPr kumimoji="1" lang="en-US" altLang="ja-JP" sz="2000" dirty="0"/>
          </a:p>
          <a:p>
            <a:pPr marL="0" indent="0">
              <a:buNone/>
            </a:pPr>
            <a:endParaRPr kumimoji="1" lang="en-US" altLang="ja-JP" sz="2000" dirty="0"/>
          </a:p>
          <a:p>
            <a:pPr marL="0" indent="0">
              <a:buNone/>
            </a:pPr>
            <a:r>
              <a:rPr lang="en-US" altLang="ja-JP" sz="2000" dirty="0"/>
              <a:t>SAR model(AR</a:t>
            </a:r>
            <a:r>
              <a:rPr lang="ja-JP" altLang="en-US" sz="2000" dirty="0"/>
              <a:t>パラメータ</a:t>
            </a:r>
            <a:r>
              <a:rPr lang="en-US" altLang="ja-JP" sz="2000" dirty="0"/>
              <a:t>1~10,</a:t>
            </a:r>
            <a:r>
              <a:rPr lang="ja-JP" altLang="en-US" sz="2000" dirty="0"/>
              <a:t>季節パラメータ</a:t>
            </a:r>
            <a:r>
              <a:rPr lang="en-US" altLang="ja-JP" sz="2000" dirty="0"/>
              <a:t>1~3</a:t>
            </a:r>
            <a:r>
              <a:rPr lang="ja-JP" altLang="en-US" sz="2000" dirty="0"/>
              <a:t>で検証</a:t>
            </a:r>
            <a:r>
              <a:rPr lang="en-US" altLang="ja-JP" sz="2000" dirty="0"/>
              <a:t>)</a:t>
            </a:r>
          </a:p>
          <a:p>
            <a:pPr marL="0" indent="0">
              <a:buNone/>
            </a:pPr>
            <a:r>
              <a:rPr lang="en-US" altLang="ja-JP" sz="2000" dirty="0"/>
              <a:t>AR</a:t>
            </a:r>
            <a:r>
              <a:rPr lang="ja-JP" altLang="en-US" sz="2000" dirty="0"/>
              <a:t>パラメータ</a:t>
            </a:r>
            <a:r>
              <a:rPr lang="en-US" altLang="ja-JP" sz="2000" dirty="0"/>
              <a:t>=2,</a:t>
            </a:r>
            <a:r>
              <a:rPr lang="ja-JP" altLang="en-US" sz="2000" dirty="0"/>
              <a:t>季節パラメータ</a:t>
            </a:r>
            <a:r>
              <a:rPr lang="en-US" altLang="ja-JP" sz="2000" dirty="0"/>
              <a:t>=1</a:t>
            </a:r>
            <a:r>
              <a:rPr lang="ja-JP" altLang="en-US" sz="2000" dirty="0"/>
              <a:t>のとき</a:t>
            </a:r>
            <a:endParaRPr lang="en-US" altLang="ja-JP" sz="2000" dirty="0"/>
          </a:p>
          <a:p>
            <a:pPr marL="0" indent="0">
              <a:buNone/>
            </a:pPr>
            <a:r>
              <a:rPr lang="en-US" altLang="ja-JP" sz="2000" dirty="0" err="1"/>
              <a:t>a</a:t>
            </a:r>
            <a:r>
              <a:rPr kumimoji="1" lang="en-US" altLang="ja-JP" sz="2000" dirty="0" err="1"/>
              <a:t>ic</a:t>
            </a:r>
            <a:r>
              <a:rPr kumimoji="1" lang="en-US" altLang="ja-JP" sz="2000" dirty="0"/>
              <a:t>=1016.0760862976858</a:t>
            </a:r>
            <a:r>
              <a:rPr lang="ja-JP" altLang="en-US" sz="2000" dirty="0"/>
              <a:t>の時に最小</a:t>
            </a:r>
            <a:endParaRPr kumimoji="1" lang="en-US" altLang="ja-JP" sz="2000" dirty="0"/>
          </a:p>
          <a:p>
            <a:pPr marL="0" indent="0">
              <a:buNone/>
            </a:pPr>
            <a:endParaRPr lang="en-US" altLang="ja-JP" sz="2000" dirty="0"/>
          </a:p>
          <a:p>
            <a:pPr marL="0" indent="0">
              <a:buNone/>
            </a:pPr>
            <a:r>
              <a:rPr kumimoji="1" lang="ja-JP" altLang="en-US" sz="2000" dirty="0"/>
              <a:t>よって今回の分析ではこれらのパラメータを用いる</a:t>
            </a:r>
            <a:r>
              <a:rPr lang="ja-JP" altLang="en-US" sz="2000" dirty="0"/>
              <a:t>。</a:t>
            </a:r>
            <a:endParaRPr kumimoji="1" lang="en-US" altLang="ja-JP" sz="2000" dirty="0"/>
          </a:p>
        </p:txBody>
      </p:sp>
      <p:sp>
        <p:nvSpPr>
          <p:cNvPr id="5" name="スライド番号プレースホルダー 4">
            <a:extLst>
              <a:ext uri="{FF2B5EF4-FFF2-40B4-BE49-F238E27FC236}">
                <a16:creationId xmlns:a16="http://schemas.microsoft.com/office/drawing/2014/main" id="{6C527716-6BB8-47A8-82B5-D76089C30775}"/>
              </a:ext>
            </a:extLst>
          </p:cNvPr>
          <p:cNvSpPr>
            <a:spLocks noGrp="1"/>
          </p:cNvSpPr>
          <p:nvPr>
            <p:ph type="sldNum" sz="quarter" idx="12"/>
          </p:nvPr>
        </p:nvSpPr>
        <p:spPr/>
        <p:txBody>
          <a:bodyPr/>
          <a:lstStyle/>
          <a:p>
            <a:fld id="{EEF0CD42-B27A-436B-8D8B-4B5243D0CCC4}" type="slidenum">
              <a:rPr kumimoji="1" lang="ja-JP" altLang="en-US" smtClean="0"/>
              <a:t>12</a:t>
            </a:fld>
            <a:endParaRPr kumimoji="1" lang="ja-JP" altLang="en-US"/>
          </a:p>
        </p:txBody>
      </p:sp>
    </p:spTree>
    <p:extLst>
      <p:ext uri="{BB962C8B-B14F-4D97-AF65-F5344CB8AC3E}">
        <p14:creationId xmlns:p14="http://schemas.microsoft.com/office/powerpoint/2010/main" val="307224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4B4977-B428-4A1B-9595-873408DBCF1D}"/>
              </a:ext>
            </a:extLst>
          </p:cNvPr>
          <p:cNvSpPr>
            <a:spLocks noGrp="1"/>
          </p:cNvSpPr>
          <p:nvPr>
            <p:ph type="title"/>
          </p:nvPr>
        </p:nvSpPr>
        <p:spPr>
          <a:xfrm>
            <a:off x="649224" y="645106"/>
            <a:ext cx="3650279" cy="1259894"/>
          </a:xfrm>
        </p:spPr>
        <p:txBody>
          <a:bodyPr>
            <a:normAutofit/>
          </a:bodyPr>
          <a:lstStyle/>
          <a:p>
            <a:r>
              <a:rPr kumimoji="1" lang="ja-JP" altLang="en-US" dirty="0"/>
              <a:t>実際のデータの分析</a:t>
            </a:r>
          </a:p>
        </p:txBody>
      </p:sp>
      <p:sp>
        <p:nvSpPr>
          <p:cNvPr id="33" name="Rectangle 27">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48EDD445-3360-240C-06D3-06A06D6FE528}"/>
              </a:ext>
            </a:extLst>
          </p:cNvPr>
          <p:cNvSpPr>
            <a:spLocks noGrp="1"/>
          </p:cNvSpPr>
          <p:nvPr>
            <p:ph idx="1"/>
          </p:nvPr>
        </p:nvSpPr>
        <p:spPr>
          <a:xfrm>
            <a:off x="649225" y="2133600"/>
            <a:ext cx="3650278" cy="3759253"/>
          </a:xfrm>
        </p:spPr>
        <p:txBody>
          <a:bodyPr>
            <a:normAutofit/>
          </a:bodyPr>
          <a:lstStyle/>
          <a:p>
            <a:pPr marL="0" indent="0">
              <a:buNone/>
            </a:pPr>
            <a:r>
              <a:rPr lang="ja-JP" altLang="en-US" dirty="0"/>
              <a:t>これは</a:t>
            </a:r>
            <a:r>
              <a:rPr lang="en-US" altLang="ja-JP" dirty="0"/>
              <a:t>AR</a:t>
            </a:r>
            <a:r>
              <a:rPr lang="ja-JP" altLang="en-US" dirty="0"/>
              <a:t>モデルでの予測値と、</a:t>
            </a:r>
            <a:r>
              <a:rPr lang="en-US" altLang="ja-JP" dirty="0"/>
              <a:t>SAR</a:t>
            </a:r>
            <a:r>
              <a:rPr lang="ja-JP" altLang="en-US" dirty="0"/>
              <a:t>モデルでの予測値である。</a:t>
            </a:r>
            <a:endParaRPr lang="en-US" altLang="ja-JP" dirty="0"/>
          </a:p>
          <a:p>
            <a:pPr marL="0" indent="0">
              <a:buNone/>
            </a:pPr>
            <a:r>
              <a:rPr lang="en-US" dirty="0"/>
              <a:t>SAR</a:t>
            </a:r>
            <a:r>
              <a:rPr lang="ja-JP" altLang="en-US" dirty="0"/>
              <a:t>モデルは</a:t>
            </a:r>
            <a:r>
              <a:rPr lang="en-US" altLang="ja-JP" dirty="0"/>
              <a:t>AR</a:t>
            </a:r>
            <a:r>
              <a:rPr lang="ja-JP" altLang="en-US" dirty="0"/>
              <a:t>モデルに季節成分を含めたものである。</a:t>
            </a:r>
            <a:endParaRPr lang="en-US" altLang="ja-JP" dirty="0"/>
          </a:p>
          <a:p>
            <a:pPr marL="0" indent="0">
              <a:buNone/>
            </a:pPr>
            <a:r>
              <a:rPr lang="ja-JP" altLang="en-US" dirty="0"/>
              <a:t>訓練データとして</a:t>
            </a:r>
            <a:r>
              <a:rPr lang="en-US" altLang="ja-JP" dirty="0"/>
              <a:t>2015</a:t>
            </a:r>
            <a:r>
              <a:rPr lang="ja-JP" altLang="en-US" dirty="0"/>
              <a:t>年</a:t>
            </a:r>
            <a:r>
              <a:rPr lang="en-US" altLang="ja-JP" dirty="0"/>
              <a:t>4</a:t>
            </a:r>
            <a:r>
              <a:rPr lang="ja-JP" altLang="en-US" dirty="0"/>
              <a:t>月から</a:t>
            </a:r>
            <a:r>
              <a:rPr lang="en-US" altLang="ja-JP" dirty="0"/>
              <a:t>2019</a:t>
            </a:r>
            <a:r>
              <a:rPr lang="ja-JP" altLang="en-US" dirty="0"/>
              <a:t>年の</a:t>
            </a:r>
            <a:r>
              <a:rPr lang="en-US" altLang="ja-JP" dirty="0"/>
              <a:t>3</a:t>
            </a:r>
            <a:r>
              <a:rPr lang="ja-JP" altLang="en-US" dirty="0"/>
              <a:t>月を与えており、テストデータとして</a:t>
            </a:r>
            <a:r>
              <a:rPr lang="en-US" altLang="ja-JP" dirty="0"/>
              <a:t>2019</a:t>
            </a:r>
            <a:r>
              <a:rPr lang="ja-JP" altLang="en-US" dirty="0"/>
              <a:t>年の</a:t>
            </a:r>
            <a:r>
              <a:rPr lang="en-US" altLang="ja-JP" dirty="0"/>
              <a:t>4</a:t>
            </a:r>
            <a:r>
              <a:rPr lang="ja-JP" altLang="en-US" dirty="0"/>
              <a:t>月から</a:t>
            </a:r>
            <a:r>
              <a:rPr lang="en-US" altLang="ja-JP" dirty="0"/>
              <a:t>2020</a:t>
            </a:r>
            <a:r>
              <a:rPr lang="ja-JP" altLang="en-US" dirty="0"/>
              <a:t>年の</a:t>
            </a:r>
            <a:r>
              <a:rPr lang="en-US" altLang="ja-JP" dirty="0"/>
              <a:t>3</a:t>
            </a:r>
            <a:r>
              <a:rPr lang="ja-JP" altLang="en-US" dirty="0"/>
              <a:t>月までのデータを与えている。</a:t>
            </a:r>
            <a:endParaRPr lang="en-US" dirty="0"/>
          </a:p>
        </p:txBody>
      </p:sp>
      <p:pic>
        <p:nvPicPr>
          <p:cNvPr id="7" name="図 6" descr="グラフィカル ユーザー インターフェイス, グラフ&#10;&#10;自動的に生成された説明">
            <a:extLst>
              <a:ext uri="{FF2B5EF4-FFF2-40B4-BE49-F238E27FC236}">
                <a16:creationId xmlns:a16="http://schemas.microsoft.com/office/drawing/2014/main" id="{6B047806-EE99-4A69-9546-88934E4F7426}"/>
              </a:ext>
            </a:extLst>
          </p:cNvPr>
          <p:cNvPicPr>
            <a:picLocks noChangeAspect="1"/>
          </p:cNvPicPr>
          <p:nvPr/>
        </p:nvPicPr>
        <p:blipFill rotWithShape="1">
          <a:blip r:embed="rId3">
            <a:extLst>
              <a:ext uri="{28A0092B-C50C-407E-A947-70E740481C1C}">
                <a14:useLocalDpi xmlns:a14="http://schemas.microsoft.com/office/drawing/2010/main" val="0"/>
              </a:ext>
            </a:extLst>
          </a:blip>
          <a:srcRect l="11208" r="5062"/>
          <a:stretch/>
        </p:blipFill>
        <p:spPr>
          <a:xfrm>
            <a:off x="4629955" y="640080"/>
            <a:ext cx="6943166" cy="5252773"/>
          </a:xfrm>
          <a:prstGeom prst="rect">
            <a:avLst/>
          </a:prstGeom>
        </p:spPr>
      </p:pic>
      <p:sp>
        <p:nvSpPr>
          <p:cNvPr id="3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スライド番号プレースホルダー 3">
            <a:extLst>
              <a:ext uri="{FF2B5EF4-FFF2-40B4-BE49-F238E27FC236}">
                <a16:creationId xmlns:a16="http://schemas.microsoft.com/office/drawing/2014/main" id="{5F7F6462-EEAE-4163-9628-5FAA54D9C420}"/>
              </a:ext>
            </a:extLst>
          </p:cNvPr>
          <p:cNvSpPr>
            <a:spLocks noGrp="1"/>
          </p:cNvSpPr>
          <p:nvPr>
            <p:ph type="sldNum" sz="quarter" idx="12"/>
          </p:nvPr>
        </p:nvSpPr>
        <p:spPr/>
        <p:txBody>
          <a:bodyPr/>
          <a:lstStyle/>
          <a:p>
            <a:fld id="{EEF0CD42-B27A-436B-8D8B-4B5243D0CCC4}" type="slidenum">
              <a:rPr kumimoji="1" lang="ja-JP" altLang="en-US" smtClean="0"/>
              <a:t>13</a:t>
            </a:fld>
            <a:endParaRPr kumimoji="1" lang="ja-JP" altLang="en-US"/>
          </a:p>
        </p:txBody>
      </p:sp>
    </p:spTree>
    <p:extLst>
      <p:ext uri="{BB962C8B-B14F-4D97-AF65-F5344CB8AC3E}">
        <p14:creationId xmlns:p14="http://schemas.microsoft.com/office/powerpoint/2010/main" val="299388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C8B6C4B-A867-4D7E-9851-29BB2D60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59784C6-9AF4-4D01-BE44-492CE694F741}"/>
              </a:ext>
            </a:extLst>
          </p:cNvPr>
          <p:cNvSpPr>
            <a:spLocks noGrp="1"/>
          </p:cNvSpPr>
          <p:nvPr>
            <p:ph type="title"/>
          </p:nvPr>
        </p:nvSpPr>
        <p:spPr>
          <a:xfrm>
            <a:off x="649224" y="645106"/>
            <a:ext cx="3650279" cy="1259894"/>
          </a:xfrm>
        </p:spPr>
        <p:txBody>
          <a:bodyPr>
            <a:normAutofit/>
          </a:bodyPr>
          <a:lstStyle/>
          <a:p>
            <a:r>
              <a:rPr kumimoji="1" lang="ja-JP" altLang="en-US" dirty="0"/>
              <a:t>実際のデータの分析</a:t>
            </a:r>
          </a:p>
        </p:txBody>
      </p:sp>
      <p:sp>
        <p:nvSpPr>
          <p:cNvPr id="25" name="Rectangle 24">
            <a:extLst>
              <a:ext uri="{FF2B5EF4-FFF2-40B4-BE49-F238E27FC236}">
                <a16:creationId xmlns:a16="http://schemas.microsoft.com/office/drawing/2014/main" id="{470BD5D9-CDC5-465C-9E25-2EB0249FE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Content Placeholder 10">
            <a:extLst>
              <a:ext uri="{FF2B5EF4-FFF2-40B4-BE49-F238E27FC236}">
                <a16:creationId xmlns:a16="http://schemas.microsoft.com/office/drawing/2014/main" id="{8BE23789-7B4B-A285-F55B-47ED44B95784}"/>
              </a:ext>
            </a:extLst>
          </p:cNvPr>
          <p:cNvSpPr>
            <a:spLocks noGrp="1"/>
          </p:cNvSpPr>
          <p:nvPr>
            <p:ph idx="1"/>
          </p:nvPr>
        </p:nvSpPr>
        <p:spPr>
          <a:xfrm>
            <a:off x="649225" y="2133600"/>
            <a:ext cx="3650278" cy="3774537"/>
          </a:xfrm>
        </p:spPr>
        <p:txBody>
          <a:bodyPr>
            <a:normAutofit/>
          </a:bodyPr>
          <a:lstStyle/>
          <a:p>
            <a:pPr marL="0" indent="0">
              <a:buNone/>
            </a:pPr>
            <a:r>
              <a:rPr lang="ja-JP" altLang="en-US" dirty="0"/>
              <a:t>左は</a:t>
            </a:r>
            <a:r>
              <a:rPr lang="en-US" altLang="ja-JP" dirty="0"/>
              <a:t>AR</a:t>
            </a:r>
            <a:r>
              <a:rPr lang="ja-JP" altLang="en-US" dirty="0"/>
              <a:t>モデルのホワイトノイズで右が</a:t>
            </a:r>
            <a:r>
              <a:rPr lang="en-US" altLang="ja-JP" dirty="0"/>
              <a:t>SAR</a:t>
            </a:r>
            <a:r>
              <a:rPr lang="ja-JP" altLang="en-US" dirty="0"/>
              <a:t>モデルのホワイトノイズである。</a:t>
            </a:r>
            <a:endParaRPr lang="en-US" altLang="ja-JP" dirty="0"/>
          </a:p>
          <a:p>
            <a:pPr marL="0" indent="0">
              <a:buNone/>
            </a:pPr>
            <a:r>
              <a:rPr lang="ja-JP" altLang="en-US" dirty="0"/>
              <a:t>ホワイトノイズは誤差で未来を予測する情報がないので無秩序である必要がある。</a:t>
            </a:r>
            <a:endParaRPr lang="en-US" dirty="0"/>
          </a:p>
        </p:txBody>
      </p:sp>
      <p:pic>
        <p:nvPicPr>
          <p:cNvPr id="5" name="コンテンツ プレースホルダー 4" descr="グラフ&#10;&#10;自動的に生成された説明">
            <a:extLst>
              <a:ext uri="{FF2B5EF4-FFF2-40B4-BE49-F238E27FC236}">
                <a16:creationId xmlns:a16="http://schemas.microsoft.com/office/drawing/2014/main" id="{341EEB4A-1D04-4A95-91D9-0330A7DE9C6B}"/>
              </a:ext>
            </a:extLst>
          </p:cNvPr>
          <p:cNvPicPr>
            <a:picLocks noChangeAspect="1"/>
          </p:cNvPicPr>
          <p:nvPr/>
        </p:nvPicPr>
        <p:blipFill rotWithShape="1">
          <a:blip r:embed="rId3">
            <a:extLst>
              <a:ext uri="{28A0092B-C50C-407E-A947-70E740481C1C}">
                <a14:useLocalDpi xmlns:a14="http://schemas.microsoft.com/office/drawing/2010/main" val="0"/>
              </a:ext>
            </a:extLst>
          </a:blip>
          <a:srcRect l="52689" r="6752" b="2"/>
          <a:stretch/>
        </p:blipFill>
        <p:spPr>
          <a:xfrm>
            <a:off x="4619544" y="640080"/>
            <a:ext cx="3380136" cy="5271142"/>
          </a:xfrm>
          <a:prstGeom prst="rect">
            <a:avLst/>
          </a:prstGeom>
        </p:spPr>
      </p:pic>
      <p:pic>
        <p:nvPicPr>
          <p:cNvPr id="4" name="図 3" descr="グラフ, ヒストグラム&#10;&#10;自動的に生成された説明">
            <a:extLst>
              <a:ext uri="{FF2B5EF4-FFF2-40B4-BE49-F238E27FC236}">
                <a16:creationId xmlns:a16="http://schemas.microsoft.com/office/drawing/2014/main" id="{8BB6C468-3E1D-4EBD-B391-DBFD717410BC}"/>
              </a:ext>
            </a:extLst>
          </p:cNvPr>
          <p:cNvPicPr>
            <a:picLocks noChangeAspect="1"/>
          </p:cNvPicPr>
          <p:nvPr/>
        </p:nvPicPr>
        <p:blipFill rotWithShape="1">
          <a:blip r:embed="rId4">
            <a:extLst>
              <a:ext uri="{28A0092B-C50C-407E-A947-70E740481C1C}">
                <a14:useLocalDpi xmlns:a14="http://schemas.microsoft.com/office/drawing/2010/main" val="0"/>
              </a:ext>
            </a:extLst>
          </a:blip>
          <a:srcRect l="52274" r="6986" b="2"/>
          <a:stretch/>
        </p:blipFill>
        <p:spPr>
          <a:xfrm>
            <a:off x="8163406" y="640080"/>
            <a:ext cx="3395275" cy="5271142"/>
          </a:xfrm>
          <a:prstGeom prst="rect">
            <a:avLst/>
          </a:prstGeom>
        </p:spPr>
      </p:pic>
      <p:sp>
        <p:nvSpPr>
          <p:cNvPr id="27" name="Freeform 11">
            <a:extLst>
              <a:ext uri="{FF2B5EF4-FFF2-40B4-BE49-F238E27FC236}">
                <a16:creationId xmlns:a16="http://schemas.microsoft.com/office/drawing/2014/main" id="{9185F495-8EFA-407B-AAD7-A2F52AE2C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スライド番号プレースホルダー 5">
            <a:extLst>
              <a:ext uri="{FF2B5EF4-FFF2-40B4-BE49-F238E27FC236}">
                <a16:creationId xmlns:a16="http://schemas.microsoft.com/office/drawing/2014/main" id="{8459EBF5-91C8-43E9-8FC4-E9C693413B86}"/>
              </a:ext>
            </a:extLst>
          </p:cNvPr>
          <p:cNvSpPr>
            <a:spLocks noGrp="1"/>
          </p:cNvSpPr>
          <p:nvPr>
            <p:ph type="sldNum" sz="quarter" idx="12"/>
          </p:nvPr>
        </p:nvSpPr>
        <p:spPr/>
        <p:txBody>
          <a:bodyPr/>
          <a:lstStyle/>
          <a:p>
            <a:fld id="{EEF0CD42-B27A-436B-8D8B-4B5243D0CCC4}" type="slidenum">
              <a:rPr kumimoji="1" lang="ja-JP" altLang="en-US" smtClean="0"/>
              <a:t>14</a:t>
            </a:fld>
            <a:endParaRPr kumimoji="1" lang="ja-JP" altLang="en-US"/>
          </a:p>
        </p:txBody>
      </p:sp>
    </p:spTree>
    <p:extLst>
      <p:ext uri="{BB962C8B-B14F-4D97-AF65-F5344CB8AC3E}">
        <p14:creationId xmlns:p14="http://schemas.microsoft.com/office/powerpoint/2010/main" val="289377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54C525-F5B9-4D10-858F-328EB4623F29}"/>
              </a:ext>
            </a:extLst>
          </p:cNvPr>
          <p:cNvSpPr>
            <a:spLocks noGrp="1"/>
          </p:cNvSpPr>
          <p:nvPr>
            <p:ph type="title"/>
          </p:nvPr>
        </p:nvSpPr>
        <p:spPr>
          <a:xfrm>
            <a:off x="1766207" y="736845"/>
            <a:ext cx="8911687" cy="1280890"/>
          </a:xfrm>
        </p:spPr>
        <p:txBody>
          <a:bodyPr/>
          <a:lstStyle/>
          <a:p>
            <a:r>
              <a:rPr lang="ja-JP" altLang="en-US" dirty="0"/>
              <a:t>予測値の評価</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922D294-55F9-4F77-93F8-616572861DAD}"/>
                  </a:ext>
                </a:extLst>
              </p:cNvPr>
              <p:cNvSpPr>
                <a:spLocks noGrp="1"/>
              </p:cNvSpPr>
              <p:nvPr>
                <p:ph idx="1"/>
              </p:nvPr>
            </p:nvSpPr>
            <p:spPr>
              <a:xfrm>
                <a:off x="1117403" y="1432142"/>
                <a:ext cx="8915400" cy="3777622"/>
              </a:xfrm>
            </p:spPr>
            <p:txBody>
              <a:bodyPr>
                <a:noAutofit/>
              </a:bodyPr>
              <a:lstStyle/>
              <a:p>
                <a:pPr marL="0" indent="0">
                  <a:buNone/>
                </a:pPr>
                <a:r>
                  <a:rPr lang="ja-JP" altLang="en-US" sz="2400" b="1" dirty="0"/>
                  <a:t>二乗平均平方根誤差（</a:t>
                </a:r>
                <a:r>
                  <a:rPr lang="en-US" altLang="ja-JP" sz="2400" b="1" dirty="0"/>
                  <a:t>RMSE</a:t>
                </a:r>
                <a:r>
                  <a:rPr lang="ja-JP" altLang="en-US" sz="2400" b="1" dirty="0"/>
                  <a:t>）</a:t>
                </a:r>
                <a:endParaRPr lang="en-US" altLang="ja-JP" sz="2400" b="1" dirty="0"/>
              </a:p>
              <a:p>
                <a:pPr marL="0" indent="0">
                  <a:buNone/>
                </a:pPr>
                <a:r>
                  <a:rPr kumimoji="1" lang="en-US" altLang="ja-JP" sz="2400" dirty="0"/>
                  <a:t>RMSE=</a:t>
                </a:r>
                <a14:m>
                  <m:oMath xmlns:m="http://schemas.openxmlformats.org/officeDocument/2006/math">
                    <m:rad>
                      <m:radPr>
                        <m:degHide m:val="on"/>
                        <m:ctrlPr>
                          <a:rPr kumimoji="1" lang="en-US" altLang="ja-JP" sz="2400" i="1" smtClean="0">
                            <a:latin typeface="Cambria Math" panose="02040503050406030204" pitchFamily="18" charset="0"/>
                          </a:rPr>
                        </m:ctrlPr>
                      </m:radPr>
                      <m:deg/>
                      <m:e>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𝑁</m:t>
                            </m:r>
                          </m:den>
                        </m:f>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𝑁</m:t>
                            </m:r>
                          </m:sup>
                          <m:e>
                            <m:sSup>
                              <m:sSupPr>
                                <m:ctrlPr>
                                  <a:rPr kumimoji="1" lang="en-US" altLang="ja-JP" sz="2400" i="1" smtClean="0">
                                    <a:latin typeface="Cambria Math" panose="02040503050406030204" pitchFamily="18" charset="0"/>
                                  </a:rPr>
                                </m:ctrlPr>
                              </m:sSupPr>
                              <m:e>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𝑦</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e>
                              <m:sup>
                                <m:r>
                                  <a:rPr kumimoji="1" lang="en-US" altLang="ja-JP" sz="2400" b="0" i="1" smtClean="0">
                                    <a:latin typeface="Cambria Math" panose="02040503050406030204" pitchFamily="18" charset="0"/>
                                  </a:rPr>
                                  <m:t>2</m:t>
                                </m:r>
                              </m:sup>
                            </m:sSup>
                          </m:e>
                        </m:nary>
                      </m:e>
                    </m:rad>
                  </m:oMath>
                </a14:m>
                <a:r>
                  <a:rPr kumimoji="1" lang="ja-JP" altLang="en-US" sz="2400" dirty="0"/>
                  <a:t> </a:t>
                </a:r>
                <a:endParaRPr lang="en-US" altLang="ja-JP" sz="2400" dirty="0"/>
              </a:p>
              <a:p>
                <a:pPr marL="0" indent="0">
                  <a:buNone/>
                </a:pPr>
                <a:r>
                  <a:rPr lang="ja-JP" altLang="en-US" sz="2400" dirty="0"/>
                  <a:t>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r>
                      <a:rPr lang="ja-JP" altLang="en-US" sz="2400" i="1">
                        <a:latin typeface="Cambria Math" panose="02040503050406030204" pitchFamily="18" charset="0"/>
                      </a:rPr>
                      <m:t>は実際のデータ　</m:t>
                    </m:r>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𝑦</m:t>
                            </m:r>
                          </m:e>
                        </m:acc>
                      </m:e>
                      <m:sub>
                        <m:r>
                          <a:rPr lang="en-US" altLang="ja-JP" sz="2400" i="1">
                            <a:latin typeface="Cambria Math" panose="02040503050406030204" pitchFamily="18" charset="0"/>
                          </a:rPr>
                          <m:t>𝑖</m:t>
                        </m:r>
                      </m:sub>
                    </m:sSub>
                    <m:r>
                      <a:rPr lang="ja-JP" altLang="en-US" sz="2400" i="1">
                        <a:latin typeface="Cambria Math" panose="02040503050406030204" pitchFamily="18" charset="0"/>
                      </a:rPr>
                      <m:t>は</m:t>
                    </m:r>
                  </m:oMath>
                </a14:m>
                <a:r>
                  <a:rPr kumimoji="1" lang="ja-JP" altLang="en-US" sz="2400" dirty="0"/>
                  <a:t>モデルによって予測されるデータ</a:t>
                </a:r>
                <a:endParaRPr kumimoji="1" lang="en-US" altLang="ja-JP" sz="2400" dirty="0"/>
              </a:p>
              <a:p>
                <a:pPr marL="0" indent="0">
                  <a:buNone/>
                </a:pPr>
                <a:r>
                  <a:rPr lang="ja-JP" altLang="en-US" sz="2400" dirty="0"/>
                  <a:t>この値は実際のデータと予測のデータがどれくらい離れているかを表す指標</a:t>
                </a:r>
                <a:endParaRPr lang="en-US" altLang="ja-JP" sz="2400" dirty="0"/>
              </a:p>
              <a:p>
                <a:pPr marL="0" indent="0">
                  <a:buNone/>
                </a:pPr>
                <a:r>
                  <a:rPr kumimoji="1" lang="ja-JP" altLang="en-US" sz="2400" dirty="0"/>
                  <a:t>この値が大きいと予測値が実際の値より外れているということ</a:t>
                </a:r>
                <a:r>
                  <a:rPr lang="ja-JP" altLang="en-US" sz="2400" dirty="0"/>
                  <a:t>になる。</a:t>
                </a:r>
                <a:endParaRPr kumimoji="1" lang="en-US" altLang="ja-JP" sz="2400" dirty="0"/>
              </a:p>
              <a:p>
                <a:pPr marL="0" indent="0">
                  <a:buNone/>
                </a:pPr>
                <a:r>
                  <a:rPr lang="en-US" altLang="ja-JP" sz="2400" dirty="0"/>
                  <a:t>AR</a:t>
                </a:r>
                <a:r>
                  <a:rPr lang="ja-JP" altLang="en-US" sz="2400" dirty="0"/>
                  <a:t>モデル　</a:t>
                </a:r>
                <a:r>
                  <a:rPr lang="en-US" altLang="ja-JP" sz="2400" dirty="0"/>
                  <a:t>RMSE: 7006.886259173894</a:t>
                </a:r>
              </a:p>
              <a:p>
                <a:pPr marL="0" indent="0">
                  <a:buNone/>
                </a:pPr>
                <a:r>
                  <a:rPr lang="en-US" altLang="ja-JP" sz="2400" dirty="0"/>
                  <a:t>SAR</a:t>
                </a:r>
                <a:r>
                  <a:rPr lang="ja-JP" altLang="en-US" sz="2400" dirty="0"/>
                  <a:t>モデル　</a:t>
                </a:r>
                <a:r>
                  <a:rPr lang="en-US" altLang="ja-JP" sz="2400" dirty="0"/>
                  <a:t>RMSE: 7857.897549416265</a:t>
                </a:r>
              </a:p>
            </p:txBody>
          </p:sp>
        </mc:Choice>
        <mc:Fallback xmlns="">
          <p:sp>
            <p:nvSpPr>
              <p:cNvPr id="3" name="コンテンツ プレースホルダー 2">
                <a:extLst>
                  <a:ext uri="{FF2B5EF4-FFF2-40B4-BE49-F238E27FC236}">
                    <a16:creationId xmlns:a16="http://schemas.microsoft.com/office/drawing/2014/main" id="{6922D294-55F9-4F77-93F8-616572861DAD}"/>
                  </a:ext>
                </a:extLst>
              </p:cNvPr>
              <p:cNvSpPr>
                <a:spLocks noGrp="1" noRot="1" noChangeAspect="1" noMove="1" noResize="1" noEditPoints="1" noAdjustHandles="1" noChangeArrowheads="1" noChangeShapeType="1" noTextEdit="1"/>
              </p:cNvSpPr>
              <p:nvPr>
                <p:ph idx="1"/>
              </p:nvPr>
            </p:nvSpPr>
            <p:spPr>
              <a:xfrm>
                <a:off x="1117403" y="1432142"/>
                <a:ext cx="8915400" cy="3777622"/>
              </a:xfrm>
              <a:blipFill>
                <a:blip r:embed="rId3"/>
                <a:stretch>
                  <a:fillRect l="-1025" t="-2097" b="-2516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0321C524-05C3-405C-A080-A57AC25A2D94}"/>
              </a:ext>
            </a:extLst>
          </p:cNvPr>
          <p:cNvSpPr>
            <a:spLocks noGrp="1"/>
          </p:cNvSpPr>
          <p:nvPr>
            <p:ph type="sldNum" sz="quarter" idx="12"/>
          </p:nvPr>
        </p:nvSpPr>
        <p:spPr/>
        <p:txBody>
          <a:bodyPr/>
          <a:lstStyle/>
          <a:p>
            <a:fld id="{EEF0CD42-B27A-436B-8D8B-4B5243D0CCC4}" type="slidenum">
              <a:rPr kumimoji="1" lang="ja-JP" altLang="en-US" smtClean="0"/>
              <a:t>15</a:t>
            </a:fld>
            <a:endParaRPr kumimoji="1" lang="ja-JP" altLang="en-US"/>
          </a:p>
        </p:txBody>
      </p:sp>
    </p:spTree>
    <p:extLst>
      <p:ext uri="{BB962C8B-B14F-4D97-AF65-F5344CB8AC3E}">
        <p14:creationId xmlns:p14="http://schemas.microsoft.com/office/powerpoint/2010/main" val="768901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283FC8-AC50-4896-AB8D-C086884A3C65}"/>
              </a:ext>
            </a:extLst>
          </p:cNvPr>
          <p:cNvSpPr>
            <a:spLocks noGrp="1"/>
          </p:cNvSpPr>
          <p:nvPr>
            <p:ph type="title"/>
          </p:nvPr>
        </p:nvSpPr>
        <p:spPr>
          <a:xfrm>
            <a:off x="1702173" y="702938"/>
            <a:ext cx="8911687" cy="1280890"/>
          </a:xfrm>
        </p:spPr>
        <p:txBody>
          <a:bodyPr/>
          <a:lstStyle/>
          <a:p>
            <a:r>
              <a:rPr kumimoji="1" lang="ja-JP" altLang="en-US" dirty="0"/>
              <a:t>今後の展望</a:t>
            </a:r>
          </a:p>
        </p:txBody>
      </p:sp>
      <p:sp>
        <p:nvSpPr>
          <p:cNvPr id="3" name="コンテンツ プレースホルダー 2">
            <a:extLst>
              <a:ext uri="{FF2B5EF4-FFF2-40B4-BE49-F238E27FC236}">
                <a16:creationId xmlns:a16="http://schemas.microsoft.com/office/drawing/2014/main" id="{2C7EB471-0733-4E8E-A075-918F30503A76}"/>
              </a:ext>
            </a:extLst>
          </p:cNvPr>
          <p:cNvSpPr>
            <a:spLocks noGrp="1"/>
          </p:cNvSpPr>
          <p:nvPr>
            <p:ph idx="1"/>
          </p:nvPr>
        </p:nvSpPr>
        <p:spPr>
          <a:xfrm>
            <a:off x="910184" y="1778876"/>
            <a:ext cx="8915400" cy="3777622"/>
          </a:xfrm>
        </p:spPr>
        <p:txBody>
          <a:bodyPr>
            <a:normAutofit/>
          </a:bodyPr>
          <a:lstStyle/>
          <a:p>
            <a:pPr marL="0" indent="0">
              <a:buNone/>
            </a:pPr>
            <a:r>
              <a:rPr kumimoji="1" lang="ja-JP" altLang="en-US" sz="2400" b="1" dirty="0"/>
              <a:t>・時系列データを表現するモデルはまだあるので</a:t>
            </a:r>
            <a:endParaRPr kumimoji="1" lang="en-US" altLang="ja-JP" sz="2400" b="1" dirty="0"/>
          </a:p>
          <a:p>
            <a:pPr marL="0" indent="0">
              <a:buNone/>
            </a:pPr>
            <a:r>
              <a:rPr lang="ja-JP" altLang="en-US" sz="2400" b="1" dirty="0"/>
              <a:t>　</a:t>
            </a:r>
            <a:r>
              <a:rPr kumimoji="1" lang="ja-JP" altLang="en-US" sz="2400" b="1" dirty="0"/>
              <a:t>それらを勉強し、より最適なモデルを選べるようにする。</a:t>
            </a:r>
            <a:endParaRPr kumimoji="1" lang="en-US" altLang="ja-JP" sz="2400" b="1" dirty="0"/>
          </a:p>
          <a:p>
            <a:pPr marL="0" indent="0">
              <a:buNone/>
            </a:pPr>
            <a:endParaRPr kumimoji="1" lang="en-US" altLang="ja-JP" sz="2400" b="1" dirty="0"/>
          </a:p>
          <a:p>
            <a:pPr marL="0" indent="0">
              <a:buNone/>
            </a:pPr>
            <a:r>
              <a:rPr kumimoji="1" lang="ja-JP" altLang="en-US" sz="2400" b="1" dirty="0"/>
              <a:t>・より短い時間間隔で狭い領域</a:t>
            </a:r>
            <a:r>
              <a:rPr kumimoji="1" lang="ja-JP" altLang="en-US" sz="2400" b="1"/>
              <a:t>でのデータを集めて分析</a:t>
            </a:r>
            <a:r>
              <a:rPr kumimoji="1" lang="ja-JP" altLang="en-US" sz="2400" b="1" dirty="0"/>
              <a:t>する。</a:t>
            </a:r>
            <a:endParaRPr kumimoji="1" lang="en-US" altLang="ja-JP" sz="2400" b="1" dirty="0"/>
          </a:p>
          <a:p>
            <a:pPr marL="0" indent="0">
              <a:buNone/>
            </a:pPr>
            <a:endParaRPr kumimoji="1" lang="en-US" altLang="ja-JP" sz="2400" b="1" dirty="0"/>
          </a:p>
          <a:p>
            <a:pPr marL="0" indent="0">
              <a:buNone/>
            </a:pPr>
            <a:r>
              <a:rPr lang="ja-JP" altLang="en-US" sz="2400" b="1" dirty="0"/>
              <a:t>・上流側のデータと下流側のデータの関連性を明確にする。</a:t>
            </a:r>
            <a:endParaRPr kumimoji="1" lang="ja-JP" altLang="en-US" sz="2400" dirty="0"/>
          </a:p>
        </p:txBody>
      </p:sp>
      <p:sp>
        <p:nvSpPr>
          <p:cNvPr id="5" name="スライド番号プレースホルダー 4">
            <a:extLst>
              <a:ext uri="{FF2B5EF4-FFF2-40B4-BE49-F238E27FC236}">
                <a16:creationId xmlns:a16="http://schemas.microsoft.com/office/drawing/2014/main" id="{6E645607-6DC9-4EDE-84DC-A71C532C1D3B}"/>
              </a:ext>
            </a:extLst>
          </p:cNvPr>
          <p:cNvSpPr>
            <a:spLocks noGrp="1"/>
          </p:cNvSpPr>
          <p:nvPr>
            <p:ph type="sldNum" sz="quarter" idx="12"/>
          </p:nvPr>
        </p:nvSpPr>
        <p:spPr/>
        <p:txBody>
          <a:bodyPr/>
          <a:lstStyle/>
          <a:p>
            <a:fld id="{EEF0CD42-B27A-436B-8D8B-4B5243D0CCC4}" type="slidenum">
              <a:rPr kumimoji="1" lang="ja-JP" altLang="en-US" smtClean="0"/>
              <a:t>16</a:t>
            </a:fld>
            <a:endParaRPr kumimoji="1" lang="ja-JP" altLang="en-US"/>
          </a:p>
        </p:txBody>
      </p:sp>
    </p:spTree>
    <p:extLst>
      <p:ext uri="{BB962C8B-B14F-4D97-AF65-F5344CB8AC3E}">
        <p14:creationId xmlns:p14="http://schemas.microsoft.com/office/powerpoint/2010/main" val="236247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1768A2-9175-400E-A65F-6159E76538A6}"/>
              </a:ext>
            </a:extLst>
          </p:cNvPr>
          <p:cNvSpPr>
            <a:spLocks noGrp="1"/>
          </p:cNvSpPr>
          <p:nvPr>
            <p:ph type="title"/>
          </p:nvPr>
        </p:nvSpPr>
        <p:spPr>
          <a:xfrm>
            <a:off x="1837551" y="743380"/>
            <a:ext cx="8911687" cy="1280890"/>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6383390-3429-47F2-9BE6-A1975E1E2BC4}"/>
              </a:ext>
            </a:extLst>
          </p:cNvPr>
          <p:cNvSpPr>
            <a:spLocks noGrp="1"/>
          </p:cNvSpPr>
          <p:nvPr>
            <p:ph idx="1"/>
          </p:nvPr>
        </p:nvSpPr>
        <p:spPr>
          <a:xfrm>
            <a:off x="1247429" y="1676400"/>
            <a:ext cx="8915400" cy="3777622"/>
          </a:xfrm>
        </p:spPr>
        <p:txBody>
          <a:bodyPr>
            <a:normAutofit/>
          </a:bodyPr>
          <a:lstStyle/>
          <a:p>
            <a:pPr marL="0" indent="0">
              <a:buNone/>
            </a:pPr>
            <a:r>
              <a:rPr kumimoji="1" lang="ja-JP" altLang="en-US" sz="3600" dirty="0"/>
              <a:t>・時系列データとは？</a:t>
            </a:r>
            <a:endParaRPr kumimoji="1" lang="en-US" altLang="ja-JP" sz="3600" dirty="0"/>
          </a:p>
          <a:p>
            <a:pPr marL="0" indent="0">
              <a:buNone/>
            </a:pPr>
            <a:r>
              <a:rPr lang="ja-JP" altLang="en-US" sz="3600" dirty="0"/>
              <a:t>・時系列データの構造</a:t>
            </a:r>
            <a:endParaRPr lang="en-US" altLang="ja-JP" sz="3600" dirty="0"/>
          </a:p>
          <a:p>
            <a:pPr marL="0" indent="0">
              <a:buNone/>
            </a:pPr>
            <a:r>
              <a:rPr kumimoji="1" lang="ja-JP" altLang="en-US" sz="3600" dirty="0"/>
              <a:t>・実際のデータ分析</a:t>
            </a:r>
            <a:endParaRPr kumimoji="1" lang="en-US" altLang="ja-JP" sz="3600" dirty="0"/>
          </a:p>
          <a:p>
            <a:pPr marL="0" indent="0">
              <a:buNone/>
            </a:pPr>
            <a:r>
              <a:rPr lang="ja-JP" altLang="en-US" sz="3600" dirty="0"/>
              <a:t>・予測値の評価</a:t>
            </a:r>
            <a:endParaRPr lang="en-US" altLang="ja-JP" sz="3600" dirty="0"/>
          </a:p>
          <a:p>
            <a:pPr marL="0" indent="0">
              <a:buNone/>
            </a:pPr>
            <a:r>
              <a:rPr kumimoji="1" lang="ja-JP" altLang="en-US" sz="3600" dirty="0"/>
              <a:t>・今後の展望</a:t>
            </a:r>
          </a:p>
        </p:txBody>
      </p:sp>
      <p:sp>
        <p:nvSpPr>
          <p:cNvPr id="5" name="スライド番号プレースホルダー 4">
            <a:extLst>
              <a:ext uri="{FF2B5EF4-FFF2-40B4-BE49-F238E27FC236}">
                <a16:creationId xmlns:a16="http://schemas.microsoft.com/office/drawing/2014/main" id="{45A8648E-77FC-4817-B10C-FCED1598A6D7}"/>
              </a:ext>
            </a:extLst>
          </p:cNvPr>
          <p:cNvSpPr>
            <a:spLocks noGrp="1"/>
          </p:cNvSpPr>
          <p:nvPr>
            <p:ph type="sldNum" sz="quarter" idx="12"/>
          </p:nvPr>
        </p:nvSpPr>
        <p:spPr/>
        <p:txBody>
          <a:bodyPr/>
          <a:lstStyle/>
          <a:p>
            <a:fld id="{EEF0CD42-B27A-436B-8D8B-4B5243D0CCC4}" type="slidenum">
              <a:rPr kumimoji="1" lang="ja-JP" altLang="en-US" smtClean="0"/>
              <a:t>2</a:t>
            </a:fld>
            <a:endParaRPr kumimoji="1" lang="ja-JP" altLang="en-US"/>
          </a:p>
        </p:txBody>
      </p:sp>
    </p:spTree>
    <p:extLst>
      <p:ext uri="{BB962C8B-B14F-4D97-AF65-F5344CB8AC3E}">
        <p14:creationId xmlns:p14="http://schemas.microsoft.com/office/powerpoint/2010/main" val="425366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7FF5A-078A-45C1-B49A-68F449CD1794}"/>
              </a:ext>
            </a:extLst>
          </p:cNvPr>
          <p:cNvSpPr>
            <a:spLocks noGrp="1"/>
          </p:cNvSpPr>
          <p:nvPr>
            <p:ph type="title"/>
          </p:nvPr>
        </p:nvSpPr>
        <p:spPr>
          <a:xfrm>
            <a:off x="1640156" y="771595"/>
            <a:ext cx="7523509" cy="654082"/>
          </a:xfrm>
        </p:spPr>
        <p:txBody>
          <a:bodyPr/>
          <a:lstStyle/>
          <a:p>
            <a:r>
              <a:rPr kumimoji="1" lang="ja-JP" altLang="en-US" dirty="0"/>
              <a:t>時系列データとは？</a:t>
            </a:r>
          </a:p>
        </p:txBody>
      </p:sp>
      <p:sp>
        <p:nvSpPr>
          <p:cNvPr id="3" name="コンテンツ プレースホルダー 2">
            <a:extLst>
              <a:ext uri="{FF2B5EF4-FFF2-40B4-BE49-F238E27FC236}">
                <a16:creationId xmlns:a16="http://schemas.microsoft.com/office/drawing/2014/main" id="{6696C3B1-9422-4BC7-A54B-9C178B2BEF9B}"/>
              </a:ext>
            </a:extLst>
          </p:cNvPr>
          <p:cNvSpPr>
            <a:spLocks noGrp="1"/>
          </p:cNvSpPr>
          <p:nvPr>
            <p:ph idx="1"/>
          </p:nvPr>
        </p:nvSpPr>
        <p:spPr>
          <a:xfrm>
            <a:off x="1311018" y="1582994"/>
            <a:ext cx="8915400" cy="1641987"/>
          </a:xfrm>
        </p:spPr>
        <p:txBody>
          <a:bodyPr>
            <a:normAutofit/>
          </a:bodyPr>
          <a:lstStyle/>
          <a:p>
            <a:pPr marL="0" indent="0">
              <a:buNone/>
            </a:pPr>
            <a:r>
              <a:rPr kumimoji="1" lang="ja-JP" altLang="en-US" sz="2800" dirty="0"/>
              <a:t>月や年などある一定の間隔でとられた一連のデータのことを言う。特徴として各間隔のデータは一回しか手に入らないということが挙げられる。</a:t>
            </a:r>
            <a:endParaRPr kumimoji="1" lang="en-US" altLang="ja-JP" sz="2800"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lang="en-US" altLang="ja-JP" dirty="0"/>
          </a:p>
        </p:txBody>
      </p:sp>
      <p:sp>
        <p:nvSpPr>
          <p:cNvPr id="4" name="矢印: 下 3">
            <a:extLst>
              <a:ext uri="{FF2B5EF4-FFF2-40B4-BE49-F238E27FC236}">
                <a16:creationId xmlns:a16="http://schemas.microsoft.com/office/drawing/2014/main" id="{A365B8FD-F8BE-4126-83E1-1DBD0A583488}"/>
              </a:ext>
            </a:extLst>
          </p:cNvPr>
          <p:cNvSpPr/>
          <p:nvPr/>
        </p:nvSpPr>
        <p:spPr>
          <a:xfrm>
            <a:off x="3722255" y="3192983"/>
            <a:ext cx="1180821" cy="978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A4DE1FE-A196-40A6-AA1C-3054E1971DBA}"/>
              </a:ext>
            </a:extLst>
          </p:cNvPr>
          <p:cNvSpPr txBox="1"/>
          <p:nvPr/>
        </p:nvSpPr>
        <p:spPr>
          <a:xfrm>
            <a:off x="1311018" y="4396374"/>
            <a:ext cx="8830237" cy="1815882"/>
          </a:xfrm>
          <a:prstGeom prst="rect">
            <a:avLst/>
          </a:prstGeom>
          <a:noFill/>
        </p:spPr>
        <p:txBody>
          <a:bodyPr wrap="square" rtlCol="0">
            <a:spAutoFit/>
          </a:bodyPr>
          <a:lstStyle/>
          <a:p>
            <a:pPr algn="ctr"/>
            <a:r>
              <a:rPr kumimoji="1" lang="ja-JP" altLang="en-US" sz="2800" dirty="0"/>
              <a:t>ある日の気温はある確率分布に従っていて</a:t>
            </a:r>
            <a:endParaRPr kumimoji="1" lang="en-US" altLang="ja-JP" sz="2800" dirty="0"/>
          </a:p>
          <a:p>
            <a:pPr algn="ctr"/>
            <a:r>
              <a:rPr kumimoji="1" lang="ja-JP" altLang="en-US" sz="2800" dirty="0"/>
              <a:t>観測されたデータはその確率分布から</a:t>
            </a:r>
            <a:endParaRPr kumimoji="1" lang="en-US" altLang="ja-JP" sz="2800" dirty="0"/>
          </a:p>
          <a:p>
            <a:pPr algn="ctr"/>
            <a:r>
              <a:rPr kumimoji="1" lang="ja-JP" altLang="en-US" sz="2800" dirty="0"/>
              <a:t>確率的に得られた実現値と考える。</a:t>
            </a:r>
            <a:endParaRPr kumimoji="1" lang="en-US" altLang="ja-JP" sz="2800" dirty="0"/>
          </a:p>
          <a:p>
            <a:pPr algn="ctr"/>
            <a:r>
              <a:rPr kumimoji="1" lang="ja-JP" altLang="en-US" sz="2800" dirty="0"/>
              <a:t>そして母集団の平均や分散を推測していく。</a:t>
            </a:r>
          </a:p>
        </p:txBody>
      </p:sp>
      <p:sp>
        <p:nvSpPr>
          <p:cNvPr id="8" name="テキスト ボックス 7">
            <a:extLst>
              <a:ext uri="{FF2B5EF4-FFF2-40B4-BE49-F238E27FC236}">
                <a16:creationId xmlns:a16="http://schemas.microsoft.com/office/drawing/2014/main" id="{F4F9B105-65B9-405A-8314-58AC6D16033D}"/>
              </a:ext>
            </a:extLst>
          </p:cNvPr>
          <p:cNvSpPr txBox="1"/>
          <p:nvPr/>
        </p:nvSpPr>
        <p:spPr>
          <a:xfrm>
            <a:off x="5195629" y="3418921"/>
            <a:ext cx="4945626" cy="369332"/>
          </a:xfrm>
          <a:prstGeom prst="rect">
            <a:avLst/>
          </a:prstGeom>
          <a:noFill/>
        </p:spPr>
        <p:txBody>
          <a:bodyPr wrap="square" rtlCol="0">
            <a:spAutoFit/>
          </a:bodyPr>
          <a:lstStyle/>
          <a:p>
            <a:r>
              <a:rPr kumimoji="1" lang="ja-JP" altLang="en-US" dirty="0"/>
              <a:t>どのように時系列データを取り扱っていくか</a:t>
            </a:r>
          </a:p>
        </p:txBody>
      </p:sp>
      <p:sp>
        <p:nvSpPr>
          <p:cNvPr id="6" name="スライド番号プレースホルダー 5">
            <a:extLst>
              <a:ext uri="{FF2B5EF4-FFF2-40B4-BE49-F238E27FC236}">
                <a16:creationId xmlns:a16="http://schemas.microsoft.com/office/drawing/2014/main" id="{4DEC6287-20D9-495D-9DAD-7AC4775595E6}"/>
              </a:ext>
            </a:extLst>
          </p:cNvPr>
          <p:cNvSpPr>
            <a:spLocks noGrp="1"/>
          </p:cNvSpPr>
          <p:nvPr>
            <p:ph type="sldNum" sz="quarter" idx="12"/>
          </p:nvPr>
        </p:nvSpPr>
        <p:spPr/>
        <p:txBody>
          <a:bodyPr/>
          <a:lstStyle/>
          <a:p>
            <a:fld id="{EEF0CD42-B27A-436B-8D8B-4B5243D0CCC4}" type="slidenum">
              <a:rPr kumimoji="1" lang="ja-JP" altLang="en-US" smtClean="0"/>
              <a:t>3</a:t>
            </a:fld>
            <a:endParaRPr kumimoji="1" lang="ja-JP" altLang="en-US"/>
          </a:p>
        </p:txBody>
      </p:sp>
    </p:spTree>
    <p:extLst>
      <p:ext uri="{BB962C8B-B14F-4D97-AF65-F5344CB8AC3E}">
        <p14:creationId xmlns:p14="http://schemas.microsoft.com/office/powerpoint/2010/main" val="263815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AFDBF-B493-444F-B88E-3BD575D86AB4}"/>
              </a:ext>
            </a:extLst>
          </p:cNvPr>
          <p:cNvSpPr>
            <a:spLocks noGrp="1"/>
          </p:cNvSpPr>
          <p:nvPr>
            <p:ph type="title"/>
          </p:nvPr>
        </p:nvSpPr>
        <p:spPr>
          <a:xfrm>
            <a:off x="1571330" y="751929"/>
            <a:ext cx="8911687" cy="1280890"/>
          </a:xfrm>
        </p:spPr>
        <p:txBody>
          <a:bodyPr/>
          <a:lstStyle/>
          <a:p>
            <a:r>
              <a:rPr kumimoji="1" lang="ja-JP" altLang="en-US" dirty="0"/>
              <a:t>時系列データとは？</a:t>
            </a:r>
          </a:p>
        </p:txBody>
      </p:sp>
      <p:sp>
        <p:nvSpPr>
          <p:cNvPr id="3" name="コンテンツ プレースホルダー 2">
            <a:extLst>
              <a:ext uri="{FF2B5EF4-FFF2-40B4-BE49-F238E27FC236}">
                <a16:creationId xmlns:a16="http://schemas.microsoft.com/office/drawing/2014/main" id="{D64A1DC6-2BB0-42CA-8A1D-2D5AE98895AE}"/>
              </a:ext>
            </a:extLst>
          </p:cNvPr>
          <p:cNvSpPr>
            <a:spLocks noGrp="1"/>
          </p:cNvSpPr>
          <p:nvPr>
            <p:ph idx="1"/>
          </p:nvPr>
        </p:nvSpPr>
        <p:spPr>
          <a:xfrm>
            <a:off x="1168711" y="1834775"/>
            <a:ext cx="9621613" cy="3188449"/>
          </a:xfrm>
        </p:spPr>
        <p:txBody>
          <a:bodyPr>
            <a:normAutofit lnSpcReduction="10000"/>
          </a:bodyPr>
          <a:lstStyle/>
          <a:p>
            <a:pPr marL="0" indent="0">
              <a:buNone/>
            </a:pPr>
            <a:r>
              <a:rPr kumimoji="1" lang="ja-JP" altLang="en-US" sz="2800" dirty="0"/>
              <a:t>母集団の平均や分散を推測するのが何の役に立つのか？</a:t>
            </a:r>
            <a:endParaRPr kumimoji="1" lang="en-US" altLang="ja-JP" sz="2800" dirty="0"/>
          </a:p>
          <a:p>
            <a:pPr marL="0" indent="0">
              <a:buNone/>
            </a:pPr>
            <a:endParaRPr kumimoji="1" lang="en-US" altLang="ja-JP" sz="2800" dirty="0"/>
          </a:p>
          <a:p>
            <a:pPr marL="0" indent="0">
              <a:buNone/>
            </a:pPr>
            <a:r>
              <a:rPr kumimoji="1" lang="en-US" altLang="ja-JP" sz="2800" dirty="0"/>
              <a:t>【</a:t>
            </a:r>
            <a:r>
              <a:rPr kumimoji="1" lang="ja-JP" altLang="en-US" sz="2800" dirty="0"/>
              <a:t>具体例</a:t>
            </a:r>
            <a:r>
              <a:rPr kumimoji="1" lang="en-US" altLang="ja-JP" sz="2800" dirty="0"/>
              <a:t>】</a:t>
            </a:r>
          </a:p>
          <a:p>
            <a:pPr marL="0" indent="0">
              <a:buNone/>
            </a:pPr>
            <a:r>
              <a:rPr kumimoji="1" lang="ja-JP" altLang="en-US" sz="2800" dirty="0"/>
              <a:t>未来の日の気温が以下の確率分布に従っているとする。</a:t>
            </a:r>
            <a:endParaRPr kumimoji="1" lang="en-US" altLang="ja-JP" sz="2800" dirty="0"/>
          </a:p>
          <a:p>
            <a:pPr marL="0" indent="0">
              <a:buNone/>
            </a:pPr>
            <a:r>
              <a:rPr kumimoji="1" lang="ja-JP" altLang="en-US" sz="2800" dirty="0"/>
              <a:t>気温</a:t>
            </a:r>
            <a:r>
              <a:rPr kumimoji="1" lang="en-US" altLang="ja-JP" sz="2800" dirty="0"/>
              <a:t>(</a:t>
            </a:r>
            <a:r>
              <a:rPr kumimoji="1" lang="ja-JP" altLang="en-US" sz="2800" dirty="0"/>
              <a:t>℃</a:t>
            </a:r>
            <a:r>
              <a:rPr kumimoji="1" lang="en-US" altLang="ja-JP" sz="2800" dirty="0"/>
              <a:t>){1,2,3,4,5,6}</a:t>
            </a:r>
          </a:p>
          <a:p>
            <a:pPr marL="0" indent="0">
              <a:buNone/>
            </a:pPr>
            <a:r>
              <a:rPr kumimoji="1" lang="ja-JP" altLang="en-US" sz="2800" dirty="0"/>
              <a:t>確率分布</a:t>
            </a:r>
            <a:r>
              <a:rPr kumimoji="1" lang="en-US" altLang="ja-JP" sz="2800" dirty="0"/>
              <a:t>{1/6,1/6,1/6,1/6,1/6,1/6}</a:t>
            </a:r>
            <a:endParaRPr kumimoji="1" lang="ja-JP" altLang="en-US" sz="2800" dirty="0"/>
          </a:p>
          <a:p>
            <a:pPr marL="0" indent="0">
              <a:buNone/>
            </a:pPr>
            <a:endParaRPr kumimoji="1" lang="en-US" altLang="ja-JP" sz="2800" dirty="0"/>
          </a:p>
          <a:p>
            <a:pPr marL="0" indent="0">
              <a:buNone/>
            </a:pPr>
            <a:endParaRPr kumimoji="1" lang="ja-JP" altLang="en-US" sz="2800" dirty="0"/>
          </a:p>
        </p:txBody>
      </p:sp>
      <p:sp>
        <p:nvSpPr>
          <p:cNvPr id="5" name="テキスト ボックス 4">
            <a:extLst>
              <a:ext uri="{FF2B5EF4-FFF2-40B4-BE49-F238E27FC236}">
                <a16:creationId xmlns:a16="http://schemas.microsoft.com/office/drawing/2014/main" id="{580CE66E-FAD3-422C-870A-0CE11BC98858}"/>
              </a:ext>
            </a:extLst>
          </p:cNvPr>
          <p:cNvSpPr txBox="1"/>
          <p:nvPr/>
        </p:nvSpPr>
        <p:spPr>
          <a:xfrm>
            <a:off x="1168711" y="5844461"/>
            <a:ext cx="9621613" cy="523220"/>
          </a:xfrm>
          <a:prstGeom prst="rect">
            <a:avLst/>
          </a:prstGeom>
          <a:noFill/>
        </p:spPr>
        <p:txBody>
          <a:bodyPr wrap="square" rtlCol="0">
            <a:spAutoFit/>
          </a:bodyPr>
          <a:lstStyle/>
          <a:p>
            <a:r>
              <a:rPr kumimoji="1" lang="ja-JP" altLang="en-US" sz="2800" dirty="0">
                <a:solidFill>
                  <a:schemeClr val="accent1">
                    <a:lumMod val="60000"/>
                    <a:lumOff val="40000"/>
                  </a:schemeClr>
                </a:solidFill>
              </a:rPr>
              <a:t>実際に観測してないけど確率的に</a:t>
            </a:r>
            <a:r>
              <a:rPr kumimoji="1" lang="en-US" altLang="ja-JP" sz="2800" dirty="0">
                <a:solidFill>
                  <a:schemeClr val="accent1">
                    <a:lumMod val="60000"/>
                    <a:lumOff val="40000"/>
                  </a:schemeClr>
                </a:solidFill>
              </a:rPr>
              <a:t>3.5</a:t>
            </a:r>
            <a:r>
              <a:rPr kumimoji="1" lang="ja-JP" altLang="en-US" sz="2800" dirty="0">
                <a:solidFill>
                  <a:schemeClr val="accent1">
                    <a:lumMod val="60000"/>
                    <a:lumOff val="40000"/>
                  </a:schemeClr>
                </a:solidFill>
              </a:rPr>
              <a:t>℃くらいになりそう！</a:t>
            </a:r>
          </a:p>
        </p:txBody>
      </p:sp>
      <p:sp>
        <p:nvSpPr>
          <p:cNvPr id="6" name="矢印: 下 5">
            <a:extLst>
              <a:ext uri="{FF2B5EF4-FFF2-40B4-BE49-F238E27FC236}">
                <a16:creationId xmlns:a16="http://schemas.microsoft.com/office/drawing/2014/main" id="{F734A0A0-E157-4496-B469-FDC4F77516AB}"/>
              </a:ext>
            </a:extLst>
          </p:cNvPr>
          <p:cNvSpPr/>
          <p:nvPr/>
        </p:nvSpPr>
        <p:spPr>
          <a:xfrm>
            <a:off x="5016232" y="4912203"/>
            <a:ext cx="1170039" cy="757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E5D2F411-24C1-4F1F-84C1-CEC8306FEA87}"/>
              </a:ext>
            </a:extLst>
          </p:cNvPr>
          <p:cNvSpPr>
            <a:spLocks noGrp="1"/>
          </p:cNvSpPr>
          <p:nvPr>
            <p:ph type="sldNum" sz="quarter" idx="12"/>
          </p:nvPr>
        </p:nvSpPr>
        <p:spPr/>
        <p:txBody>
          <a:bodyPr/>
          <a:lstStyle/>
          <a:p>
            <a:fld id="{EEF0CD42-B27A-436B-8D8B-4B5243D0CCC4}" type="slidenum">
              <a:rPr kumimoji="1" lang="ja-JP" altLang="en-US" smtClean="0"/>
              <a:t>4</a:t>
            </a:fld>
            <a:endParaRPr kumimoji="1" lang="ja-JP" altLang="en-US"/>
          </a:p>
        </p:txBody>
      </p:sp>
    </p:spTree>
    <p:extLst>
      <p:ext uri="{BB962C8B-B14F-4D97-AF65-F5344CB8AC3E}">
        <p14:creationId xmlns:p14="http://schemas.microsoft.com/office/powerpoint/2010/main" val="447924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CCD6C-2A44-40A4-A2C3-C9BEAC245AE1}"/>
              </a:ext>
            </a:extLst>
          </p:cNvPr>
          <p:cNvSpPr>
            <a:spLocks noGrp="1"/>
          </p:cNvSpPr>
          <p:nvPr>
            <p:ph type="title"/>
          </p:nvPr>
        </p:nvSpPr>
        <p:spPr>
          <a:xfrm>
            <a:off x="1668693" y="761762"/>
            <a:ext cx="8281552" cy="811400"/>
          </a:xfrm>
        </p:spPr>
        <p:txBody>
          <a:bodyPr/>
          <a:lstStyle/>
          <a:p>
            <a:r>
              <a:rPr lang="ja-JP" altLang="en-US" dirty="0"/>
              <a:t>時系列データの構造</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5784B95-77C1-4555-B0C3-9D66C8005229}"/>
                  </a:ext>
                </a:extLst>
              </p:cNvPr>
              <p:cNvSpPr>
                <a:spLocks noGrp="1"/>
              </p:cNvSpPr>
              <p:nvPr>
                <p:ph idx="1"/>
              </p:nvPr>
            </p:nvSpPr>
            <p:spPr>
              <a:xfrm>
                <a:off x="1212696" y="1700981"/>
                <a:ext cx="9524130" cy="2831690"/>
              </a:xfrm>
            </p:spPr>
            <p:txBody>
              <a:bodyPr>
                <a:normAutofit/>
              </a:bodyPr>
              <a:lstStyle/>
              <a:p>
                <a:pPr marL="0" indent="0">
                  <a:buNone/>
                </a:pPr>
                <a:r>
                  <a:rPr kumimoji="1" lang="ja-JP" altLang="en-US" sz="2400" b="1" dirty="0"/>
                  <a:t>①短期の自己相関</a:t>
                </a:r>
                <a:endParaRPr kumimoji="1" lang="en-US" altLang="ja-JP" sz="2400" b="1" dirty="0"/>
              </a:p>
              <a:p>
                <a:pPr marL="0" indent="0">
                  <a:buNone/>
                </a:pPr>
                <a:r>
                  <a:rPr lang="ja-JP" altLang="en-US" sz="2400" dirty="0"/>
                  <a:t>自己相関とは過去と未来の相関関係をとったもの。</a:t>
                </a:r>
                <a:endParaRPr lang="en-US" altLang="ja-JP" sz="2400" dirty="0"/>
              </a:p>
              <a:p>
                <a:pPr marL="0" indent="0">
                  <a:buNone/>
                </a:pPr>
                <a:r>
                  <a:rPr lang="ja-JP" altLang="en-US" sz="2400" dirty="0"/>
                  <a:t>統計量として自己共分散と自己相関係数がある。</a:t>
                </a:r>
                <a:endParaRPr lang="en-US" altLang="ja-JP" sz="2400" dirty="0"/>
              </a:p>
              <a:p>
                <a:pPr marL="0" indent="0">
                  <a:buNone/>
                </a:pPr>
                <a:r>
                  <a:rPr lang="ja-JP" altLang="en-US" sz="2400" dirty="0"/>
                  <a:t>自己共分散</a:t>
                </a:r>
                <a:r>
                  <a:rPr lang="en-US" altLang="ja-JP" sz="2400" dirty="0"/>
                  <a:t>=E[(</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𝑡</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i="1">
                            <a:latin typeface="Cambria Math" panose="02040503050406030204" pitchFamily="18" charset="0"/>
                          </a:rPr>
                          <m:t>μ</m:t>
                        </m:r>
                      </m:e>
                      <m:sub>
                        <m:r>
                          <a:rPr lang="en-US" altLang="ja-JP" sz="2400" b="0" i="1" smtClean="0">
                            <a:latin typeface="Cambria Math" panose="02040503050406030204" pitchFamily="18" charset="0"/>
                          </a:rPr>
                          <m:t>𝑡</m:t>
                        </m:r>
                      </m:sub>
                    </m:sSub>
                    <m:r>
                      <a:rPr lang="en-US" altLang="ja-JP" sz="2400" b="0" i="1" smtClean="0">
                        <a:latin typeface="Cambria Math" panose="02040503050406030204" pitchFamily="18" charset="0"/>
                      </a:rPr>
                      <m:t>)</m:t>
                    </m:r>
                  </m:oMath>
                </a14:m>
                <a:r>
                  <a:rPr lang="en-US" altLang="ja-JP" sz="2400" b="0" dirty="0"/>
                  <a:t>(</a:t>
                </a:r>
                <a14:m>
                  <m:oMath xmlns:m="http://schemas.openxmlformats.org/officeDocument/2006/math">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𝑦</m:t>
                        </m:r>
                      </m:e>
                      <m:sub>
                        <m:r>
                          <a:rPr lang="en-US" altLang="ja-JP" sz="2400" b="0" i="1" dirty="0" smtClean="0">
                            <a:latin typeface="Cambria Math" panose="02040503050406030204" pitchFamily="18" charset="0"/>
                          </a:rPr>
                          <m:t>𝑡</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𝑘</m:t>
                        </m:r>
                      </m:sub>
                    </m:sSub>
                    <m:r>
                      <a:rPr lang="en-US" altLang="ja-JP" sz="2400" b="0" i="1" dirty="0" smtClean="0">
                        <a:latin typeface="Cambria Math" panose="02040503050406030204" pitchFamily="18" charset="0"/>
                      </a:rPr>
                      <m:t>−</m:t>
                    </m:r>
                    <m:sSub>
                      <m:sSubPr>
                        <m:ctrlPr>
                          <a:rPr lang="en-US" altLang="ja-JP" sz="2400" b="0" i="1" dirty="0" smtClean="0">
                            <a:latin typeface="Cambria Math" panose="02040503050406030204" pitchFamily="18" charset="0"/>
                          </a:rPr>
                        </m:ctrlPr>
                      </m:sSubPr>
                      <m:e>
                        <m:r>
                          <m:rPr>
                            <m:sty m:val="p"/>
                          </m:rPr>
                          <a:rPr lang="en-US" altLang="ja-JP" sz="2400" i="1" dirty="0">
                            <a:latin typeface="Cambria Math" panose="02040503050406030204" pitchFamily="18" charset="0"/>
                          </a:rPr>
                          <m:t>μ</m:t>
                        </m:r>
                      </m:e>
                      <m:sub>
                        <m:r>
                          <a:rPr lang="en-US" altLang="ja-JP" sz="2400" b="0" i="1" dirty="0" smtClean="0">
                            <a:latin typeface="Cambria Math" panose="02040503050406030204" pitchFamily="18" charset="0"/>
                          </a:rPr>
                          <m:t>𝑡</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𝑘</m:t>
                        </m:r>
                      </m:sub>
                    </m:sSub>
                  </m:oMath>
                </a14:m>
                <a:r>
                  <a:rPr lang="en-US" altLang="ja-JP" sz="2400" b="0" dirty="0"/>
                  <a:t>)]</a:t>
                </a:r>
              </a:p>
              <a:p>
                <a:pPr marL="0" indent="0">
                  <a:buNone/>
                </a:pPr>
                <a:r>
                  <a:rPr lang="ja-JP" altLang="en-US" sz="2400" b="0" dirty="0"/>
                  <a:t>自己相関係数＝</a:t>
                </a:r>
                <a14:m>
                  <m:oMath xmlns:m="http://schemas.openxmlformats.org/officeDocument/2006/math">
                    <m:f>
                      <m:fPr>
                        <m:ctrlPr>
                          <a:rPr lang="en-US" altLang="ja-JP" sz="2400" b="0" i="1" smtClean="0">
                            <a:latin typeface="Cambria Math" panose="02040503050406030204" pitchFamily="18" charset="0"/>
                          </a:rPr>
                        </m:ctrlPr>
                      </m:fPr>
                      <m:num>
                        <m:r>
                          <m:rPr>
                            <m:nor/>
                          </m:rPr>
                          <a:rPr lang="en-US" altLang="ja-JP" sz="2400" dirty="0"/>
                          <m:t>E</m:t>
                        </m:r>
                        <m:r>
                          <m:rPr>
                            <m:nor/>
                          </m:rPr>
                          <a:rPr lang="en-US" altLang="ja-JP" sz="2400" dirty="0"/>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μ</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r>
                          <m:rPr>
                            <m:nor/>
                          </m:rPr>
                          <a:rPr lang="en-US" altLang="ja-JP" sz="2400" dirty="0"/>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𝑦</m:t>
                            </m:r>
                          </m:e>
                          <m:sub>
                            <m:r>
                              <a:rPr lang="en-US" altLang="ja-JP" sz="2400" i="1" dirty="0">
                                <a:latin typeface="Cambria Math" panose="02040503050406030204" pitchFamily="18" charset="0"/>
                              </a:rPr>
                              <m:t>𝑡</m:t>
                            </m:r>
                            <m:r>
                              <a:rPr lang="en-US" altLang="ja-JP" sz="2400" i="1" dirty="0">
                                <a:latin typeface="Cambria Math" panose="02040503050406030204" pitchFamily="18" charset="0"/>
                              </a:rPr>
                              <m:t>−</m:t>
                            </m:r>
                            <m:r>
                              <a:rPr lang="en-US" altLang="ja-JP" sz="2400" b="0" i="1" dirty="0" smtClean="0">
                                <a:latin typeface="Cambria Math" panose="02040503050406030204" pitchFamily="18" charset="0"/>
                              </a:rPr>
                              <m:t>𝑘</m:t>
                            </m:r>
                          </m:sub>
                        </m:sSub>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μ</m:t>
                            </m:r>
                          </m:e>
                          <m:sub>
                            <m:r>
                              <a:rPr lang="en-US" altLang="ja-JP" sz="2400" i="1" dirty="0">
                                <a:latin typeface="Cambria Math" panose="02040503050406030204" pitchFamily="18" charset="0"/>
                              </a:rPr>
                              <m:t>𝑡</m:t>
                            </m:r>
                            <m:r>
                              <a:rPr lang="en-US" altLang="ja-JP" sz="2400" i="1" dirty="0">
                                <a:latin typeface="Cambria Math" panose="02040503050406030204" pitchFamily="18" charset="0"/>
                              </a:rPr>
                              <m:t>−</m:t>
                            </m:r>
                            <m:r>
                              <a:rPr lang="en-US" altLang="ja-JP" sz="2400" b="0" i="1" dirty="0" smtClean="0">
                                <a:latin typeface="Cambria Math" panose="02040503050406030204" pitchFamily="18" charset="0"/>
                              </a:rPr>
                              <m:t>𝑘</m:t>
                            </m:r>
                          </m:sub>
                        </m:sSub>
                        <m:r>
                          <m:rPr>
                            <m:nor/>
                          </m:rPr>
                          <a:rPr lang="en-US" altLang="ja-JP" sz="2400" dirty="0"/>
                          <m:t>)] </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𝑉𝑎𝑟</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𝑡</m:t>
                                    </m:r>
                                  </m:sub>
                                </m:sSub>
                              </m:e>
                            </m:d>
                            <m:r>
                              <a:rPr lang="en-US" altLang="ja-JP" sz="2400" b="0" i="1" smtClean="0">
                                <a:latin typeface="Cambria Math" panose="02040503050406030204" pitchFamily="18" charset="0"/>
                              </a:rPr>
                              <m:t>𝑉𝑎𝑟</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e>
                        </m:rad>
                      </m:den>
                    </m:f>
                  </m:oMath>
                </a14:m>
                <a:endParaRPr lang="en-US" altLang="ja-JP" sz="2400" b="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D5784B95-77C1-4555-B0C3-9D66C8005229}"/>
                  </a:ext>
                </a:extLst>
              </p:cNvPr>
              <p:cNvSpPr>
                <a:spLocks noGrp="1" noRot="1" noChangeAspect="1" noMove="1" noResize="1" noEditPoints="1" noAdjustHandles="1" noChangeArrowheads="1" noChangeShapeType="1" noTextEdit="1"/>
              </p:cNvSpPr>
              <p:nvPr>
                <p:ph idx="1"/>
              </p:nvPr>
            </p:nvSpPr>
            <p:spPr>
              <a:xfrm>
                <a:off x="1212696" y="1700981"/>
                <a:ext cx="9524130" cy="2831690"/>
              </a:xfrm>
              <a:blipFill>
                <a:blip r:embed="rId3"/>
                <a:stretch>
                  <a:fillRect l="-1024" t="-1290"/>
                </a:stretch>
              </a:blipFill>
            </p:spPr>
            <p:txBody>
              <a:bodyPr/>
              <a:lstStyle/>
              <a:p>
                <a:r>
                  <a:rPr lang="ja-JP" altLang="en-US">
                    <a:noFill/>
                  </a:rPr>
                  <a:t> </a:t>
                </a:r>
              </a:p>
            </p:txBody>
          </p:sp>
        </mc:Fallback>
      </mc:AlternateContent>
      <p:sp>
        <p:nvSpPr>
          <p:cNvPr id="5" name="矢印: 下 4">
            <a:extLst>
              <a:ext uri="{FF2B5EF4-FFF2-40B4-BE49-F238E27FC236}">
                <a16:creationId xmlns:a16="http://schemas.microsoft.com/office/drawing/2014/main" id="{C9473B0A-D90F-4FDF-9A65-D23E4BFEC339}"/>
              </a:ext>
            </a:extLst>
          </p:cNvPr>
          <p:cNvSpPr/>
          <p:nvPr/>
        </p:nvSpPr>
        <p:spPr>
          <a:xfrm>
            <a:off x="5093110" y="4709651"/>
            <a:ext cx="1179871" cy="894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14B2243-5563-4091-9CC9-FD84DA61E562}"/>
              </a:ext>
            </a:extLst>
          </p:cNvPr>
          <p:cNvSpPr txBox="1"/>
          <p:nvPr/>
        </p:nvSpPr>
        <p:spPr>
          <a:xfrm>
            <a:off x="1302004" y="5722371"/>
            <a:ext cx="9345513" cy="461665"/>
          </a:xfrm>
          <a:prstGeom prst="rect">
            <a:avLst/>
          </a:prstGeom>
          <a:noFill/>
        </p:spPr>
        <p:txBody>
          <a:bodyPr wrap="square" rtlCol="0">
            <a:spAutoFit/>
          </a:bodyPr>
          <a:lstStyle/>
          <a:p>
            <a:r>
              <a:rPr kumimoji="1" lang="ja-JP" altLang="en-US" sz="2400" dirty="0"/>
              <a:t>これにより今のデータは過去のどの時点と関係があるかが分かる。</a:t>
            </a:r>
          </a:p>
        </p:txBody>
      </p:sp>
      <p:sp>
        <p:nvSpPr>
          <p:cNvPr id="7" name="スライド番号プレースホルダー 6">
            <a:extLst>
              <a:ext uri="{FF2B5EF4-FFF2-40B4-BE49-F238E27FC236}">
                <a16:creationId xmlns:a16="http://schemas.microsoft.com/office/drawing/2014/main" id="{45DAA18C-C4C0-49C0-8F94-325414762415}"/>
              </a:ext>
            </a:extLst>
          </p:cNvPr>
          <p:cNvSpPr>
            <a:spLocks noGrp="1"/>
          </p:cNvSpPr>
          <p:nvPr>
            <p:ph type="sldNum" sz="quarter" idx="12"/>
          </p:nvPr>
        </p:nvSpPr>
        <p:spPr/>
        <p:txBody>
          <a:bodyPr/>
          <a:lstStyle/>
          <a:p>
            <a:fld id="{EEF0CD42-B27A-436B-8D8B-4B5243D0CCC4}" type="slidenum">
              <a:rPr kumimoji="1" lang="ja-JP" altLang="en-US" smtClean="0"/>
              <a:t>5</a:t>
            </a:fld>
            <a:endParaRPr kumimoji="1" lang="ja-JP" altLang="en-US"/>
          </a:p>
        </p:txBody>
      </p:sp>
    </p:spTree>
    <p:extLst>
      <p:ext uri="{BB962C8B-B14F-4D97-AF65-F5344CB8AC3E}">
        <p14:creationId xmlns:p14="http://schemas.microsoft.com/office/powerpoint/2010/main" val="3078169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AC8A2-EAA0-4D9D-858C-9ED3ACC1208E}"/>
              </a:ext>
            </a:extLst>
          </p:cNvPr>
          <p:cNvSpPr>
            <a:spLocks noGrp="1"/>
          </p:cNvSpPr>
          <p:nvPr>
            <p:ph type="title"/>
          </p:nvPr>
        </p:nvSpPr>
        <p:spPr>
          <a:xfrm>
            <a:off x="1640156" y="771594"/>
            <a:ext cx="8911687" cy="1280890"/>
          </a:xfrm>
        </p:spPr>
        <p:txBody>
          <a:bodyPr/>
          <a:lstStyle/>
          <a:p>
            <a:r>
              <a:rPr kumimoji="1" lang="ja-JP" altLang="en-US" dirty="0"/>
              <a:t>時系列データの構造</a:t>
            </a:r>
          </a:p>
        </p:txBody>
      </p:sp>
      <p:sp>
        <p:nvSpPr>
          <p:cNvPr id="3" name="コンテンツ プレースホルダー 2">
            <a:extLst>
              <a:ext uri="{FF2B5EF4-FFF2-40B4-BE49-F238E27FC236}">
                <a16:creationId xmlns:a16="http://schemas.microsoft.com/office/drawing/2014/main" id="{20CB96CD-DBF5-415E-94CE-2981868F7B0E}"/>
              </a:ext>
            </a:extLst>
          </p:cNvPr>
          <p:cNvSpPr>
            <a:spLocks noGrp="1"/>
          </p:cNvSpPr>
          <p:nvPr>
            <p:ph idx="1"/>
          </p:nvPr>
        </p:nvSpPr>
        <p:spPr>
          <a:xfrm>
            <a:off x="1202864" y="1632154"/>
            <a:ext cx="8915400" cy="3777622"/>
          </a:xfrm>
        </p:spPr>
        <p:txBody>
          <a:bodyPr>
            <a:normAutofit lnSpcReduction="10000"/>
          </a:bodyPr>
          <a:lstStyle/>
          <a:p>
            <a:pPr marL="0" indent="0">
              <a:buNone/>
            </a:pPr>
            <a:r>
              <a:rPr kumimoji="1" lang="ja-JP" altLang="en-US" sz="2800" b="1" dirty="0"/>
              <a:t>②季節成分、周期成分</a:t>
            </a:r>
            <a:endParaRPr kumimoji="1" lang="en-US" altLang="ja-JP" sz="2800" b="1" dirty="0"/>
          </a:p>
          <a:p>
            <a:pPr marL="0" indent="0">
              <a:buNone/>
            </a:pPr>
            <a:r>
              <a:rPr lang="ja-JP" altLang="en-US" sz="2800" dirty="0"/>
              <a:t>例えば夏には気温が高くなるなど周期的に相関があるものが存在する。</a:t>
            </a:r>
            <a:endParaRPr lang="en-US" altLang="ja-JP" sz="2800" dirty="0"/>
          </a:p>
          <a:p>
            <a:pPr marL="0" indent="0">
              <a:buNone/>
            </a:pPr>
            <a:endParaRPr kumimoji="1" lang="en-US" altLang="ja-JP" sz="2800" dirty="0"/>
          </a:p>
          <a:p>
            <a:pPr marL="0" indent="0">
              <a:buNone/>
            </a:pPr>
            <a:r>
              <a:rPr lang="ja-JP" altLang="en-US" sz="2800" b="1" dirty="0"/>
              <a:t>③トレンド</a:t>
            </a:r>
            <a:endParaRPr lang="en-US" altLang="ja-JP" sz="2800" b="1" dirty="0"/>
          </a:p>
          <a:p>
            <a:pPr marL="0" indent="0">
              <a:buNone/>
            </a:pPr>
            <a:r>
              <a:rPr kumimoji="1" lang="ja-JP" altLang="en-US" sz="2800" dirty="0"/>
              <a:t>商品の売り上げなど短期的にみると上下しているデータでも長期的にみると上がる（または下がる）</a:t>
            </a:r>
            <a:r>
              <a:rPr lang="ja-JP" altLang="en-US" sz="2800" dirty="0"/>
              <a:t>状態のこと。</a:t>
            </a:r>
            <a:endParaRPr kumimoji="1" lang="ja-JP" altLang="en-US" sz="2800" dirty="0"/>
          </a:p>
        </p:txBody>
      </p:sp>
      <p:sp>
        <p:nvSpPr>
          <p:cNvPr id="5" name="スライド番号プレースホルダー 4">
            <a:extLst>
              <a:ext uri="{FF2B5EF4-FFF2-40B4-BE49-F238E27FC236}">
                <a16:creationId xmlns:a16="http://schemas.microsoft.com/office/drawing/2014/main" id="{5FE6F4A4-C02A-4133-BB95-FDA4DA004CC0}"/>
              </a:ext>
            </a:extLst>
          </p:cNvPr>
          <p:cNvSpPr>
            <a:spLocks noGrp="1"/>
          </p:cNvSpPr>
          <p:nvPr>
            <p:ph type="sldNum" sz="quarter" idx="12"/>
          </p:nvPr>
        </p:nvSpPr>
        <p:spPr/>
        <p:txBody>
          <a:bodyPr/>
          <a:lstStyle/>
          <a:p>
            <a:fld id="{EEF0CD42-B27A-436B-8D8B-4B5243D0CCC4}" type="slidenum">
              <a:rPr kumimoji="1" lang="ja-JP" altLang="en-US" smtClean="0"/>
              <a:t>6</a:t>
            </a:fld>
            <a:endParaRPr kumimoji="1" lang="ja-JP" altLang="en-US"/>
          </a:p>
        </p:txBody>
      </p:sp>
    </p:spTree>
    <p:extLst>
      <p:ext uri="{BB962C8B-B14F-4D97-AF65-F5344CB8AC3E}">
        <p14:creationId xmlns:p14="http://schemas.microsoft.com/office/powerpoint/2010/main" val="353538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150AB-94B3-42E1-AACB-412E2362CF42}"/>
              </a:ext>
            </a:extLst>
          </p:cNvPr>
          <p:cNvSpPr>
            <a:spLocks noGrp="1"/>
          </p:cNvSpPr>
          <p:nvPr>
            <p:ph type="title"/>
          </p:nvPr>
        </p:nvSpPr>
        <p:spPr>
          <a:xfrm>
            <a:off x="1786680" y="761761"/>
            <a:ext cx="8911687" cy="1280890"/>
          </a:xfrm>
        </p:spPr>
        <p:txBody>
          <a:bodyPr/>
          <a:lstStyle/>
          <a:p>
            <a:r>
              <a:rPr kumimoji="1" lang="ja-JP" altLang="en-US" dirty="0"/>
              <a:t>時系列データの構造</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48FD376-BF6A-491E-8616-8BF5F5B36583}"/>
                  </a:ext>
                </a:extLst>
              </p:cNvPr>
              <p:cNvSpPr>
                <a:spLocks noGrp="1"/>
              </p:cNvSpPr>
              <p:nvPr>
                <p:ph idx="1"/>
              </p:nvPr>
            </p:nvSpPr>
            <p:spPr>
              <a:xfrm>
                <a:off x="1301186" y="1750141"/>
                <a:ext cx="8915400" cy="3777622"/>
              </a:xfrm>
            </p:spPr>
            <p:txBody>
              <a:bodyPr>
                <a:normAutofit lnSpcReduction="10000"/>
              </a:bodyPr>
              <a:lstStyle/>
              <a:p>
                <a:pPr marL="0" indent="0">
                  <a:buNone/>
                </a:pPr>
                <a:r>
                  <a:rPr kumimoji="1" lang="ja-JP" altLang="en-US" sz="2800" b="1" dirty="0"/>
                  <a:t>④外因性</a:t>
                </a:r>
                <a:endParaRPr kumimoji="1" lang="en-US" altLang="ja-JP" sz="2800" b="1" dirty="0"/>
              </a:p>
              <a:p>
                <a:pPr marL="0" indent="0">
                  <a:buNone/>
                </a:pPr>
                <a:r>
                  <a:rPr lang="ja-JP" altLang="en-US" sz="2800" dirty="0"/>
                  <a:t>近くで大きなイベントがあり、それにより突発的に飲食店の売り上げが上がるなどの外因性によってデータが影響を受ける時がある。</a:t>
                </a:r>
                <a:endParaRPr lang="en-US" altLang="ja-JP" sz="2800" dirty="0"/>
              </a:p>
              <a:p>
                <a:pPr marL="0" indent="0">
                  <a:buNone/>
                </a:pPr>
                <a:endParaRPr lang="en-US" altLang="ja-JP" sz="2800" dirty="0"/>
              </a:p>
              <a:p>
                <a:pPr marL="0" indent="0">
                  <a:buNone/>
                </a:pPr>
                <a:r>
                  <a:rPr kumimoji="1" lang="ja-JP" altLang="en-US" sz="2800" b="1" dirty="0"/>
                  <a:t>⑤</a:t>
                </a:r>
                <a:r>
                  <a:rPr lang="ja-JP" altLang="en-US" sz="2800" b="1" dirty="0"/>
                  <a:t>ホワイトノイズ</a:t>
                </a:r>
                <a:r>
                  <a:rPr kumimoji="1" lang="ja-JP" altLang="en-US" sz="2800" b="1" dirty="0"/>
                  <a:t>（誤差）</a:t>
                </a:r>
                <a:endParaRPr kumimoji="1" lang="en-US" altLang="ja-JP" sz="2800" b="1" dirty="0"/>
              </a:p>
              <a:p>
                <a:pPr marL="0" indent="0">
                  <a:buNone/>
                </a:pPr>
                <a:r>
                  <a:rPr lang="ja-JP" altLang="en-US" sz="2800" dirty="0"/>
                  <a:t>未来を予測する情報がないもので誤差。この誤差は期待値０で分散</a:t>
                </a:r>
                <a14:m>
                  <m:oMath xmlns:m="http://schemas.openxmlformats.org/officeDocument/2006/math">
                    <m:sSup>
                      <m:sSupPr>
                        <m:ctrlPr>
                          <a:rPr lang="en-US" altLang="ja-JP" sz="2800" i="1" smtClean="0">
                            <a:latin typeface="Cambria Math" panose="02040503050406030204" pitchFamily="18" charset="0"/>
                          </a:rPr>
                        </m:ctrlPr>
                      </m:sSupPr>
                      <m:e>
                        <m:r>
                          <m:rPr>
                            <m:sty m:val="p"/>
                          </m:rPr>
                          <a:rPr lang="en-US" altLang="ja-JP" sz="2800" i="1">
                            <a:latin typeface="Cambria Math" panose="02040503050406030204" pitchFamily="18" charset="0"/>
                          </a:rPr>
                          <m:t>σ</m:t>
                        </m:r>
                      </m:e>
                      <m:sup>
                        <m:r>
                          <a:rPr lang="en-US" altLang="ja-JP" sz="2800" b="0" i="1" smtClean="0">
                            <a:latin typeface="Cambria Math" panose="02040503050406030204" pitchFamily="18" charset="0"/>
                          </a:rPr>
                          <m:t>2</m:t>
                        </m:r>
                      </m:sup>
                    </m:sSup>
                    <m:r>
                      <a:rPr lang="ja-JP" altLang="en-US" sz="2800" i="1">
                        <a:latin typeface="Cambria Math" panose="02040503050406030204" pitchFamily="18" charset="0"/>
                      </a:rPr>
                      <m:t>で</m:t>
                    </m:r>
                  </m:oMath>
                </a14:m>
                <a:r>
                  <a:rPr kumimoji="1" lang="ja-JP" altLang="en-US" sz="2800" dirty="0"/>
                  <a:t>自己相関が０である。</a:t>
                </a:r>
                <a:endParaRPr kumimoji="1" lang="en-US" altLang="ja-JP" sz="2800" dirty="0"/>
              </a:p>
              <a:p>
                <a:pPr marL="0" indent="0">
                  <a:buNone/>
                </a:pPr>
                <a:endParaRPr kumimoji="1" lang="ja-JP" altLang="en-US" sz="2800" dirty="0"/>
              </a:p>
            </p:txBody>
          </p:sp>
        </mc:Choice>
        <mc:Fallback xmlns="">
          <p:sp>
            <p:nvSpPr>
              <p:cNvPr id="3" name="コンテンツ プレースホルダー 2">
                <a:extLst>
                  <a:ext uri="{FF2B5EF4-FFF2-40B4-BE49-F238E27FC236}">
                    <a16:creationId xmlns:a16="http://schemas.microsoft.com/office/drawing/2014/main" id="{448FD376-BF6A-491E-8616-8BF5F5B36583}"/>
                  </a:ext>
                </a:extLst>
              </p:cNvPr>
              <p:cNvSpPr>
                <a:spLocks noGrp="1" noRot="1" noChangeAspect="1" noMove="1" noResize="1" noEditPoints="1" noAdjustHandles="1" noChangeArrowheads="1" noChangeShapeType="1" noTextEdit="1"/>
              </p:cNvSpPr>
              <p:nvPr>
                <p:ph idx="1"/>
              </p:nvPr>
            </p:nvSpPr>
            <p:spPr>
              <a:xfrm>
                <a:off x="1301186" y="1750141"/>
                <a:ext cx="8915400" cy="3777622"/>
              </a:xfrm>
              <a:blipFill>
                <a:blip r:embed="rId3"/>
                <a:stretch>
                  <a:fillRect l="-1367" t="-2097" b="-2419"/>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06F03BAB-8FE2-486E-8779-7634C0A71B1A}"/>
              </a:ext>
            </a:extLst>
          </p:cNvPr>
          <p:cNvSpPr>
            <a:spLocks noGrp="1"/>
          </p:cNvSpPr>
          <p:nvPr>
            <p:ph type="sldNum" sz="quarter" idx="12"/>
          </p:nvPr>
        </p:nvSpPr>
        <p:spPr/>
        <p:txBody>
          <a:bodyPr/>
          <a:lstStyle/>
          <a:p>
            <a:fld id="{EEF0CD42-B27A-436B-8D8B-4B5243D0CCC4}" type="slidenum">
              <a:rPr kumimoji="1" lang="ja-JP" altLang="en-US" smtClean="0"/>
              <a:t>7</a:t>
            </a:fld>
            <a:endParaRPr kumimoji="1" lang="ja-JP" altLang="en-US"/>
          </a:p>
        </p:txBody>
      </p:sp>
    </p:spTree>
    <p:extLst>
      <p:ext uri="{BB962C8B-B14F-4D97-AF65-F5344CB8AC3E}">
        <p14:creationId xmlns:p14="http://schemas.microsoft.com/office/powerpoint/2010/main" val="76428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092662-8204-4831-88E5-C6235442DC87}"/>
              </a:ext>
            </a:extLst>
          </p:cNvPr>
          <p:cNvSpPr>
            <a:spLocks noGrp="1"/>
          </p:cNvSpPr>
          <p:nvPr>
            <p:ph type="title"/>
          </p:nvPr>
        </p:nvSpPr>
        <p:spPr>
          <a:xfrm>
            <a:off x="1717855" y="692936"/>
            <a:ext cx="8911687" cy="1280890"/>
          </a:xfrm>
        </p:spPr>
        <p:txBody>
          <a:bodyPr/>
          <a:lstStyle/>
          <a:p>
            <a:r>
              <a:rPr kumimoji="1" lang="ja-JP" altLang="en-US" dirty="0"/>
              <a:t>時系列データの構造まとめ</a:t>
            </a:r>
          </a:p>
        </p:txBody>
      </p:sp>
      <p:sp>
        <p:nvSpPr>
          <p:cNvPr id="3" name="コンテンツ プレースホルダー 2">
            <a:extLst>
              <a:ext uri="{FF2B5EF4-FFF2-40B4-BE49-F238E27FC236}">
                <a16:creationId xmlns:a16="http://schemas.microsoft.com/office/drawing/2014/main" id="{79558A79-035C-45B9-A3BB-843AB780752E}"/>
              </a:ext>
            </a:extLst>
          </p:cNvPr>
          <p:cNvSpPr>
            <a:spLocks noGrp="1"/>
          </p:cNvSpPr>
          <p:nvPr>
            <p:ph idx="1"/>
          </p:nvPr>
        </p:nvSpPr>
        <p:spPr>
          <a:xfrm>
            <a:off x="1006218" y="1759974"/>
            <a:ext cx="8915400" cy="3777622"/>
          </a:xfrm>
        </p:spPr>
        <p:txBody>
          <a:bodyPr/>
          <a:lstStyle/>
          <a:p>
            <a:pPr marL="0" indent="0">
              <a:buNone/>
            </a:pPr>
            <a:r>
              <a:rPr kumimoji="1" lang="ja-JP" altLang="en-US" sz="2800" dirty="0"/>
              <a:t>時系列データ＝短期の自己相関</a:t>
            </a:r>
            <a:r>
              <a:rPr kumimoji="1" lang="en-US" altLang="ja-JP" sz="2800" dirty="0"/>
              <a:t>+</a:t>
            </a:r>
            <a:r>
              <a:rPr kumimoji="1" lang="ja-JP" altLang="en-US" sz="2800" dirty="0"/>
              <a:t>周期的変動</a:t>
            </a:r>
            <a:r>
              <a:rPr lang="en-US" altLang="ja-JP" sz="2800" dirty="0"/>
              <a:t>+</a:t>
            </a:r>
            <a:r>
              <a:rPr lang="ja-JP" altLang="en-US" sz="2800" dirty="0"/>
              <a:t>トレンド</a:t>
            </a:r>
            <a:endParaRPr lang="en-US" altLang="ja-JP" sz="2800" dirty="0"/>
          </a:p>
          <a:p>
            <a:pPr marL="0" indent="0">
              <a:buNone/>
            </a:pPr>
            <a:r>
              <a:rPr lang="en-US" altLang="ja-JP" sz="2800" dirty="0"/>
              <a:t>                          +</a:t>
            </a:r>
            <a:r>
              <a:rPr lang="ja-JP" altLang="en-US" sz="2800" dirty="0"/>
              <a:t>外因性</a:t>
            </a:r>
            <a:r>
              <a:rPr lang="en-US" altLang="ja-JP" sz="2800" dirty="0"/>
              <a:t>+</a:t>
            </a:r>
            <a:r>
              <a:rPr lang="ja-JP" altLang="en-US" sz="2800" dirty="0"/>
              <a:t>ホワイトノイズ</a:t>
            </a:r>
            <a:endParaRPr lang="en-US" altLang="ja-JP" sz="2800" dirty="0"/>
          </a:p>
          <a:p>
            <a:pPr marL="0" indent="0">
              <a:buNone/>
            </a:pPr>
            <a:endParaRPr lang="en-US" altLang="ja-JP" sz="2800" dirty="0"/>
          </a:p>
          <a:p>
            <a:pPr marL="0" indent="0">
              <a:buNone/>
            </a:pPr>
            <a:r>
              <a:rPr kumimoji="1" lang="ja-JP" altLang="en-US" sz="2800" dirty="0"/>
              <a:t>時系列データはこれらの要素に分解できるのでこれらの要素がどれくらいの影響があるのかを加味し将来のデータがどういう母集団から取られるデータなのかを推測する</a:t>
            </a:r>
          </a:p>
        </p:txBody>
      </p:sp>
      <p:sp>
        <p:nvSpPr>
          <p:cNvPr id="5" name="スライド番号プレースホルダー 4">
            <a:extLst>
              <a:ext uri="{FF2B5EF4-FFF2-40B4-BE49-F238E27FC236}">
                <a16:creationId xmlns:a16="http://schemas.microsoft.com/office/drawing/2014/main" id="{AFA354D9-B20F-4D61-91DA-0DBC4CD021A0}"/>
              </a:ext>
            </a:extLst>
          </p:cNvPr>
          <p:cNvSpPr>
            <a:spLocks noGrp="1"/>
          </p:cNvSpPr>
          <p:nvPr>
            <p:ph type="sldNum" sz="quarter" idx="12"/>
          </p:nvPr>
        </p:nvSpPr>
        <p:spPr/>
        <p:txBody>
          <a:bodyPr/>
          <a:lstStyle/>
          <a:p>
            <a:fld id="{EEF0CD42-B27A-436B-8D8B-4B5243D0CCC4}" type="slidenum">
              <a:rPr kumimoji="1" lang="ja-JP" altLang="en-US" smtClean="0"/>
              <a:t>8</a:t>
            </a:fld>
            <a:endParaRPr kumimoji="1" lang="ja-JP" altLang="en-US"/>
          </a:p>
        </p:txBody>
      </p:sp>
    </p:spTree>
    <p:extLst>
      <p:ext uri="{BB962C8B-B14F-4D97-AF65-F5344CB8AC3E}">
        <p14:creationId xmlns:p14="http://schemas.microsoft.com/office/powerpoint/2010/main" val="238017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A7407-9486-4AFE-AB9D-6425FCECF98C}"/>
              </a:ext>
            </a:extLst>
          </p:cNvPr>
          <p:cNvSpPr>
            <a:spLocks noGrp="1"/>
          </p:cNvSpPr>
          <p:nvPr>
            <p:ph type="title"/>
          </p:nvPr>
        </p:nvSpPr>
        <p:spPr>
          <a:xfrm>
            <a:off x="1642013" y="805152"/>
            <a:ext cx="8911687" cy="958884"/>
          </a:xfrm>
        </p:spPr>
        <p:txBody>
          <a:bodyPr/>
          <a:lstStyle/>
          <a:p>
            <a:r>
              <a:rPr kumimoji="1" lang="ja-JP" altLang="en-US" dirty="0"/>
              <a:t>実際のデータ分析</a:t>
            </a:r>
          </a:p>
        </p:txBody>
      </p:sp>
      <p:graphicFrame>
        <p:nvGraphicFramePr>
          <p:cNvPr id="4" name="コンテンツ プレースホルダー 3">
            <a:extLst>
              <a:ext uri="{FF2B5EF4-FFF2-40B4-BE49-F238E27FC236}">
                <a16:creationId xmlns:a16="http://schemas.microsoft.com/office/drawing/2014/main" id="{1B1F55C0-B16B-4F7E-9426-F57229324754}"/>
              </a:ext>
            </a:extLst>
          </p:cNvPr>
          <p:cNvGraphicFramePr>
            <a:graphicFrameLocks noGrp="1"/>
          </p:cNvGraphicFramePr>
          <p:nvPr>
            <p:ph idx="1"/>
            <p:extLst>
              <p:ext uri="{D42A27DB-BD31-4B8C-83A1-F6EECF244321}">
                <p14:modId xmlns:p14="http://schemas.microsoft.com/office/powerpoint/2010/main" val="1177206088"/>
              </p:ext>
            </p:extLst>
          </p:nvPr>
        </p:nvGraphicFramePr>
        <p:xfrm>
          <a:off x="1308538" y="1836683"/>
          <a:ext cx="9146372" cy="3997675"/>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F3EEB14E-271C-47D8-A596-31120E0D0DFC}"/>
              </a:ext>
            </a:extLst>
          </p:cNvPr>
          <p:cNvSpPr txBox="1"/>
          <p:nvPr/>
        </p:nvSpPr>
        <p:spPr>
          <a:xfrm>
            <a:off x="1755972" y="5908235"/>
            <a:ext cx="7339476" cy="923330"/>
          </a:xfrm>
          <a:prstGeom prst="rect">
            <a:avLst/>
          </a:prstGeom>
          <a:noFill/>
        </p:spPr>
        <p:txBody>
          <a:bodyPr wrap="square" rtlCol="0">
            <a:spAutoFit/>
          </a:bodyPr>
          <a:lstStyle/>
          <a:p>
            <a:r>
              <a:rPr kumimoji="1" lang="ja-JP" altLang="en-US" dirty="0"/>
              <a:t>出典　</a:t>
            </a:r>
            <a:endParaRPr kumimoji="1" lang="en-US" altLang="ja-JP" dirty="0"/>
          </a:p>
          <a:p>
            <a:r>
              <a:rPr lang="zh-TW" altLang="en-US" dirty="0">
                <a:hlinkClick r:id="rId4"/>
              </a:rPr>
              <a:t>東京二十三区清掃一部事務組合／清掃事業年報（令和</a:t>
            </a:r>
            <a:r>
              <a:rPr lang="en-US" altLang="zh-TW" dirty="0">
                <a:hlinkClick r:id="rId4"/>
              </a:rPr>
              <a:t>3</a:t>
            </a:r>
            <a:r>
              <a:rPr lang="zh-TW" altLang="en-US" dirty="0">
                <a:hlinkClick r:id="rId4"/>
              </a:rPr>
              <a:t>年度） </a:t>
            </a:r>
            <a:r>
              <a:rPr lang="en-US" altLang="zh-TW" dirty="0">
                <a:hlinkClick r:id="rId4"/>
              </a:rPr>
              <a:t>(tokyo23-seisou.lg.jp)</a:t>
            </a:r>
            <a:endParaRPr kumimoji="1" lang="ja-JP" altLang="en-US" dirty="0"/>
          </a:p>
        </p:txBody>
      </p:sp>
      <p:sp>
        <p:nvSpPr>
          <p:cNvPr id="6" name="スライド番号プレースホルダー 5">
            <a:extLst>
              <a:ext uri="{FF2B5EF4-FFF2-40B4-BE49-F238E27FC236}">
                <a16:creationId xmlns:a16="http://schemas.microsoft.com/office/drawing/2014/main" id="{C2D416C3-438C-466E-A597-15F4DDB6D44F}"/>
              </a:ext>
            </a:extLst>
          </p:cNvPr>
          <p:cNvSpPr>
            <a:spLocks noGrp="1"/>
          </p:cNvSpPr>
          <p:nvPr>
            <p:ph type="sldNum" sz="quarter" idx="12"/>
          </p:nvPr>
        </p:nvSpPr>
        <p:spPr/>
        <p:txBody>
          <a:bodyPr/>
          <a:lstStyle/>
          <a:p>
            <a:fld id="{EEF0CD42-B27A-436B-8D8B-4B5243D0CCC4}" type="slidenum">
              <a:rPr kumimoji="1" lang="ja-JP" altLang="en-US" smtClean="0"/>
              <a:t>9</a:t>
            </a:fld>
            <a:endParaRPr kumimoji="1" lang="ja-JP" altLang="en-US"/>
          </a:p>
        </p:txBody>
      </p:sp>
    </p:spTree>
    <p:extLst>
      <p:ext uri="{BB962C8B-B14F-4D97-AF65-F5344CB8AC3E}">
        <p14:creationId xmlns:p14="http://schemas.microsoft.com/office/powerpoint/2010/main" val="792399709"/>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1961</TotalTime>
  <Words>2276</Words>
  <Application>Microsoft Office PowerPoint</Application>
  <PresentationFormat>ワイド画面</PresentationFormat>
  <Paragraphs>190</Paragraphs>
  <Slides>16</Slides>
  <Notes>14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游ゴシック</vt:lpstr>
      <vt:lpstr>Arial</vt:lpstr>
      <vt:lpstr>Cambria Math</vt:lpstr>
      <vt:lpstr>Century Gothic</vt:lpstr>
      <vt:lpstr>Wingdings 3</vt:lpstr>
      <vt:lpstr>ウィスプ</vt:lpstr>
      <vt:lpstr>AIを用いた一般廃棄物量予測に関する研究</vt:lpstr>
      <vt:lpstr>目次</vt:lpstr>
      <vt:lpstr>時系列データとは？</vt:lpstr>
      <vt:lpstr>時系列データとは？</vt:lpstr>
      <vt:lpstr>時系列データの構造</vt:lpstr>
      <vt:lpstr>時系列データの構造</vt:lpstr>
      <vt:lpstr>時系列データの構造</vt:lpstr>
      <vt:lpstr>時系列データの構造まとめ</vt:lpstr>
      <vt:lpstr>実際のデータ分析</vt:lpstr>
      <vt:lpstr>実際のデータの分析</vt:lpstr>
      <vt:lpstr>ARモデル</vt:lpstr>
      <vt:lpstr>AIC(赤池情報量基準)</vt:lpstr>
      <vt:lpstr>実際のデータの分析</vt:lpstr>
      <vt:lpstr>実際のデータの分析</vt:lpstr>
      <vt:lpstr>予測値の評価</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hamachi masaya</dc:creator>
  <cp:lastModifiedBy>hamachi masaya</cp:lastModifiedBy>
  <cp:revision>38</cp:revision>
  <dcterms:created xsi:type="dcterms:W3CDTF">2022-09-23T14:47:12Z</dcterms:created>
  <dcterms:modified xsi:type="dcterms:W3CDTF">2022-10-06T10:47:24Z</dcterms:modified>
</cp:coreProperties>
</file>