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0" r:id="rId2"/>
    <p:sldMasterId id="2147483652" r:id="rId3"/>
    <p:sldMasterId id="2147483656" r:id="rId4"/>
    <p:sldMasterId id="2147483658" r:id="rId5"/>
    <p:sldMasterId id="2147483660" r:id="rId6"/>
  </p:sldMasterIdLst>
  <p:notesMasterIdLst>
    <p:notesMasterId r:id="rId24"/>
  </p:notesMasterIdLst>
  <p:handoutMasterIdLst>
    <p:handoutMasterId r:id="rId25"/>
  </p:handoutMasterIdLst>
  <p:sldIdLst>
    <p:sldId id="256" r:id="rId7"/>
    <p:sldId id="309" r:id="rId8"/>
    <p:sldId id="324" r:id="rId9"/>
    <p:sldId id="323" r:id="rId10"/>
    <p:sldId id="311" r:id="rId11"/>
    <p:sldId id="322" r:id="rId12"/>
    <p:sldId id="335" r:id="rId13"/>
    <p:sldId id="308" r:id="rId14"/>
    <p:sldId id="325" r:id="rId15"/>
    <p:sldId id="327" r:id="rId16"/>
    <p:sldId id="328" r:id="rId17"/>
    <p:sldId id="329" r:id="rId18"/>
    <p:sldId id="330" r:id="rId19"/>
    <p:sldId id="331" r:id="rId20"/>
    <p:sldId id="332" r:id="rId21"/>
    <p:sldId id="333" r:id="rId22"/>
    <p:sldId id="334" r:id="rId23"/>
  </p:sldIdLst>
  <p:sldSz cx="9906000" cy="6858000" type="A4"/>
  <p:notesSz cx="6735763" cy="9866313"/>
  <p:defaultTextStyle>
    <a:defPPr>
      <a:defRPr lang="ja-JP"/>
    </a:defPPr>
    <a:lvl1pPr marL="0" algn="l" defTabSz="957816" rtl="0" eaLnBrk="1" latinLnBrk="0" hangingPunct="1">
      <a:defRPr kumimoji="1" sz="1885" kern="1200">
        <a:solidFill>
          <a:schemeClr val="tx1"/>
        </a:solidFill>
        <a:latin typeface="+mn-lt"/>
        <a:ea typeface="+mn-ea"/>
        <a:cs typeface="+mn-cs"/>
      </a:defRPr>
    </a:lvl1pPr>
    <a:lvl2pPr marL="478908" algn="l" defTabSz="957816" rtl="0" eaLnBrk="1" latinLnBrk="0" hangingPunct="1">
      <a:defRPr kumimoji="1" sz="1885" kern="1200">
        <a:solidFill>
          <a:schemeClr val="tx1"/>
        </a:solidFill>
        <a:latin typeface="+mn-lt"/>
        <a:ea typeface="+mn-ea"/>
        <a:cs typeface="+mn-cs"/>
      </a:defRPr>
    </a:lvl2pPr>
    <a:lvl3pPr marL="957816" algn="l" defTabSz="957816" rtl="0" eaLnBrk="1" latinLnBrk="0" hangingPunct="1">
      <a:defRPr kumimoji="1" sz="1885" kern="1200">
        <a:solidFill>
          <a:schemeClr val="tx1"/>
        </a:solidFill>
        <a:latin typeface="+mn-lt"/>
        <a:ea typeface="+mn-ea"/>
        <a:cs typeface="+mn-cs"/>
      </a:defRPr>
    </a:lvl3pPr>
    <a:lvl4pPr marL="1436724" algn="l" defTabSz="957816" rtl="0" eaLnBrk="1" latinLnBrk="0" hangingPunct="1">
      <a:defRPr kumimoji="1" sz="1885" kern="1200">
        <a:solidFill>
          <a:schemeClr val="tx1"/>
        </a:solidFill>
        <a:latin typeface="+mn-lt"/>
        <a:ea typeface="+mn-ea"/>
        <a:cs typeface="+mn-cs"/>
      </a:defRPr>
    </a:lvl4pPr>
    <a:lvl5pPr marL="1915631" algn="l" defTabSz="957816" rtl="0" eaLnBrk="1" latinLnBrk="0" hangingPunct="1">
      <a:defRPr kumimoji="1" sz="1885" kern="1200">
        <a:solidFill>
          <a:schemeClr val="tx1"/>
        </a:solidFill>
        <a:latin typeface="+mn-lt"/>
        <a:ea typeface="+mn-ea"/>
        <a:cs typeface="+mn-cs"/>
      </a:defRPr>
    </a:lvl5pPr>
    <a:lvl6pPr marL="2394539" algn="l" defTabSz="957816" rtl="0" eaLnBrk="1" latinLnBrk="0" hangingPunct="1">
      <a:defRPr kumimoji="1" sz="1885" kern="1200">
        <a:solidFill>
          <a:schemeClr val="tx1"/>
        </a:solidFill>
        <a:latin typeface="+mn-lt"/>
        <a:ea typeface="+mn-ea"/>
        <a:cs typeface="+mn-cs"/>
      </a:defRPr>
    </a:lvl6pPr>
    <a:lvl7pPr marL="2873447" algn="l" defTabSz="957816" rtl="0" eaLnBrk="1" latinLnBrk="0" hangingPunct="1">
      <a:defRPr kumimoji="1" sz="1885" kern="1200">
        <a:solidFill>
          <a:schemeClr val="tx1"/>
        </a:solidFill>
        <a:latin typeface="+mn-lt"/>
        <a:ea typeface="+mn-ea"/>
        <a:cs typeface="+mn-cs"/>
      </a:defRPr>
    </a:lvl7pPr>
    <a:lvl8pPr marL="3352355" algn="l" defTabSz="957816" rtl="0" eaLnBrk="1" latinLnBrk="0" hangingPunct="1">
      <a:defRPr kumimoji="1" sz="1885" kern="1200">
        <a:solidFill>
          <a:schemeClr val="tx1"/>
        </a:solidFill>
        <a:latin typeface="+mn-lt"/>
        <a:ea typeface="+mn-ea"/>
        <a:cs typeface="+mn-cs"/>
      </a:defRPr>
    </a:lvl8pPr>
    <a:lvl9pPr marL="3831263" algn="l" defTabSz="957816" rtl="0" eaLnBrk="1" latinLnBrk="0" hangingPunct="1">
      <a:defRPr kumimoji="1" sz="18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C"/>
    <a:srgbClr val="008000"/>
    <a:srgbClr val="0066FF"/>
    <a:srgbClr val="FFC000"/>
    <a:srgbClr val="9DB1B9"/>
    <a:srgbClr val="F1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4" autoAdjust="0"/>
    <p:restoredTop sz="94601" autoAdjust="0"/>
  </p:normalViewPr>
  <p:slideViewPr>
    <p:cSldViewPr>
      <p:cViewPr varScale="1">
        <p:scale>
          <a:sx n="66" d="100"/>
          <a:sy n="66" d="100"/>
        </p:scale>
        <p:origin x="696" y="43"/>
      </p:cViewPr>
      <p:guideLst>
        <p:guide orient="horz" pos="2160"/>
        <p:guide pos="3120"/>
      </p:guideLst>
    </p:cSldViewPr>
  </p:slideViewPr>
  <p:notesTextViewPr>
    <p:cViewPr>
      <p:scale>
        <a:sx n="1" d="1"/>
        <a:sy n="1" d="1"/>
      </p:scale>
      <p:origin x="0" y="0"/>
    </p:cViewPr>
  </p:notesTextViewPr>
  <p:sorterViewPr>
    <p:cViewPr>
      <p:scale>
        <a:sx n="160" d="100"/>
        <a:sy n="160" d="100"/>
      </p:scale>
      <p:origin x="0" y="0"/>
    </p:cViewPr>
  </p:sorterViewPr>
  <p:notesViewPr>
    <p:cSldViewPr>
      <p:cViewPr varScale="1">
        <p:scale>
          <a:sx n="76" d="100"/>
          <a:sy n="76" d="100"/>
        </p:scale>
        <p:origin x="-2214" y="-8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E7D6A0E-BF93-4CCD-B7A0-F1D3D5EFD78E}" type="datetimeFigureOut">
              <a:rPr kumimoji="1" lang="ja-JP" altLang="en-US" smtClean="0"/>
              <a:t>2021/12/14</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201C7E06-61FD-4A6A-AAA4-DA1D9215630F}" type="slidenum">
              <a:rPr kumimoji="1" lang="ja-JP" altLang="en-US" smtClean="0"/>
              <a:t>‹#›</a:t>
            </a:fld>
            <a:endParaRPr kumimoji="1" lang="ja-JP" altLang="en-US"/>
          </a:p>
        </p:txBody>
      </p:sp>
    </p:spTree>
    <p:extLst>
      <p:ext uri="{BB962C8B-B14F-4D97-AF65-F5344CB8AC3E}">
        <p14:creationId xmlns:p14="http://schemas.microsoft.com/office/powerpoint/2010/main" val="622082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4066B37B-FAB2-4B69-8A16-73443B10A3A6}" type="datetimeFigureOut">
              <a:rPr kumimoji="1" lang="ja-JP" altLang="en-US" smtClean="0"/>
              <a:t>2021/12/14</a:t>
            </a:fld>
            <a:endParaRPr kumimoji="1" lang="ja-JP" altLang="en-US"/>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B2FB750B-257F-477E-93B6-FF0772A09C24}" type="slidenum">
              <a:rPr kumimoji="1" lang="ja-JP" altLang="en-US" smtClean="0"/>
              <a:t>‹#›</a:t>
            </a:fld>
            <a:endParaRPr kumimoji="1" lang="ja-JP" altLang="en-US"/>
          </a:p>
        </p:txBody>
      </p:sp>
    </p:spTree>
    <p:extLst>
      <p:ext uri="{BB962C8B-B14F-4D97-AF65-F5344CB8AC3E}">
        <p14:creationId xmlns:p14="http://schemas.microsoft.com/office/powerpoint/2010/main" val="3236300917"/>
      </p:ext>
    </p:extLst>
  </p:cSld>
  <p:clrMap bg1="lt1" tx1="dk1" bg2="lt2" tx2="dk2" accent1="accent1" accent2="accent2" accent3="accent3" accent4="accent4" accent5="accent5" accent6="accent6" hlink="hlink" folHlink="folHlink"/>
  <p:notesStyle>
    <a:lvl1pPr marL="0" algn="l" defTabSz="957816" rtl="0" eaLnBrk="1" latinLnBrk="0" hangingPunct="1">
      <a:defRPr kumimoji="1" sz="1257" kern="1200">
        <a:solidFill>
          <a:schemeClr val="tx1"/>
        </a:solidFill>
        <a:latin typeface="+mn-lt"/>
        <a:ea typeface="+mn-ea"/>
        <a:cs typeface="+mn-cs"/>
      </a:defRPr>
    </a:lvl1pPr>
    <a:lvl2pPr marL="478908" algn="l" defTabSz="957816" rtl="0" eaLnBrk="1" latinLnBrk="0" hangingPunct="1">
      <a:defRPr kumimoji="1" sz="1257" kern="1200">
        <a:solidFill>
          <a:schemeClr val="tx1"/>
        </a:solidFill>
        <a:latin typeface="+mn-lt"/>
        <a:ea typeface="+mn-ea"/>
        <a:cs typeface="+mn-cs"/>
      </a:defRPr>
    </a:lvl2pPr>
    <a:lvl3pPr marL="957816" algn="l" defTabSz="957816" rtl="0" eaLnBrk="1" latinLnBrk="0" hangingPunct="1">
      <a:defRPr kumimoji="1" sz="1257" kern="1200">
        <a:solidFill>
          <a:schemeClr val="tx1"/>
        </a:solidFill>
        <a:latin typeface="+mn-lt"/>
        <a:ea typeface="+mn-ea"/>
        <a:cs typeface="+mn-cs"/>
      </a:defRPr>
    </a:lvl3pPr>
    <a:lvl4pPr marL="1436724" algn="l" defTabSz="957816" rtl="0" eaLnBrk="1" latinLnBrk="0" hangingPunct="1">
      <a:defRPr kumimoji="1" sz="1257" kern="1200">
        <a:solidFill>
          <a:schemeClr val="tx1"/>
        </a:solidFill>
        <a:latin typeface="+mn-lt"/>
        <a:ea typeface="+mn-ea"/>
        <a:cs typeface="+mn-cs"/>
      </a:defRPr>
    </a:lvl4pPr>
    <a:lvl5pPr marL="1915631" algn="l" defTabSz="957816" rtl="0" eaLnBrk="1" latinLnBrk="0" hangingPunct="1">
      <a:defRPr kumimoji="1" sz="1257" kern="1200">
        <a:solidFill>
          <a:schemeClr val="tx1"/>
        </a:solidFill>
        <a:latin typeface="+mn-lt"/>
        <a:ea typeface="+mn-ea"/>
        <a:cs typeface="+mn-cs"/>
      </a:defRPr>
    </a:lvl5pPr>
    <a:lvl6pPr marL="2394539" algn="l" defTabSz="957816" rtl="0" eaLnBrk="1" latinLnBrk="0" hangingPunct="1">
      <a:defRPr kumimoji="1" sz="1257" kern="1200">
        <a:solidFill>
          <a:schemeClr val="tx1"/>
        </a:solidFill>
        <a:latin typeface="+mn-lt"/>
        <a:ea typeface="+mn-ea"/>
        <a:cs typeface="+mn-cs"/>
      </a:defRPr>
    </a:lvl6pPr>
    <a:lvl7pPr marL="2873447" algn="l" defTabSz="957816" rtl="0" eaLnBrk="1" latinLnBrk="0" hangingPunct="1">
      <a:defRPr kumimoji="1" sz="1257" kern="1200">
        <a:solidFill>
          <a:schemeClr val="tx1"/>
        </a:solidFill>
        <a:latin typeface="+mn-lt"/>
        <a:ea typeface="+mn-ea"/>
        <a:cs typeface="+mn-cs"/>
      </a:defRPr>
    </a:lvl7pPr>
    <a:lvl8pPr marL="3352355" algn="l" defTabSz="957816" rtl="0" eaLnBrk="1" latinLnBrk="0" hangingPunct="1">
      <a:defRPr kumimoji="1" sz="1257" kern="1200">
        <a:solidFill>
          <a:schemeClr val="tx1"/>
        </a:solidFill>
        <a:latin typeface="+mn-lt"/>
        <a:ea typeface="+mn-ea"/>
        <a:cs typeface="+mn-cs"/>
      </a:defRPr>
    </a:lvl8pPr>
    <a:lvl9pPr marL="3831263" algn="l" defTabSz="957816" rtl="0" eaLnBrk="1" latinLnBrk="0" hangingPunct="1">
      <a:defRPr kumimoji="1" sz="12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95325" y="739775"/>
            <a:ext cx="5345113" cy="37004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8</a:t>
            </a:fld>
            <a:endParaRPr kumimoji="1" lang="ja-JP" altLang="en-US"/>
          </a:p>
        </p:txBody>
      </p:sp>
    </p:spTree>
    <p:extLst>
      <p:ext uri="{BB962C8B-B14F-4D97-AF65-F5344CB8AC3E}">
        <p14:creationId xmlns:p14="http://schemas.microsoft.com/office/powerpoint/2010/main" val="349181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95325" y="739775"/>
            <a:ext cx="5345113" cy="37004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B750B-257F-477E-93B6-FF0772A09C24}" type="slidenum">
              <a:rPr kumimoji="1" lang="ja-JP" altLang="en-US" smtClean="0"/>
              <a:t>9</a:t>
            </a:fld>
            <a:endParaRPr kumimoji="1" lang="ja-JP" altLang="en-US"/>
          </a:p>
        </p:txBody>
      </p:sp>
    </p:spTree>
    <p:extLst>
      <p:ext uri="{BB962C8B-B14F-4D97-AF65-F5344CB8AC3E}">
        <p14:creationId xmlns:p14="http://schemas.microsoft.com/office/powerpoint/2010/main" val="116895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4" name="タイトル 13"/>
          <p:cNvSpPr>
            <a:spLocks noGrp="1"/>
          </p:cNvSpPr>
          <p:nvPr>
            <p:ph type="title" hasCustomPrompt="1"/>
          </p:nvPr>
        </p:nvSpPr>
        <p:spPr>
          <a:xfrm>
            <a:off x="383890" y="2149748"/>
            <a:ext cx="9138220" cy="792088"/>
          </a:xfrm>
          <a:prstGeom prst="rect">
            <a:avLst/>
          </a:prstGeom>
        </p:spPr>
        <p:txBody>
          <a:bodyPr anchor="b" anchorCtr="0"/>
          <a:lstStyle>
            <a:lvl1pPr>
              <a:defRPr>
                <a:solidFill>
                  <a:schemeClr val="bg2"/>
                </a:solidFill>
                <a:latin typeface="+mj-lt"/>
                <a:ea typeface="Yu Gothic UI" panose="020B0500000000000000" pitchFamily="50" charset="-128"/>
              </a:defRPr>
            </a:lvl1pPr>
          </a:lstStyle>
          <a:p>
            <a:r>
              <a:rPr kumimoji="1" lang="en-US" altLang="ja-JP" dirty="0"/>
              <a:t>Click to Edit Master Title</a:t>
            </a:r>
            <a:endParaRPr kumimoji="1" lang="ja-JP" altLang="en-US" dirty="0"/>
          </a:p>
        </p:txBody>
      </p:sp>
      <p:sp>
        <p:nvSpPr>
          <p:cNvPr id="3" name="テキスト プレースホルダー 2"/>
          <p:cNvSpPr>
            <a:spLocks noGrp="1"/>
          </p:cNvSpPr>
          <p:nvPr>
            <p:ph type="body" sz="quarter" idx="10" hasCustomPrompt="1"/>
          </p:nvPr>
        </p:nvSpPr>
        <p:spPr>
          <a:xfrm>
            <a:off x="1129905" y="2997200"/>
            <a:ext cx="7646194" cy="647700"/>
          </a:xfrm>
          <a:prstGeom prst="rect">
            <a:avLst/>
          </a:prstGeom>
        </p:spPr>
        <p:txBody>
          <a:bodyPr anchor="b" anchorCtr="0"/>
          <a:lstStyle>
            <a:lvl1pPr marL="0" indent="0">
              <a:buNone/>
              <a:defRPr>
                <a:solidFill>
                  <a:schemeClr val="tx1">
                    <a:lumMod val="65000"/>
                    <a:lumOff val="35000"/>
                  </a:schemeClr>
                </a:solidFill>
                <a:latin typeface="+mn-lt"/>
                <a:ea typeface="Yu Gothic UI" panose="020B0500000000000000" pitchFamily="50" charset="-128"/>
              </a:defRPr>
            </a:lvl1pPr>
          </a:lstStyle>
          <a:p>
            <a:pPr lvl="0"/>
            <a:r>
              <a:rPr kumimoji="1" lang="en-US" altLang="ja-JP" dirty="0"/>
              <a:t>Click to Edit Subtitle</a:t>
            </a:r>
            <a:endParaRPr kumimoji="1" lang="ja-JP" altLang="en-US" dirty="0"/>
          </a:p>
        </p:txBody>
      </p:sp>
      <p:sp>
        <p:nvSpPr>
          <p:cNvPr id="5" name="テキスト プレースホルダー 4"/>
          <p:cNvSpPr>
            <a:spLocks noGrp="1"/>
          </p:cNvSpPr>
          <p:nvPr>
            <p:ph type="body" sz="quarter" idx="11" hasCustomPrompt="1"/>
          </p:nvPr>
        </p:nvSpPr>
        <p:spPr>
          <a:xfrm>
            <a:off x="1208585" y="5157789"/>
            <a:ext cx="7566840" cy="1584325"/>
          </a:xfrm>
          <a:prstGeom prst="rect">
            <a:avLst/>
          </a:prstGeom>
        </p:spPr>
        <p:txBody>
          <a:bodyPr/>
          <a:lstStyle>
            <a:lvl1pPr marL="0" indent="0">
              <a:buNone/>
              <a:defRPr sz="2400" baseline="0">
                <a:solidFill>
                  <a:schemeClr val="bg1"/>
                </a:solidFill>
                <a:latin typeface="+mn-lt"/>
                <a:ea typeface="Yu Gothic UI" panose="020B0500000000000000" pitchFamily="50" charset="-128"/>
              </a:defRPr>
            </a:lvl1pPr>
            <a:lvl2pPr marL="457209" indent="0">
              <a:buNone/>
              <a:defRPr/>
            </a:lvl2pPr>
            <a:lvl3pPr marL="914418" indent="0">
              <a:buNone/>
              <a:defRPr/>
            </a:lvl3pPr>
            <a:lvl4pPr marL="1371627" indent="0">
              <a:buNone/>
              <a:defRPr/>
            </a:lvl4pPr>
            <a:lvl5pPr marL="1828837" indent="0">
              <a:buNone/>
              <a:defRPr/>
            </a:lvl5pPr>
          </a:lstStyle>
          <a:p>
            <a:pPr lvl="0"/>
            <a:r>
              <a:rPr kumimoji="1" lang="en-US" altLang="ja-JP" dirty="0"/>
              <a:t>Click to Edit Presenter Name / Date</a:t>
            </a:r>
            <a:endParaRPr kumimoji="1" lang="ja-JP" altLang="en-US" dirty="0"/>
          </a:p>
        </p:txBody>
      </p:sp>
    </p:spTree>
    <p:extLst>
      <p:ext uri="{BB962C8B-B14F-4D97-AF65-F5344CB8AC3E}">
        <p14:creationId xmlns:p14="http://schemas.microsoft.com/office/powerpoint/2010/main" val="425332602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1988671" y="2761028"/>
            <a:ext cx="7332815" cy="782960"/>
          </a:xfrm>
          <a:prstGeom prst="rect">
            <a:avLst/>
          </a:prstGeom>
        </p:spPr>
        <p:txBody>
          <a:bodyPr anchor="b" anchorCtr="0"/>
          <a:lstStyle>
            <a:lvl1pPr>
              <a:defRPr baseline="0">
                <a:solidFill>
                  <a:schemeClr val="bg2"/>
                </a:solidFill>
                <a:latin typeface="+mj-lt"/>
                <a:ea typeface="Yu Gothic UI" panose="020B0500000000000000" pitchFamily="50" charset="-128"/>
              </a:defRPr>
            </a:lvl1pPr>
          </a:lstStyle>
          <a:p>
            <a:r>
              <a:rPr kumimoji="1" lang="en-US" altLang="ja-JP" dirty="0"/>
              <a:t>Click to Edit Section Title</a:t>
            </a:r>
            <a:endParaRPr kumimoji="1" lang="ja-JP" altLang="en-US" dirty="0"/>
          </a:p>
        </p:txBody>
      </p:sp>
    </p:spTree>
    <p:extLst>
      <p:ext uri="{BB962C8B-B14F-4D97-AF65-F5344CB8AC3E}">
        <p14:creationId xmlns:p14="http://schemas.microsoft.com/office/powerpoint/2010/main" val="323996574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495300" y="236538"/>
            <a:ext cx="8915400" cy="706090"/>
          </a:xfrm>
          <a:prstGeom prst="rect">
            <a:avLst/>
          </a:prstGeom>
        </p:spPr>
        <p:txBody>
          <a:bodyPr anchor="b" anchorCtr="0"/>
          <a:lstStyle>
            <a:lvl1pPr>
              <a:defRPr>
                <a:solidFill>
                  <a:schemeClr val="bg2"/>
                </a:solidFill>
                <a:latin typeface="+mj-lt"/>
                <a:ea typeface="Yu Gothic UI" panose="020B0500000000000000" pitchFamily="50" charset="-128"/>
              </a:defRPr>
            </a:lvl1pPr>
          </a:lstStyle>
          <a:p>
            <a:r>
              <a:rPr kumimoji="1" lang="en-US" altLang="ja-JP" dirty="0"/>
              <a:t>Click to Edit Slide Title </a:t>
            </a:r>
            <a:endParaRPr kumimoji="1" lang="ja-JP" altLang="en-US" dirty="0"/>
          </a:p>
        </p:txBody>
      </p:sp>
      <p:sp>
        <p:nvSpPr>
          <p:cNvPr id="3" name="テキスト プレースホルダー 2">
            <a:extLst>
              <a:ext uri="{FF2B5EF4-FFF2-40B4-BE49-F238E27FC236}">
                <a16:creationId xmlns:a16="http://schemas.microsoft.com/office/drawing/2014/main" id="{012ACF03-53FA-4810-9850-BEF90E250396}"/>
              </a:ext>
            </a:extLst>
          </p:cNvPr>
          <p:cNvSpPr>
            <a:spLocks noGrp="1"/>
          </p:cNvSpPr>
          <p:nvPr>
            <p:ph type="body" sz="quarter" idx="10" hasCustomPrompt="1"/>
          </p:nvPr>
        </p:nvSpPr>
        <p:spPr>
          <a:xfrm>
            <a:off x="495300" y="1773238"/>
            <a:ext cx="8915400" cy="4392000"/>
          </a:xfrm>
          <a:prstGeom prst="rect">
            <a:avLst/>
          </a:prstGeom>
        </p:spPr>
        <p:txBody>
          <a:bodyPr/>
          <a:lstStyle>
            <a:lvl1pPr>
              <a:defRPr>
                <a:latin typeface="+mn-lt"/>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1361663122"/>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ACBA473-B3F0-4AAB-A074-AA05AF2BF6F9}"/>
              </a:ext>
            </a:extLst>
          </p:cNvPr>
          <p:cNvSpPr txBox="1"/>
          <p:nvPr userDrawn="1"/>
        </p:nvSpPr>
        <p:spPr>
          <a:xfrm>
            <a:off x="469619" y="4157644"/>
            <a:ext cx="9085894" cy="1616020"/>
          </a:xfrm>
          <a:prstGeom prst="rect">
            <a:avLst/>
          </a:prstGeom>
          <a:noFill/>
        </p:spPr>
        <p:txBody>
          <a:bodyPr wrap="square" rtlCol="0">
            <a:spAutoFit/>
          </a:bodyPr>
          <a:lstStyle/>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400" dirty="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400" dirty="0" err="1">
                <a:solidFill>
                  <a:schemeClr val="tx1">
                    <a:lumMod val="85000"/>
                    <a:lumOff val="15000"/>
                  </a:schemeClr>
                </a:solidFill>
                <a:latin typeface="游明朝" panose="02020400000000000000" pitchFamily="18" charset="-128"/>
                <a:ea typeface="游明朝" panose="02020400000000000000" pitchFamily="18" charset="-128"/>
              </a:rPr>
              <a:t>。</a:t>
            </a:r>
            <a:endParaRPr lang="ja-JP" altLang="en-US" sz="1400" dirty="0">
              <a:solidFill>
                <a:schemeClr val="tx1">
                  <a:lumMod val="85000"/>
                  <a:lumOff val="15000"/>
                </a:schemeClr>
              </a:solidFill>
              <a:latin typeface="游明朝" panose="02020400000000000000" pitchFamily="18" charset="-128"/>
              <a:ea typeface="游明朝" panose="02020400000000000000" pitchFamily="18" charset="-128"/>
            </a:endParaRP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p>
        </p:txBody>
      </p:sp>
    </p:spTree>
    <p:extLst>
      <p:ext uri="{BB962C8B-B14F-4D97-AF65-F5344CB8AC3E}">
        <p14:creationId xmlns:p14="http://schemas.microsoft.com/office/powerpoint/2010/main" val="3246896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5FD101E-B15D-4ED9-A25E-1A8F28613F28}"/>
              </a:ext>
            </a:extLst>
          </p:cNvPr>
          <p:cNvSpPr txBox="1"/>
          <p:nvPr userDrawn="1"/>
        </p:nvSpPr>
        <p:spPr>
          <a:xfrm>
            <a:off x="391610" y="3384282"/>
            <a:ext cx="9085894" cy="2576988"/>
          </a:xfrm>
          <a:prstGeom prst="rect">
            <a:avLst/>
          </a:prstGeom>
          <a:noFill/>
        </p:spPr>
        <p:txBody>
          <a:bodyPr wrap="square" rtlCol="0">
            <a:spAutoFit/>
          </a:bodyPr>
          <a:lstStyle/>
          <a:p>
            <a:pPr>
              <a:lnSpc>
                <a:spcPts val="2800"/>
              </a:lnSpc>
            </a:pPr>
            <a:r>
              <a:rPr lang="en-US" altLang="ja-JP" sz="1800" dirty="0">
                <a:solidFill>
                  <a:schemeClr val="tx1">
                    <a:lumMod val="65000"/>
                    <a:lumOff val="35000"/>
                  </a:schemeClr>
                </a:solidFill>
                <a:latin typeface="+mn-lt"/>
                <a:ea typeface="Noto Sans CJK JP Medium" pitchFamily="34" charset="-128"/>
              </a:rPr>
              <a:t>The commitment of the Asahi Kasei Group:</a:t>
            </a:r>
          </a:p>
          <a:p>
            <a:pPr>
              <a:lnSpc>
                <a:spcPts val="2800"/>
              </a:lnSpc>
            </a:pPr>
            <a:r>
              <a:rPr lang="en-US" altLang="ja-JP" sz="1800" dirty="0">
                <a:solidFill>
                  <a:schemeClr val="tx1">
                    <a:lumMod val="65000"/>
                    <a:lumOff val="35000"/>
                  </a:schemeClr>
                </a:solidFill>
                <a:latin typeface="+mn-lt"/>
                <a:ea typeface="Noto Sans CJK JP Medium" pitchFamily="34" charset="-128"/>
              </a:rPr>
              <a:t>To do all that we can in every era to help the people of the world</a:t>
            </a:r>
          </a:p>
          <a:p>
            <a:pPr>
              <a:lnSpc>
                <a:spcPts val="2800"/>
              </a:lnSpc>
            </a:pPr>
            <a:r>
              <a:rPr lang="en-US" altLang="ja-JP" sz="1800" dirty="0">
                <a:solidFill>
                  <a:schemeClr val="tx1">
                    <a:lumMod val="65000"/>
                    <a:lumOff val="35000"/>
                  </a:schemeClr>
                </a:solidFill>
                <a:latin typeface="+mn-lt"/>
                <a:ea typeface="Noto Sans CJK JP Medium" pitchFamily="34" charset="-128"/>
              </a:rPr>
              <a:t>make the most of life and attain fulfillment in living.</a:t>
            </a:r>
          </a:p>
          <a:p>
            <a:pPr>
              <a:lnSpc>
                <a:spcPts val="2800"/>
              </a:lnSpc>
            </a:pPr>
            <a:r>
              <a:rPr lang="en-US" altLang="ja-JP" sz="1800" dirty="0">
                <a:solidFill>
                  <a:schemeClr val="tx1">
                    <a:lumMod val="65000"/>
                    <a:lumOff val="35000"/>
                  </a:schemeClr>
                </a:solidFill>
                <a:latin typeface="+mn-lt"/>
                <a:ea typeface="Noto Sans CJK JP Medium" pitchFamily="34" charset="-128"/>
              </a:rPr>
              <a:t>Since our founding, we have always been deeply committed</a:t>
            </a:r>
          </a:p>
          <a:p>
            <a:pPr>
              <a:lnSpc>
                <a:spcPts val="2800"/>
              </a:lnSpc>
            </a:pPr>
            <a:r>
              <a:rPr lang="en-US" altLang="ja-JP" sz="1800" dirty="0">
                <a:solidFill>
                  <a:schemeClr val="tx1">
                    <a:lumMod val="65000"/>
                    <a:lumOff val="35000"/>
                  </a:schemeClr>
                </a:solidFill>
                <a:latin typeface="+mn-lt"/>
                <a:ea typeface="Noto Sans CJK JP Medium" pitchFamily="34" charset="-128"/>
              </a:rPr>
              <a:t>to contributing to the development of society,</a:t>
            </a:r>
          </a:p>
          <a:p>
            <a:pPr>
              <a:lnSpc>
                <a:spcPts val="2800"/>
              </a:lnSpc>
            </a:pPr>
            <a:r>
              <a:rPr lang="en-US" altLang="ja-JP" sz="1800" dirty="0">
                <a:solidFill>
                  <a:schemeClr val="tx1">
                    <a:lumMod val="65000"/>
                    <a:lumOff val="35000"/>
                  </a:schemeClr>
                </a:solidFill>
                <a:latin typeface="+mn-lt"/>
                <a:ea typeface="Noto Sans CJK JP Medium" pitchFamily="34" charset="-128"/>
              </a:rPr>
              <a:t>boldly anticipating the emergence of new needs.</a:t>
            </a:r>
          </a:p>
          <a:p>
            <a:pPr>
              <a:lnSpc>
                <a:spcPts val="2800"/>
              </a:lnSpc>
            </a:pPr>
            <a:r>
              <a:rPr lang="en-US" altLang="ja-JP" sz="1800" dirty="0">
                <a:solidFill>
                  <a:schemeClr val="tx1">
                    <a:lumMod val="65000"/>
                    <a:lumOff val="35000"/>
                  </a:schemeClr>
                </a:solidFill>
                <a:latin typeface="+mn-lt"/>
                <a:ea typeface="Noto Sans CJK JP Medium" pitchFamily="34" charset="-128"/>
              </a:rPr>
              <a:t>This is what we mean by “Creating for Tomorrow.”</a:t>
            </a:r>
            <a:endParaRPr kumimoji="1" lang="ja-JP" altLang="en-US" sz="1800" dirty="0">
              <a:solidFill>
                <a:schemeClr val="tx1">
                  <a:lumMod val="65000"/>
                  <a:lumOff val="35000"/>
                </a:schemeClr>
              </a:solidFill>
              <a:latin typeface="+mn-lt"/>
              <a:ea typeface="Noto Sans CJK JP Medium" pitchFamily="34" charset="-128"/>
            </a:endParaRPr>
          </a:p>
        </p:txBody>
      </p:sp>
    </p:spTree>
    <p:extLst>
      <p:ext uri="{BB962C8B-B14F-4D97-AF65-F5344CB8AC3E}">
        <p14:creationId xmlns:p14="http://schemas.microsoft.com/office/powerpoint/2010/main" val="1062271526"/>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A00BC05-F528-4C01-BB56-D25018BF951D}"/>
              </a:ext>
            </a:extLst>
          </p:cNvPr>
          <p:cNvSpPr txBox="1"/>
          <p:nvPr userDrawn="1"/>
        </p:nvSpPr>
        <p:spPr>
          <a:xfrm>
            <a:off x="313601" y="3384282"/>
            <a:ext cx="9085894" cy="2195922"/>
          </a:xfrm>
          <a:prstGeom prst="rect">
            <a:avLst/>
          </a:prstGeom>
          <a:noFill/>
        </p:spPr>
        <p:txBody>
          <a:bodyPr wrap="square" rtlCol="0">
            <a:spAutoFit/>
          </a:bodyPr>
          <a:lstStyle/>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我们旭化成集团的使命，</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就是无论任何时代，都要为全球大众孕育“生命”、</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为实现更加丰富多彩的“生活”尽最大努力。</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秉承自创业以来不曾改变的为人类做贡献的集团精神，</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为大胆迎接下一个时代，</a:t>
            </a:r>
          </a:p>
          <a:p>
            <a:pPr>
              <a:lnSpc>
                <a:spcPts val="2800"/>
              </a:lnSpc>
            </a:pPr>
            <a:r>
              <a:rPr lang="zh-CN" altLang="en-US" sz="1800" dirty="0">
                <a:solidFill>
                  <a:schemeClr val="tx1">
                    <a:lumMod val="65000"/>
                    <a:lumOff val="35000"/>
                  </a:schemeClr>
                </a:solidFill>
                <a:latin typeface="SimHei" panose="02010609060101010101" pitchFamily="49" charset="-122"/>
                <a:ea typeface="SimHei" panose="02010609060101010101" pitchFamily="49" charset="-122"/>
              </a:rPr>
              <a:t>我们持之以恒，不断“畅想明天 构筑未来”。</a:t>
            </a:r>
          </a:p>
        </p:txBody>
      </p:sp>
    </p:spTree>
    <p:extLst>
      <p:ext uri="{BB962C8B-B14F-4D97-AF65-F5344CB8AC3E}">
        <p14:creationId xmlns:p14="http://schemas.microsoft.com/office/powerpoint/2010/main" val="2435530440"/>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6.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4CC43519-CD38-49B2-9ABF-E983E67FA70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9906000" cy="6858000"/>
          </a:xfrm>
          <a:prstGeom prst="rect">
            <a:avLst/>
          </a:prstGeom>
        </p:spPr>
      </p:pic>
    </p:spTree>
    <p:extLst>
      <p:ext uri="{BB962C8B-B14F-4D97-AF65-F5344CB8AC3E}">
        <p14:creationId xmlns:p14="http://schemas.microsoft.com/office/powerpoint/2010/main" val="3126728784"/>
      </p:ext>
    </p:extLst>
  </p:cSld>
  <p:clrMap bg1="lt1" tx1="dk1" bg2="lt2" tx2="dk2" accent1="accent1" accent2="accent2" accent3="accent3" accent4="accent4" accent5="accent5" accent6="accent6" hlink="hlink" folHlink="folHlink"/>
  <p:sldLayoutIdLst>
    <p:sldLayoutId id="2147483655" r:id="rId1"/>
  </p:sldLayoutIdLst>
  <p:transition spd="slow">
    <p:wipe dir="r"/>
  </p:transition>
  <p:txStyles>
    <p:titleStyle>
      <a:lvl1pPr algn="ctr" defTabSz="914418" rtl="0" eaLnBrk="1" latinLnBrk="0" hangingPunct="1">
        <a:spcBef>
          <a:spcPct val="0"/>
        </a:spcBef>
        <a:buNone/>
        <a:defRPr kumimoji="1" sz="4400" kern="1200">
          <a:solidFill>
            <a:srgbClr val="005BAC"/>
          </a:solidFill>
          <a:latin typeface="Noto Sans CJK JP Bold" pitchFamily="34" charset="-128"/>
          <a:ea typeface="Noto Sans CJK JP Bold" pitchFamily="34" charset="-128"/>
          <a:cs typeface="+mj-cs"/>
        </a:defRPr>
      </a:lvl1pPr>
    </p:titleStyle>
    <p:bodyStyle>
      <a:lvl1pPr marL="342907" indent="-342907" algn="ctr" defTabSz="914418"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1pPr>
      <a:lvl2pPr marL="742965" indent="-285756" algn="ctr" defTabSz="914418"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2pPr>
      <a:lvl3pPr marL="1143023" indent="-228605" algn="ctr" defTabSz="914418"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3pPr>
      <a:lvl4pPr marL="1600232" indent="-228605" algn="ctr" defTabSz="914418"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4pPr>
      <a:lvl5pPr marL="2057441" indent="-228605" algn="ctr" defTabSz="914418"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520"/>
          </a:p>
        </p:txBody>
      </p:sp>
      <p:pic>
        <p:nvPicPr>
          <p:cNvPr id="5" name="グラフィックス 4">
            <a:extLst>
              <a:ext uri="{FF2B5EF4-FFF2-40B4-BE49-F238E27FC236}">
                <a16:creationId xmlns:a16="http://schemas.microsoft.com/office/drawing/2014/main" id="{3FF4A681-669B-45FD-8DA8-8B31D0EE129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1"/>
            <a:ext cx="9906000" cy="6868160"/>
          </a:xfrm>
          <a:prstGeom prst="rect">
            <a:avLst/>
          </a:prstGeom>
        </p:spPr>
      </p:pic>
    </p:spTree>
    <p:extLst>
      <p:ext uri="{BB962C8B-B14F-4D97-AF65-F5344CB8AC3E}">
        <p14:creationId xmlns:p14="http://schemas.microsoft.com/office/powerpoint/2010/main" val="623063624"/>
      </p:ext>
    </p:extLst>
  </p:cSld>
  <p:clrMap bg1="lt1" tx1="dk1" bg2="lt2" tx2="dk2" accent1="accent1" accent2="accent2" accent3="accent3" accent4="accent4" accent5="accent5" accent6="accent6" hlink="hlink" folHlink="folHlink"/>
  <p:sldLayoutIdLst>
    <p:sldLayoutId id="2147483651" r:id="rId1"/>
  </p:sldLayoutIdLst>
  <p:transition spd="slow">
    <p:wipe dir="r"/>
  </p:transition>
  <p:txStyles>
    <p:titleStyle>
      <a:lvl1pPr algn="l" defTabSz="914418" rtl="0" eaLnBrk="1" latinLnBrk="0" hangingPunct="1">
        <a:spcBef>
          <a:spcPct val="0"/>
        </a:spcBef>
        <a:buNone/>
        <a:defRPr kumimoji="1" sz="3600" kern="1200">
          <a:solidFill>
            <a:srgbClr val="005BAC"/>
          </a:solidFill>
          <a:latin typeface="+mj-lt"/>
          <a:ea typeface="+mj-ea"/>
          <a:cs typeface="+mj-cs"/>
        </a:defRPr>
      </a:lvl1pPr>
    </p:titleStyle>
    <p:body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ー 5"/>
          <p:cNvSpPr txBox="1">
            <a:spLocks/>
          </p:cNvSpPr>
          <p:nvPr userDrawn="1"/>
        </p:nvSpPr>
        <p:spPr>
          <a:xfrm>
            <a:off x="9433393" y="6488153"/>
            <a:ext cx="479258"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z="1200" smtClean="0"/>
              <a:pPr/>
              <a:t>‹#›</a:t>
            </a:fld>
            <a:endParaRPr lang="ja-JP" altLang="en-US" sz="1200" dirty="0"/>
          </a:p>
        </p:txBody>
      </p:sp>
      <p:sp>
        <p:nvSpPr>
          <p:cNvPr id="5" name="スライド番号プレースホルダー 5"/>
          <p:cNvSpPr txBox="1">
            <a:spLocks/>
          </p:cNvSpPr>
          <p:nvPr userDrawn="1"/>
        </p:nvSpPr>
        <p:spPr>
          <a:xfrm>
            <a:off x="9426742" y="6488152"/>
            <a:ext cx="479258"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z="1200" smtClean="0"/>
              <a:pPr/>
              <a:t>‹#›</a:t>
            </a:fld>
            <a:endParaRPr lang="ja-JP" altLang="en-US" sz="1200" dirty="0"/>
          </a:p>
        </p:txBody>
      </p:sp>
      <p:sp>
        <p:nvSpPr>
          <p:cNvPr id="4" name="AutoShape 3"/>
          <p:cNvSpPr>
            <a:spLocks noChangeAspect="1" noChangeArrowheads="1" noTextEdit="1"/>
          </p:cNvSpPr>
          <p:nvPr userDrawn="1"/>
        </p:nvSpPr>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520"/>
          </a:p>
        </p:txBody>
      </p:sp>
      <p:pic>
        <p:nvPicPr>
          <p:cNvPr id="3" name="グラフィックス 2">
            <a:extLst>
              <a:ext uri="{FF2B5EF4-FFF2-40B4-BE49-F238E27FC236}">
                <a16:creationId xmlns:a16="http://schemas.microsoft.com/office/drawing/2014/main" id="{FB71B1EE-0A02-49DE-8D2D-E94B4C62028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1"/>
            <a:ext cx="9906000" cy="6868160"/>
          </a:xfrm>
          <a:prstGeom prst="rect">
            <a:avLst/>
          </a:prstGeom>
        </p:spPr>
      </p:pic>
    </p:spTree>
    <p:extLst>
      <p:ext uri="{BB962C8B-B14F-4D97-AF65-F5344CB8AC3E}">
        <p14:creationId xmlns:p14="http://schemas.microsoft.com/office/powerpoint/2010/main" val="1273533573"/>
      </p:ext>
    </p:extLst>
  </p:cSld>
  <p:clrMap bg1="lt1" tx1="dk1" bg2="lt2" tx2="dk2" accent1="accent1" accent2="accent2" accent3="accent3" accent4="accent4" accent5="accent5" accent6="accent6" hlink="hlink" folHlink="folHlink"/>
  <p:sldLayoutIdLst>
    <p:sldLayoutId id="2147483653" r:id="rId1"/>
  </p:sldLayoutIdLst>
  <p:transition spd="slow">
    <p:wipe dir="r"/>
  </p:transition>
  <p:txStyles>
    <p:titleStyle>
      <a:lvl1pPr algn="l" defTabSz="914418" rtl="0" eaLnBrk="1" latinLnBrk="0" hangingPunct="1">
        <a:spcBef>
          <a:spcPct val="0"/>
        </a:spcBef>
        <a:buNone/>
        <a:defRPr kumimoji="1" sz="3600" kern="1200">
          <a:solidFill>
            <a:srgbClr val="005BAC"/>
          </a:solidFill>
          <a:latin typeface="+mj-lt"/>
          <a:ea typeface="+mj-ea"/>
          <a:cs typeface="+mj-cs"/>
        </a:defRPr>
      </a:lvl1pPr>
    </p:titleStyle>
    <p:body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1EACE38-6810-4027-B1B0-9E52DD08D751}"/>
              </a:ext>
            </a:extLst>
          </p:cNvPr>
          <p:cNvGrpSpPr/>
          <p:nvPr userDrawn="1"/>
        </p:nvGrpSpPr>
        <p:grpSpPr>
          <a:xfrm>
            <a:off x="0" y="1"/>
            <a:ext cx="9906724" cy="6858001"/>
            <a:chOff x="0" y="0"/>
            <a:chExt cx="9144668" cy="6858001"/>
          </a:xfrm>
        </p:grpSpPr>
        <p:grpSp>
          <p:nvGrpSpPr>
            <p:cNvPr id="5" name="グループ化 4">
              <a:extLst>
                <a:ext uri="{FF2B5EF4-FFF2-40B4-BE49-F238E27FC236}">
                  <a16:creationId xmlns:a16="http://schemas.microsoft.com/office/drawing/2014/main" id="{7683BA28-FB13-4819-916D-5E126F14201E}"/>
                </a:ext>
              </a:extLst>
            </p:cNvPr>
            <p:cNvGrpSpPr/>
            <p:nvPr userDrawn="1"/>
          </p:nvGrpSpPr>
          <p:grpSpPr>
            <a:xfrm>
              <a:off x="0" y="0"/>
              <a:ext cx="9144668" cy="6858001"/>
              <a:chOff x="0" y="0"/>
              <a:chExt cx="9144668" cy="6858001"/>
            </a:xfrm>
          </p:grpSpPr>
          <p:pic>
            <p:nvPicPr>
              <p:cNvPr id="4" name="図 3">
                <a:extLst>
                  <a:ext uri="{FF2B5EF4-FFF2-40B4-BE49-F238E27FC236}">
                    <a16:creationId xmlns:a16="http://schemas.microsoft.com/office/drawing/2014/main" id="{50ED957D-C0E6-47CF-A460-479EBF8FE947}"/>
                  </a:ext>
                </a:extLst>
              </p:cNvPr>
              <p:cNvPicPr>
                <a:picLocks noChangeAspect="1"/>
              </p:cNvPicPr>
              <p:nvPr userDrawn="1"/>
            </p:nvPicPr>
            <p:blipFill>
              <a:blip r:embed="rId3"/>
              <a:stretch>
                <a:fillRect/>
              </a:stretch>
            </p:blipFill>
            <p:spPr>
              <a:xfrm>
                <a:off x="0" y="0"/>
                <a:ext cx="9144668" cy="3284984"/>
              </a:xfrm>
              <a:prstGeom prst="rect">
                <a:avLst/>
              </a:prstGeom>
            </p:spPr>
          </p:pic>
          <p:pic>
            <p:nvPicPr>
              <p:cNvPr id="9" name="グラフィックス 8">
                <a:extLst>
                  <a:ext uri="{FF2B5EF4-FFF2-40B4-BE49-F238E27FC236}">
                    <a16:creationId xmlns:a16="http://schemas.microsoft.com/office/drawing/2014/main" id="{2459B683-094B-4FDD-B25D-321132EE5D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6085841"/>
                <a:ext cx="9144000" cy="772160"/>
              </a:xfrm>
              <a:prstGeom prst="rect">
                <a:avLst/>
              </a:prstGeom>
            </p:spPr>
          </p:pic>
        </p:grpSp>
        <p:pic>
          <p:nvPicPr>
            <p:cNvPr id="6" name="図 5">
              <a:extLst>
                <a:ext uri="{FF2B5EF4-FFF2-40B4-BE49-F238E27FC236}">
                  <a16:creationId xmlns:a16="http://schemas.microsoft.com/office/drawing/2014/main" id="{BA2F6C24-468A-4B54-ABA4-D06CEC234E1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7620" y="3579557"/>
              <a:ext cx="5110423" cy="272038"/>
            </a:xfrm>
            <a:prstGeom prst="rect">
              <a:avLst/>
            </a:prstGeom>
          </p:spPr>
        </p:pic>
      </p:grpSp>
    </p:spTree>
    <p:extLst>
      <p:ext uri="{BB962C8B-B14F-4D97-AF65-F5344CB8AC3E}">
        <p14:creationId xmlns:p14="http://schemas.microsoft.com/office/powerpoint/2010/main" val="2206520629"/>
      </p:ext>
    </p:extLst>
  </p:cSld>
  <p:clrMap bg1="lt1" tx1="dk1" bg2="lt2" tx2="dk2" accent1="accent1" accent2="accent2" accent3="accent3" accent4="accent4" accent5="accent5" accent6="accent6" hlink="hlink" folHlink="folHlink"/>
  <p:sldLayoutIdLst>
    <p:sldLayoutId id="2147483657" r:id="rId1"/>
  </p:sldLayoutIdLst>
  <p:transition spd="slow">
    <p:wipe dir="r"/>
  </p:transition>
  <p:txStyles>
    <p:titleStyle>
      <a:lvl1pPr algn="ctr" defTabSz="914418" rtl="0" eaLnBrk="1" latinLnBrk="0" hangingPunct="1">
        <a:spcBef>
          <a:spcPct val="0"/>
        </a:spcBef>
        <a:buNone/>
        <a:defRPr kumimoji="1" sz="4400" kern="1200">
          <a:solidFill>
            <a:schemeClr val="tx1"/>
          </a:solidFill>
          <a:latin typeface="+mj-lt"/>
          <a:ea typeface="+mj-ea"/>
          <a:cs typeface="+mj-cs"/>
        </a:defRPr>
      </a:lvl1pPr>
    </p:titleStyle>
    <p:body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AutoShape 3"/>
          <p:cNvSpPr>
            <a:spLocks noChangeAspect="1" noChangeArrowheads="1" noTextEdit="1"/>
          </p:cNvSpPr>
          <p:nvPr userDrawn="1"/>
        </p:nvSpPr>
        <p:spPr bwMode="auto">
          <a:xfrm>
            <a:off x="0" y="1589"/>
            <a:ext cx="9906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520"/>
          </a:p>
        </p:txBody>
      </p:sp>
      <p:grpSp>
        <p:nvGrpSpPr>
          <p:cNvPr id="8" name="グループ化 7">
            <a:extLst>
              <a:ext uri="{FF2B5EF4-FFF2-40B4-BE49-F238E27FC236}">
                <a16:creationId xmlns:a16="http://schemas.microsoft.com/office/drawing/2014/main" id="{12CB0EC1-F853-406F-A86D-7B3B0BC03E25}"/>
              </a:ext>
            </a:extLst>
          </p:cNvPr>
          <p:cNvGrpSpPr/>
          <p:nvPr userDrawn="1"/>
        </p:nvGrpSpPr>
        <p:grpSpPr>
          <a:xfrm>
            <a:off x="0" y="1"/>
            <a:ext cx="9906724" cy="6858001"/>
            <a:chOff x="0" y="0"/>
            <a:chExt cx="9144668" cy="6858001"/>
          </a:xfrm>
        </p:grpSpPr>
        <p:pic>
          <p:nvPicPr>
            <p:cNvPr id="9" name="図 8">
              <a:extLst>
                <a:ext uri="{FF2B5EF4-FFF2-40B4-BE49-F238E27FC236}">
                  <a16:creationId xmlns:a16="http://schemas.microsoft.com/office/drawing/2014/main" id="{0EC3499B-19DC-4CFF-931A-977E0AB4AAF3}"/>
                </a:ext>
              </a:extLst>
            </p:cNvPr>
            <p:cNvPicPr>
              <a:picLocks noChangeAspect="1"/>
            </p:cNvPicPr>
            <p:nvPr userDrawn="1"/>
          </p:nvPicPr>
          <p:blipFill>
            <a:blip r:embed="rId3"/>
            <a:stretch>
              <a:fillRect/>
            </a:stretch>
          </p:blipFill>
          <p:spPr>
            <a:xfrm>
              <a:off x="0" y="0"/>
              <a:ext cx="9144668" cy="3284984"/>
            </a:xfrm>
            <a:prstGeom prst="rect">
              <a:avLst/>
            </a:prstGeom>
          </p:spPr>
        </p:pic>
        <p:pic>
          <p:nvPicPr>
            <p:cNvPr id="15" name="グラフィックス 14">
              <a:extLst>
                <a:ext uri="{FF2B5EF4-FFF2-40B4-BE49-F238E27FC236}">
                  <a16:creationId xmlns:a16="http://schemas.microsoft.com/office/drawing/2014/main" id="{550BAA03-C757-4BBD-A779-7BE24CE2D2F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6085841"/>
              <a:ext cx="9144000" cy="772160"/>
            </a:xfrm>
            <a:prstGeom prst="rect">
              <a:avLst/>
            </a:prstGeom>
          </p:spPr>
        </p:pic>
      </p:grpSp>
    </p:spTree>
    <p:extLst>
      <p:ext uri="{BB962C8B-B14F-4D97-AF65-F5344CB8AC3E}">
        <p14:creationId xmlns:p14="http://schemas.microsoft.com/office/powerpoint/2010/main" val="1383822434"/>
      </p:ext>
    </p:extLst>
  </p:cSld>
  <p:clrMap bg1="lt1" tx1="dk1" bg2="lt2" tx2="dk2" accent1="accent1" accent2="accent2" accent3="accent3" accent4="accent4" accent5="accent5" accent6="accent6" hlink="hlink" folHlink="folHlink"/>
  <p:sldLayoutIdLst>
    <p:sldLayoutId id="2147483659" r:id="rId1"/>
  </p:sldLayoutIdLst>
  <p:transition spd="slow">
    <p:wipe dir="r"/>
  </p:transition>
  <p:txStyles>
    <p:titleStyle>
      <a:lvl1pPr algn="ctr" defTabSz="914418" rtl="0" eaLnBrk="1" latinLnBrk="0" hangingPunct="1">
        <a:spcBef>
          <a:spcPct val="0"/>
        </a:spcBef>
        <a:buNone/>
        <a:defRPr kumimoji="1" sz="4400" kern="1200">
          <a:solidFill>
            <a:schemeClr val="tx1"/>
          </a:solidFill>
          <a:latin typeface="+mj-lt"/>
          <a:ea typeface="+mj-ea"/>
          <a:cs typeface="+mj-cs"/>
        </a:defRPr>
      </a:lvl1pPr>
    </p:titleStyle>
    <p:body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01CC6BD5-1481-4883-A1EC-80282D077246}"/>
              </a:ext>
            </a:extLst>
          </p:cNvPr>
          <p:cNvGrpSpPr/>
          <p:nvPr userDrawn="1"/>
        </p:nvGrpSpPr>
        <p:grpSpPr>
          <a:xfrm>
            <a:off x="0" y="1"/>
            <a:ext cx="9906000" cy="6858001"/>
            <a:chOff x="0" y="0"/>
            <a:chExt cx="9144000" cy="6858001"/>
          </a:xfrm>
        </p:grpSpPr>
        <p:pic>
          <p:nvPicPr>
            <p:cNvPr id="3" name="グラフィックス 2">
              <a:extLst>
                <a:ext uri="{FF2B5EF4-FFF2-40B4-BE49-F238E27FC236}">
                  <a16:creationId xmlns:a16="http://schemas.microsoft.com/office/drawing/2014/main" id="{5055220B-4779-416F-8F5C-799AC6C2E2B6}"/>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b="52024"/>
            <a:stretch/>
          </p:blipFill>
          <p:spPr>
            <a:xfrm>
              <a:off x="0" y="0"/>
              <a:ext cx="9144000" cy="3290207"/>
            </a:xfrm>
            <a:prstGeom prst="rect">
              <a:avLst/>
            </a:prstGeom>
          </p:spPr>
        </p:pic>
        <p:pic>
          <p:nvPicPr>
            <p:cNvPr id="10" name="グラフィックス 9">
              <a:extLst>
                <a:ext uri="{FF2B5EF4-FFF2-40B4-BE49-F238E27FC236}">
                  <a16:creationId xmlns:a16="http://schemas.microsoft.com/office/drawing/2014/main" id="{81FDAADB-29AA-42B7-9C55-1DC3AAA414A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0" y="6085841"/>
              <a:ext cx="9144000" cy="772160"/>
            </a:xfrm>
            <a:prstGeom prst="rect">
              <a:avLst/>
            </a:prstGeom>
          </p:spPr>
        </p:pic>
      </p:grpSp>
    </p:spTree>
    <p:extLst>
      <p:ext uri="{BB962C8B-B14F-4D97-AF65-F5344CB8AC3E}">
        <p14:creationId xmlns:p14="http://schemas.microsoft.com/office/powerpoint/2010/main" val="2822541535"/>
      </p:ext>
    </p:extLst>
  </p:cSld>
  <p:clrMap bg1="lt1" tx1="dk1" bg2="lt2" tx2="dk2" accent1="accent1" accent2="accent2" accent3="accent3" accent4="accent4" accent5="accent5" accent6="accent6" hlink="hlink" folHlink="folHlink"/>
  <p:sldLayoutIdLst>
    <p:sldLayoutId id="2147483661" r:id="rId1"/>
  </p:sldLayoutIdLst>
  <p:transition spd="slow">
    <p:wipe dir="r"/>
  </p:transition>
  <p:txStyles>
    <p:titleStyle>
      <a:lvl1pPr algn="ctr" defTabSz="914418" rtl="0" eaLnBrk="1" latinLnBrk="0" hangingPunct="1">
        <a:spcBef>
          <a:spcPct val="0"/>
        </a:spcBef>
        <a:buNone/>
        <a:defRPr kumimoji="1" sz="4400" kern="1200">
          <a:solidFill>
            <a:schemeClr val="tx1"/>
          </a:solidFill>
          <a:latin typeface="+mj-lt"/>
          <a:ea typeface="+mj-ea"/>
          <a:cs typeface="+mj-cs"/>
        </a:defRPr>
      </a:lvl1pPr>
    </p:titleStyle>
    <p:body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18" rtl="0" eaLnBrk="1" latinLnBrk="0" hangingPunct="1">
        <a:defRPr kumimoji="1" sz="1800" kern="1200">
          <a:solidFill>
            <a:schemeClr val="tx1"/>
          </a:solidFill>
          <a:latin typeface="+mn-lt"/>
          <a:ea typeface="+mn-ea"/>
          <a:cs typeface="+mn-cs"/>
        </a:defRPr>
      </a:lvl1pPr>
      <a:lvl2pPr marL="457209" algn="l" defTabSz="914418" rtl="0" eaLnBrk="1" latinLnBrk="0" hangingPunct="1">
        <a:defRPr kumimoji="1" sz="1800" kern="1200">
          <a:solidFill>
            <a:schemeClr val="tx1"/>
          </a:solidFill>
          <a:latin typeface="+mn-lt"/>
          <a:ea typeface="+mn-ea"/>
          <a:cs typeface="+mn-cs"/>
        </a:defRPr>
      </a:lvl2pPr>
      <a:lvl3pPr marL="914418" algn="l" defTabSz="914418" rtl="0" eaLnBrk="1" latinLnBrk="0" hangingPunct="1">
        <a:defRPr kumimoji="1" sz="1800" kern="1200">
          <a:solidFill>
            <a:schemeClr val="tx1"/>
          </a:solidFill>
          <a:latin typeface="+mn-lt"/>
          <a:ea typeface="+mn-ea"/>
          <a:cs typeface="+mn-cs"/>
        </a:defRPr>
      </a:lvl3pPr>
      <a:lvl4pPr marL="1371627" algn="l" defTabSz="914418" rtl="0" eaLnBrk="1" latinLnBrk="0" hangingPunct="1">
        <a:defRPr kumimoji="1" sz="1800" kern="1200">
          <a:solidFill>
            <a:schemeClr val="tx1"/>
          </a:solidFill>
          <a:latin typeface="+mn-lt"/>
          <a:ea typeface="+mn-ea"/>
          <a:cs typeface="+mn-cs"/>
        </a:defRPr>
      </a:lvl4pPr>
      <a:lvl5pPr marL="1828837" algn="l" defTabSz="914418" rtl="0" eaLnBrk="1" latinLnBrk="0" hangingPunct="1">
        <a:defRPr kumimoji="1" sz="1800" kern="1200">
          <a:solidFill>
            <a:schemeClr val="tx1"/>
          </a:solidFill>
          <a:latin typeface="+mn-lt"/>
          <a:ea typeface="+mn-ea"/>
          <a:cs typeface="+mn-cs"/>
        </a:defRPr>
      </a:lvl5pPr>
      <a:lvl6pPr marL="2286046" algn="l" defTabSz="914418" rtl="0" eaLnBrk="1" latinLnBrk="0" hangingPunct="1">
        <a:defRPr kumimoji="1" sz="1800" kern="1200">
          <a:solidFill>
            <a:schemeClr val="tx1"/>
          </a:solidFill>
          <a:latin typeface="+mn-lt"/>
          <a:ea typeface="+mn-ea"/>
          <a:cs typeface="+mn-cs"/>
        </a:defRPr>
      </a:lvl6pPr>
      <a:lvl7pPr marL="2743255" algn="l" defTabSz="914418" rtl="0" eaLnBrk="1" latinLnBrk="0" hangingPunct="1">
        <a:defRPr kumimoji="1" sz="1800" kern="1200">
          <a:solidFill>
            <a:schemeClr val="tx1"/>
          </a:solidFill>
          <a:latin typeface="+mn-lt"/>
          <a:ea typeface="+mn-ea"/>
          <a:cs typeface="+mn-cs"/>
        </a:defRPr>
      </a:lvl7pPr>
      <a:lvl8pPr marL="3200464" algn="l" defTabSz="914418" rtl="0" eaLnBrk="1" latinLnBrk="0" hangingPunct="1">
        <a:defRPr kumimoji="1" sz="1800" kern="1200">
          <a:solidFill>
            <a:schemeClr val="tx1"/>
          </a:solidFill>
          <a:latin typeface="+mn-lt"/>
          <a:ea typeface="+mn-ea"/>
          <a:cs typeface="+mn-cs"/>
        </a:defRPr>
      </a:lvl8pPr>
      <a:lvl9pPr marL="3657673" algn="l" defTabSz="914418"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1363" y="2708920"/>
            <a:ext cx="8435280" cy="937331"/>
          </a:xfrm>
        </p:spPr>
        <p:txBody>
          <a:bodyPr/>
          <a:lstStyle/>
          <a:p>
            <a:r>
              <a:rPr lang="ja-JP" altLang="en-US" sz="4000" dirty="0"/>
              <a:t>自己点検手順書の概要</a:t>
            </a:r>
          </a:p>
        </p:txBody>
      </p:sp>
      <p:sp>
        <p:nvSpPr>
          <p:cNvPr id="3" name="テキスト プレースホルダー 2"/>
          <p:cNvSpPr>
            <a:spLocks noGrp="1"/>
          </p:cNvSpPr>
          <p:nvPr>
            <p:ph type="body" sz="quarter" idx="10"/>
          </p:nvPr>
        </p:nvSpPr>
        <p:spPr>
          <a:xfrm>
            <a:off x="1352601" y="3754319"/>
            <a:ext cx="7058025" cy="647700"/>
          </a:xfrm>
        </p:spPr>
        <p:txBody>
          <a:bodyPr/>
          <a:lstStyle/>
          <a:p>
            <a:r>
              <a:rPr kumimoji="1" lang="en-US" altLang="ja-JP" dirty="0">
                <a:latin typeface="+mj-lt"/>
                <a:ea typeface="Yu Gothic UI" panose="020B0500000000000000" pitchFamily="50" charset="-128"/>
              </a:rPr>
              <a:t>2021</a:t>
            </a:r>
            <a:r>
              <a:rPr kumimoji="1" lang="ja-JP" altLang="en-US" dirty="0">
                <a:latin typeface="+mj-lt"/>
                <a:ea typeface="Yu Gothic UI" panose="020B0500000000000000" pitchFamily="50" charset="-128"/>
              </a:rPr>
              <a:t>年度</a:t>
            </a:r>
            <a:r>
              <a:rPr kumimoji="1" lang="en-US" altLang="ja-JP" dirty="0">
                <a:latin typeface="+mj-lt"/>
                <a:ea typeface="Yu Gothic UI" panose="020B0500000000000000" pitchFamily="50" charset="-128"/>
              </a:rPr>
              <a:t>GMP</a:t>
            </a:r>
            <a:r>
              <a:rPr kumimoji="1" lang="ja-JP" altLang="en-US" dirty="0">
                <a:latin typeface="+mj-lt"/>
                <a:ea typeface="Yu Gothic UI" panose="020B0500000000000000" pitchFamily="50" charset="-128"/>
              </a:rPr>
              <a:t>教育資料</a:t>
            </a:r>
          </a:p>
        </p:txBody>
      </p:sp>
      <p:sp>
        <p:nvSpPr>
          <p:cNvPr id="4" name="テキスト プレースホルダー 3"/>
          <p:cNvSpPr>
            <a:spLocks noGrp="1"/>
          </p:cNvSpPr>
          <p:nvPr>
            <p:ph type="body" sz="quarter" idx="11"/>
          </p:nvPr>
        </p:nvSpPr>
        <p:spPr>
          <a:xfrm>
            <a:off x="1208585" y="5517232"/>
            <a:ext cx="7566840" cy="647701"/>
          </a:xfrm>
        </p:spPr>
        <p:txBody>
          <a:bodyPr/>
          <a:lstStyle/>
          <a:p>
            <a:r>
              <a:rPr lang="en-US" altLang="ja-JP" dirty="0">
                <a:latin typeface="+mj-lt"/>
              </a:rPr>
              <a:t>2021</a:t>
            </a:r>
            <a:r>
              <a:rPr lang="ja-JP" altLang="en-US" dirty="0">
                <a:latin typeface="+mj-lt"/>
              </a:rPr>
              <a:t>年</a:t>
            </a:r>
            <a:r>
              <a:rPr lang="en-US" altLang="ja-JP" dirty="0">
                <a:latin typeface="+mj-lt"/>
              </a:rPr>
              <a:t>12</a:t>
            </a:r>
            <a:r>
              <a:rPr lang="ja-JP" altLang="en-US" dirty="0">
                <a:latin typeface="+mj-lt"/>
              </a:rPr>
              <a:t>月</a:t>
            </a:r>
            <a:r>
              <a:rPr lang="en-US" altLang="ja-JP" dirty="0">
                <a:latin typeface="+mj-lt"/>
              </a:rPr>
              <a:t>14</a:t>
            </a:r>
            <a:r>
              <a:rPr lang="ja-JP" altLang="en-US" dirty="0">
                <a:latin typeface="+mj-lt"/>
              </a:rPr>
              <a:t>日</a:t>
            </a:r>
            <a:endParaRPr lang="en-US" altLang="ja-JP" dirty="0">
              <a:latin typeface="+mj-lt"/>
            </a:endParaRPr>
          </a:p>
        </p:txBody>
      </p:sp>
    </p:spTree>
    <p:extLst>
      <p:ext uri="{BB962C8B-B14F-4D97-AF65-F5344CB8AC3E}">
        <p14:creationId xmlns:p14="http://schemas.microsoft.com/office/powerpoint/2010/main" val="284423163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ちょっとだけお金の話</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144016" y="1340768"/>
            <a:ext cx="9633520" cy="1800200"/>
          </a:xfrm>
        </p:spPr>
        <p:txBody>
          <a:bodyPr/>
          <a:lstStyle/>
          <a:p>
            <a:pPr marL="0" indent="0">
              <a:buNone/>
            </a:pPr>
            <a:r>
              <a:rPr lang="ja-JP" altLang="en-US" sz="2800" b="1" dirty="0">
                <a:solidFill>
                  <a:schemeClr val="bg2"/>
                </a:solidFill>
              </a:rPr>
              <a:t>工数ってなに？</a:t>
            </a:r>
            <a:endParaRPr lang="en-US" altLang="ja-JP" sz="2400" dirty="0"/>
          </a:p>
          <a:p>
            <a:pPr marL="0" indent="0">
              <a:buNone/>
            </a:pPr>
            <a:r>
              <a:rPr lang="ja-JP" altLang="en-US" sz="2400" dirty="0"/>
              <a:t>　</a:t>
            </a:r>
            <a:r>
              <a:rPr lang="en-US" altLang="ja-JP" sz="2400" dirty="0"/>
              <a:t>1</a:t>
            </a:r>
            <a:r>
              <a:rPr lang="ja-JP" altLang="en-US" sz="2400" dirty="0"/>
              <a:t>日（標準</a:t>
            </a:r>
            <a:r>
              <a:rPr lang="en-US" altLang="ja-JP" sz="2400" dirty="0"/>
              <a:t>7.75</a:t>
            </a:r>
            <a:r>
              <a:rPr lang="ja-JP" altLang="en-US" sz="2400" dirty="0"/>
              <a:t>時間）働いた場合、</a:t>
            </a:r>
            <a:r>
              <a:rPr lang="en-US" altLang="ja-JP" sz="2400" dirty="0"/>
              <a:t>1</a:t>
            </a:r>
            <a:r>
              <a:rPr lang="ja-JP" altLang="en-US" sz="2400" dirty="0"/>
              <a:t>工数</a:t>
            </a:r>
            <a:r>
              <a:rPr lang="en-US" altLang="ja-JP" sz="2400" dirty="0"/>
              <a:t>×2.4</a:t>
            </a:r>
            <a:r>
              <a:rPr lang="ja-JP" altLang="en-US" sz="2400" dirty="0"/>
              <a:t>万円として労務費に計上。</a:t>
            </a:r>
            <a:endParaRPr lang="en-US" altLang="ja-JP" sz="2400" dirty="0"/>
          </a:p>
          <a:p>
            <a:pPr marL="0" indent="0">
              <a:buNone/>
            </a:pPr>
            <a:r>
              <a:rPr lang="ja-JP" altLang="en-US" sz="2400" dirty="0"/>
              <a:t>　製品原価＝材料費＋</a:t>
            </a:r>
            <a:r>
              <a:rPr lang="ja-JP" altLang="en-US" sz="2400" u="sng" dirty="0">
                <a:solidFill>
                  <a:srgbClr val="FF0000"/>
                </a:solidFill>
              </a:rPr>
              <a:t>労務費</a:t>
            </a:r>
            <a:r>
              <a:rPr lang="ja-JP" altLang="en-US" sz="2400" dirty="0"/>
              <a:t>＋経費</a:t>
            </a:r>
            <a:endParaRPr lang="en-US" altLang="ja-JP" sz="2400" dirty="0"/>
          </a:p>
        </p:txBody>
      </p:sp>
      <p:pic>
        <p:nvPicPr>
          <p:cNvPr id="13" name="図 12" descr="グラフ&#10;&#10;自動的に生成された説明">
            <a:extLst>
              <a:ext uri="{FF2B5EF4-FFF2-40B4-BE49-F238E27FC236}">
                <a16:creationId xmlns:a16="http://schemas.microsoft.com/office/drawing/2014/main" id="{A5E76E36-28FB-4770-8DE1-531055E90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544" y="3140968"/>
            <a:ext cx="4380525" cy="3277515"/>
          </a:xfrm>
          <a:prstGeom prst="rect">
            <a:avLst/>
          </a:prstGeom>
        </p:spPr>
      </p:pic>
      <p:cxnSp>
        <p:nvCxnSpPr>
          <p:cNvPr id="15" name="直線矢印コネクタ 14">
            <a:extLst>
              <a:ext uri="{FF2B5EF4-FFF2-40B4-BE49-F238E27FC236}">
                <a16:creationId xmlns:a16="http://schemas.microsoft.com/office/drawing/2014/main" id="{354F7A62-6759-4E59-B484-1967D0AF6CB5}"/>
              </a:ext>
            </a:extLst>
          </p:cNvPr>
          <p:cNvCxnSpPr>
            <a:cxnSpLocks/>
            <a:stCxn id="18" idx="1"/>
          </p:cNvCxnSpPr>
          <p:nvPr/>
        </p:nvCxnSpPr>
        <p:spPr>
          <a:xfrm flipH="1">
            <a:off x="4350276" y="4061027"/>
            <a:ext cx="1178788" cy="36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C4309ED4-89D4-457C-BF4B-04D2D1997D52}"/>
              </a:ext>
            </a:extLst>
          </p:cNvPr>
          <p:cNvSpPr/>
          <p:nvPr/>
        </p:nvSpPr>
        <p:spPr>
          <a:xfrm>
            <a:off x="5529064" y="3553195"/>
            <a:ext cx="3645747" cy="1015663"/>
          </a:xfrm>
          <a:prstGeom prst="rect">
            <a:avLst/>
          </a:prstGeom>
        </p:spPr>
        <p:txBody>
          <a:bodyPr wrap="square">
            <a:spAutoFit/>
          </a:bodyPr>
          <a:lstStyle/>
          <a:p>
            <a:r>
              <a:rPr lang="ja-JP" altLang="en-US" sz="2000" dirty="0"/>
              <a:t>労務費は比例的（比例費）に増えるため、工数が増えると原価が増え、結果的に利益が減る</a:t>
            </a:r>
            <a:endParaRPr lang="en-US" altLang="ja-JP" sz="2000" dirty="0"/>
          </a:p>
        </p:txBody>
      </p:sp>
      <p:sp>
        <p:nvSpPr>
          <p:cNvPr id="21" name="正方形/長方形 20">
            <a:extLst>
              <a:ext uri="{FF2B5EF4-FFF2-40B4-BE49-F238E27FC236}">
                <a16:creationId xmlns:a16="http://schemas.microsoft.com/office/drawing/2014/main" id="{D425F0FD-6135-489B-A90E-4FBAFDDA5F6B}"/>
              </a:ext>
            </a:extLst>
          </p:cNvPr>
          <p:cNvSpPr/>
          <p:nvPr/>
        </p:nvSpPr>
        <p:spPr>
          <a:xfrm>
            <a:off x="5529064" y="5229200"/>
            <a:ext cx="3645747" cy="738664"/>
          </a:xfrm>
          <a:prstGeom prst="rect">
            <a:avLst/>
          </a:prstGeom>
        </p:spPr>
        <p:txBody>
          <a:bodyPr wrap="square">
            <a:spAutoFit/>
          </a:bodyPr>
          <a:lstStyle/>
          <a:p>
            <a:r>
              <a:rPr lang="en-US" altLang="ja-JP" sz="1400" dirty="0"/>
              <a:t>【Note】</a:t>
            </a:r>
          </a:p>
          <a:p>
            <a:r>
              <a:rPr lang="ja-JP" altLang="en-US" sz="1400" dirty="0"/>
              <a:t>損益分岐点：「売上＝費用」となる金額、すな　　</a:t>
            </a:r>
            <a:endParaRPr lang="en-US" altLang="ja-JP" sz="1400" dirty="0"/>
          </a:p>
          <a:p>
            <a:r>
              <a:rPr lang="ja-JP" altLang="en-US" sz="1400" dirty="0"/>
              <a:t>　　　　　　わち「得も損もしない」金額のこと。</a:t>
            </a:r>
            <a:endParaRPr lang="en-US" altLang="ja-JP" sz="1400" dirty="0"/>
          </a:p>
        </p:txBody>
      </p:sp>
    </p:spTree>
    <p:extLst>
      <p:ext uri="{BB962C8B-B14F-4D97-AF65-F5344CB8AC3E}">
        <p14:creationId xmlns:p14="http://schemas.microsoft.com/office/powerpoint/2010/main" val="400144971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財務三表</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124744"/>
            <a:ext cx="9633520" cy="5328592"/>
          </a:xfrm>
        </p:spPr>
        <p:txBody>
          <a:bodyPr/>
          <a:lstStyle/>
          <a:p>
            <a:pPr marL="0" indent="0">
              <a:buNone/>
            </a:pPr>
            <a:r>
              <a:rPr lang="ja-JP" altLang="en-US" sz="2800" b="1" dirty="0">
                <a:solidFill>
                  <a:schemeClr val="bg2"/>
                </a:solidFill>
              </a:rPr>
              <a:t>財務諸表とは</a:t>
            </a:r>
            <a:endParaRPr lang="en-US" altLang="ja-JP" sz="2400" dirty="0"/>
          </a:p>
          <a:p>
            <a:pPr marL="0" indent="0">
              <a:buNone/>
            </a:pPr>
            <a:r>
              <a:rPr lang="ja-JP" altLang="en-US" sz="2400" dirty="0"/>
              <a:t>　</a:t>
            </a:r>
            <a:r>
              <a:rPr lang="ja-JP" altLang="en-US" sz="2000" dirty="0"/>
              <a:t>企業の一定期間の経営成績、財政状態、キャッシュフローの状況を利害関係者（主に株主）に報告するための書類をいいます。一般的には決算書とも呼ばれていますが、財務諸表のなかでも、貸借対照表・損益計算書・キャッシュフロー計算書は特に「</a:t>
            </a:r>
            <a:r>
              <a:rPr lang="ja-JP" altLang="en-US" sz="2000" dirty="0">
                <a:solidFill>
                  <a:srgbClr val="FF0000"/>
                </a:solidFill>
              </a:rPr>
              <a:t>財務三表</a:t>
            </a:r>
            <a:r>
              <a:rPr lang="ja-JP" altLang="en-US" sz="2000" dirty="0"/>
              <a:t>」と呼ばれます。</a:t>
            </a:r>
            <a:endParaRPr lang="en-US" altLang="ja-JP" sz="2000" dirty="0"/>
          </a:p>
          <a:p>
            <a:pPr marL="0" indent="0">
              <a:buNone/>
            </a:pPr>
            <a:endParaRPr lang="en-US" altLang="ja-JP" sz="1200" dirty="0"/>
          </a:p>
          <a:p>
            <a:pPr marL="0" indent="0">
              <a:buNone/>
            </a:pPr>
            <a:r>
              <a:rPr lang="ja-JP" altLang="en-US" sz="2400" b="1" dirty="0">
                <a:solidFill>
                  <a:srgbClr val="7030A0"/>
                </a:solidFill>
              </a:rPr>
              <a:t>貸借対照表（</a:t>
            </a:r>
            <a:r>
              <a:rPr lang="en-US" altLang="ja-JP" sz="2400" b="1" dirty="0">
                <a:solidFill>
                  <a:srgbClr val="7030A0"/>
                </a:solidFill>
              </a:rPr>
              <a:t>Balance Sheet</a:t>
            </a:r>
            <a:r>
              <a:rPr lang="ja-JP" altLang="en-US" sz="2400" b="1" dirty="0">
                <a:solidFill>
                  <a:srgbClr val="7030A0"/>
                </a:solidFill>
              </a:rPr>
              <a:t>：</a:t>
            </a:r>
            <a:r>
              <a:rPr lang="en-US" altLang="ja-JP" sz="2400" b="1" dirty="0">
                <a:solidFill>
                  <a:srgbClr val="7030A0"/>
                </a:solidFill>
              </a:rPr>
              <a:t>B/L</a:t>
            </a:r>
            <a:r>
              <a:rPr lang="ja-JP" altLang="en-US" sz="2400" b="1" dirty="0">
                <a:solidFill>
                  <a:srgbClr val="7030A0"/>
                </a:solidFill>
              </a:rPr>
              <a:t>）</a:t>
            </a:r>
            <a:endParaRPr lang="en-US" altLang="ja-JP" sz="2000" dirty="0">
              <a:solidFill>
                <a:srgbClr val="7030A0"/>
              </a:solidFill>
            </a:endParaRPr>
          </a:p>
          <a:p>
            <a:pPr marL="0" indent="0">
              <a:buNone/>
            </a:pPr>
            <a:r>
              <a:rPr lang="ja-JP" altLang="en-US" sz="2400" dirty="0"/>
              <a:t>　</a:t>
            </a:r>
            <a:r>
              <a:rPr lang="ja-JP" altLang="en-US" sz="2000" dirty="0"/>
              <a:t>会社の持っているお金やモノの他、どのくらい借金があるのかなどが分かります。</a:t>
            </a:r>
            <a:endParaRPr lang="en-US" altLang="ja-JP" sz="2000" dirty="0"/>
          </a:p>
          <a:p>
            <a:pPr marL="0" indent="0">
              <a:buNone/>
            </a:pPr>
            <a:endParaRPr lang="en-US" altLang="ja-JP" sz="2000" dirty="0"/>
          </a:p>
          <a:p>
            <a:pPr marL="0" indent="0">
              <a:buNone/>
            </a:pPr>
            <a:r>
              <a:rPr lang="ja-JP" altLang="en-US" sz="2400" b="1" dirty="0">
                <a:solidFill>
                  <a:srgbClr val="7030A0"/>
                </a:solidFill>
              </a:rPr>
              <a:t>損益計算書（</a:t>
            </a:r>
            <a:r>
              <a:rPr lang="en-US" altLang="ja-JP" sz="2400" b="1" dirty="0">
                <a:solidFill>
                  <a:srgbClr val="7030A0"/>
                </a:solidFill>
              </a:rPr>
              <a:t>Profit and Loss Statement</a:t>
            </a:r>
            <a:r>
              <a:rPr lang="ja-JP" altLang="en-US" sz="2400" b="1" dirty="0">
                <a:solidFill>
                  <a:srgbClr val="7030A0"/>
                </a:solidFill>
              </a:rPr>
              <a:t>：</a:t>
            </a:r>
            <a:r>
              <a:rPr lang="en-US" altLang="ja-JP" sz="2400" b="1" dirty="0">
                <a:solidFill>
                  <a:srgbClr val="7030A0"/>
                </a:solidFill>
              </a:rPr>
              <a:t>P/L</a:t>
            </a:r>
            <a:r>
              <a:rPr lang="ja-JP" altLang="en-US" sz="2400" b="1" dirty="0">
                <a:solidFill>
                  <a:srgbClr val="7030A0"/>
                </a:solidFill>
              </a:rPr>
              <a:t>）</a:t>
            </a:r>
            <a:endParaRPr lang="en-US" altLang="ja-JP" sz="2000" dirty="0">
              <a:solidFill>
                <a:srgbClr val="7030A0"/>
              </a:solidFill>
            </a:endParaRPr>
          </a:p>
          <a:p>
            <a:pPr marL="0" indent="0">
              <a:buNone/>
            </a:pPr>
            <a:r>
              <a:rPr lang="ja-JP" altLang="en-US" sz="2400" dirty="0"/>
              <a:t>　</a:t>
            </a:r>
            <a:r>
              <a:rPr lang="ja-JP" altLang="en-US" sz="2000" dirty="0"/>
              <a:t>会社が儲かっているか（黒字）、損しているか（赤字）が分かります。</a:t>
            </a:r>
            <a:endParaRPr lang="en-US" altLang="ja-JP" sz="2000" dirty="0"/>
          </a:p>
          <a:p>
            <a:pPr marL="0" indent="0">
              <a:buNone/>
            </a:pPr>
            <a:endParaRPr lang="en-US" altLang="ja-JP" sz="1800" dirty="0"/>
          </a:p>
          <a:p>
            <a:pPr marL="0" indent="0">
              <a:buNone/>
            </a:pPr>
            <a:r>
              <a:rPr lang="ja-JP" altLang="en-US" sz="2400" b="1" dirty="0">
                <a:solidFill>
                  <a:srgbClr val="7030A0"/>
                </a:solidFill>
              </a:rPr>
              <a:t>キャッシュフロー計算書（</a:t>
            </a:r>
            <a:r>
              <a:rPr lang="en-US" altLang="ja-JP" sz="2400" b="1" dirty="0">
                <a:solidFill>
                  <a:srgbClr val="7030A0"/>
                </a:solidFill>
              </a:rPr>
              <a:t>Statements of Cash Flows</a:t>
            </a:r>
            <a:r>
              <a:rPr lang="ja-JP" altLang="en-US" sz="2400" b="1" dirty="0">
                <a:solidFill>
                  <a:srgbClr val="7030A0"/>
                </a:solidFill>
              </a:rPr>
              <a:t>：</a:t>
            </a:r>
            <a:r>
              <a:rPr lang="en-US" altLang="ja-JP" sz="2400" b="1" dirty="0">
                <a:solidFill>
                  <a:srgbClr val="7030A0"/>
                </a:solidFill>
              </a:rPr>
              <a:t>C/F</a:t>
            </a:r>
            <a:r>
              <a:rPr lang="ja-JP" altLang="en-US" sz="2400" b="1" dirty="0">
                <a:solidFill>
                  <a:srgbClr val="7030A0"/>
                </a:solidFill>
              </a:rPr>
              <a:t>）</a:t>
            </a:r>
            <a:endParaRPr lang="en-US" altLang="ja-JP" sz="2000" dirty="0">
              <a:solidFill>
                <a:srgbClr val="7030A0"/>
              </a:solidFill>
            </a:endParaRPr>
          </a:p>
          <a:p>
            <a:pPr marL="0" indent="0">
              <a:buNone/>
            </a:pPr>
            <a:r>
              <a:rPr lang="ja-JP" altLang="en-US" sz="2400" dirty="0"/>
              <a:t>　</a:t>
            </a:r>
            <a:r>
              <a:rPr lang="ja-JP" altLang="en-US" sz="2000" dirty="0"/>
              <a:t>会社にどのようにお金が入ってきて、何にお金を使っているのかが分かります。</a:t>
            </a:r>
            <a:endParaRPr lang="en-US" altLang="ja-JP" sz="2000" dirty="0"/>
          </a:p>
          <a:p>
            <a:pPr marL="0" indent="0">
              <a:buNone/>
            </a:pPr>
            <a:endParaRPr lang="en-US" altLang="ja-JP" sz="2000" dirty="0"/>
          </a:p>
          <a:p>
            <a:pPr marL="0" indent="0">
              <a:buNone/>
            </a:pPr>
            <a:endParaRPr lang="en-US" altLang="ja-JP" sz="2400" dirty="0"/>
          </a:p>
        </p:txBody>
      </p:sp>
    </p:spTree>
    <p:extLst>
      <p:ext uri="{BB962C8B-B14F-4D97-AF65-F5344CB8AC3E}">
        <p14:creationId xmlns:p14="http://schemas.microsoft.com/office/powerpoint/2010/main" val="2907967811"/>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貸借対照表（</a:t>
            </a:r>
            <a:r>
              <a:rPr lang="en-US" altLang="ja-JP" dirty="0"/>
              <a:t>Balance Sheet</a:t>
            </a:r>
            <a:r>
              <a:rPr lang="ja-JP" altLang="en-US" dirty="0"/>
              <a:t>：</a:t>
            </a:r>
            <a:r>
              <a:rPr lang="en-US" altLang="ja-JP" dirty="0"/>
              <a:t>B/L</a:t>
            </a:r>
            <a:r>
              <a:rPr lang="ja-JP" altLang="en-US" dirty="0"/>
              <a:t>）</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124744"/>
            <a:ext cx="9633520" cy="576064"/>
          </a:xfrm>
        </p:spPr>
        <p:txBody>
          <a:bodyPr/>
          <a:lstStyle/>
          <a:p>
            <a:pPr marL="0" indent="0">
              <a:buNone/>
            </a:pPr>
            <a:r>
              <a:rPr lang="ja-JP" altLang="en-US" sz="2000" dirty="0"/>
              <a:t>会社の持っているお金やモノの他、どのくらい借金があるのかなどが分かります。</a:t>
            </a:r>
            <a:endParaRPr lang="en-US" altLang="ja-JP" sz="2000" dirty="0"/>
          </a:p>
        </p:txBody>
      </p:sp>
      <p:pic>
        <p:nvPicPr>
          <p:cNvPr id="2" name="図 1">
            <a:extLst>
              <a:ext uri="{FF2B5EF4-FFF2-40B4-BE49-F238E27FC236}">
                <a16:creationId xmlns:a16="http://schemas.microsoft.com/office/drawing/2014/main" id="{FAC52B98-226F-470D-A3BA-501DE9309D74}"/>
              </a:ext>
            </a:extLst>
          </p:cNvPr>
          <p:cNvPicPr>
            <a:picLocks noChangeAspect="1"/>
          </p:cNvPicPr>
          <p:nvPr/>
        </p:nvPicPr>
        <p:blipFill>
          <a:blip r:embed="rId2"/>
          <a:stretch>
            <a:fillRect/>
          </a:stretch>
        </p:blipFill>
        <p:spPr>
          <a:xfrm>
            <a:off x="1424608" y="1668836"/>
            <a:ext cx="6613856" cy="4752528"/>
          </a:xfrm>
          <a:prstGeom prst="rect">
            <a:avLst/>
          </a:prstGeom>
        </p:spPr>
      </p:pic>
    </p:spTree>
    <p:extLst>
      <p:ext uri="{BB962C8B-B14F-4D97-AF65-F5344CB8AC3E}">
        <p14:creationId xmlns:p14="http://schemas.microsoft.com/office/powerpoint/2010/main" val="3039006517"/>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sz="3200" dirty="0"/>
              <a:t>損益計算書（</a:t>
            </a:r>
            <a:r>
              <a:rPr lang="en-US" altLang="ja-JP" sz="3200" dirty="0"/>
              <a:t>Profit and Loss Statement</a:t>
            </a:r>
            <a:r>
              <a:rPr lang="ja-JP" altLang="en-US" sz="3200" dirty="0"/>
              <a:t>：</a:t>
            </a:r>
            <a:r>
              <a:rPr lang="en-US" altLang="ja-JP" sz="3200" dirty="0"/>
              <a:t>P/L</a:t>
            </a:r>
            <a:r>
              <a:rPr lang="ja-JP" altLang="en-US" sz="3200" dirty="0"/>
              <a:t>）</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124744"/>
            <a:ext cx="8214999" cy="504056"/>
          </a:xfrm>
        </p:spPr>
        <p:txBody>
          <a:bodyPr/>
          <a:lstStyle/>
          <a:p>
            <a:pPr marL="0" indent="0">
              <a:buNone/>
            </a:pPr>
            <a:r>
              <a:rPr lang="ja-JP" altLang="en-US" sz="2000" dirty="0"/>
              <a:t>会社が儲かっているか（黒字）、損しているか（赤字）が分かります。</a:t>
            </a:r>
            <a:endParaRPr lang="en-US" altLang="ja-JP" sz="2000" dirty="0"/>
          </a:p>
          <a:p>
            <a:pPr marL="0" indent="0">
              <a:buNone/>
            </a:pPr>
            <a:endParaRPr lang="en-US" altLang="ja-JP" sz="2400" dirty="0"/>
          </a:p>
        </p:txBody>
      </p:sp>
      <p:pic>
        <p:nvPicPr>
          <p:cNvPr id="3" name="図 2">
            <a:extLst>
              <a:ext uri="{FF2B5EF4-FFF2-40B4-BE49-F238E27FC236}">
                <a16:creationId xmlns:a16="http://schemas.microsoft.com/office/drawing/2014/main" id="{48ECA02E-A9E0-431B-AE77-06175E8629A2}"/>
              </a:ext>
            </a:extLst>
          </p:cNvPr>
          <p:cNvPicPr>
            <a:picLocks noChangeAspect="1"/>
          </p:cNvPicPr>
          <p:nvPr/>
        </p:nvPicPr>
        <p:blipFill>
          <a:blip r:embed="rId2"/>
          <a:stretch>
            <a:fillRect/>
          </a:stretch>
        </p:blipFill>
        <p:spPr>
          <a:xfrm>
            <a:off x="2206005" y="1779060"/>
            <a:ext cx="5493990" cy="4795468"/>
          </a:xfrm>
          <a:prstGeom prst="rect">
            <a:avLst/>
          </a:prstGeom>
        </p:spPr>
      </p:pic>
    </p:spTree>
    <p:extLst>
      <p:ext uri="{BB962C8B-B14F-4D97-AF65-F5344CB8AC3E}">
        <p14:creationId xmlns:p14="http://schemas.microsoft.com/office/powerpoint/2010/main" val="971682466"/>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sz="2800" dirty="0"/>
              <a:t>キャッシュフロー計算書（</a:t>
            </a:r>
            <a:r>
              <a:rPr lang="en-US" altLang="ja-JP" sz="2800" dirty="0"/>
              <a:t>Statements of Cash Flows</a:t>
            </a:r>
            <a:r>
              <a:rPr lang="ja-JP" altLang="en-US" sz="2800" dirty="0"/>
              <a:t>：</a:t>
            </a:r>
            <a:r>
              <a:rPr lang="en-US" altLang="ja-JP" sz="2800" dirty="0"/>
              <a:t>C/F</a:t>
            </a:r>
            <a:r>
              <a:rPr lang="ja-JP" altLang="en-US" sz="2800" dirty="0"/>
              <a:t>）</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124744"/>
            <a:ext cx="8647047" cy="504056"/>
          </a:xfrm>
        </p:spPr>
        <p:txBody>
          <a:bodyPr/>
          <a:lstStyle/>
          <a:p>
            <a:pPr marL="0" indent="0">
              <a:buNone/>
            </a:pPr>
            <a:r>
              <a:rPr lang="ja-JP" altLang="en-US" sz="2000" dirty="0"/>
              <a:t>会社にどのようにお金が入ってきて、何にお金を使っているのかが分かります。</a:t>
            </a:r>
            <a:endParaRPr lang="en-US" altLang="ja-JP" sz="2000" dirty="0"/>
          </a:p>
          <a:p>
            <a:pPr marL="0" indent="0">
              <a:buNone/>
            </a:pPr>
            <a:endParaRPr lang="en-US" altLang="ja-JP" sz="2000" dirty="0"/>
          </a:p>
          <a:p>
            <a:pPr marL="0" indent="0">
              <a:buNone/>
            </a:pPr>
            <a:endParaRPr lang="en-US" altLang="ja-JP" sz="2400" dirty="0"/>
          </a:p>
        </p:txBody>
      </p:sp>
      <p:pic>
        <p:nvPicPr>
          <p:cNvPr id="2" name="図 1">
            <a:extLst>
              <a:ext uri="{FF2B5EF4-FFF2-40B4-BE49-F238E27FC236}">
                <a16:creationId xmlns:a16="http://schemas.microsoft.com/office/drawing/2014/main" id="{8B416DCB-B6DE-43A5-8388-0E9B31C6B2DE}"/>
              </a:ext>
            </a:extLst>
          </p:cNvPr>
          <p:cNvPicPr>
            <a:picLocks noChangeAspect="1"/>
          </p:cNvPicPr>
          <p:nvPr/>
        </p:nvPicPr>
        <p:blipFill>
          <a:blip r:embed="rId2"/>
          <a:stretch>
            <a:fillRect/>
          </a:stretch>
        </p:blipFill>
        <p:spPr>
          <a:xfrm>
            <a:off x="1424608" y="1810916"/>
            <a:ext cx="6667500" cy="4676775"/>
          </a:xfrm>
          <a:prstGeom prst="rect">
            <a:avLst/>
          </a:prstGeom>
        </p:spPr>
      </p:pic>
    </p:spTree>
    <p:extLst>
      <p:ext uri="{BB962C8B-B14F-4D97-AF65-F5344CB8AC3E}">
        <p14:creationId xmlns:p14="http://schemas.microsoft.com/office/powerpoint/2010/main" val="535092594"/>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sz="3200" dirty="0"/>
              <a:t>損益計算書から読み解く売り上げ原価の仕組み</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124744"/>
            <a:ext cx="3246447" cy="403424"/>
          </a:xfrm>
        </p:spPr>
        <p:txBody>
          <a:bodyPr/>
          <a:lstStyle/>
          <a:p>
            <a:pPr marL="0" indent="0">
              <a:buNone/>
            </a:pPr>
            <a:r>
              <a:rPr lang="en-US" altLang="ja-JP" sz="1800" dirty="0"/>
              <a:t>※</a:t>
            </a:r>
            <a:r>
              <a:rPr lang="ja-JP" altLang="en-US" sz="1800" dirty="0"/>
              <a:t>直接原価計算を例にします。</a:t>
            </a:r>
            <a:endParaRPr lang="en-US" altLang="ja-JP" sz="2000" dirty="0"/>
          </a:p>
        </p:txBody>
      </p:sp>
      <p:pic>
        <p:nvPicPr>
          <p:cNvPr id="3" name="図 2">
            <a:extLst>
              <a:ext uri="{FF2B5EF4-FFF2-40B4-BE49-F238E27FC236}">
                <a16:creationId xmlns:a16="http://schemas.microsoft.com/office/drawing/2014/main" id="{48ECA02E-A9E0-431B-AE77-06175E8629A2}"/>
              </a:ext>
            </a:extLst>
          </p:cNvPr>
          <p:cNvPicPr>
            <a:picLocks noChangeAspect="1"/>
          </p:cNvPicPr>
          <p:nvPr/>
        </p:nvPicPr>
        <p:blipFill rotWithShape="1">
          <a:blip r:embed="rId2"/>
          <a:srcRect r="59175"/>
          <a:stretch/>
        </p:blipFill>
        <p:spPr>
          <a:xfrm>
            <a:off x="920552" y="1629595"/>
            <a:ext cx="2242939" cy="4795468"/>
          </a:xfrm>
          <a:prstGeom prst="rect">
            <a:avLst/>
          </a:prstGeom>
        </p:spPr>
      </p:pic>
      <p:pic>
        <p:nvPicPr>
          <p:cNvPr id="5" name="図 4">
            <a:extLst>
              <a:ext uri="{FF2B5EF4-FFF2-40B4-BE49-F238E27FC236}">
                <a16:creationId xmlns:a16="http://schemas.microsoft.com/office/drawing/2014/main" id="{A3CF7E2F-DEBC-45A6-B5D4-949403C10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753" y="984418"/>
            <a:ext cx="4854855" cy="3024336"/>
          </a:xfrm>
          <a:prstGeom prst="rect">
            <a:avLst/>
          </a:prstGeom>
        </p:spPr>
      </p:pic>
      <p:sp>
        <p:nvSpPr>
          <p:cNvPr id="7" name="正方形/長方形 6">
            <a:extLst>
              <a:ext uri="{FF2B5EF4-FFF2-40B4-BE49-F238E27FC236}">
                <a16:creationId xmlns:a16="http://schemas.microsoft.com/office/drawing/2014/main" id="{2D11CB22-8818-417C-9652-0F2B8F8BD515}"/>
              </a:ext>
            </a:extLst>
          </p:cNvPr>
          <p:cNvSpPr/>
          <p:nvPr/>
        </p:nvSpPr>
        <p:spPr>
          <a:xfrm>
            <a:off x="776536" y="1772816"/>
            <a:ext cx="2520280"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15CB3A80-FAF8-4A71-91DB-7A76ED35FB5B}"/>
              </a:ext>
            </a:extLst>
          </p:cNvPr>
          <p:cNvSpPr/>
          <p:nvPr/>
        </p:nvSpPr>
        <p:spPr>
          <a:xfrm>
            <a:off x="3972900" y="1503234"/>
            <a:ext cx="5188470" cy="849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7891B7F-DC5D-4255-A200-D52106997C9E}"/>
              </a:ext>
            </a:extLst>
          </p:cNvPr>
          <p:cNvCxnSpPr>
            <a:cxnSpLocks/>
            <a:stCxn id="7" idx="3"/>
            <a:endCxn id="8" idx="1"/>
          </p:cNvCxnSpPr>
          <p:nvPr/>
        </p:nvCxnSpPr>
        <p:spPr>
          <a:xfrm flipV="1">
            <a:off x="3296816" y="1927902"/>
            <a:ext cx="676084" cy="168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7734E81-9AE7-412C-B18D-E93E53E7DF65}"/>
              </a:ext>
            </a:extLst>
          </p:cNvPr>
          <p:cNvSpPr/>
          <p:nvPr/>
        </p:nvSpPr>
        <p:spPr>
          <a:xfrm>
            <a:off x="776536" y="2496586"/>
            <a:ext cx="2520280" cy="1796510"/>
          </a:xfrm>
          <a:prstGeom prst="rect">
            <a:avLst/>
          </a:prstGeom>
          <a:noFill/>
          <a:ln>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8F7434E1-F2A8-4525-9350-2AEF5F612AF9}"/>
              </a:ext>
            </a:extLst>
          </p:cNvPr>
          <p:cNvSpPr/>
          <p:nvPr/>
        </p:nvSpPr>
        <p:spPr>
          <a:xfrm>
            <a:off x="3964883" y="2395954"/>
            <a:ext cx="5188470" cy="1684808"/>
          </a:xfrm>
          <a:prstGeom prst="rect">
            <a:avLst/>
          </a:prstGeom>
          <a:noFill/>
          <a:ln>
            <a:solidFill>
              <a:srgbClr val="005B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5" name="直線矢印コネクタ 14">
            <a:extLst>
              <a:ext uri="{FF2B5EF4-FFF2-40B4-BE49-F238E27FC236}">
                <a16:creationId xmlns:a16="http://schemas.microsoft.com/office/drawing/2014/main" id="{8853D183-915A-43D3-86A5-F859AE25609A}"/>
              </a:ext>
            </a:extLst>
          </p:cNvPr>
          <p:cNvCxnSpPr>
            <a:cxnSpLocks/>
            <a:stCxn id="12" idx="3"/>
            <a:endCxn id="14" idx="1"/>
          </p:cNvCxnSpPr>
          <p:nvPr/>
        </p:nvCxnSpPr>
        <p:spPr>
          <a:xfrm flipV="1">
            <a:off x="3296816" y="3238358"/>
            <a:ext cx="668067" cy="156483"/>
          </a:xfrm>
          <a:prstGeom prst="straightConnector1">
            <a:avLst/>
          </a:prstGeom>
          <a:ln>
            <a:solidFill>
              <a:srgbClr val="005BAC"/>
            </a:solidFill>
            <a:tailEnd type="triangle"/>
          </a:ln>
        </p:spPr>
        <p:style>
          <a:lnRef idx="1">
            <a:schemeClr val="accent1"/>
          </a:lnRef>
          <a:fillRef idx="0">
            <a:schemeClr val="accent1"/>
          </a:fillRef>
          <a:effectRef idx="0">
            <a:schemeClr val="accent1"/>
          </a:effectRef>
          <a:fontRef idx="minor">
            <a:schemeClr val="tx1"/>
          </a:fontRef>
        </p:style>
      </p:cxnSp>
      <p:pic>
        <p:nvPicPr>
          <p:cNvPr id="21" name="図 20" descr="ダイアグラム, テーブル&#10;&#10;自動的に生成された説明">
            <a:extLst>
              <a:ext uri="{FF2B5EF4-FFF2-40B4-BE49-F238E27FC236}">
                <a16:creationId xmlns:a16="http://schemas.microsoft.com/office/drawing/2014/main" id="{EDA858C4-FA6A-45CB-8269-DAF628E2AE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952" y="4222667"/>
            <a:ext cx="3868918" cy="2172250"/>
          </a:xfrm>
          <a:prstGeom prst="rect">
            <a:avLst/>
          </a:prstGeom>
        </p:spPr>
      </p:pic>
      <p:sp>
        <p:nvSpPr>
          <p:cNvPr id="22" name="正方形/長方形 21">
            <a:extLst>
              <a:ext uri="{FF2B5EF4-FFF2-40B4-BE49-F238E27FC236}">
                <a16:creationId xmlns:a16="http://schemas.microsoft.com/office/drawing/2014/main" id="{F31E5CD9-8A35-4F27-8481-5EA5F99DF7BD}"/>
              </a:ext>
            </a:extLst>
          </p:cNvPr>
          <p:cNvSpPr/>
          <p:nvPr/>
        </p:nvSpPr>
        <p:spPr>
          <a:xfrm>
            <a:off x="561272" y="6533420"/>
            <a:ext cx="8850203" cy="307777"/>
          </a:xfrm>
          <a:prstGeom prst="rect">
            <a:avLst/>
          </a:prstGeom>
        </p:spPr>
        <p:txBody>
          <a:bodyPr wrap="square">
            <a:spAutoFit/>
          </a:bodyPr>
          <a:lstStyle/>
          <a:p>
            <a:r>
              <a:rPr lang="ja-JP" altLang="en-US" sz="1400" dirty="0">
                <a:solidFill>
                  <a:srgbClr val="FF0000"/>
                </a:solidFill>
              </a:rPr>
              <a:t>製造原価は変動費と固定費に分けられ、仕掛品（しかかりひん）勘定に集計されるのは変動製造間接費のみになります。</a:t>
            </a:r>
          </a:p>
        </p:txBody>
      </p:sp>
      <p:sp>
        <p:nvSpPr>
          <p:cNvPr id="23" name="正方形/長方形 22">
            <a:extLst>
              <a:ext uri="{FF2B5EF4-FFF2-40B4-BE49-F238E27FC236}">
                <a16:creationId xmlns:a16="http://schemas.microsoft.com/office/drawing/2014/main" id="{3060D7DE-B47F-4789-8114-D7350B7821DF}"/>
              </a:ext>
            </a:extLst>
          </p:cNvPr>
          <p:cNvSpPr/>
          <p:nvPr/>
        </p:nvSpPr>
        <p:spPr>
          <a:xfrm>
            <a:off x="6609184" y="5005979"/>
            <a:ext cx="864096" cy="151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a:extLst>
              <a:ext uri="{FF2B5EF4-FFF2-40B4-BE49-F238E27FC236}">
                <a16:creationId xmlns:a16="http://schemas.microsoft.com/office/drawing/2014/main" id="{6684EA60-868B-4A76-9354-83DBCFCEA0B7}"/>
              </a:ext>
            </a:extLst>
          </p:cNvPr>
          <p:cNvCxnSpPr/>
          <p:nvPr/>
        </p:nvCxnSpPr>
        <p:spPr>
          <a:xfrm>
            <a:off x="4304928" y="2096852"/>
            <a:ext cx="4464496"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51405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sz="3200" dirty="0"/>
              <a:t>原価が上がると利益は下がるので要注意</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266393" y="1052736"/>
            <a:ext cx="3246447" cy="403424"/>
          </a:xfrm>
        </p:spPr>
        <p:txBody>
          <a:bodyPr/>
          <a:lstStyle/>
          <a:p>
            <a:pPr marL="0" indent="0">
              <a:buNone/>
            </a:pPr>
            <a:r>
              <a:rPr lang="en-US" altLang="ja-JP" sz="1800" dirty="0"/>
              <a:t>※</a:t>
            </a:r>
            <a:r>
              <a:rPr lang="ja-JP" altLang="en-US" sz="1800" dirty="0"/>
              <a:t>直接原価計算を例にします。</a:t>
            </a:r>
            <a:endParaRPr lang="en-US" altLang="ja-JP" sz="2000" dirty="0"/>
          </a:p>
        </p:txBody>
      </p:sp>
      <p:pic>
        <p:nvPicPr>
          <p:cNvPr id="3" name="図 2">
            <a:extLst>
              <a:ext uri="{FF2B5EF4-FFF2-40B4-BE49-F238E27FC236}">
                <a16:creationId xmlns:a16="http://schemas.microsoft.com/office/drawing/2014/main" id="{48ECA02E-A9E0-431B-AE77-06175E8629A2}"/>
              </a:ext>
            </a:extLst>
          </p:cNvPr>
          <p:cNvPicPr>
            <a:picLocks noChangeAspect="1"/>
          </p:cNvPicPr>
          <p:nvPr/>
        </p:nvPicPr>
        <p:blipFill rotWithShape="1">
          <a:blip r:embed="rId2"/>
          <a:srcRect r="59175"/>
          <a:stretch/>
        </p:blipFill>
        <p:spPr>
          <a:xfrm>
            <a:off x="920552" y="1557587"/>
            <a:ext cx="2242939" cy="4795468"/>
          </a:xfrm>
          <a:prstGeom prst="rect">
            <a:avLst/>
          </a:prstGeom>
        </p:spPr>
      </p:pic>
      <p:pic>
        <p:nvPicPr>
          <p:cNvPr id="5" name="図 4">
            <a:extLst>
              <a:ext uri="{FF2B5EF4-FFF2-40B4-BE49-F238E27FC236}">
                <a16:creationId xmlns:a16="http://schemas.microsoft.com/office/drawing/2014/main" id="{A3CF7E2F-DEBC-45A6-B5D4-949403C10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753" y="908720"/>
            <a:ext cx="4854855" cy="3024336"/>
          </a:xfrm>
          <a:prstGeom prst="rect">
            <a:avLst/>
          </a:prstGeom>
        </p:spPr>
      </p:pic>
      <p:sp>
        <p:nvSpPr>
          <p:cNvPr id="7" name="正方形/長方形 6">
            <a:extLst>
              <a:ext uri="{FF2B5EF4-FFF2-40B4-BE49-F238E27FC236}">
                <a16:creationId xmlns:a16="http://schemas.microsoft.com/office/drawing/2014/main" id="{2D11CB22-8818-417C-9652-0F2B8F8BD515}"/>
              </a:ext>
            </a:extLst>
          </p:cNvPr>
          <p:cNvSpPr/>
          <p:nvPr/>
        </p:nvSpPr>
        <p:spPr>
          <a:xfrm>
            <a:off x="776536" y="1700808"/>
            <a:ext cx="2520280"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15CB3A80-FAF8-4A71-91DB-7A76ED35FB5B}"/>
              </a:ext>
            </a:extLst>
          </p:cNvPr>
          <p:cNvSpPr/>
          <p:nvPr/>
        </p:nvSpPr>
        <p:spPr>
          <a:xfrm>
            <a:off x="3972900" y="1431226"/>
            <a:ext cx="5188470" cy="849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a:extLst>
              <a:ext uri="{FF2B5EF4-FFF2-40B4-BE49-F238E27FC236}">
                <a16:creationId xmlns:a16="http://schemas.microsoft.com/office/drawing/2014/main" id="{67891B7F-DC5D-4255-A200-D52106997C9E}"/>
              </a:ext>
            </a:extLst>
          </p:cNvPr>
          <p:cNvCxnSpPr>
            <a:cxnSpLocks/>
            <a:stCxn id="7" idx="3"/>
            <a:endCxn id="8" idx="1"/>
          </p:cNvCxnSpPr>
          <p:nvPr/>
        </p:nvCxnSpPr>
        <p:spPr>
          <a:xfrm flipV="1">
            <a:off x="3296816" y="1855894"/>
            <a:ext cx="676084" cy="168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684EA60-868B-4A76-9354-83DBCFCEA0B7}"/>
              </a:ext>
            </a:extLst>
          </p:cNvPr>
          <p:cNvCxnSpPr/>
          <p:nvPr/>
        </p:nvCxnSpPr>
        <p:spPr>
          <a:xfrm>
            <a:off x="4304928" y="2024844"/>
            <a:ext cx="4464496"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6" name="正方形/長方形 15">
            <a:extLst>
              <a:ext uri="{FF2B5EF4-FFF2-40B4-BE49-F238E27FC236}">
                <a16:creationId xmlns:a16="http://schemas.microsoft.com/office/drawing/2014/main" id="{4B497751-263C-414F-BE6E-70416E972E03}"/>
              </a:ext>
            </a:extLst>
          </p:cNvPr>
          <p:cNvSpPr/>
          <p:nvPr/>
        </p:nvSpPr>
        <p:spPr>
          <a:xfrm>
            <a:off x="776536" y="6029019"/>
            <a:ext cx="2520280"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矢印コネクタ 16">
            <a:extLst>
              <a:ext uri="{FF2B5EF4-FFF2-40B4-BE49-F238E27FC236}">
                <a16:creationId xmlns:a16="http://schemas.microsoft.com/office/drawing/2014/main" id="{BCC8EADE-9792-4860-8681-58AD54F19239}"/>
              </a:ext>
            </a:extLst>
          </p:cNvPr>
          <p:cNvCxnSpPr>
            <a:cxnSpLocks/>
            <a:endCxn id="16" idx="3"/>
          </p:cNvCxnSpPr>
          <p:nvPr/>
        </p:nvCxnSpPr>
        <p:spPr>
          <a:xfrm flipH="1">
            <a:off x="3296816" y="2280562"/>
            <a:ext cx="3456384" cy="3910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0FD5BCE5-8831-4BF6-BEC4-B768CFEEB2AA}"/>
              </a:ext>
            </a:extLst>
          </p:cNvPr>
          <p:cNvSpPr/>
          <p:nvPr/>
        </p:nvSpPr>
        <p:spPr>
          <a:xfrm>
            <a:off x="4808984" y="4394900"/>
            <a:ext cx="4797875" cy="338554"/>
          </a:xfrm>
          <a:prstGeom prst="rect">
            <a:avLst/>
          </a:prstGeom>
        </p:spPr>
        <p:txBody>
          <a:bodyPr wrap="square">
            <a:spAutoFit/>
          </a:bodyPr>
          <a:lstStyle/>
          <a:p>
            <a:r>
              <a:rPr lang="ja-JP" altLang="en-US" sz="1600" dirty="0">
                <a:solidFill>
                  <a:srgbClr val="FF0000"/>
                </a:solidFill>
              </a:rPr>
              <a:t>労務費（工数）が増えると結果的に純利益が減る</a:t>
            </a:r>
            <a:endParaRPr lang="en-US" altLang="ja-JP" sz="1600" dirty="0">
              <a:solidFill>
                <a:srgbClr val="FF0000"/>
              </a:solidFill>
            </a:endParaRPr>
          </a:p>
        </p:txBody>
      </p:sp>
      <p:sp>
        <p:nvSpPr>
          <p:cNvPr id="11" name="矢印: ストライプ 10">
            <a:extLst>
              <a:ext uri="{FF2B5EF4-FFF2-40B4-BE49-F238E27FC236}">
                <a16:creationId xmlns:a16="http://schemas.microsoft.com/office/drawing/2014/main" id="{E1DEFC2B-DC4B-40FB-B002-90DF281FA642}"/>
              </a:ext>
            </a:extLst>
          </p:cNvPr>
          <p:cNvSpPr/>
          <p:nvPr/>
        </p:nvSpPr>
        <p:spPr>
          <a:xfrm>
            <a:off x="3569675" y="6011828"/>
            <a:ext cx="670070" cy="358417"/>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24252E3B-BBF6-4193-BD44-5C05334A818A}"/>
              </a:ext>
            </a:extLst>
          </p:cNvPr>
          <p:cNvSpPr/>
          <p:nvPr/>
        </p:nvSpPr>
        <p:spPr>
          <a:xfrm>
            <a:off x="4316487" y="6014501"/>
            <a:ext cx="1932657" cy="338554"/>
          </a:xfrm>
          <a:prstGeom prst="rect">
            <a:avLst/>
          </a:prstGeom>
        </p:spPr>
        <p:txBody>
          <a:bodyPr wrap="square">
            <a:spAutoFit/>
          </a:bodyPr>
          <a:lstStyle/>
          <a:p>
            <a:r>
              <a:rPr lang="ja-JP" altLang="en-US" sz="1600" b="1" dirty="0">
                <a:solidFill>
                  <a:schemeClr val="bg2"/>
                </a:solidFill>
              </a:rPr>
              <a:t>個人所得が減る・・・</a:t>
            </a:r>
            <a:endParaRPr lang="en-US" altLang="ja-JP" sz="1600" b="1" dirty="0">
              <a:solidFill>
                <a:schemeClr val="bg2"/>
              </a:solidFill>
            </a:endParaRPr>
          </a:p>
        </p:txBody>
      </p:sp>
      <p:pic>
        <p:nvPicPr>
          <p:cNvPr id="26" name="図 25" descr="グラフ&#10;&#10;自動的に生成された説明">
            <a:extLst>
              <a:ext uri="{FF2B5EF4-FFF2-40B4-BE49-F238E27FC236}">
                <a16:creationId xmlns:a16="http://schemas.microsoft.com/office/drawing/2014/main" id="{0288199C-1753-4B34-89B2-1180AF6ECE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3200" y="4804015"/>
            <a:ext cx="1887674" cy="1412360"/>
          </a:xfrm>
          <a:prstGeom prst="rect">
            <a:avLst/>
          </a:prstGeom>
        </p:spPr>
      </p:pic>
      <p:sp>
        <p:nvSpPr>
          <p:cNvPr id="27" name="正方形/長方形 26">
            <a:extLst>
              <a:ext uri="{FF2B5EF4-FFF2-40B4-BE49-F238E27FC236}">
                <a16:creationId xmlns:a16="http://schemas.microsoft.com/office/drawing/2014/main" id="{E4F149AF-785C-4752-B953-2F36C9EEE9F5}"/>
              </a:ext>
            </a:extLst>
          </p:cNvPr>
          <p:cNvSpPr/>
          <p:nvPr/>
        </p:nvSpPr>
        <p:spPr>
          <a:xfrm>
            <a:off x="1233897" y="6511177"/>
            <a:ext cx="8200837" cy="338554"/>
          </a:xfrm>
          <a:prstGeom prst="rect">
            <a:avLst/>
          </a:prstGeom>
        </p:spPr>
        <p:txBody>
          <a:bodyPr wrap="square">
            <a:spAutoFit/>
          </a:bodyPr>
          <a:lstStyle/>
          <a:p>
            <a:r>
              <a:rPr lang="ja-JP" altLang="en-US" sz="1600" dirty="0">
                <a:solidFill>
                  <a:srgbClr val="FF0000"/>
                </a:solidFill>
              </a:rPr>
              <a:t>自己点検を利用した自浄作用でより効率的・効果的な</a:t>
            </a:r>
            <a:r>
              <a:rPr lang="en-US" altLang="ja-JP" sz="1600" dirty="0">
                <a:solidFill>
                  <a:srgbClr val="FF0000"/>
                </a:solidFill>
              </a:rPr>
              <a:t>GMP</a:t>
            </a:r>
            <a:r>
              <a:rPr lang="ja-JP" altLang="en-US" sz="1600" dirty="0">
                <a:solidFill>
                  <a:srgbClr val="FF0000"/>
                </a:solidFill>
              </a:rPr>
              <a:t>を達成し、利益を増やそう！！</a:t>
            </a:r>
            <a:endParaRPr lang="en-US" altLang="ja-JP" sz="1600" dirty="0">
              <a:solidFill>
                <a:srgbClr val="FF0000"/>
              </a:solidFill>
            </a:endParaRPr>
          </a:p>
        </p:txBody>
      </p:sp>
    </p:spTree>
    <p:extLst>
      <p:ext uri="{BB962C8B-B14F-4D97-AF65-F5344CB8AC3E}">
        <p14:creationId xmlns:p14="http://schemas.microsoft.com/office/powerpoint/2010/main" val="4165811292"/>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en-US" altLang="ja-JP" dirty="0"/>
              <a:t>CVP</a:t>
            </a:r>
            <a:r>
              <a:rPr lang="ja-JP" altLang="en-US" dirty="0"/>
              <a:t>分析</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144016" y="1340768"/>
            <a:ext cx="9633520" cy="1552085"/>
          </a:xfrm>
        </p:spPr>
        <p:txBody>
          <a:bodyPr/>
          <a:lstStyle/>
          <a:p>
            <a:pPr marL="0" indent="0">
              <a:buNone/>
            </a:pPr>
            <a:r>
              <a:rPr lang="en-US" altLang="ja-JP" sz="2800" b="1" dirty="0">
                <a:solidFill>
                  <a:schemeClr val="bg2"/>
                </a:solidFill>
              </a:rPr>
              <a:t>Cost</a:t>
            </a:r>
            <a:r>
              <a:rPr lang="ja-JP" altLang="en-US" sz="2800" b="1" dirty="0">
                <a:solidFill>
                  <a:schemeClr val="bg2"/>
                </a:solidFill>
              </a:rPr>
              <a:t>（原価）、</a:t>
            </a:r>
            <a:r>
              <a:rPr lang="en-US" altLang="ja-JP" sz="2800" b="1" dirty="0">
                <a:solidFill>
                  <a:schemeClr val="bg2"/>
                </a:solidFill>
              </a:rPr>
              <a:t>Volume</a:t>
            </a:r>
            <a:r>
              <a:rPr lang="ja-JP" altLang="en-US" sz="2800" b="1" dirty="0">
                <a:solidFill>
                  <a:schemeClr val="bg2"/>
                </a:solidFill>
              </a:rPr>
              <a:t>（販売量）、</a:t>
            </a:r>
            <a:r>
              <a:rPr lang="en-US" altLang="ja-JP" sz="2800" b="1" dirty="0">
                <a:solidFill>
                  <a:schemeClr val="bg2"/>
                </a:solidFill>
              </a:rPr>
              <a:t>Profit</a:t>
            </a:r>
            <a:r>
              <a:rPr lang="ja-JP" altLang="en-US" sz="2800" b="1" dirty="0">
                <a:solidFill>
                  <a:schemeClr val="bg2"/>
                </a:solidFill>
              </a:rPr>
              <a:t>（利益）</a:t>
            </a:r>
            <a:r>
              <a:rPr lang="en-US" altLang="ja-JP" sz="2800" b="1" dirty="0">
                <a:solidFill>
                  <a:schemeClr val="bg2"/>
                </a:solidFill>
              </a:rPr>
              <a:t>=CVP</a:t>
            </a:r>
            <a:endParaRPr lang="en-US" altLang="ja-JP" sz="2400" dirty="0"/>
          </a:p>
          <a:p>
            <a:pPr marL="0" indent="0">
              <a:buNone/>
            </a:pPr>
            <a:r>
              <a:rPr lang="ja-JP" altLang="en-US" sz="2400" dirty="0"/>
              <a:t>　損益分岐点分析とも呼ばれる。どのくらい売れば利益となりどれくらいしか売　</a:t>
            </a:r>
            <a:endParaRPr lang="en-US" altLang="ja-JP" sz="2400" dirty="0"/>
          </a:p>
          <a:p>
            <a:pPr marL="0" indent="0">
              <a:buNone/>
            </a:pPr>
            <a:r>
              <a:rPr lang="ja-JP" altLang="en-US" sz="2400" dirty="0"/>
              <a:t>れなければ損になるかを分析する手法のことを</a:t>
            </a:r>
            <a:endParaRPr lang="en-US" altLang="ja-JP" sz="2400" dirty="0"/>
          </a:p>
        </p:txBody>
      </p:sp>
      <p:pic>
        <p:nvPicPr>
          <p:cNvPr id="5" name="図 4" descr="グラフ, 折れ線グラフ&#10;&#10;自動的に生成された説明">
            <a:extLst>
              <a:ext uri="{FF2B5EF4-FFF2-40B4-BE49-F238E27FC236}">
                <a16:creationId xmlns:a16="http://schemas.microsoft.com/office/drawing/2014/main" id="{C4E67C92-A53F-403E-9F79-7ED52494F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3133694"/>
            <a:ext cx="5512589" cy="3438477"/>
          </a:xfrm>
          <a:prstGeom prst="rect">
            <a:avLst/>
          </a:prstGeom>
        </p:spPr>
      </p:pic>
      <p:sp>
        <p:nvSpPr>
          <p:cNvPr id="11" name="正方形/長方形 10">
            <a:extLst>
              <a:ext uri="{FF2B5EF4-FFF2-40B4-BE49-F238E27FC236}">
                <a16:creationId xmlns:a16="http://schemas.microsoft.com/office/drawing/2014/main" id="{5C48C3EC-6348-4988-B13D-2DBBCBF4AC3C}"/>
              </a:ext>
            </a:extLst>
          </p:cNvPr>
          <p:cNvSpPr/>
          <p:nvPr/>
        </p:nvSpPr>
        <p:spPr>
          <a:xfrm>
            <a:off x="5656605" y="2961675"/>
            <a:ext cx="4131277" cy="3477875"/>
          </a:xfrm>
          <a:prstGeom prst="rect">
            <a:avLst/>
          </a:prstGeom>
        </p:spPr>
        <p:txBody>
          <a:bodyPr wrap="square">
            <a:spAutoFit/>
          </a:bodyPr>
          <a:lstStyle/>
          <a:p>
            <a:r>
              <a:rPr lang="ja-JP" altLang="en-US" sz="2000" dirty="0"/>
              <a:t>売上高 －</a:t>
            </a:r>
            <a:r>
              <a:rPr lang="en-US" altLang="ja-JP" sz="2000" dirty="0"/>
              <a:t>(</a:t>
            </a:r>
            <a:r>
              <a:rPr lang="ja-JP" altLang="en-US" sz="2000" dirty="0"/>
              <a:t>変動費</a:t>
            </a:r>
            <a:r>
              <a:rPr lang="en-US" altLang="ja-JP" sz="2000" dirty="0"/>
              <a:t>+</a:t>
            </a:r>
            <a:r>
              <a:rPr lang="ja-JP" altLang="en-US" sz="2000" dirty="0"/>
              <a:t>固定費</a:t>
            </a:r>
            <a:r>
              <a:rPr lang="en-US" altLang="ja-JP" sz="2000" dirty="0"/>
              <a:t>)</a:t>
            </a:r>
          </a:p>
          <a:p>
            <a:r>
              <a:rPr lang="ja-JP" altLang="en-US" sz="2000" dirty="0"/>
              <a:t>＝営業利益</a:t>
            </a:r>
            <a:endParaRPr lang="en-US" altLang="ja-JP" sz="2000" dirty="0"/>
          </a:p>
          <a:p>
            <a:endParaRPr lang="en-US" altLang="ja-JP" sz="2000" dirty="0"/>
          </a:p>
          <a:p>
            <a:r>
              <a:rPr lang="ja-JP" altLang="en-US" sz="2000" dirty="0"/>
              <a:t>売上高ー変動費</a:t>
            </a:r>
            <a:r>
              <a:rPr lang="en-US" altLang="ja-JP" sz="2000" dirty="0"/>
              <a:t>=</a:t>
            </a:r>
            <a:r>
              <a:rPr lang="ja-JP" altLang="en-US" sz="2000" dirty="0"/>
              <a:t>営業利益</a:t>
            </a:r>
            <a:r>
              <a:rPr lang="en-US" altLang="ja-JP" sz="2000" dirty="0"/>
              <a:t>+</a:t>
            </a:r>
            <a:r>
              <a:rPr lang="ja-JP" altLang="en-US" sz="2000" dirty="0"/>
              <a:t>固定費</a:t>
            </a:r>
            <a:endParaRPr lang="en-US" altLang="ja-JP" sz="2000" dirty="0"/>
          </a:p>
          <a:p>
            <a:endParaRPr lang="en-US" altLang="ja-JP" sz="2000" dirty="0"/>
          </a:p>
          <a:p>
            <a:r>
              <a:rPr lang="ja-JP" altLang="en-US" sz="2000" dirty="0"/>
              <a:t>売上高 ー変動費＝限界利益</a:t>
            </a:r>
            <a:endParaRPr lang="en-US" altLang="ja-JP" sz="2000" dirty="0"/>
          </a:p>
          <a:p>
            <a:endParaRPr lang="en-US" altLang="ja-JP" sz="2000" dirty="0"/>
          </a:p>
          <a:p>
            <a:r>
              <a:rPr lang="ja-JP" altLang="en-US" sz="2000" dirty="0"/>
              <a:t>損益分岐点（営業利益）が</a:t>
            </a:r>
            <a:r>
              <a:rPr lang="en-US" altLang="ja-JP" sz="2000" dirty="0"/>
              <a:t>0</a:t>
            </a:r>
            <a:r>
              <a:rPr lang="ja-JP" altLang="en-US" sz="2000" dirty="0"/>
              <a:t>の場合</a:t>
            </a:r>
            <a:endParaRPr lang="en-US" altLang="ja-JP" sz="2000" dirty="0"/>
          </a:p>
          <a:p>
            <a:r>
              <a:rPr lang="ja-JP" altLang="en-US" sz="2000" dirty="0"/>
              <a:t>売上高ー（変動費＋固定費）＝</a:t>
            </a:r>
            <a:r>
              <a:rPr lang="en-US" altLang="ja-JP" sz="2000" dirty="0"/>
              <a:t>0</a:t>
            </a:r>
          </a:p>
          <a:p>
            <a:r>
              <a:rPr lang="ja-JP" altLang="en-US" sz="2000" dirty="0"/>
              <a:t>固定費</a:t>
            </a:r>
            <a:r>
              <a:rPr lang="en-US" altLang="ja-JP" sz="2000" dirty="0"/>
              <a:t>=</a:t>
            </a:r>
            <a:r>
              <a:rPr lang="ja-JP" altLang="en-US" sz="2000" dirty="0"/>
              <a:t>売上高ー変動費</a:t>
            </a:r>
            <a:endParaRPr lang="en-US" altLang="ja-JP" sz="2000" dirty="0"/>
          </a:p>
          <a:p>
            <a:r>
              <a:rPr lang="ja-JP" altLang="en-US" sz="2000" dirty="0"/>
              <a:t>固定費＝限界利益</a:t>
            </a:r>
            <a:endParaRPr lang="en-US" altLang="ja-JP" sz="2000" dirty="0"/>
          </a:p>
        </p:txBody>
      </p:sp>
    </p:spTree>
    <p:extLst>
      <p:ext uri="{BB962C8B-B14F-4D97-AF65-F5344CB8AC3E}">
        <p14:creationId xmlns:p14="http://schemas.microsoft.com/office/powerpoint/2010/main" val="1792600715"/>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そもそも論ですが</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351284" y="1340768"/>
            <a:ext cx="7554044" cy="2664296"/>
          </a:xfrm>
        </p:spPr>
        <p:txBody>
          <a:bodyPr/>
          <a:lstStyle/>
          <a:p>
            <a:pPr marL="0" indent="0">
              <a:buNone/>
            </a:pPr>
            <a:r>
              <a:rPr lang="ja-JP" altLang="en-US" sz="2800" b="1" dirty="0">
                <a:solidFill>
                  <a:schemeClr val="bg2"/>
                </a:solidFill>
              </a:rPr>
              <a:t>自己点検ってなに？</a:t>
            </a:r>
            <a:endParaRPr lang="en-US" altLang="ja-JP" sz="2800" b="1" dirty="0">
              <a:solidFill>
                <a:schemeClr val="bg2"/>
              </a:solidFill>
            </a:endParaRPr>
          </a:p>
          <a:p>
            <a:pPr marL="0" indent="0">
              <a:buNone/>
            </a:pPr>
            <a:r>
              <a:rPr lang="ja-JP" altLang="en-US" sz="2400" dirty="0"/>
              <a:t>　英語では</a:t>
            </a:r>
            <a:r>
              <a:rPr lang="en-US" altLang="ja-JP" sz="2400" dirty="0"/>
              <a:t>Self Inspection</a:t>
            </a:r>
            <a:r>
              <a:rPr lang="ja-JP" altLang="en-US" sz="2400" dirty="0"/>
              <a:t>。</a:t>
            </a:r>
            <a:endParaRPr lang="en-US" altLang="ja-JP" sz="2400" dirty="0"/>
          </a:p>
          <a:p>
            <a:pPr marL="0" indent="0">
              <a:buNone/>
            </a:pPr>
            <a:r>
              <a:rPr lang="ja-JP" altLang="en-US" sz="2400" dirty="0"/>
              <a:t>　</a:t>
            </a:r>
            <a:r>
              <a:rPr lang="en-US" altLang="ja-JP" sz="2400" dirty="0"/>
              <a:t>Self = </a:t>
            </a:r>
            <a:r>
              <a:rPr lang="ja-JP" altLang="en-US" sz="2400" dirty="0"/>
              <a:t>自己</a:t>
            </a:r>
            <a:endParaRPr lang="en-US" altLang="ja-JP" sz="2400" dirty="0"/>
          </a:p>
          <a:p>
            <a:pPr marL="0" indent="0">
              <a:buNone/>
            </a:pPr>
            <a:r>
              <a:rPr lang="ja-JP" altLang="en-US" sz="2400" dirty="0"/>
              <a:t>　</a:t>
            </a:r>
            <a:r>
              <a:rPr lang="en-US" altLang="ja-JP" sz="2400" dirty="0"/>
              <a:t>Inspection =</a:t>
            </a:r>
            <a:r>
              <a:rPr lang="ja-JP" altLang="en-US" sz="2400" dirty="0"/>
              <a:t>精査、</a:t>
            </a:r>
            <a:r>
              <a:rPr lang="ja-JP" altLang="en-US" sz="2400" dirty="0">
                <a:solidFill>
                  <a:srgbClr val="FF0000"/>
                </a:solidFill>
              </a:rPr>
              <a:t>点検</a:t>
            </a:r>
            <a:r>
              <a:rPr lang="ja-JP" altLang="en-US" sz="2400" dirty="0"/>
              <a:t>、検査、</a:t>
            </a:r>
            <a:r>
              <a:rPr lang="en-US" altLang="ja-JP" sz="2400" dirty="0"/>
              <a:t>(</a:t>
            </a:r>
            <a:r>
              <a:rPr lang="ja-JP" altLang="en-US" sz="2400" dirty="0"/>
              <a:t>書類の</a:t>
            </a:r>
            <a:r>
              <a:rPr lang="en-US" altLang="ja-JP" sz="2400" dirty="0"/>
              <a:t>)</a:t>
            </a:r>
            <a:r>
              <a:rPr lang="ja-JP" altLang="en-US" sz="2400" dirty="0"/>
              <a:t>閲覧、</a:t>
            </a:r>
            <a:endParaRPr lang="en-US" altLang="ja-JP" sz="2400" dirty="0"/>
          </a:p>
          <a:p>
            <a:pPr marL="0" indent="0">
              <a:buNone/>
            </a:pPr>
            <a:r>
              <a:rPr lang="en-US" altLang="ja-JP" sz="2400" dirty="0"/>
              <a:t>                          (</a:t>
            </a:r>
            <a:r>
              <a:rPr lang="ja-JP" altLang="en-US" sz="2400" dirty="0"/>
              <a:t>公式・正式の</a:t>
            </a:r>
            <a:r>
              <a:rPr lang="en-US" altLang="ja-JP" sz="2400" dirty="0"/>
              <a:t>)</a:t>
            </a:r>
            <a:r>
              <a:rPr lang="ja-JP" altLang="en-US" sz="2400" dirty="0"/>
              <a:t>視察、監察、検閲、査閲</a:t>
            </a:r>
          </a:p>
        </p:txBody>
      </p:sp>
      <p:sp>
        <p:nvSpPr>
          <p:cNvPr id="2" name="正方形/長方形 1">
            <a:extLst>
              <a:ext uri="{FF2B5EF4-FFF2-40B4-BE49-F238E27FC236}">
                <a16:creationId xmlns:a16="http://schemas.microsoft.com/office/drawing/2014/main" id="{31D6C457-100B-4906-94F0-AC968E4880D0}"/>
              </a:ext>
            </a:extLst>
          </p:cNvPr>
          <p:cNvSpPr/>
          <p:nvPr/>
        </p:nvSpPr>
        <p:spPr>
          <a:xfrm>
            <a:off x="4788922" y="6430256"/>
            <a:ext cx="4621778" cy="382412"/>
          </a:xfrm>
          <a:prstGeom prst="rect">
            <a:avLst/>
          </a:prstGeom>
        </p:spPr>
        <p:txBody>
          <a:bodyPr wrap="none">
            <a:spAutoFit/>
          </a:bodyPr>
          <a:lstStyle/>
          <a:p>
            <a:r>
              <a:rPr lang="ja-JP" altLang="en-US" dirty="0"/>
              <a:t>自己点検手順書（</a:t>
            </a:r>
            <a:r>
              <a:rPr lang="en-US" altLang="ja-JP" dirty="0"/>
              <a:t>M2NB01110000</a:t>
            </a:r>
            <a:r>
              <a:rPr lang="ja-JP" altLang="en-US" dirty="0"/>
              <a:t>）</a:t>
            </a:r>
            <a:r>
              <a:rPr lang="en-US" altLang="ja-JP" dirty="0"/>
              <a:t>04.9</a:t>
            </a:r>
            <a:r>
              <a:rPr lang="ja-JP" altLang="en-US" dirty="0"/>
              <a:t>版</a:t>
            </a:r>
          </a:p>
        </p:txBody>
      </p:sp>
      <p:sp>
        <p:nvSpPr>
          <p:cNvPr id="3" name="右中かっこ 2">
            <a:extLst>
              <a:ext uri="{FF2B5EF4-FFF2-40B4-BE49-F238E27FC236}">
                <a16:creationId xmlns:a16="http://schemas.microsoft.com/office/drawing/2014/main" id="{F2AFF796-9262-4287-BE79-65475162E204}"/>
              </a:ext>
            </a:extLst>
          </p:cNvPr>
          <p:cNvSpPr/>
          <p:nvPr/>
        </p:nvSpPr>
        <p:spPr>
          <a:xfrm>
            <a:off x="7257256" y="1916832"/>
            <a:ext cx="360040" cy="15841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C6AE7F7-1E5D-41AF-B519-22D2F8EE7CAB}"/>
              </a:ext>
            </a:extLst>
          </p:cNvPr>
          <p:cNvSpPr/>
          <p:nvPr/>
        </p:nvSpPr>
        <p:spPr>
          <a:xfrm>
            <a:off x="7657791" y="2472861"/>
            <a:ext cx="1620957" cy="523220"/>
          </a:xfrm>
          <a:prstGeom prst="rect">
            <a:avLst/>
          </a:prstGeom>
        </p:spPr>
        <p:txBody>
          <a:bodyPr wrap="none">
            <a:spAutoFit/>
          </a:bodyPr>
          <a:lstStyle/>
          <a:p>
            <a:r>
              <a:rPr lang="ja-JP" altLang="en-US" sz="2800" b="1" dirty="0">
                <a:solidFill>
                  <a:schemeClr val="bg2"/>
                </a:solidFill>
              </a:rPr>
              <a:t>内部監査</a:t>
            </a:r>
            <a:endParaRPr lang="en-US" altLang="ja-JP" sz="2800" b="1" dirty="0">
              <a:solidFill>
                <a:schemeClr val="bg2"/>
              </a:solidFill>
            </a:endParaRPr>
          </a:p>
        </p:txBody>
      </p:sp>
      <p:sp>
        <p:nvSpPr>
          <p:cNvPr id="7" name="矢印: 左右 6">
            <a:extLst>
              <a:ext uri="{FF2B5EF4-FFF2-40B4-BE49-F238E27FC236}">
                <a16:creationId xmlns:a16="http://schemas.microsoft.com/office/drawing/2014/main" id="{2BEDFCDE-8F2E-4D37-8C33-4A98CAD0A532}"/>
              </a:ext>
            </a:extLst>
          </p:cNvPr>
          <p:cNvSpPr/>
          <p:nvPr/>
        </p:nvSpPr>
        <p:spPr>
          <a:xfrm rot="5400000">
            <a:off x="8072225" y="3309802"/>
            <a:ext cx="792088" cy="3824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7C26404D-DC33-474C-BF2F-DE74DC7A83E2}"/>
              </a:ext>
            </a:extLst>
          </p:cNvPr>
          <p:cNvSpPr/>
          <p:nvPr/>
        </p:nvSpPr>
        <p:spPr>
          <a:xfrm>
            <a:off x="7686286" y="3986335"/>
            <a:ext cx="1620957" cy="523220"/>
          </a:xfrm>
          <a:prstGeom prst="rect">
            <a:avLst/>
          </a:prstGeom>
        </p:spPr>
        <p:txBody>
          <a:bodyPr wrap="none">
            <a:spAutoFit/>
          </a:bodyPr>
          <a:lstStyle/>
          <a:p>
            <a:r>
              <a:rPr lang="ja-JP" altLang="en-US" sz="2800" b="1" dirty="0">
                <a:solidFill>
                  <a:srgbClr val="00B050"/>
                </a:solidFill>
              </a:rPr>
              <a:t>外部監査</a:t>
            </a:r>
            <a:endParaRPr lang="en-US" altLang="ja-JP" sz="2800" b="1" dirty="0">
              <a:solidFill>
                <a:srgbClr val="00B050"/>
              </a:solidFill>
            </a:endParaRPr>
          </a:p>
        </p:txBody>
      </p:sp>
      <p:sp>
        <p:nvSpPr>
          <p:cNvPr id="9" name="テキスト プレースホルダー 5">
            <a:extLst>
              <a:ext uri="{FF2B5EF4-FFF2-40B4-BE49-F238E27FC236}">
                <a16:creationId xmlns:a16="http://schemas.microsoft.com/office/drawing/2014/main" id="{542F6342-9FB8-4F12-AB16-58B2D6634500}"/>
              </a:ext>
            </a:extLst>
          </p:cNvPr>
          <p:cNvSpPr txBox="1">
            <a:spLocks/>
          </p:cNvSpPr>
          <p:nvPr/>
        </p:nvSpPr>
        <p:spPr>
          <a:xfrm>
            <a:off x="378646" y="4237056"/>
            <a:ext cx="7554044" cy="2144272"/>
          </a:xfrm>
          <a:prstGeom prst="rect">
            <a:avLst/>
          </a:prstGeom>
        </p:spPr>
        <p:txBody>
          <a:bodyPr/>
          <a:lstStyle>
            <a:lvl1pPr marL="342907" indent="-342907" algn="l" defTabSz="914418"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65" indent="-285756" algn="l" defTabSz="914418" rtl="0" eaLnBrk="1" latinLnBrk="0" hangingPunct="1">
              <a:spcBef>
                <a:spcPct val="20000"/>
              </a:spcBef>
              <a:buFont typeface="Arial" panose="020B0604020202020204" pitchFamily="34" charset="0"/>
              <a:buChar char="–"/>
              <a:defRPr kumimoji="1" sz="2800" kern="1200">
                <a:solidFill>
                  <a:schemeClr val="tx1"/>
                </a:solidFill>
                <a:latin typeface="+mn-ea"/>
                <a:ea typeface="+mn-ea"/>
                <a:cs typeface="+mn-cs"/>
              </a:defRPr>
            </a:lvl2pPr>
            <a:lvl3pPr marL="1143023" indent="-228605" algn="l" defTabSz="914418" rtl="0" eaLnBrk="1" latinLnBrk="0" hangingPunct="1">
              <a:spcBef>
                <a:spcPct val="20000"/>
              </a:spcBef>
              <a:buFont typeface="Arial" panose="020B0604020202020204" pitchFamily="34" charset="0"/>
              <a:buChar char="•"/>
              <a:defRPr kumimoji="1" sz="2400" kern="1200">
                <a:solidFill>
                  <a:schemeClr val="tx1"/>
                </a:solidFill>
                <a:latin typeface="+mn-ea"/>
                <a:ea typeface="+mn-ea"/>
                <a:cs typeface="+mn-cs"/>
              </a:defRPr>
            </a:lvl3pPr>
            <a:lvl4pPr marL="1600232"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4pPr>
            <a:lvl5pPr marL="2057441"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ea"/>
                <a:ea typeface="+mn-ea"/>
                <a:cs typeface="+mn-cs"/>
              </a:defRPr>
            </a:lvl5pPr>
            <a:lvl6pPr marL="2514650"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5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69"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78" indent="-228605" algn="l" defTabSz="914418"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2800" b="1" dirty="0">
                <a:solidFill>
                  <a:schemeClr val="bg2"/>
                </a:solidFill>
              </a:rPr>
              <a:t>自己点検の目的って？</a:t>
            </a:r>
            <a:endParaRPr lang="en-US" altLang="ja-JP" sz="2800" b="1" dirty="0">
              <a:solidFill>
                <a:schemeClr val="bg2"/>
              </a:solidFill>
            </a:endParaRPr>
          </a:p>
          <a:p>
            <a:pPr marL="0" indent="0">
              <a:buNone/>
            </a:pPr>
            <a:r>
              <a:rPr lang="ja-JP" altLang="en-US" sz="2400" dirty="0"/>
              <a:t>　①潜在している問題点（つまりリスク）を自ら発見すること。　　　</a:t>
            </a:r>
            <a:endParaRPr lang="en-US" altLang="ja-JP" sz="2400" dirty="0"/>
          </a:p>
          <a:p>
            <a:pPr marL="0" indent="0">
              <a:buNone/>
            </a:pPr>
            <a:r>
              <a:rPr lang="ja-JP" altLang="en-US" sz="2400" dirty="0"/>
              <a:t>　②リスクを発見し、是正・予防すること。</a:t>
            </a:r>
            <a:endParaRPr lang="en-US" altLang="ja-JP" sz="2400" dirty="0"/>
          </a:p>
          <a:p>
            <a:pPr marL="0" indent="0">
              <a:buNone/>
            </a:pPr>
            <a:r>
              <a:rPr lang="ja-JP" altLang="en-US" sz="2400" dirty="0"/>
              <a:t>　</a:t>
            </a:r>
            <a:r>
              <a:rPr lang="ja-JP" altLang="en-US" sz="2400" dirty="0">
                <a:solidFill>
                  <a:srgbClr val="FF0000"/>
                </a:solidFill>
              </a:rPr>
              <a:t>　⇒　品質システム・文化の醸成に繋がる</a:t>
            </a:r>
            <a:endParaRPr lang="en-US" altLang="ja-JP" sz="2400" dirty="0">
              <a:solidFill>
                <a:srgbClr val="FF0000"/>
              </a:solidFill>
            </a:endParaRPr>
          </a:p>
        </p:txBody>
      </p:sp>
      <p:pic>
        <p:nvPicPr>
          <p:cNvPr id="16" name="図 15">
            <a:extLst>
              <a:ext uri="{FF2B5EF4-FFF2-40B4-BE49-F238E27FC236}">
                <a16:creationId xmlns:a16="http://schemas.microsoft.com/office/drawing/2014/main" id="{4315401D-1C6A-406A-80BC-34362B1FE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8147" y="4806956"/>
            <a:ext cx="1196623" cy="1325898"/>
          </a:xfrm>
          <a:prstGeom prst="rect">
            <a:avLst/>
          </a:prstGeom>
        </p:spPr>
      </p:pic>
    </p:spTree>
    <p:extLst>
      <p:ext uri="{BB962C8B-B14F-4D97-AF65-F5344CB8AC3E}">
        <p14:creationId xmlns:p14="http://schemas.microsoft.com/office/powerpoint/2010/main" val="46589433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自己点検</a:t>
            </a:r>
            <a:r>
              <a:rPr lang="zh-TW" altLang="en-US" dirty="0"/>
              <a:t>手順書</a:t>
            </a:r>
            <a:r>
              <a:rPr lang="ja-JP" altLang="en-US" dirty="0"/>
              <a:t>の目的</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351284" y="1628800"/>
            <a:ext cx="9203432" cy="2664296"/>
          </a:xfrm>
        </p:spPr>
        <p:txBody>
          <a:bodyPr/>
          <a:lstStyle/>
          <a:p>
            <a:pPr marL="0" indent="0">
              <a:buNone/>
            </a:pPr>
            <a:r>
              <a:rPr lang="ja-JP" altLang="en-US" sz="2400" dirty="0"/>
              <a:t>この手順書は、「医薬品及び医薬部外品の製造管理及び品質管理の基準に関する省令（以下</a:t>
            </a:r>
            <a:r>
              <a:rPr lang="en-US" altLang="ja-JP" sz="2400" dirty="0"/>
              <a:t>GMP</a:t>
            </a:r>
            <a:r>
              <a:rPr lang="ja-JP" altLang="en-US" sz="2400" dirty="0"/>
              <a:t>省令）」第八条４項及び第十八条並びに「薬局等構造設備規則」、及び「延岡医薬工場</a:t>
            </a:r>
            <a:r>
              <a:rPr lang="en-US" altLang="ja-JP" sz="2400" dirty="0"/>
              <a:t>GMP</a:t>
            </a:r>
            <a:r>
              <a:rPr lang="ja-JP" altLang="en-US" sz="2400" dirty="0"/>
              <a:t>基準書（</a:t>
            </a:r>
            <a:r>
              <a:rPr lang="en-US" altLang="ja-JP" sz="2400" dirty="0"/>
              <a:t>M1NB01000000</a:t>
            </a:r>
            <a:r>
              <a:rPr lang="ja-JP" altLang="en-US" sz="2400" dirty="0"/>
              <a:t>）」の定めるところに従い、延岡医薬工場においてＧＭＰが適切に管理、運用されていることを確認し、その結果を基に製造管理と品質管理の向上を図ることを目的とする。</a:t>
            </a:r>
          </a:p>
        </p:txBody>
      </p:sp>
      <p:sp>
        <p:nvSpPr>
          <p:cNvPr id="2" name="正方形/長方形 1">
            <a:extLst>
              <a:ext uri="{FF2B5EF4-FFF2-40B4-BE49-F238E27FC236}">
                <a16:creationId xmlns:a16="http://schemas.microsoft.com/office/drawing/2014/main" id="{31D6C457-100B-4906-94F0-AC968E4880D0}"/>
              </a:ext>
            </a:extLst>
          </p:cNvPr>
          <p:cNvSpPr/>
          <p:nvPr/>
        </p:nvSpPr>
        <p:spPr>
          <a:xfrm>
            <a:off x="4788922" y="6430256"/>
            <a:ext cx="4621778" cy="382412"/>
          </a:xfrm>
          <a:prstGeom prst="rect">
            <a:avLst/>
          </a:prstGeom>
        </p:spPr>
        <p:txBody>
          <a:bodyPr wrap="none">
            <a:spAutoFit/>
          </a:bodyPr>
          <a:lstStyle/>
          <a:p>
            <a:r>
              <a:rPr lang="ja-JP" altLang="en-US" dirty="0"/>
              <a:t>自己点検手順書（</a:t>
            </a:r>
            <a:r>
              <a:rPr lang="en-US" altLang="ja-JP" dirty="0"/>
              <a:t>M2NB01110000</a:t>
            </a:r>
            <a:r>
              <a:rPr lang="ja-JP" altLang="en-US" dirty="0"/>
              <a:t>）</a:t>
            </a:r>
            <a:r>
              <a:rPr lang="en-US" altLang="ja-JP" dirty="0"/>
              <a:t>04.9</a:t>
            </a:r>
            <a:r>
              <a:rPr lang="ja-JP" altLang="en-US" dirty="0"/>
              <a:t>版</a:t>
            </a:r>
          </a:p>
        </p:txBody>
      </p:sp>
      <p:pic>
        <p:nvPicPr>
          <p:cNvPr id="5" name="図 4" descr="シャツ が含まれている画像&#10;&#10;自動的に生成された説明">
            <a:extLst>
              <a:ext uri="{FF2B5EF4-FFF2-40B4-BE49-F238E27FC236}">
                <a16:creationId xmlns:a16="http://schemas.microsoft.com/office/drawing/2014/main" id="{BE9B4E3C-FBC2-4111-98FC-C08CBFD12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847" y="3933056"/>
            <a:ext cx="2028869" cy="2358008"/>
          </a:xfrm>
          <a:prstGeom prst="rect">
            <a:avLst/>
          </a:prstGeom>
        </p:spPr>
      </p:pic>
    </p:spTree>
    <p:extLst>
      <p:ext uri="{BB962C8B-B14F-4D97-AF65-F5344CB8AC3E}">
        <p14:creationId xmlns:p14="http://schemas.microsoft.com/office/powerpoint/2010/main" val="2399818201"/>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定義</a:t>
            </a:r>
          </a:p>
        </p:txBody>
      </p:sp>
      <p:sp>
        <p:nvSpPr>
          <p:cNvPr id="6" name="テキスト プレースホルダー 5">
            <a:extLst>
              <a:ext uri="{FF2B5EF4-FFF2-40B4-BE49-F238E27FC236}">
                <a16:creationId xmlns:a16="http://schemas.microsoft.com/office/drawing/2014/main" id="{C3DEDC5A-C181-464F-902A-0DB8C74FE289}"/>
              </a:ext>
            </a:extLst>
          </p:cNvPr>
          <p:cNvSpPr>
            <a:spLocks noGrp="1"/>
          </p:cNvSpPr>
          <p:nvPr>
            <p:ph type="body" sz="quarter" idx="10"/>
          </p:nvPr>
        </p:nvSpPr>
        <p:spPr>
          <a:xfrm>
            <a:off x="351284" y="1412776"/>
            <a:ext cx="9203432" cy="3816424"/>
          </a:xfrm>
        </p:spPr>
        <p:txBody>
          <a:bodyPr/>
          <a:lstStyle/>
          <a:p>
            <a:pPr marL="0" indent="0">
              <a:buNone/>
            </a:pPr>
            <a:r>
              <a:rPr lang="ja-JP" altLang="en-US" sz="2400" dirty="0"/>
              <a:t>本手順書で、</a:t>
            </a:r>
            <a:r>
              <a:rPr lang="en-US" altLang="ja-JP" sz="2400" dirty="0"/>
              <a:t>『</a:t>
            </a:r>
            <a:r>
              <a:rPr lang="ja-JP" altLang="en-US" sz="2400" dirty="0">
                <a:solidFill>
                  <a:srgbClr val="FF0000"/>
                </a:solidFill>
              </a:rPr>
              <a:t>不備</a:t>
            </a:r>
            <a:r>
              <a:rPr lang="en-US" altLang="ja-JP" sz="2400" dirty="0"/>
              <a:t>』</a:t>
            </a:r>
            <a:r>
              <a:rPr lang="ja-JP" altLang="en-US" sz="2400" dirty="0"/>
              <a:t>とは、「薬事法及び採血及び供血あっせん業取締法の一部を改正する法律の施行に伴う医薬品、医療機器等の製造管理及び品質管理（</a:t>
            </a:r>
            <a:r>
              <a:rPr lang="en-US" altLang="ja-JP" sz="2400" dirty="0"/>
              <a:t>GMP/QMS</a:t>
            </a:r>
            <a:r>
              <a:rPr lang="ja-JP" altLang="en-US" sz="2400" dirty="0"/>
              <a:t>）に係る省令及び告示の制定及び改廃について」（平成</a:t>
            </a:r>
            <a:r>
              <a:rPr lang="en-US" altLang="ja-JP" sz="2400" dirty="0"/>
              <a:t>17</a:t>
            </a:r>
            <a:r>
              <a:rPr lang="ja-JP" altLang="en-US" sz="2400" dirty="0"/>
              <a:t>年</a:t>
            </a:r>
            <a:r>
              <a:rPr lang="en-US" altLang="ja-JP" sz="2400" dirty="0"/>
              <a:t>3</a:t>
            </a:r>
            <a:r>
              <a:rPr lang="ja-JP" altLang="en-US" sz="2400" dirty="0"/>
              <a:t>月</a:t>
            </a:r>
            <a:r>
              <a:rPr lang="en-US" altLang="ja-JP" sz="2400" dirty="0"/>
              <a:t>30</a:t>
            </a:r>
            <a:r>
              <a:rPr lang="ja-JP" altLang="en-US" sz="2400" dirty="0"/>
              <a:t>日薬食監麻発第</a:t>
            </a:r>
            <a:r>
              <a:rPr lang="en-US" altLang="ja-JP" sz="2400" dirty="0"/>
              <a:t>0330001</a:t>
            </a:r>
            <a:r>
              <a:rPr lang="ja-JP" altLang="en-US" sz="2400" dirty="0"/>
              <a:t>号、以下「薬食監麻第</a:t>
            </a:r>
            <a:r>
              <a:rPr lang="en-US" altLang="ja-JP" sz="2400" dirty="0"/>
              <a:t>0330001</a:t>
            </a:r>
            <a:r>
              <a:rPr lang="ja-JP" altLang="en-US" sz="2400" dirty="0"/>
              <a:t>号」）中に記載された</a:t>
            </a:r>
            <a:r>
              <a:rPr lang="en-US" altLang="ja-JP" sz="2400" dirty="0"/>
              <a:t>『</a:t>
            </a:r>
            <a:r>
              <a:rPr lang="ja-JP" altLang="en-US" sz="2400" dirty="0"/>
              <a:t>不備</a:t>
            </a:r>
            <a:r>
              <a:rPr lang="en-US" altLang="ja-JP" sz="2400" dirty="0"/>
              <a:t>』</a:t>
            </a:r>
            <a:r>
              <a:rPr lang="ja-JP" altLang="en-US" sz="2400" dirty="0"/>
              <a:t>と同義とする。また、「第</a:t>
            </a:r>
            <a:r>
              <a:rPr lang="en-US" altLang="ja-JP" sz="2400" dirty="0"/>
              <a:t>9</a:t>
            </a:r>
            <a:r>
              <a:rPr lang="ja-JP" altLang="en-US" sz="2400" dirty="0"/>
              <a:t>章 参照文書」に定められた事項に基づき判定される不具合についても、</a:t>
            </a:r>
            <a:r>
              <a:rPr lang="ja-JP" altLang="en-US" sz="2400" dirty="0">
                <a:solidFill>
                  <a:srgbClr val="FF0000"/>
                </a:solidFill>
              </a:rPr>
              <a:t>改善が必要</a:t>
            </a:r>
            <a:r>
              <a:rPr lang="ja-JP" altLang="en-US" sz="2400" dirty="0"/>
              <a:t>と判断される</a:t>
            </a:r>
            <a:r>
              <a:rPr lang="en-US" altLang="ja-JP" sz="2400" dirty="0"/>
              <a:t>『</a:t>
            </a:r>
            <a:r>
              <a:rPr lang="ja-JP" altLang="en-US" sz="2400" dirty="0"/>
              <a:t>不備</a:t>
            </a:r>
            <a:r>
              <a:rPr lang="en-US" altLang="ja-JP" sz="2400" dirty="0"/>
              <a:t>』</a:t>
            </a:r>
            <a:r>
              <a:rPr lang="ja-JP" altLang="en-US" sz="2400" dirty="0"/>
              <a:t>として扱うものとする。本手順書で、</a:t>
            </a:r>
            <a:r>
              <a:rPr lang="en-US" altLang="ja-JP" sz="2400" dirty="0"/>
              <a:t>『</a:t>
            </a:r>
            <a:r>
              <a:rPr lang="ja-JP" altLang="en-US" sz="2400" dirty="0">
                <a:solidFill>
                  <a:srgbClr val="FF0000"/>
                </a:solidFill>
              </a:rPr>
              <a:t>重度の不備</a:t>
            </a:r>
            <a:r>
              <a:rPr lang="en-US" altLang="ja-JP" sz="2400" dirty="0"/>
              <a:t>』</a:t>
            </a:r>
            <a:r>
              <a:rPr lang="ja-JP" altLang="en-US" sz="2400" dirty="0"/>
              <a:t>とは、「薬食監麻発第</a:t>
            </a:r>
            <a:r>
              <a:rPr lang="en-US" altLang="ja-JP" sz="2400" dirty="0"/>
              <a:t>0330001</a:t>
            </a:r>
            <a:r>
              <a:rPr lang="ja-JP" altLang="en-US" sz="2400" dirty="0"/>
              <a:t>号」並びに同別添</a:t>
            </a:r>
            <a:r>
              <a:rPr lang="en-US" altLang="ja-JP" sz="2400" dirty="0"/>
              <a:t>3</a:t>
            </a:r>
            <a:r>
              <a:rPr lang="ja-JP" altLang="en-US" sz="2400" dirty="0"/>
              <a:t>の「医薬品・医薬部外品</a:t>
            </a:r>
            <a:r>
              <a:rPr lang="en-US" altLang="ja-JP" sz="2400" dirty="0"/>
              <a:t>GMP</a:t>
            </a:r>
            <a:r>
              <a:rPr lang="ja-JP" altLang="en-US" sz="2400" dirty="0"/>
              <a:t>省令条項別適合性評価基準」に基づき判定される不備とする。</a:t>
            </a:r>
          </a:p>
        </p:txBody>
      </p:sp>
      <p:sp>
        <p:nvSpPr>
          <p:cNvPr id="2" name="正方形/長方形 1">
            <a:extLst>
              <a:ext uri="{FF2B5EF4-FFF2-40B4-BE49-F238E27FC236}">
                <a16:creationId xmlns:a16="http://schemas.microsoft.com/office/drawing/2014/main" id="{31D6C457-100B-4906-94F0-AC968E4880D0}"/>
              </a:ext>
            </a:extLst>
          </p:cNvPr>
          <p:cNvSpPr/>
          <p:nvPr/>
        </p:nvSpPr>
        <p:spPr>
          <a:xfrm>
            <a:off x="4788922" y="6430256"/>
            <a:ext cx="4621778" cy="382412"/>
          </a:xfrm>
          <a:prstGeom prst="rect">
            <a:avLst/>
          </a:prstGeom>
        </p:spPr>
        <p:txBody>
          <a:bodyPr wrap="none">
            <a:spAutoFit/>
          </a:bodyPr>
          <a:lstStyle/>
          <a:p>
            <a:r>
              <a:rPr lang="ja-JP" altLang="en-US" dirty="0"/>
              <a:t>自己点検手順書（</a:t>
            </a:r>
            <a:r>
              <a:rPr lang="en-US" altLang="ja-JP" dirty="0"/>
              <a:t>M2NB01110000</a:t>
            </a:r>
            <a:r>
              <a:rPr lang="ja-JP" altLang="en-US" dirty="0"/>
              <a:t>）</a:t>
            </a:r>
            <a:r>
              <a:rPr lang="en-US" altLang="ja-JP" dirty="0"/>
              <a:t>04.9</a:t>
            </a:r>
            <a:r>
              <a:rPr lang="ja-JP" altLang="en-US" dirty="0"/>
              <a:t>版</a:t>
            </a:r>
          </a:p>
        </p:txBody>
      </p:sp>
      <p:pic>
        <p:nvPicPr>
          <p:cNvPr id="5" name="図 4" descr="おもちゃ, スーツ が含まれている画像&#10;&#10;自動的に生成された説明">
            <a:extLst>
              <a:ext uri="{FF2B5EF4-FFF2-40B4-BE49-F238E27FC236}">
                <a16:creationId xmlns:a16="http://schemas.microsoft.com/office/drawing/2014/main" id="{3D85A163-E916-4310-BFED-6224FD1D7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20" y="5125953"/>
            <a:ext cx="1728192" cy="1645539"/>
          </a:xfrm>
          <a:prstGeom prst="rect">
            <a:avLst/>
          </a:prstGeom>
        </p:spPr>
      </p:pic>
    </p:spTree>
    <p:extLst>
      <p:ext uri="{BB962C8B-B14F-4D97-AF65-F5344CB8AC3E}">
        <p14:creationId xmlns:p14="http://schemas.microsoft.com/office/powerpoint/2010/main" val="203359221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ED05B7-D5A3-458B-8BFA-3F4150173133}"/>
              </a:ext>
            </a:extLst>
          </p:cNvPr>
          <p:cNvSpPr>
            <a:spLocks noGrp="1"/>
          </p:cNvSpPr>
          <p:nvPr>
            <p:ph type="title"/>
          </p:nvPr>
        </p:nvSpPr>
        <p:spPr/>
        <p:txBody>
          <a:bodyPr/>
          <a:lstStyle/>
          <a:p>
            <a:r>
              <a:rPr lang="ja-JP" altLang="en-US" dirty="0"/>
              <a:t>自己点検の手順</a:t>
            </a:r>
          </a:p>
        </p:txBody>
      </p:sp>
      <p:sp>
        <p:nvSpPr>
          <p:cNvPr id="5" name="テキスト ボックス 4">
            <a:extLst>
              <a:ext uri="{FF2B5EF4-FFF2-40B4-BE49-F238E27FC236}">
                <a16:creationId xmlns:a16="http://schemas.microsoft.com/office/drawing/2014/main" id="{2C94EC3D-722D-4F72-8547-152AA4553FD0}"/>
              </a:ext>
            </a:extLst>
          </p:cNvPr>
          <p:cNvSpPr txBox="1"/>
          <p:nvPr/>
        </p:nvSpPr>
        <p:spPr>
          <a:xfrm>
            <a:off x="776536" y="1248509"/>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年間スケジュール策定</a:t>
            </a:r>
          </a:p>
        </p:txBody>
      </p:sp>
      <p:sp>
        <p:nvSpPr>
          <p:cNvPr id="8" name="テキスト ボックス 7">
            <a:extLst>
              <a:ext uri="{FF2B5EF4-FFF2-40B4-BE49-F238E27FC236}">
                <a16:creationId xmlns:a16="http://schemas.microsoft.com/office/drawing/2014/main" id="{E22F8CCF-069C-491D-9C35-EE81001AAEC7}"/>
              </a:ext>
            </a:extLst>
          </p:cNvPr>
          <p:cNvSpPr txBox="1"/>
          <p:nvPr/>
        </p:nvSpPr>
        <p:spPr>
          <a:xfrm>
            <a:off x="776536" y="1993407"/>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対象部場への自己点検の通知</a:t>
            </a:r>
          </a:p>
        </p:txBody>
      </p:sp>
      <p:cxnSp>
        <p:nvCxnSpPr>
          <p:cNvPr id="9" name="直線矢印コネクタ 8">
            <a:extLst>
              <a:ext uri="{FF2B5EF4-FFF2-40B4-BE49-F238E27FC236}">
                <a16:creationId xmlns:a16="http://schemas.microsoft.com/office/drawing/2014/main" id="{CD86C26D-8510-4959-B46C-81B179D75CED}"/>
              </a:ext>
            </a:extLst>
          </p:cNvPr>
          <p:cNvCxnSpPr>
            <a:stCxn id="5" idx="2"/>
            <a:endCxn id="8" idx="0"/>
          </p:cNvCxnSpPr>
          <p:nvPr/>
        </p:nvCxnSpPr>
        <p:spPr>
          <a:xfrm>
            <a:off x="2540732" y="1630921"/>
            <a:ext cx="0" cy="3624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1F563E-2534-4496-B153-C380904AD547}"/>
              </a:ext>
            </a:extLst>
          </p:cNvPr>
          <p:cNvSpPr/>
          <p:nvPr/>
        </p:nvSpPr>
        <p:spPr>
          <a:xfrm>
            <a:off x="4334354" y="1993407"/>
            <a:ext cx="4795110" cy="369332"/>
          </a:xfrm>
          <a:prstGeom prst="rect">
            <a:avLst/>
          </a:prstGeom>
        </p:spPr>
        <p:txBody>
          <a:bodyPr wrap="square">
            <a:spAutoFit/>
          </a:bodyPr>
          <a:lstStyle/>
          <a:p>
            <a:r>
              <a:rPr lang="ja-JP" altLang="en-US" sz="1800" dirty="0"/>
              <a:t>実施の</a:t>
            </a:r>
            <a:r>
              <a:rPr lang="en-US" altLang="ja-JP" sz="1800" dirty="0"/>
              <a:t>2</a:t>
            </a:r>
            <a:r>
              <a:rPr lang="ja-JP" altLang="en-US" sz="1800" dirty="0"/>
              <a:t>週間以上前に実施</a:t>
            </a:r>
          </a:p>
        </p:txBody>
      </p:sp>
      <p:sp>
        <p:nvSpPr>
          <p:cNvPr id="13" name="テキスト ボックス 12">
            <a:extLst>
              <a:ext uri="{FF2B5EF4-FFF2-40B4-BE49-F238E27FC236}">
                <a16:creationId xmlns:a16="http://schemas.microsoft.com/office/drawing/2014/main" id="{55AD7EF3-AA4D-498A-87E7-0D6DF124D4AF}"/>
              </a:ext>
            </a:extLst>
          </p:cNvPr>
          <p:cNvSpPr txBox="1"/>
          <p:nvPr/>
        </p:nvSpPr>
        <p:spPr>
          <a:xfrm>
            <a:off x="776536" y="2760677"/>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自己点検の実施</a:t>
            </a:r>
          </a:p>
        </p:txBody>
      </p:sp>
      <p:cxnSp>
        <p:nvCxnSpPr>
          <p:cNvPr id="14" name="直線矢印コネクタ 13">
            <a:extLst>
              <a:ext uri="{FF2B5EF4-FFF2-40B4-BE49-F238E27FC236}">
                <a16:creationId xmlns:a16="http://schemas.microsoft.com/office/drawing/2014/main" id="{8773B966-7276-461C-8369-F937AE99D30B}"/>
              </a:ext>
            </a:extLst>
          </p:cNvPr>
          <p:cNvCxnSpPr>
            <a:cxnSpLocks/>
            <a:stCxn id="8" idx="2"/>
            <a:endCxn id="13" idx="0"/>
          </p:cNvCxnSpPr>
          <p:nvPr/>
        </p:nvCxnSpPr>
        <p:spPr>
          <a:xfrm>
            <a:off x="2540732" y="2375819"/>
            <a:ext cx="0" cy="3848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2BE6212-EB09-4C2C-8582-8A3D2E383A22}"/>
              </a:ext>
            </a:extLst>
          </p:cNvPr>
          <p:cNvSpPr txBox="1"/>
          <p:nvPr/>
        </p:nvSpPr>
        <p:spPr>
          <a:xfrm>
            <a:off x="776536" y="3768789"/>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改善指示書の交付</a:t>
            </a:r>
          </a:p>
        </p:txBody>
      </p:sp>
      <p:cxnSp>
        <p:nvCxnSpPr>
          <p:cNvPr id="17" name="直線矢印コネクタ 16">
            <a:extLst>
              <a:ext uri="{FF2B5EF4-FFF2-40B4-BE49-F238E27FC236}">
                <a16:creationId xmlns:a16="http://schemas.microsoft.com/office/drawing/2014/main" id="{2349E286-35A1-43CB-BCC8-BBC9DB6B08D4}"/>
              </a:ext>
            </a:extLst>
          </p:cNvPr>
          <p:cNvCxnSpPr>
            <a:cxnSpLocks/>
            <a:stCxn id="13" idx="2"/>
            <a:endCxn id="16" idx="0"/>
          </p:cNvCxnSpPr>
          <p:nvPr/>
        </p:nvCxnSpPr>
        <p:spPr>
          <a:xfrm>
            <a:off x="2540732" y="3143089"/>
            <a:ext cx="0" cy="625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CD4C5CC8-105B-48D0-A7C1-F421CB9D9B63}"/>
              </a:ext>
            </a:extLst>
          </p:cNvPr>
          <p:cNvSpPr/>
          <p:nvPr/>
        </p:nvSpPr>
        <p:spPr>
          <a:xfrm>
            <a:off x="4340956" y="2773757"/>
            <a:ext cx="4795110" cy="369332"/>
          </a:xfrm>
          <a:prstGeom prst="rect">
            <a:avLst/>
          </a:prstGeom>
        </p:spPr>
        <p:txBody>
          <a:bodyPr wrap="square">
            <a:spAutoFit/>
          </a:bodyPr>
          <a:lstStyle/>
          <a:p>
            <a:r>
              <a:rPr lang="ja-JP" altLang="en-US" sz="1800" dirty="0"/>
              <a:t>原料入荷～製造～試験～出荷までの一連を確認</a:t>
            </a:r>
          </a:p>
        </p:txBody>
      </p:sp>
      <p:sp>
        <p:nvSpPr>
          <p:cNvPr id="23" name="正方形/長方形 22">
            <a:extLst>
              <a:ext uri="{FF2B5EF4-FFF2-40B4-BE49-F238E27FC236}">
                <a16:creationId xmlns:a16="http://schemas.microsoft.com/office/drawing/2014/main" id="{A6E9DDD4-11C2-4FD5-BD12-547556B438B1}"/>
              </a:ext>
            </a:extLst>
          </p:cNvPr>
          <p:cNvSpPr/>
          <p:nvPr/>
        </p:nvSpPr>
        <p:spPr>
          <a:xfrm>
            <a:off x="2588883" y="3286152"/>
            <a:ext cx="1745471" cy="369332"/>
          </a:xfrm>
          <a:prstGeom prst="rect">
            <a:avLst/>
          </a:prstGeom>
        </p:spPr>
        <p:txBody>
          <a:bodyPr wrap="square">
            <a:spAutoFit/>
          </a:bodyPr>
          <a:lstStyle/>
          <a:p>
            <a:r>
              <a:rPr lang="ja-JP" altLang="en-US" sz="1800" dirty="0"/>
              <a:t>原則</a:t>
            </a:r>
            <a:r>
              <a:rPr lang="en-US" altLang="ja-JP" sz="1800" dirty="0"/>
              <a:t>2</a:t>
            </a:r>
            <a:r>
              <a:rPr lang="ja-JP" altLang="en-US" sz="1800" dirty="0"/>
              <a:t>週間以内</a:t>
            </a:r>
          </a:p>
        </p:txBody>
      </p:sp>
      <p:sp>
        <p:nvSpPr>
          <p:cNvPr id="24" name="正方形/長方形 23">
            <a:extLst>
              <a:ext uri="{FF2B5EF4-FFF2-40B4-BE49-F238E27FC236}">
                <a16:creationId xmlns:a16="http://schemas.microsoft.com/office/drawing/2014/main" id="{2587658B-07F5-4BA1-BA34-5F29C380CD3A}"/>
              </a:ext>
            </a:extLst>
          </p:cNvPr>
          <p:cNvSpPr/>
          <p:nvPr/>
        </p:nvSpPr>
        <p:spPr>
          <a:xfrm>
            <a:off x="4340956" y="3781869"/>
            <a:ext cx="4795110" cy="369332"/>
          </a:xfrm>
          <a:prstGeom prst="rect">
            <a:avLst/>
          </a:prstGeom>
        </p:spPr>
        <p:txBody>
          <a:bodyPr wrap="square">
            <a:spAutoFit/>
          </a:bodyPr>
          <a:lstStyle/>
          <a:p>
            <a:r>
              <a:rPr lang="ja-JP" altLang="en-US" sz="1800" dirty="0"/>
              <a:t>自己点検の改善指示を対象部場へ通知</a:t>
            </a:r>
          </a:p>
        </p:txBody>
      </p:sp>
      <p:sp>
        <p:nvSpPr>
          <p:cNvPr id="25" name="テキスト ボックス 24">
            <a:extLst>
              <a:ext uri="{FF2B5EF4-FFF2-40B4-BE49-F238E27FC236}">
                <a16:creationId xmlns:a16="http://schemas.microsoft.com/office/drawing/2014/main" id="{CE79E8D6-B2EB-4BF2-B11A-97D089D9A92B}"/>
              </a:ext>
            </a:extLst>
          </p:cNvPr>
          <p:cNvSpPr txBox="1"/>
          <p:nvPr/>
        </p:nvSpPr>
        <p:spPr>
          <a:xfrm>
            <a:off x="776536" y="4798320"/>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改善結果報告書の作成</a:t>
            </a:r>
          </a:p>
        </p:txBody>
      </p:sp>
      <p:cxnSp>
        <p:nvCxnSpPr>
          <p:cNvPr id="26" name="直線矢印コネクタ 25">
            <a:extLst>
              <a:ext uri="{FF2B5EF4-FFF2-40B4-BE49-F238E27FC236}">
                <a16:creationId xmlns:a16="http://schemas.microsoft.com/office/drawing/2014/main" id="{55756ACA-F998-436B-BF64-0D436B514A82}"/>
              </a:ext>
            </a:extLst>
          </p:cNvPr>
          <p:cNvCxnSpPr>
            <a:cxnSpLocks/>
            <a:stCxn id="16" idx="2"/>
            <a:endCxn id="25" idx="0"/>
          </p:cNvCxnSpPr>
          <p:nvPr/>
        </p:nvCxnSpPr>
        <p:spPr>
          <a:xfrm>
            <a:off x="2540732" y="4151201"/>
            <a:ext cx="0" cy="6471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3BC99A93-27D7-48FD-B47B-DCB7E93FEF25}"/>
              </a:ext>
            </a:extLst>
          </p:cNvPr>
          <p:cNvSpPr/>
          <p:nvPr/>
        </p:nvSpPr>
        <p:spPr>
          <a:xfrm>
            <a:off x="2588883" y="4293096"/>
            <a:ext cx="1745471" cy="369332"/>
          </a:xfrm>
          <a:prstGeom prst="rect">
            <a:avLst/>
          </a:prstGeom>
        </p:spPr>
        <p:txBody>
          <a:bodyPr wrap="square">
            <a:spAutoFit/>
          </a:bodyPr>
          <a:lstStyle/>
          <a:p>
            <a:r>
              <a:rPr lang="ja-JP" altLang="en-US" sz="1800" dirty="0"/>
              <a:t>原則</a:t>
            </a:r>
            <a:r>
              <a:rPr lang="en-US" altLang="ja-JP" sz="1800" dirty="0"/>
              <a:t>1</a:t>
            </a:r>
            <a:r>
              <a:rPr lang="ja-JP" altLang="en-US" sz="1800" dirty="0"/>
              <a:t>ヶ月以内</a:t>
            </a:r>
          </a:p>
        </p:txBody>
      </p:sp>
      <p:sp>
        <p:nvSpPr>
          <p:cNvPr id="29" name="テキスト ボックス 28">
            <a:extLst>
              <a:ext uri="{FF2B5EF4-FFF2-40B4-BE49-F238E27FC236}">
                <a16:creationId xmlns:a16="http://schemas.microsoft.com/office/drawing/2014/main" id="{342405BB-1B30-40DD-879B-700F0D81A0EF}"/>
              </a:ext>
            </a:extLst>
          </p:cNvPr>
          <p:cNvSpPr txBox="1"/>
          <p:nvPr/>
        </p:nvSpPr>
        <p:spPr>
          <a:xfrm>
            <a:off x="776536" y="5460280"/>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en-US" altLang="ja-JP" b="1" dirty="0"/>
              <a:t>GMP</a:t>
            </a:r>
            <a:r>
              <a:rPr kumimoji="1" lang="ja-JP" altLang="en-US" b="1" dirty="0"/>
              <a:t>委員会での報告</a:t>
            </a:r>
          </a:p>
        </p:txBody>
      </p:sp>
      <p:sp>
        <p:nvSpPr>
          <p:cNvPr id="31" name="正方形/長方形 30">
            <a:extLst>
              <a:ext uri="{FF2B5EF4-FFF2-40B4-BE49-F238E27FC236}">
                <a16:creationId xmlns:a16="http://schemas.microsoft.com/office/drawing/2014/main" id="{7435015E-5F4B-4E1B-86CA-98210EDA34C9}"/>
              </a:ext>
            </a:extLst>
          </p:cNvPr>
          <p:cNvSpPr/>
          <p:nvPr/>
        </p:nvSpPr>
        <p:spPr>
          <a:xfrm>
            <a:off x="4340956" y="4811400"/>
            <a:ext cx="4795110" cy="369332"/>
          </a:xfrm>
          <a:prstGeom prst="rect">
            <a:avLst/>
          </a:prstGeom>
        </p:spPr>
        <p:txBody>
          <a:bodyPr wrap="square">
            <a:spAutoFit/>
          </a:bodyPr>
          <a:lstStyle/>
          <a:p>
            <a:r>
              <a:rPr lang="ja-JP" altLang="en-US" sz="1800" dirty="0"/>
              <a:t>対象部署の改善結果、計画を文書化</a:t>
            </a:r>
          </a:p>
        </p:txBody>
      </p:sp>
      <p:cxnSp>
        <p:nvCxnSpPr>
          <p:cNvPr id="32" name="直線矢印コネクタ 31">
            <a:extLst>
              <a:ext uri="{FF2B5EF4-FFF2-40B4-BE49-F238E27FC236}">
                <a16:creationId xmlns:a16="http://schemas.microsoft.com/office/drawing/2014/main" id="{449E7D7F-AA46-4F1E-83F1-DECB74C0ED83}"/>
              </a:ext>
            </a:extLst>
          </p:cNvPr>
          <p:cNvCxnSpPr>
            <a:cxnSpLocks/>
            <a:stCxn id="25" idx="2"/>
            <a:endCxn id="29" idx="0"/>
          </p:cNvCxnSpPr>
          <p:nvPr/>
        </p:nvCxnSpPr>
        <p:spPr>
          <a:xfrm>
            <a:off x="2540732" y="5180732"/>
            <a:ext cx="0" cy="2795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BFB136AC-CB96-427D-8B83-9C1CFF9086A9}"/>
              </a:ext>
            </a:extLst>
          </p:cNvPr>
          <p:cNvSpPr txBox="1"/>
          <p:nvPr/>
        </p:nvSpPr>
        <p:spPr>
          <a:xfrm>
            <a:off x="776536" y="6142932"/>
            <a:ext cx="3528392" cy="38241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kumimoji="1" lang="ja-JP" altLang="en-US" b="1" dirty="0"/>
              <a:t>年間報告書の作成・報告</a:t>
            </a:r>
          </a:p>
        </p:txBody>
      </p:sp>
      <p:cxnSp>
        <p:nvCxnSpPr>
          <p:cNvPr id="37" name="直線矢印コネクタ 36">
            <a:extLst>
              <a:ext uri="{FF2B5EF4-FFF2-40B4-BE49-F238E27FC236}">
                <a16:creationId xmlns:a16="http://schemas.microsoft.com/office/drawing/2014/main" id="{31601275-3D1A-4AB1-9681-E8193039A907}"/>
              </a:ext>
            </a:extLst>
          </p:cNvPr>
          <p:cNvCxnSpPr>
            <a:cxnSpLocks/>
            <a:stCxn id="29" idx="2"/>
            <a:endCxn id="36" idx="0"/>
          </p:cNvCxnSpPr>
          <p:nvPr/>
        </p:nvCxnSpPr>
        <p:spPr>
          <a:xfrm>
            <a:off x="2540732" y="5842692"/>
            <a:ext cx="0" cy="300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FE95C-B572-416F-882E-A6C7A7488C27}"/>
              </a:ext>
            </a:extLst>
          </p:cNvPr>
          <p:cNvSpPr/>
          <p:nvPr/>
        </p:nvSpPr>
        <p:spPr>
          <a:xfrm>
            <a:off x="4340956" y="5471599"/>
            <a:ext cx="4795110" cy="369332"/>
          </a:xfrm>
          <a:prstGeom prst="rect">
            <a:avLst/>
          </a:prstGeom>
        </p:spPr>
        <p:txBody>
          <a:bodyPr wrap="square">
            <a:spAutoFit/>
          </a:bodyPr>
          <a:lstStyle/>
          <a:p>
            <a:r>
              <a:rPr lang="ja-JP" altLang="en-US" sz="1800" dirty="0"/>
              <a:t>毎月進捗を報告する</a:t>
            </a:r>
          </a:p>
        </p:txBody>
      </p:sp>
    </p:spTree>
    <p:extLst>
      <p:ext uri="{BB962C8B-B14F-4D97-AF65-F5344CB8AC3E}">
        <p14:creationId xmlns:p14="http://schemas.microsoft.com/office/powerpoint/2010/main" val="305901249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891D74E-8D24-4FE5-8CDF-A44E099B4E0D}"/>
              </a:ext>
            </a:extLst>
          </p:cNvPr>
          <p:cNvSpPr>
            <a:spLocks noGrp="1"/>
          </p:cNvSpPr>
          <p:nvPr>
            <p:ph type="title"/>
          </p:nvPr>
        </p:nvSpPr>
        <p:spPr/>
        <p:txBody>
          <a:bodyPr/>
          <a:lstStyle/>
          <a:p>
            <a:r>
              <a:rPr lang="ja-JP" altLang="en-US" dirty="0"/>
              <a:t>自己点検のチェック項目</a:t>
            </a:r>
          </a:p>
        </p:txBody>
      </p:sp>
      <p:sp>
        <p:nvSpPr>
          <p:cNvPr id="8" name="テキスト プレースホルダー 3">
            <a:extLst>
              <a:ext uri="{FF2B5EF4-FFF2-40B4-BE49-F238E27FC236}">
                <a16:creationId xmlns:a16="http://schemas.microsoft.com/office/drawing/2014/main" id="{16E7A24E-8987-4061-867A-CEF9C267DC27}"/>
              </a:ext>
            </a:extLst>
          </p:cNvPr>
          <p:cNvSpPr>
            <a:spLocks noGrp="1"/>
          </p:cNvSpPr>
          <p:nvPr>
            <p:ph type="body" sz="quarter" idx="10"/>
          </p:nvPr>
        </p:nvSpPr>
        <p:spPr>
          <a:xfrm>
            <a:off x="358080" y="980728"/>
            <a:ext cx="8915400" cy="6048672"/>
          </a:xfrm>
        </p:spPr>
        <p:txBody>
          <a:bodyPr/>
          <a:lstStyle/>
          <a:p>
            <a:pPr marL="0" indent="0">
              <a:buNone/>
            </a:pPr>
            <a:r>
              <a:rPr lang="ja-JP" altLang="en-US" sz="1400" dirty="0"/>
              <a:t>ア）</a:t>
            </a:r>
            <a:r>
              <a:rPr lang="en-US" altLang="ja-JP" sz="1400" dirty="0"/>
              <a:t>GMP</a:t>
            </a:r>
            <a:r>
              <a:rPr lang="ja-JP" altLang="en-US" sz="1400" dirty="0"/>
              <a:t>組織図</a:t>
            </a:r>
          </a:p>
          <a:p>
            <a:pPr marL="0" indent="0">
              <a:buNone/>
            </a:pPr>
            <a:r>
              <a:rPr lang="ja-JP" altLang="en-US" sz="1400" dirty="0"/>
              <a:t>イ）製造管理者の業務</a:t>
            </a:r>
          </a:p>
          <a:p>
            <a:pPr marL="0" indent="0">
              <a:buNone/>
            </a:pPr>
            <a:r>
              <a:rPr lang="ja-JP" altLang="en-US" sz="1400" dirty="0"/>
              <a:t>ウ）職員</a:t>
            </a:r>
          </a:p>
          <a:p>
            <a:pPr marL="0" indent="0">
              <a:buNone/>
            </a:pPr>
            <a:r>
              <a:rPr lang="ja-JP" altLang="en-US" sz="1400" dirty="0"/>
              <a:t>エ）製品標準書</a:t>
            </a:r>
          </a:p>
          <a:p>
            <a:pPr marL="0" indent="0">
              <a:buNone/>
            </a:pPr>
            <a:r>
              <a:rPr lang="ja-JP" altLang="en-US" sz="1400" dirty="0"/>
              <a:t>オ）衛生管理基準書</a:t>
            </a:r>
          </a:p>
          <a:p>
            <a:pPr marL="0" indent="0">
              <a:buNone/>
            </a:pPr>
            <a:r>
              <a:rPr lang="ja-JP" altLang="en-US" sz="1400" dirty="0"/>
              <a:t>カ）製造管理基準書</a:t>
            </a:r>
          </a:p>
          <a:p>
            <a:pPr marL="0" indent="0">
              <a:buNone/>
            </a:pPr>
            <a:r>
              <a:rPr lang="ja-JP" altLang="en-US" sz="1400" dirty="0"/>
              <a:t>キ）品質管理基準書</a:t>
            </a:r>
          </a:p>
          <a:p>
            <a:pPr marL="0" indent="0">
              <a:buNone/>
            </a:pPr>
            <a:r>
              <a:rPr lang="ja-JP" altLang="en-US" sz="1400" dirty="0"/>
              <a:t>ク）製造所からの出荷の管理、バリデーション、変更の管理、逸脱の管理、品質等に関する情報及び品質不良等の処理、回収処理、自己点検、教育訓練、文書及び記録の管理並びにその他製造管理及び品質管理を適正かつ円滑に実施するために必要な手順に関する文書</a:t>
            </a:r>
          </a:p>
          <a:p>
            <a:pPr marL="0" indent="0">
              <a:buNone/>
            </a:pPr>
            <a:r>
              <a:rPr lang="ja-JP" altLang="en-US" sz="1400" dirty="0"/>
              <a:t>ケ）構造設備</a:t>
            </a:r>
          </a:p>
          <a:p>
            <a:pPr marL="0" indent="0">
              <a:buNone/>
            </a:pPr>
            <a:r>
              <a:rPr lang="ja-JP" altLang="en-US" sz="1400" dirty="0"/>
              <a:t>コ）製造管理（製造部門）に関する業務</a:t>
            </a:r>
          </a:p>
          <a:p>
            <a:pPr marL="0" indent="0">
              <a:buNone/>
            </a:pPr>
            <a:r>
              <a:rPr lang="ja-JP" altLang="en-US" sz="1400" dirty="0"/>
              <a:t>サ）品質管理（品質部門）に関する業務</a:t>
            </a:r>
          </a:p>
          <a:p>
            <a:pPr marL="0" indent="0">
              <a:buNone/>
            </a:pPr>
            <a:r>
              <a:rPr lang="ja-JP" altLang="en-US" sz="1400" dirty="0"/>
              <a:t>シ）製造所からの出荷の管理に関する業務</a:t>
            </a:r>
          </a:p>
          <a:p>
            <a:pPr marL="0" indent="0">
              <a:buNone/>
            </a:pPr>
            <a:r>
              <a:rPr lang="ja-JP" altLang="en-US" sz="1400" dirty="0"/>
              <a:t>ス）バリデーションに関する業務</a:t>
            </a:r>
          </a:p>
          <a:p>
            <a:pPr marL="0" indent="0">
              <a:buNone/>
            </a:pPr>
            <a:r>
              <a:rPr lang="ja-JP" altLang="en-US" sz="1400" dirty="0"/>
              <a:t>セ）変更の管理に関する業務</a:t>
            </a:r>
          </a:p>
          <a:p>
            <a:pPr marL="0" indent="0">
              <a:buNone/>
            </a:pPr>
            <a:r>
              <a:rPr lang="ja-JP" altLang="en-US" sz="1400" dirty="0"/>
              <a:t>ソ）逸脱の管理に関する業務</a:t>
            </a:r>
          </a:p>
          <a:p>
            <a:pPr marL="0" indent="0">
              <a:buNone/>
            </a:pPr>
            <a:r>
              <a:rPr lang="ja-JP" altLang="en-US" sz="1400" dirty="0"/>
              <a:t>タ）品質等に関する情報及び品質不良等の処理に関する業務</a:t>
            </a:r>
          </a:p>
          <a:p>
            <a:pPr marL="0" indent="0">
              <a:buNone/>
            </a:pPr>
            <a:r>
              <a:rPr lang="ja-JP" altLang="en-US" sz="1400" dirty="0"/>
              <a:t>チ）回収処理に関する業務</a:t>
            </a:r>
          </a:p>
          <a:p>
            <a:pPr marL="0" indent="0">
              <a:buNone/>
            </a:pPr>
            <a:r>
              <a:rPr lang="ja-JP" altLang="en-US" sz="1400" dirty="0"/>
              <a:t>ツ）従前の自己点検結果に基づき採られた改善措置</a:t>
            </a:r>
          </a:p>
          <a:p>
            <a:pPr marL="0" indent="0">
              <a:buNone/>
            </a:pPr>
            <a:r>
              <a:rPr lang="ja-JP" altLang="en-US" sz="1400" dirty="0"/>
              <a:t>テ）教育訓練に関する業務</a:t>
            </a:r>
          </a:p>
          <a:p>
            <a:pPr marL="0" indent="0">
              <a:buNone/>
            </a:pPr>
            <a:r>
              <a:rPr lang="ja-JP" altLang="en-US" sz="1400" dirty="0"/>
              <a:t>ト）文書及び記録の管理に関する業務</a:t>
            </a:r>
            <a:endParaRPr lang="en-US" altLang="ja-JP" sz="1400" dirty="0"/>
          </a:p>
          <a:p>
            <a:pPr marL="0" indent="0">
              <a:buNone/>
            </a:pPr>
            <a:r>
              <a:rPr lang="ja-JP" altLang="en-US" sz="1400" dirty="0">
                <a:solidFill>
                  <a:srgbClr val="FF0000"/>
                </a:solidFill>
              </a:rPr>
              <a:t>ナ）承認事項との製造実態整合性確認の記録</a:t>
            </a:r>
          </a:p>
        </p:txBody>
      </p:sp>
      <p:pic>
        <p:nvPicPr>
          <p:cNvPr id="3" name="図 2">
            <a:extLst>
              <a:ext uri="{FF2B5EF4-FFF2-40B4-BE49-F238E27FC236}">
                <a16:creationId xmlns:a16="http://schemas.microsoft.com/office/drawing/2014/main" id="{91EBF56F-20E8-43D8-A4E1-F261CAAA1F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5208" y="3841347"/>
            <a:ext cx="1892834" cy="2564904"/>
          </a:xfrm>
          <a:prstGeom prst="rect">
            <a:avLst/>
          </a:prstGeom>
        </p:spPr>
      </p:pic>
    </p:spTree>
    <p:extLst>
      <p:ext uri="{BB962C8B-B14F-4D97-AF65-F5344CB8AC3E}">
        <p14:creationId xmlns:p14="http://schemas.microsoft.com/office/powerpoint/2010/main" val="60238021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891D74E-8D24-4FE5-8CDF-A44E099B4E0D}"/>
              </a:ext>
            </a:extLst>
          </p:cNvPr>
          <p:cNvSpPr>
            <a:spLocks noGrp="1"/>
          </p:cNvSpPr>
          <p:nvPr>
            <p:ph type="title"/>
          </p:nvPr>
        </p:nvSpPr>
        <p:spPr/>
        <p:txBody>
          <a:bodyPr/>
          <a:lstStyle/>
          <a:p>
            <a:r>
              <a:rPr lang="zh-TW" altLang="en-US" dirty="0"/>
              <a:t>（様式</a:t>
            </a:r>
            <a:r>
              <a:rPr lang="en-US" altLang="zh-TW" dirty="0"/>
              <a:t>10</a:t>
            </a:r>
            <a:r>
              <a:rPr lang="zh-TW" altLang="en-US" dirty="0"/>
              <a:t>）自己点検確認記録書</a:t>
            </a:r>
            <a:endParaRPr lang="ja-JP" altLang="en-US" dirty="0"/>
          </a:p>
        </p:txBody>
      </p:sp>
      <p:pic>
        <p:nvPicPr>
          <p:cNvPr id="7" name="図 6">
            <a:extLst>
              <a:ext uri="{FF2B5EF4-FFF2-40B4-BE49-F238E27FC236}">
                <a16:creationId xmlns:a16="http://schemas.microsoft.com/office/drawing/2014/main" id="{414ECE9E-E334-4664-8023-1671675136F1}"/>
              </a:ext>
            </a:extLst>
          </p:cNvPr>
          <p:cNvPicPr>
            <a:picLocks noChangeAspect="1"/>
          </p:cNvPicPr>
          <p:nvPr/>
        </p:nvPicPr>
        <p:blipFill>
          <a:blip r:embed="rId2"/>
          <a:stretch>
            <a:fillRect/>
          </a:stretch>
        </p:blipFill>
        <p:spPr>
          <a:xfrm>
            <a:off x="5424380" y="1032309"/>
            <a:ext cx="3986320" cy="5589153"/>
          </a:xfrm>
          <a:prstGeom prst="rect">
            <a:avLst/>
          </a:prstGeom>
          <a:ln>
            <a:solidFill>
              <a:schemeClr val="tx1"/>
            </a:solidFill>
          </a:ln>
        </p:spPr>
      </p:pic>
      <p:sp>
        <p:nvSpPr>
          <p:cNvPr id="9" name="テキスト プレースホルダー 3">
            <a:extLst>
              <a:ext uri="{FF2B5EF4-FFF2-40B4-BE49-F238E27FC236}">
                <a16:creationId xmlns:a16="http://schemas.microsoft.com/office/drawing/2014/main" id="{0C47FDD8-EBAB-4963-AAB5-4209F1C6BAD3}"/>
              </a:ext>
            </a:extLst>
          </p:cNvPr>
          <p:cNvSpPr>
            <a:spLocks noGrp="1"/>
          </p:cNvSpPr>
          <p:nvPr>
            <p:ph type="body" sz="quarter" idx="10"/>
          </p:nvPr>
        </p:nvSpPr>
        <p:spPr>
          <a:xfrm>
            <a:off x="473856" y="2170701"/>
            <a:ext cx="4765001" cy="3312368"/>
          </a:xfrm>
        </p:spPr>
        <p:txBody>
          <a:bodyPr/>
          <a:lstStyle/>
          <a:p>
            <a:pPr marL="0" indent="0">
              <a:buNone/>
            </a:pPr>
            <a:r>
              <a:rPr lang="ja-JP" altLang="en-US" sz="2400" dirty="0"/>
              <a:t>自己点検実施者は「</a:t>
            </a:r>
            <a:r>
              <a:rPr lang="zh-TW" altLang="en-US" sz="2400" dirty="0"/>
              <a:t>（様式</a:t>
            </a:r>
            <a:r>
              <a:rPr lang="en-US" altLang="zh-TW" sz="2400" dirty="0"/>
              <a:t>10</a:t>
            </a:r>
            <a:r>
              <a:rPr lang="zh-TW" altLang="en-US" sz="2400" dirty="0"/>
              <a:t>）自己点検確認記録書</a:t>
            </a:r>
            <a:r>
              <a:rPr lang="ja-JP" altLang="en-US" sz="2400" dirty="0"/>
              <a:t>」を使用して記録し、自己点検責任者へ提出します。</a:t>
            </a:r>
            <a:endParaRPr lang="en-US" altLang="ja-JP" sz="2400" dirty="0"/>
          </a:p>
          <a:p>
            <a:pPr marL="0" indent="0">
              <a:buNone/>
            </a:pPr>
            <a:endParaRPr lang="en-US" altLang="ja-JP" sz="2400" dirty="0"/>
          </a:p>
          <a:p>
            <a:pPr marL="0" indent="0">
              <a:buNone/>
            </a:pPr>
            <a:r>
              <a:rPr lang="en-US" altLang="ja-JP" sz="2400" dirty="0"/>
              <a:t>※2021</a:t>
            </a:r>
            <a:r>
              <a:rPr lang="ja-JP" altLang="en-US" sz="2400" dirty="0"/>
              <a:t>年</a:t>
            </a:r>
            <a:r>
              <a:rPr lang="en-US" altLang="ja-JP" sz="2400" dirty="0"/>
              <a:t>12</a:t>
            </a:r>
            <a:r>
              <a:rPr lang="ja-JP" altLang="en-US" sz="2400" dirty="0"/>
              <a:t>月</a:t>
            </a:r>
            <a:r>
              <a:rPr lang="en-US" altLang="ja-JP" sz="2400" dirty="0"/>
              <a:t>21</a:t>
            </a:r>
            <a:r>
              <a:rPr lang="ja-JP" altLang="en-US" sz="2400" dirty="0"/>
              <a:t>日施行予定</a:t>
            </a:r>
          </a:p>
        </p:txBody>
      </p:sp>
    </p:spTree>
    <p:extLst>
      <p:ext uri="{BB962C8B-B14F-4D97-AF65-F5344CB8AC3E}">
        <p14:creationId xmlns:p14="http://schemas.microsoft.com/office/powerpoint/2010/main" val="792355593"/>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3921F6-08B1-4F38-8BCE-7F596ED10D8F}"/>
              </a:ext>
            </a:extLst>
          </p:cNvPr>
          <p:cNvSpPr>
            <a:spLocks noGrp="1"/>
          </p:cNvSpPr>
          <p:nvPr>
            <p:ph type="title"/>
          </p:nvPr>
        </p:nvSpPr>
        <p:spPr/>
        <p:txBody>
          <a:bodyPr/>
          <a:lstStyle/>
          <a:p>
            <a:r>
              <a:rPr lang="en-US" altLang="ja-JP" dirty="0"/>
              <a:t>GMP</a:t>
            </a:r>
            <a:r>
              <a:rPr lang="ja-JP" altLang="en-US" dirty="0"/>
              <a:t>パトロール</a:t>
            </a:r>
          </a:p>
        </p:txBody>
      </p:sp>
      <p:sp>
        <p:nvSpPr>
          <p:cNvPr id="4" name="テキスト プレースホルダー 3">
            <a:extLst>
              <a:ext uri="{FF2B5EF4-FFF2-40B4-BE49-F238E27FC236}">
                <a16:creationId xmlns:a16="http://schemas.microsoft.com/office/drawing/2014/main" id="{D8A51538-E303-47FE-8C3A-E2EA250B581C}"/>
              </a:ext>
            </a:extLst>
          </p:cNvPr>
          <p:cNvSpPr>
            <a:spLocks noGrp="1"/>
          </p:cNvSpPr>
          <p:nvPr>
            <p:ph type="body" sz="quarter" idx="10"/>
          </p:nvPr>
        </p:nvSpPr>
        <p:spPr>
          <a:xfrm>
            <a:off x="476031" y="1340768"/>
            <a:ext cx="8915400" cy="3312368"/>
          </a:xfrm>
        </p:spPr>
        <p:txBody>
          <a:bodyPr/>
          <a:lstStyle/>
          <a:p>
            <a:pPr marL="0" indent="0">
              <a:buNone/>
            </a:pPr>
            <a:r>
              <a:rPr lang="ja-JP" altLang="en-US" sz="2400" dirty="0"/>
              <a:t>自己点検責任者は、自己点検の年間計画以外に、必要と判断される点検をタイムリーに実施するため、点検する品目、その範囲を選定して点検を実施できることとし、これを</a:t>
            </a:r>
            <a:r>
              <a:rPr lang="en-US" altLang="ja-JP" sz="2400" dirty="0"/>
              <a:t>GMP</a:t>
            </a:r>
            <a:r>
              <a:rPr lang="ja-JP" altLang="en-US" sz="2400" dirty="0"/>
              <a:t>パトロールと呼ぶ。</a:t>
            </a:r>
          </a:p>
          <a:p>
            <a:pPr marL="0" indent="0">
              <a:buNone/>
            </a:pPr>
            <a:r>
              <a:rPr lang="ja-JP" altLang="en-US" sz="2400" dirty="0"/>
              <a:t>ＧＭＰパトロールは、医薬品製造業者、延岡医薬工場ＧＭＰ体制における職責を有する者、品質保証（ＱＡ）スタッフ、及び、自己点検責任者が必要と認めた者の中から、自己点検責任者が指名した者によって実施することができるものとする。</a:t>
            </a:r>
          </a:p>
        </p:txBody>
      </p:sp>
      <p:pic>
        <p:nvPicPr>
          <p:cNvPr id="5" name="図 4" descr="おもちゃ, 人形, 時計 が含まれている画像&#10;&#10;自動的に生成された説明">
            <a:extLst>
              <a:ext uri="{FF2B5EF4-FFF2-40B4-BE49-F238E27FC236}">
                <a16:creationId xmlns:a16="http://schemas.microsoft.com/office/drawing/2014/main" id="{0FDF499E-EE71-4044-8071-F4912DEB2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9144" y="4077072"/>
            <a:ext cx="2263733" cy="2348880"/>
          </a:xfrm>
          <a:prstGeom prst="rect">
            <a:avLst/>
          </a:prstGeom>
        </p:spPr>
      </p:pic>
    </p:spTree>
    <p:extLst>
      <p:ext uri="{BB962C8B-B14F-4D97-AF65-F5344CB8AC3E}">
        <p14:creationId xmlns:p14="http://schemas.microsoft.com/office/powerpoint/2010/main" val="337643560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3921F6-08B1-4F38-8BCE-7F596ED10D8F}"/>
              </a:ext>
            </a:extLst>
          </p:cNvPr>
          <p:cNvSpPr>
            <a:spLocks noGrp="1"/>
          </p:cNvSpPr>
          <p:nvPr>
            <p:ph type="title"/>
          </p:nvPr>
        </p:nvSpPr>
        <p:spPr/>
        <p:txBody>
          <a:bodyPr/>
          <a:lstStyle/>
          <a:p>
            <a:r>
              <a:rPr lang="ja-JP" altLang="en-US" dirty="0"/>
              <a:t>模擬回収</a:t>
            </a:r>
          </a:p>
        </p:txBody>
      </p:sp>
      <p:sp>
        <p:nvSpPr>
          <p:cNvPr id="4" name="テキスト プレースホルダー 3">
            <a:extLst>
              <a:ext uri="{FF2B5EF4-FFF2-40B4-BE49-F238E27FC236}">
                <a16:creationId xmlns:a16="http://schemas.microsoft.com/office/drawing/2014/main" id="{D8A51538-E303-47FE-8C3A-E2EA250B581C}"/>
              </a:ext>
            </a:extLst>
          </p:cNvPr>
          <p:cNvSpPr>
            <a:spLocks noGrp="1"/>
          </p:cNvSpPr>
          <p:nvPr>
            <p:ph type="body" sz="quarter" idx="10"/>
          </p:nvPr>
        </p:nvSpPr>
        <p:spPr>
          <a:xfrm>
            <a:off x="470994" y="1124744"/>
            <a:ext cx="9085481" cy="4968552"/>
          </a:xfrm>
        </p:spPr>
        <p:txBody>
          <a:bodyPr/>
          <a:lstStyle/>
          <a:p>
            <a:pPr marL="0" indent="0">
              <a:buNone/>
            </a:pPr>
            <a:r>
              <a:rPr lang="ja-JP" altLang="en-US" sz="2400" dirty="0"/>
              <a:t>延岡医薬工場の自己点検の一部として、「品質等に関する情報及び品質不良等の処理手順書」（文書管理番号：</a:t>
            </a:r>
            <a:r>
              <a:rPr lang="en-US" altLang="ja-JP" sz="2400" dirty="0"/>
              <a:t>M2NB01090000</a:t>
            </a:r>
            <a:r>
              <a:rPr lang="ja-JP" altLang="en-US" sz="2400" dirty="0"/>
              <a:t>）及び「回収処理手順書」（文書管理番号：</a:t>
            </a:r>
            <a:r>
              <a:rPr lang="en-US" altLang="ja-JP" sz="2400" dirty="0"/>
              <a:t>M2NB01100000</a:t>
            </a:r>
            <a:r>
              <a:rPr lang="ja-JP" altLang="en-US" sz="2400" dirty="0"/>
              <a:t>）に定める品質情報の受領～回収の手順の検証として、模擬回収を</a:t>
            </a:r>
            <a:r>
              <a:rPr lang="ja-JP" altLang="en-US" sz="2400" dirty="0">
                <a:solidFill>
                  <a:srgbClr val="FF0000"/>
                </a:solidFill>
              </a:rPr>
              <a:t>３年毎</a:t>
            </a:r>
            <a:r>
              <a:rPr lang="ja-JP" altLang="en-US" sz="2400" dirty="0"/>
              <a:t>に実施する。</a:t>
            </a:r>
            <a:endParaRPr lang="en-US" altLang="ja-JP" sz="2400" dirty="0"/>
          </a:p>
          <a:p>
            <a:pPr marL="0" indent="0">
              <a:buNone/>
            </a:pPr>
            <a:endParaRPr lang="en-US" altLang="ja-JP" sz="2400" dirty="0"/>
          </a:p>
          <a:p>
            <a:pPr marL="0" indent="0">
              <a:buNone/>
            </a:pPr>
            <a:r>
              <a:rPr lang="ja-JP" altLang="en-US" sz="2400" dirty="0"/>
              <a:t>品目及びロットの選定においては、以下に示す例を参考に決定する。</a:t>
            </a:r>
          </a:p>
          <a:p>
            <a:pPr marL="0" indent="0">
              <a:buNone/>
            </a:pPr>
            <a:r>
              <a:rPr lang="ja-JP" altLang="en-US" sz="2400" dirty="0"/>
              <a:t>①　延岡医薬工場を代表する品目。</a:t>
            </a:r>
          </a:p>
          <a:p>
            <a:pPr marL="0" indent="0">
              <a:buNone/>
            </a:pPr>
            <a:r>
              <a:rPr lang="ja-JP" altLang="en-US" sz="2400" dirty="0"/>
              <a:t>②　多数の顧客に出荷した品目またはロットなど、回収処理が発生した場   </a:t>
            </a:r>
            <a:endParaRPr lang="en-US" altLang="ja-JP" sz="2400" dirty="0"/>
          </a:p>
          <a:p>
            <a:pPr marL="0" indent="0">
              <a:buNone/>
            </a:pPr>
            <a:r>
              <a:rPr lang="ja-JP" altLang="en-US" sz="2400" dirty="0"/>
              <a:t>         合に、影響及び波及が大きいもの。</a:t>
            </a:r>
          </a:p>
          <a:p>
            <a:pPr marL="0" indent="0">
              <a:buNone/>
            </a:pPr>
            <a:r>
              <a:rPr lang="ja-JP" altLang="en-US" sz="2400" dirty="0"/>
              <a:t>③    上記①～②に該当しない品目であっても、自己点検責任者が必要と</a:t>
            </a:r>
            <a:endParaRPr lang="en-US" altLang="ja-JP" sz="2400" dirty="0"/>
          </a:p>
          <a:p>
            <a:pPr marL="0" indent="0">
              <a:buNone/>
            </a:pPr>
            <a:r>
              <a:rPr lang="ja-JP" altLang="en-US" sz="2400" dirty="0"/>
              <a:t>         判断した品目</a:t>
            </a:r>
          </a:p>
          <a:p>
            <a:pPr marL="0" indent="0">
              <a:buNone/>
            </a:pPr>
            <a:endParaRPr lang="ja-JP" altLang="en-US" sz="2400" dirty="0"/>
          </a:p>
        </p:txBody>
      </p:sp>
      <p:pic>
        <p:nvPicPr>
          <p:cNvPr id="6" name="図 5">
            <a:extLst>
              <a:ext uri="{FF2B5EF4-FFF2-40B4-BE49-F238E27FC236}">
                <a16:creationId xmlns:a16="http://schemas.microsoft.com/office/drawing/2014/main" id="{AAE360F2-8157-44DE-845E-C48EFE2041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5288" y="5422912"/>
            <a:ext cx="1163116" cy="1340768"/>
          </a:xfrm>
          <a:prstGeom prst="rect">
            <a:avLst/>
          </a:prstGeom>
        </p:spPr>
      </p:pic>
    </p:spTree>
    <p:extLst>
      <p:ext uri="{BB962C8B-B14F-4D97-AF65-F5344CB8AC3E}">
        <p14:creationId xmlns:p14="http://schemas.microsoft.com/office/powerpoint/2010/main" val="3211228159"/>
      </p:ext>
    </p:extLst>
  </p:cSld>
  <p:clrMapOvr>
    <a:masterClrMapping/>
  </p:clrMapOvr>
  <p:transition spd="slow">
    <p:wipe dir="r"/>
  </p:transition>
</p:sld>
</file>

<file path=ppt/theme/theme1.xml><?xml version="1.0" encoding="utf-8"?>
<a:theme xmlns:a="http://schemas.openxmlformats.org/drawingml/2006/main" name="2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デザインの設定">
  <a:themeElements>
    <a:clrScheme name="Asahi Kasei">
      <a:dk1>
        <a:srgbClr val="000000"/>
      </a:dk1>
      <a:lt1>
        <a:srgbClr val="FFFFFF"/>
      </a:lt1>
      <a:dk2>
        <a:srgbClr val="F5A200"/>
      </a:dk2>
      <a:lt2>
        <a:srgbClr val="005BAC"/>
      </a:lt2>
      <a:accent1>
        <a:srgbClr val="5185C5"/>
      </a:accent1>
      <a:accent2>
        <a:srgbClr val="AFC0E3"/>
      </a:accent2>
      <a:accent3>
        <a:srgbClr val="A8D182"/>
      </a:accent3>
      <a:accent4>
        <a:srgbClr val="64C0AB"/>
      </a:accent4>
      <a:accent5>
        <a:srgbClr val="BFC0C0"/>
      </a:accent5>
      <a:accent6>
        <a:srgbClr val="FFDB3F"/>
      </a:accent6>
      <a:hlink>
        <a:srgbClr val="9FA0A0"/>
      </a:hlink>
      <a:folHlink>
        <a:srgbClr val="CC7DB1"/>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2687</TotalTime>
  <Words>1601</Words>
  <Application>Microsoft Office PowerPoint</Application>
  <PresentationFormat>A4 210 x 297 mm</PresentationFormat>
  <Paragraphs>126</Paragraphs>
  <Slides>17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6</vt:i4>
      </vt:variant>
      <vt:variant>
        <vt:lpstr>スライド タイトル</vt:lpstr>
      </vt:variant>
      <vt:variant>
        <vt:i4>17</vt:i4>
      </vt:variant>
    </vt:vector>
  </HeadingPairs>
  <TitlesOfParts>
    <vt:vector size="28" baseType="lpstr">
      <vt:lpstr>Noto Sans CJK JP Bold</vt:lpstr>
      <vt:lpstr>SimHei</vt:lpstr>
      <vt:lpstr>游明朝</vt:lpstr>
      <vt:lpstr>Arial</vt:lpstr>
      <vt:lpstr>Calibri</vt:lpstr>
      <vt:lpstr>2_デザインの設定</vt:lpstr>
      <vt:lpstr>デザインの設定</vt:lpstr>
      <vt:lpstr>1_デザインの設定</vt:lpstr>
      <vt:lpstr>3_デザインの設定</vt:lpstr>
      <vt:lpstr>4_デザインの設定</vt:lpstr>
      <vt:lpstr>5_デザインの設定</vt:lpstr>
      <vt:lpstr>自己点検手順書の概要</vt:lpstr>
      <vt:lpstr>そもそも論ですが</vt:lpstr>
      <vt:lpstr>自己点検手順書の目的</vt:lpstr>
      <vt:lpstr>定義</vt:lpstr>
      <vt:lpstr>自己点検の手順</vt:lpstr>
      <vt:lpstr>自己点検のチェック項目</vt:lpstr>
      <vt:lpstr>（様式10）自己点検確認記録書</vt:lpstr>
      <vt:lpstr>GMPパトロール</vt:lpstr>
      <vt:lpstr>模擬回収</vt:lpstr>
      <vt:lpstr>ちょっとだけお金の話</vt:lpstr>
      <vt:lpstr>財務三表</vt:lpstr>
      <vt:lpstr>貸借対照表（Balance Sheet：B/L）</vt:lpstr>
      <vt:lpstr>損益計算書（Profit and Loss Statement：P/L）</vt:lpstr>
      <vt:lpstr>キャッシュフロー計算書（Statements of Cash Flows：C/F）</vt:lpstr>
      <vt:lpstr>損益計算書から読み解く売り上げ原価の仕組み</vt:lpstr>
      <vt:lpstr>原価が上がると利益は下がるので要注意</vt:lpstr>
      <vt:lpstr>CVP分析</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旭化成グループ</dc:title>
  <dc:creator>旭化成グループ</dc:creator>
  <cp:lastModifiedBy>矢野　雅也(Yano, Masaya)</cp:lastModifiedBy>
  <cp:revision>216</cp:revision>
  <cp:lastPrinted>2019-06-11T01:57:03Z</cp:lastPrinted>
  <dcterms:created xsi:type="dcterms:W3CDTF">2016-08-26T06:33:31Z</dcterms:created>
  <dcterms:modified xsi:type="dcterms:W3CDTF">2021-12-14T07:28:02Z</dcterms:modified>
</cp:coreProperties>
</file>