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994" r:id="rId2"/>
    <p:sldId id="977" r:id="rId3"/>
    <p:sldId id="982" r:id="rId4"/>
    <p:sldId id="996" r:id="rId5"/>
    <p:sldId id="791" r:id="rId6"/>
    <p:sldId id="997" r:id="rId7"/>
    <p:sldId id="998" r:id="rId8"/>
    <p:sldId id="999" r:id="rId9"/>
    <p:sldId id="995" r:id="rId10"/>
    <p:sldId id="800" r:id="rId11"/>
    <p:sldId id="100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2CE"/>
    <a:srgbClr val="4472C4"/>
    <a:srgbClr val="E2F0D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81" d="100"/>
          <a:sy n="81" d="100"/>
        </p:scale>
        <p:origin x="22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2024&#24180;&#24230;&#21512;&#26684;&#32773;&#38598;&#3533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2024&#24180;&#24230;&#21512;&#26684;&#32773;&#38598;&#3533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2024&#24180;&#24230;&#21512;&#26684;&#32773;&#38598;&#3533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2024&#24180;&#24230;&#21512;&#26684;&#32773;&#38598;&#3533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まとめ!$C$3</c:f>
              <c:strCache>
                <c:ptCount val="1"/>
                <c:pt idx="0">
                  <c:v>合格報告者数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FC-4601-A518-66D8F6482E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FC-4601-A518-66D8F6482E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FC-4601-A518-66D8F6482E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FC-4601-A518-66D8F6482E8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EFC-4601-A518-66D8F6482E85}"/>
              </c:ext>
            </c:extLst>
          </c:dPt>
          <c:dLbls>
            <c:dLbl>
              <c:idx val="0"/>
              <c:layout>
                <c:manualLayout>
                  <c:x val="-0.21062777534278873"/>
                  <c:y val="-0.120937294606113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FC-4601-A518-66D8F6482E85}"/>
                </c:ext>
              </c:extLst>
            </c:dLbl>
            <c:dLbl>
              <c:idx val="1"/>
              <c:layout>
                <c:manualLayout>
                  <c:x val="0.13818371682690578"/>
                  <c:y val="-4.7496570566182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62883106535312"/>
                      <c:h val="0.169314639960976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FC-4601-A518-66D8F6482E8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EFC-4601-A518-66D8F6482E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まとめ!$B$4:$B$8</c:f>
              <c:strCache>
                <c:ptCount val="5"/>
                <c:pt idx="0">
                  <c:v>情報セキュリティマネジメント</c:v>
                </c:pt>
                <c:pt idx="1">
                  <c:v>ITパスポート</c:v>
                </c:pt>
                <c:pt idx="2">
                  <c:v>QC検定2級</c:v>
                </c:pt>
                <c:pt idx="3">
                  <c:v>第一種衛生管理者</c:v>
                </c:pt>
                <c:pt idx="4">
                  <c:v>日商簿記二級</c:v>
                </c:pt>
              </c:strCache>
            </c:strRef>
          </c:cat>
          <c:val>
            <c:numRef>
              <c:f>まとめ!$C$4:$C$8</c:f>
              <c:numCache>
                <c:formatCode>General</c:formatCode>
                <c:ptCount val="5"/>
                <c:pt idx="0">
                  <c:v>55</c:v>
                </c:pt>
                <c:pt idx="1">
                  <c:v>27</c:v>
                </c:pt>
                <c:pt idx="2">
                  <c:v>8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EFC-4601-A518-66D8F6482E8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00" b="1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まとめ!$C$3</c:f>
              <c:strCache>
                <c:ptCount val="1"/>
                <c:pt idx="0">
                  <c:v>合格報告者数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まとめ!$B$4:$B$8</c:f>
              <c:strCache>
                <c:ptCount val="5"/>
                <c:pt idx="0">
                  <c:v>情報セキュリティマネジメント</c:v>
                </c:pt>
                <c:pt idx="1">
                  <c:v>ITパスポート</c:v>
                </c:pt>
                <c:pt idx="2">
                  <c:v>QC検定2級</c:v>
                </c:pt>
                <c:pt idx="3">
                  <c:v>第一種衛生管理者</c:v>
                </c:pt>
                <c:pt idx="4">
                  <c:v>日商簿記二級</c:v>
                </c:pt>
              </c:strCache>
            </c:strRef>
          </c:cat>
          <c:val>
            <c:numRef>
              <c:f>まとめ!$C$4:$C$8</c:f>
              <c:numCache>
                <c:formatCode>General</c:formatCode>
                <c:ptCount val="5"/>
                <c:pt idx="0">
                  <c:v>55</c:v>
                </c:pt>
                <c:pt idx="1">
                  <c:v>27</c:v>
                </c:pt>
                <c:pt idx="2">
                  <c:v>8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0B-48BC-AB09-3D196E94E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03267888"/>
        <c:axId val="803268248"/>
      </c:barChart>
      <c:catAx>
        <c:axId val="80326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268248"/>
        <c:crosses val="autoZero"/>
        <c:auto val="1"/>
        <c:lblAlgn val="ctr"/>
        <c:lblOffset val="100"/>
        <c:noMultiLvlLbl val="0"/>
      </c:catAx>
      <c:valAx>
        <c:axId val="803268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26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SGまとめ!$G$2</c:f>
              <c:strCache>
                <c:ptCount val="1"/>
                <c:pt idx="0">
                  <c:v>合格報告数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A8-4B57-B054-9E30F46564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A8-4B57-B054-9E30F46564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3A8-4B57-B054-9E30F46564EC}"/>
              </c:ext>
            </c:extLst>
          </c:dPt>
          <c:dLbls>
            <c:dLbl>
              <c:idx val="0"/>
              <c:layout>
                <c:manualLayout>
                  <c:x val="-0.19874826984082444"/>
                  <c:y val="-6.080542948251366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A8-4B57-B054-9E30F46564EC}"/>
                </c:ext>
              </c:extLst>
            </c:dLbl>
            <c:dLbl>
              <c:idx val="1"/>
              <c:layout>
                <c:manualLayout>
                  <c:x val="0.13298470637408338"/>
                  <c:y val="-4.028870601940562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A8-4B57-B054-9E30F46564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SGまとめ!$F$3:$F$5</c:f>
              <c:strCache>
                <c:ptCount val="3"/>
                <c:pt idx="0">
                  <c:v>男性（青山龍星）</c:v>
                </c:pt>
                <c:pt idx="1">
                  <c:v>ゆっくり</c:v>
                </c:pt>
                <c:pt idx="2">
                  <c:v>ずんだもん</c:v>
                </c:pt>
              </c:strCache>
            </c:strRef>
          </c:cat>
          <c:val>
            <c:numRef>
              <c:f>SGまとめ!$G$3:$G$5</c:f>
              <c:numCache>
                <c:formatCode>General</c:formatCode>
                <c:ptCount val="3"/>
                <c:pt idx="0">
                  <c:v>29</c:v>
                </c:pt>
                <c:pt idx="1">
                  <c:v>17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A8-4B57-B054-9E30F46564E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 b="1">
          <a:solidFill>
            <a:schemeClr val="bg1"/>
          </a:solidFill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IPまとめ!$G$2</c:f>
              <c:strCache>
                <c:ptCount val="1"/>
                <c:pt idx="0">
                  <c:v>合格報告数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2-4C22-A032-08F3D880DF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2-4C22-A032-08F3D880DF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2-4C22-A032-08F3D880DFD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322-4C22-A032-08F3D880DFDF}"/>
                </c:ext>
              </c:extLst>
            </c:dLbl>
            <c:dLbl>
              <c:idx val="1"/>
              <c:layout>
                <c:manualLayout>
                  <c:x val="0.16669257205779409"/>
                  <c:y val="-3.6786144121456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22-4C22-A032-08F3D880DFD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322-4C22-A032-08F3D880DF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IPまとめ!$F$3:$F$5</c:f>
              <c:strCache>
                <c:ptCount val="3"/>
                <c:pt idx="0">
                  <c:v>男性（青山龍星）</c:v>
                </c:pt>
                <c:pt idx="1">
                  <c:v>ゆっくり</c:v>
                </c:pt>
                <c:pt idx="2">
                  <c:v>ずんだもん</c:v>
                </c:pt>
              </c:strCache>
            </c:strRef>
          </c:cat>
          <c:val>
            <c:numRef>
              <c:f>IPまとめ!$G$3:$G$5</c:f>
              <c:numCache>
                <c:formatCode>General</c:formatCode>
                <c:ptCount val="3"/>
                <c:pt idx="0">
                  <c:v>13</c:v>
                </c:pt>
                <c:pt idx="1">
                  <c:v>11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22-4C22-A032-08F3D880DFD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32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5093520" y="2744662"/>
            <a:ext cx="658970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51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2024</a:t>
            </a:r>
            <a:r>
              <a:rPr lang="ja-JP" altLang="en-US" sz="51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年度</a:t>
            </a:r>
            <a:endParaRPr lang="en-US" altLang="ja-JP" sz="51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51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視聴者様合格報告</a:t>
            </a:r>
            <a:endParaRPr lang="en-US" altLang="ja-JP" sz="51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5100" b="1" kern="120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集計結果</a:t>
            </a:r>
            <a:endParaRPr lang="en-US" altLang="ja-JP" sz="5100" b="1" kern="120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7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D6573AC-2293-B93F-9284-B8E3E3499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19310"/>
              </p:ext>
            </p:extLst>
          </p:nvPr>
        </p:nvGraphicFramePr>
        <p:xfrm>
          <a:off x="870996" y="1713934"/>
          <a:ext cx="10605238" cy="149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238">
                  <a:extLst>
                    <a:ext uri="{9D8B030D-6E8A-4147-A177-3AD203B41FA5}">
                      <a16:colId xmlns:a16="http://schemas.microsoft.com/office/drawing/2014/main" val="3374897602"/>
                    </a:ext>
                  </a:extLst>
                </a:gridCol>
              </a:tblGrid>
              <a:tr h="53779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800" u="none" strike="noStrike" dirty="0">
                          <a:effectLst/>
                        </a:rPr>
                        <a:t>タイトル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497689"/>
                  </a:ext>
                </a:extLst>
              </a:tr>
              <a:tr h="96200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800" u="none" strike="noStrike" dirty="0">
                          <a:effectLst/>
                        </a:rPr>
                        <a:t>（ゆっくり）第一種衛生管理者試験に「独学一発合格」した方法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56345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DC5A497-9EAC-A3C2-1EA4-A7EBC7261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13605"/>
              </p:ext>
            </p:extLst>
          </p:nvPr>
        </p:nvGraphicFramePr>
        <p:xfrm>
          <a:off x="870996" y="3854358"/>
          <a:ext cx="10605238" cy="149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238">
                  <a:extLst>
                    <a:ext uri="{9D8B030D-6E8A-4147-A177-3AD203B41FA5}">
                      <a16:colId xmlns:a16="http://schemas.microsoft.com/office/drawing/2014/main" val="3374897602"/>
                    </a:ext>
                  </a:extLst>
                </a:gridCol>
              </a:tblGrid>
              <a:tr h="53779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800" u="none" strike="noStrike" dirty="0">
                          <a:effectLst/>
                        </a:rPr>
                        <a:t>タイトル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497689"/>
                  </a:ext>
                </a:extLst>
              </a:tr>
              <a:tr h="9620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none" strike="noStrike" dirty="0">
                          <a:effectLst/>
                        </a:rPr>
                        <a:t>【</a:t>
                      </a:r>
                      <a:r>
                        <a:rPr lang="ja-JP" altLang="en-US" sz="2800" u="none" strike="noStrike" dirty="0">
                          <a:effectLst/>
                        </a:rPr>
                        <a:t>工業簿記総まとめ</a:t>
                      </a:r>
                      <a:r>
                        <a:rPr lang="en-US" altLang="ja-JP" sz="2800" u="none" strike="noStrike" dirty="0">
                          <a:effectLst/>
                        </a:rPr>
                        <a:t>70</a:t>
                      </a:r>
                      <a:r>
                        <a:rPr lang="ja-JP" altLang="en-US" sz="2800" u="none" strike="noStrike" dirty="0">
                          <a:effectLst/>
                        </a:rPr>
                        <a:t>問</a:t>
                      </a:r>
                      <a:r>
                        <a:rPr lang="en-US" altLang="ja-JP" sz="2800" u="none" strike="noStrike" dirty="0">
                          <a:effectLst/>
                        </a:rPr>
                        <a:t>】</a:t>
                      </a:r>
                      <a:r>
                        <a:rPr lang="ja-JP" altLang="en-US" sz="2800" u="none" strike="noStrike" dirty="0">
                          <a:effectLst/>
                        </a:rPr>
                        <a:t>日商簿記</a:t>
                      </a:r>
                      <a:r>
                        <a:rPr lang="en-US" altLang="ja-JP" sz="2800" u="none" strike="noStrike" dirty="0">
                          <a:effectLst/>
                        </a:rPr>
                        <a:t>2</a:t>
                      </a:r>
                      <a:r>
                        <a:rPr lang="ja-JP" altLang="en-US" sz="2800" u="none" strike="noStrike" dirty="0">
                          <a:effectLst/>
                        </a:rPr>
                        <a:t>級 仕訳問題 聞き流し</a:t>
                      </a:r>
                      <a:r>
                        <a:rPr lang="en-US" altLang="ja-JP" sz="2800" u="none" strike="noStrike" dirty="0">
                          <a:effectLst/>
                        </a:rPr>
                        <a:t>【</a:t>
                      </a:r>
                      <a:r>
                        <a:rPr lang="ja-JP" altLang="en-US" sz="2800" u="none" strike="noStrike" dirty="0">
                          <a:effectLst/>
                        </a:rPr>
                        <a:t>睡眠学習</a:t>
                      </a:r>
                      <a:r>
                        <a:rPr lang="en-US" altLang="ja-JP" sz="2800" u="none" strike="noStrike" dirty="0">
                          <a:effectLst/>
                        </a:rPr>
                        <a:t>】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5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02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1B74B59-60EF-997C-813C-6330A62B1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B74B59-60EF-997C-813C-6330A62B1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0ED1B03-E1D2-23C3-2D08-877CFB5C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81291"/>
              </p:ext>
            </p:extLst>
          </p:nvPr>
        </p:nvGraphicFramePr>
        <p:xfrm>
          <a:off x="1333500" y="1197445"/>
          <a:ext cx="9525000" cy="446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0">
                  <a:extLst>
                    <a:ext uri="{9D8B030D-6E8A-4147-A177-3AD203B41FA5}">
                      <a16:colId xmlns:a16="http://schemas.microsoft.com/office/drawing/2014/main" val="3032624378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1043274042"/>
                    </a:ext>
                  </a:extLst>
                </a:gridCol>
              </a:tblGrid>
              <a:tr h="637587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3300" u="none" strike="noStrike" dirty="0">
                          <a:effectLst/>
                          <a:latin typeface="+mn-lt"/>
                        </a:rPr>
                        <a:t>種類</a:t>
                      </a:r>
                      <a:endParaRPr lang="ja-JP" alt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3300" u="none" strike="noStrike">
                          <a:effectLst/>
                          <a:latin typeface="+mn-lt"/>
                        </a:rPr>
                        <a:t>合格報告者数</a:t>
                      </a:r>
                      <a:endParaRPr lang="ja-JP" altLang="en-US" sz="3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extLst>
                  <a:ext uri="{0D108BD9-81ED-4DB2-BD59-A6C34878D82A}">
                    <a16:rowId xmlns:a16="http://schemas.microsoft.com/office/drawing/2014/main" val="2972113671"/>
                  </a:ext>
                </a:extLst>
              </a:tr>
              <a:tr h="637587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300" u="none" strike="noStrike" dirty="0">
                          <a:effectLst/>
                          <a:latin typeface="+mn-lt"/>
                        </a:rPr>
                        <a:t>情報セキュリティマネジメント</a:t>
                      </a:r>
                      <a:endParaRPr lang="ja-JP" alt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3300" u="none" strike="noStrike">
                          <a:effectLst/>
                          <a:latin typeface="+mn-lt"/>
                        </a:rPr>
                        <a:t>55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extLst>
                  <a:ext uri="{0D108BD9-81ED-4DB2-BD59-A6C34878D82A}">
                    <a16:rowId xmlns:a16="http://schemas.microsoft.com/office/drawing/2014/main" val="4062908930"/>
                  </a:ext>
                </a:extLst>
              </a:tr>
              <a:tr h="63758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  <a:latin typeface="+mn-lt"/>
                        </a:rPr>
                        <a:t>IT</a:t>
                      </a:r>
                      <a:r>
                        <a:rPr lang="ja-JP" altLang="en-US" sz="3300" u="none" strike="noStrike" dirty="0">
                          <a:effectLst/>
                          <a:latin typeface="+mn-lt"/>
                        </a:rPr>
                        <a:t>パスポート</a:t>
                      </a:r>
                      <a:endParaRPr lang="ja-JP" alt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3300" u="none" strike="noStrike">
                          <a:effectLst/>
                          <a:latin typeface="+mn-lt"/>
                        </a:rPr>
                        <a:t>27</a:t>
                      </a:r>
                      <a:endParaRPr lang="en-US" altLang="ja-JP" sz="3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extLst>
                  <a:ext uri="{0D108BD9-81ED-4DB2-BD59-A6C34878D82A}">
                    <a16:rowId xmlns:a16="http://schemas.microsoft.com/office/drawing/2014/main" val="1921456812"/>
                  </a:ext>
                </a:extLst>
              </a:tr>
              <a:tr h="63758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  <a:latin typeface="+mn-lt"/>
                        </a:rPr>
                        <a:t>QC</a:t>
                      </a:r>
                      <a:r>
                        <a:rPr lang="ja-JP" altLang="en-US" sz="3300" u="none" strike="noStrike" dirty="0">
                          <a:effectLst/>
                          <a:latin typeface="+mn-lt"/>
                        </a:rPr>
                        <a:t>検定</a:t>
                      </a:r>
                      <a:r>
                        <a:rPr lang="en-US" altLang="ja-JP" sz="3300" u="none" strike="noStrike" dirty="0">
                          <a:effectLst/>
                          <a:latin typeface="+mn-lt"/>
                        </a:rPr>
                        <a:t>2</a:t>
                      </a:r>
                      <a:r>
                        <a:rPr lang="ja-JP" altLang="en-US" sz="3300" u="none" strike="noStrike" dirty="0">
                          <a:effectLst/>
                          <a:latin typeface="+mn-lt"/>
                        </a:rPr>
                        <a:t>級</a:t>
                      </a:r>
                      <a:endParaRPr lang="ja-JP" alt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330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altLang="ja-JP" sz="3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extLst>
                  <a:ext uri="{0D108BD9-81ED-4DB2-BD59-A6C34878D82A}">
                    <a16:rowId xmlns:a16="http://schemas.microsoft.com/office/drawing/2014/main" val="4056248589"/>
                  </a:ext>
                </a:extLst>
              </a:tr>
              <a:tr h="637587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300" u="none" strike="noStrike" dirty="0">
                          <a:effectLst/>
                          <a:latin typeface="+mn-lt"/>
                        </a:rPr>
                        <a:t>第一種衛生管理者</a:t>
                      </a:r>
                      <a:endParaRPr lang="zh-TW" alt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33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altLang="ja-JP" sz="3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extLst>
                  <a:ext uri="{0D108BD9-81ED-4DB2-BD59-A6C34878D82A}">
                    <a16:rowId xmlns:a16="http://schemas.microsoft.com/office/drawing/2014/main" val="2696084091"/>
                  </a:ext>
                </a:extLst>
              </a:tr>
              <a:tr h="637587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300" u="none" strike="noStrike" dirty="0">
                          <a:effectLst/>
                          <a:latin typeface="+mn-lt"/>
                        </a:rPr>
                        <a:t>日商簿記二級</a:t>
                      </a:r>
                      <a:endParaRPr lang="zh-TW" alt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33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ja-JP" sz="3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extLst>
                  <a:ext uri="{0D108BD9-81ED-4DB2-BD59-A6C34878D82A}">
                    <a16:rowId xmlns:a16="http://schemas.microsoft.com/office/drawing/2014/main" val="2650588753"/>
                  </a:ext>
                </a:extLst>
              </a:tr>
              <a:tr h="637587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300" u="none" strike="noStrike" dirty="0">
                          <a:effectLst/>
                          <a:latin typeface="+mn-lt"/>
                        </a:rPr>
                        <a:t>合計</a:t>
                      </a:r>
                      <a:endParaRPr lang="ja-JP" alt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3300" u="none" strike="noStrike" dirty="0">
                          <a:effectLst/>
                          <a:latin typeface="+mn-lt"/>
                        </a:rPr>
                        <a:t>95</a:t>
                      </a:r>
                      <a:endParaRPr lang="en-US" altLang="ja-JP" sz="3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50" charset="-128"/>
                      </a:endParaRPr>
                    </a:p>
                  </a:txBody>
                  <a:tcPr marL="24939" marR="24939" marT="24939" marB="0" anchor="b"/>
                </a:tc>
                <a:extLst>
                  <a:ext uri="{0D108BD9-81ED-4DB2-BD59-A6C34878D82A}">
                    <a16:rowId xmlns:a16="http://schemas.microsoft.com/office/drawing/2014/main" val="34309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5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CEE6E93E-CF47-5178-7187-380551D6F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353035"/>
              </p:ext>
            </p:extLst>
          </p:nvPr>
        </p:nvGraphicFramePr>
        <p:xfrm>
          <a:off x="681105" y="1425352"/>
          <a:ext cx="4360047" cy="4366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C7F071B-69AB-E44C-D824-7743F3656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694137"/>
              </p:ext>
            </p:extLst>
          </p:nvPr>
        </p:nvGraphicFramePr>
        <p:xfrm>
          <a:off x="4828854" y="1471921"/>
          <a:ext cx="6840036" cy="4323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68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941B7B4-C023-2666-FC7E-332E9A3C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09" y="1284598"/>
            <a:ext cx="3346526" cy="1905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0B81D4-8B2D-8ACE-A678-0693F1E218F3}"/>
              </a:ext>
            </a:extLst>
          </p:cNvPr>
          <p:cNvSpPr txBox="1"/>
          <p:nvPr/>
        </p:nvSpPr>
        <p:spPr>
          <a:xfrm>
            <a:off x="4956424" y="1967491"/>
            <a:ext cx="5821167" cy="952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【BGM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無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男性ボイス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】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情報セキュリティマネジメント試験 重要用語聞き流し「網羅編」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【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シラバス 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Ver.4.0/2024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年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10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月以降対応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】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245DB3-189E-15EB-5858-2898522DA8CD}"/>
              </a:ext>
            </a:extLst>
          </p:cNvPr>
          <p:cNvSpPr txBox="1"/>
          <p:nvPr/>
        </p:nvSpPr>
        <p:spPr>
          <a:xfrm>
            <a:off x="5113962" y="2887504"/>
            <a:ext cx="3444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https://youtu.be/WF_yn48mqEc</a:t>
            </a:r>
          </a:p>
        </p:txBody>
      </p:sp>
      <p:pic>
        <p:nvPicPr>
          <p:cNvPr id="11" name="図 10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215C168-754A-A2B9-1AC7-30C6562A5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09" y="3734962"/>
            <a:ext cx="3280258" cy="183893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994F8B-657D-3C45-DB4C-4C8C635819FC}"/>
              </a:ext>
            </a:extLst>
          </p:cNvPr>
          <p:cNvSpPr txBox="1"/>
          <p:nvPr/>
        </p:nvSpPr>
        <p:spPr>
          <a:xfrm>
            <a:off x="5113962" y="448305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【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男性ボイス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】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情報セキュリティマネジメント 重要用語 聞き流し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【2024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年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5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月作成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】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B78FC48-81D5-5BCB-A0A9-0A1620A99D83}"/>
              </a:ext>
            </a:extLst>
          </p:cNvPr>
          <p:cNvSpPr txBox="1"/>
          <p:nvPr/>
        </p:nvSpPr>
        <p:spPr>
          <a:xfrm>
            <a:off x="5113962" y="5196476"/>
            <a:ext cx="3598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https://youtu.be/KapsybKTgRk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BA9571-14F8-8184-2B44-034B8D730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02" y="1168921"/>
            <a:ext cx="658989" cy="72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696C29-B86F-C3A8-D135-92F1612A49BC}"/>
              </a:ext>
            </a:extLst>
          </p:cNvPr>
          <p:cNvSpPr txBox="1"/>
          <p:nvPr/>
        </p:nvSpPr>
        <p:spPr>
          <a:xfrm>
            <a:off x="5893514" y="1383103"/>
            <a:ext cx="1019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第一位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CF0566-F2F9-9550-E68B-E6C9D8C4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02" y="3665751"/>
            <a:ext cx="735887" cy="8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15EEAA-B221-701E-8BB9-888EF93709F4}"/>
              </a:ext>
            </a:extLst>
          </p:cNvPr>
          <p:cNvSpPr txBox="1"/>
          <p:nvPr/>
        </p:nvSpPr>
        <p:spPr>
          <a:xfrm>
            <a:off x="5901060" y="3949414"/>
            <a:ext cx="1019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2E02CE"/>
                </a:solidFill>
              </a:rPr>
              <a:t>第二位</a:t>
            </a:r>
            <a:endParaRPr lang="en-US" altLang="ja-JP" sz="2000" b="1" dirty="0">
              <a:solidFill>
                <a:srgbClr val="2E02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1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AD3CABC2-6151-3F97-27A6-DBD0BA85FF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05795"/>
              </p:ext>
            </p:extLst>
          </p:nvPr>
        </p:nvGraphicFramePr>
        <p:xfrm>
          <a:off x="643467" y="915685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AFE337-7348-1993-5453-035A2D76054F}"/>
              </a:ext>
            </a:extLst>
          </p:cNvPr>
          <p:cNvSpPr txBox="1"/>
          <p:nvPr/>
        </p:nvSpPr>
        <p:spPr>
          <a:xfrm>
            <a:off x="1785183" y="448030"/>
            <a:ext cx="7571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情報セキュリティマネジメント試験 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389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0B81D4-8B2D-8ACE-A678-0693F1E218F3}"/>
              </a:ext>
            </a:extLst>
          </p:cNvPr>
          <p:cNvSpPr txBox="1"/>
          <p:nvPr/>
        </p:nvSpPr>
        <p:spPr>
          <a:xfrm>
            <a:off x="4956424" y="2012193"/>
            <a:ext cx="5821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【2024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年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7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月修正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】IT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パスポート 重要用語 聞き流し 「まとめ」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【</a:t>
            </a:r>
            <a:r>
              <a:rPr lang="ja-JP" altLang="en-US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男性ボイス</a:t>
            </a:r>
            <a:r>
              <a:rPr lang="en-US" altLang="ja-JP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】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245DB3-189E-15EB-5858-2898522DA8CD}"/>
              </a:ext>
            </a:extLst>
          </p:cNvPr>
          <p:cNvSpPr txBox="1"/>
          <p:nvPr/>
        </p:nvSpPr>
        <p:spPr>
          <a:xfrm>
            <a:off x="5113962" y="2784484"/>
            <a:ext cx="3444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https://youtu.be/rCiQWqWNBXo</a:t>
            </a:r>
            <a:endParaRPr lang="ja-JP" alt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BA9571-14F8-8184-2B44-034B8D730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02" y="1168921"/>
            <a:ext cx="658989" cy="72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696C29-B86F-C3A8-D135-92F1612A49BC}"/>
              </a:ext>
            </a:extLst>
          </p:cNvPr>
          <p:cNvSpPr txBox="1"/>
          <p:nvPr/>
        </p:nvSpPr>
        <p:spPr>
          <a:xfrm>
            <a:off x="5893514" y="1383103"/>
            <a:ext cx="1019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第一位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3099982-38CD-6801-D15C-6FDC5C168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09" y="1308956"/>
            <a:ext cx="3280258" cy="1814082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EBE3389-31F7-27FC-72E0-50CC02CB9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26344"/>
              </p:ext>
            </p:extLst>
          </p:nvPr>
        </p:nvGraphicFramePr>
        <p:xfrm>
          <a:off x="1140065" y="3491907"/>
          <a:ext cx="10140960" cy="2057137"/>
        </p:xfrm>
        <a:graphic>
          <a:graphicData uri="http://schemas.openxmlformats.org/drawingml/2006/table">
            <a:tbl>
              <a:tblPr/>
              <a:tblGrid>
                <a:gridCol w="7745571">
                  <a:extLst>
                    <a:ext uri="{9D8B030D-6E8A-4147-A177-3AD203B41FA5}">
                      <a16:colId xmlns:a16="http://schemas.microsoft.com/office/drawing/2014/main" val="2530382704"/>
                    </a:ext>
                  </a:extLst>
                </a:gridCol>
                <a:gridCol w="932337">
                  <a:extLst>
                    <a:ext uri="{9D8B030D-6E8A-4147-A177-3AD203B41FA5}">
                      <a16:colId xmlns:a16="http://schemas.microsoft.com/office/drawing/2014/main" val="1286181350"/>
                    </a:ext>
                  </a:extLst>
                </a:gridCol>
                <a:gridCol w="1463052">
                  <a:extLst>
                    <a:ext uri="{9D8B030D-6E8A-4147-A177-3AD203B41FA5}">
                      <a16:colId xmlns:a16="http://schemas.microsoft.com/office/drawing/2014/main" val="1656502856"/>
                    </a:ext>
                  </a:extLst>
                </a:gridCol>
              </a:tblGrid>
              <a:tr h="339629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動画のタイトル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合格報告数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声の種類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007652"/>
                  </a:ext>
                </a:extLst>
              </a:tr>
              <a:tr h="33962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【2024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年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月修正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】IT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パスポート 重要用語 聞き流し 「まとめ」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男性ボイス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5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男性（青山龍星）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249220"/>
                  </a:ext>
                </a:extLst>
              </a:tr>
              <a:tr h="5191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【BGM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無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】IT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パスポート テクノロジ系用語 聞き流し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【2024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年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月以降適用、語呂合わせ、シラバス 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Ver.6.2】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ゆっくり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00666"/>
                  </a:ext>
                </a:extLst>
              </a:tr>
              <a:tr h="5191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【BGM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無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/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男性ボイス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】IT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パスポート 情報セキュリティ系用語 聞き流し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【2024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年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月以降適用、語呂合わせ、シラバス 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Ver.6.2】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男性（青山龍星）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736071"/>
                  </a:ext>
                </a:extLst>
              </a:tr>
              <a:tr h="33962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男性ボイス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】IT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パスポート試験 追加新用語 聞き流し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シラバス 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Ver.6.3/2024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年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月適用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男性（青山龍星）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36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141CC3F2-FCAF-DD4E-74D8-E1B66DE8B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31236"/>
              </p:ext>
            </p:extLst>
          </p:nvPr>
        </p:nvGraphicFramePr>
        <p:xfrm>
          <a:off x="643467" y="1143076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AFE337-7348-1993-5453-035A2D76054F}"/>
              </a:ext>
            </a:extLst>
          </p:cNvPr>
          <p:cNvSpPr txBox="1"/>
          <p:nvPr/>
        </p:nvSpPr>
        <p:spPr>
          <a:xfrm>
            <a:off x="1785183" y="448030"/>
            <a:ext cx="7571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IT</a:t>
            </a:r>
            <a:r>
              <a:rPr lang="ja-JP" altLang="en-US" sz="3200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パスポート試験 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330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349D668-CDBF-93DA-01F3-4B53FF11C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44502"/>
              </p:ext>
            </p:extLst>
          </p:nvPr>
        </p:nvGraphicFramePr>
        <p:xfrm>
          <a:off x="643467" y="812068"/>
          <a:ext cx="10905066" cy="5233869"/>
        </p:xfrm>
        <a:graphic>
          <a:graphicData uri="http://schemas.openxmlformats.org/drawingml/2006/table">
            <a:tbl>
              <a:tblPr firstRow="1" bandRow="1"/>
              <a:tblGrid>
                <a:gridCol w="10905066">
                  <a:extLst>
                    <a:ext uri="{9D8B030D-6E8A-4147-A177-3AD203B41FA5}">
                      <a16:colId xmlns:a16="http://schemas.microsoft.com/office/drawing/2014/main" val="1904128591"/>
                    </a:ext>
                  </a:extLst>
                </a:gridCol>
              </a:tblGrid>
              <a:tr h="51539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タイトル</a:t>
                      </a:r>
                    </a:p>
                  </a:txBody>
                  <a:tcPr marL="20159" marR="20159" marT="20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759743"/>
                  </a:ext>
                </a:extLst>
              </a:tr>
              <a:tr h="51539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視聴者様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SP】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品質管理検定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級 例題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40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問 聞き流し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【QC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検定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</a:t>
                      </a:r>
                    </a:p>
                  </a:txBody>
                  <a:tcPr marL="20159" marR="20159" marT="20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343904"/>
                  </a:ext>
                </a:extLst>
              </a:tr>
              <a:tr h="92192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【QC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検定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品質管理検定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級 実践編 重要用語 聞き流し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作業用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BGM】</a:t>
                      </a:r>
                    </a:p>
                  </a:txBody>
                  <a:tcPr marL="20159" marR="20159" marT="20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12451"/>
                  </a:ext>
                </a:extLst>
              </a:tr>
              <a:tr h="92192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男性ボイス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品質管理検定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級 ねらいの品質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/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できばえの品質など 例題付き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【QC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検定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</a:t>
                      </a:r>
                    </a:p>
                  </a:txBody>
                  <a:tcPr marL="20159" marR="20159" marT="20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886163"/>
                  </a:ext>
                </a:extLst>
              </a:tr>
              <a:tr h="92192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語呂合わせ・例題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品質管理検定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級 信頼性工学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直列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/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並列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/MTTR/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稼働率等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-【QC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検定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級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</a:t>
                      </a:r>
                    </a:p>
                  </a:txBody>
                  <a:tcPr marL="20159" marR="20159" marT="20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570019"/>
                  </a:ext>
                </a:extLst>
              </a:tr>
              <a:tr h="92192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【QC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検定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品質管理検定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級 新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QC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七つ道具 語呂合わせ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作業用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BGM】</a:t>
                      </a:r>
                    </a:p>
                  </a:txBody>
                  <a:tcPr marL="20159" marR="20159" marT="20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451669"/>
                  </a:ext>
                </a:extLst>
              </a:tr>
              <a:tr h="51539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【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ずんだもん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】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品質管理検定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級 例題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66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問 聞き流し</a:t>
                      </a:r>
                    </a:p>
                  </a:txBody>
                  <a:tcPr marL="20159" marR="20159" marT="201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81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425</Words>
  <Application>Microsoft Office PowerPoint</Application>
  <PresentationFormat>ワイド画面</PresentationFormat>
  <Paragraphs>60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Yu Gothic</vt:lpstr>
      <vt:lpstr>Yu Gothic</vt:lpstr>
      <vt:lpstr>游ゴシック Light</vt:lpstr>
      <vt:lpstr>Arial</vt:lpstr>
      <vt:lpstr>Calibri</vt:lpstr>
      <vt:lpstr>Roboto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780</cp:revision>
  <dcterms:created xsi:type="dcterms:W3CDTF">2023-10-19T04:21:29Z</dcterms:created>
  <dcterms:modified xsi:type="dcterms:W3CDTF">2025-03-31T04:15:03Z</dcterms:modified>
</cp:coreProperties>
</file>