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536" r:id="rId2"/>
    <p:sldId id="256" r:id="rId3"/>
    <p:sldId id="672" r:id="rId4"/>
    <p:sldId id="618" r:id="rId5"/>
    <p:sldId id="673" r:id="rId6"/>
    <p:sldId id="571" r:id="rId7"/>
    <p:sldId id="676" r:id="rId8"/>
    <p:sldId id="674" r:id="rId9"/>
    <p:sldId id="677" r:id="rId10"/>
    <p:sldId id="675" r:id="rId11"/>
    <p:sldId id="678" r:id="rId12"/>
    <p:sldId id="619" r:id="rId13"/>
    <p:sldId id="682" r:id="rId14"/>
    <p:sldId id="679" r:id="rId15"/>
    <p:sldId id="683" r:id="rId16"/>
    <p:sldId id="680" r:id="rId17"/>
    <p:sldId id="684" r:id="rId18"/>
    <p:sldId id="681" r:id="rId19"/>
    <p:sldId id="689" r:id="rId20"/>
    <p:sldId id="685" r:id="rId21"/>
    <p:sldId id="690" r:id="rId22"/>
    <p:sldId id="686" r:id="rId23"/>
    <p:sldId id="691" r:id="rId24"/>
    <p:sldId id="687" r:id="rId25"/>
    <p:sldId id="696" r:id="rId26"/>
    <p:sldId id="692" r:id="rId27"/>
    <p:sldId id="697" r:id="rId28"/>
    <p:sldId id="693" r:id="rId29"/>
    <p:sldId id="698" r:id="rId30"/>
    <p:sldId id="694" r:id="rId31"/>
    <p:sldId id="699" r:id="rId32"/>
    <p:sldId id="695" r:id="rId33"/>
    <p:sldId id="704" r:id="rId34"/>
    <p:sldId id="700" r:id="rId35"/>
    <p:sldId id="708" r:id="rId36"/>
    <p:sldId id="705" r:id="rId37"/>
    <p:sldId id="709" r:id="rId38"/>
    <p:sldId id="706" r:id="rId39"/>
    <p:sldId id="710" r:id="rId40"/>
    <p:sldId id="707" r:id="rId41"/>
    <p:sldId id="711" r:id="rId42"/>
    <p:sldId id="701" r:id="rId43"/>
    <p:sldId id="712" r:id="rId44"/>
    <p:sldId id="702" r:id="rId45"/>
    <p:sldId id="715" r:id="rId46"/>
    <p:sldId id="713" r:id="rId47"/>
    <p:sldId id="716" r:id="rId48"/>
    <p:sldId id="714" r:id="rId49"/>
    <p:sldId id="719" r:id="rId50"/>
    <p:sldId id="717" r:id="rId51"/>
    <p:sldId id="723" r:id="rId52"/>
    <p:sldId id="720" r:id="rId53"/>
    <p:sldId id="724" r:id="rId54"/>
    <p:sldId id="721" r:id="rId55"/>
    <p:sldId id="725" r:id="rId56"/>
    <p:sldId id="722" r:id="rId57"/>
    <p:sldId id="726" r:id="rId58"/>
    <p:sldId id="718" r:id="rId59"/>
    <p:sldId id="727" r:id="rId60"/>
    <p:sldId id="703" r:id="rId61"/>
    <p:sldId id="733" r:id="rId62"/>
    <p:sldId id="728" r:id="rId63"/>
    <p:sldId id="734" r:id="rId64"/>
    <p:sldId id="729" r:id="rId65"/>
    <p:sldId id="735" r:id="rId66"/>
    <p:sldId id="730" r:id="rId67"/>
    <p:sldId id="736" r:id="rId68"/>
    <p:sldId id="731" r:id="rId69"/>
    <p:sldId id="740" r:id="rId70"/>
    <p:sldId id="737" r:id="rId71"/>
    <p:sldId id="741" r:id="rId72"/>
    <p:sldId id="738" r:id="rId73"/>
    <p:sldId id="742" r:id="rId74"/>
    <p:sldId id="739" r:id="rId75"/>
    <p:sldId id="746" r:id="rId76"/>
    <p:sldId id="743" r:id="rId77"/>
    <p:sldId id="747" r:id="rId78"/>
    <p:sldId id="744" r:id="rId79"/>
    <p:sldId id="750" r:id="rId80"/>
    <p:sldId id="748" r:id="rId81"/>
    <p:sldId id="751" r:id="rId82"/>
    <p:sldId id="749" r:id="rId83"/>
    <p:sldId id="752" r:id="rId84"/>
    <p:sldId id="745" r:id="rId85"/>
    <p:sldId id="756" r:id="rId86"/>
    <p:sldId id="753" r:id="rId87"/>
    <p:sldId id="757" r:id="rId88"/>
    <p:sldId id="754" r:id="rId89"/>
    <p:sldId id="758" r:id="rId90"/>
    <p:sldId id="569" r:id="rId9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0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172CE9-E8FA-443F-9E6F-C936B37FF631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18788-D126-426E-8693-14C766B174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2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18788-D126-426E-8693-14C766B174BE}" type="slidenum">
              <a:rPr kumimoji="1" lang="ja-JP" altLang="en-US" smtClean="0"/>
              <a:t>69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456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EFD85-70E1-4AAC-6707-0801FB25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BF0863-30E1-285F-C258-17BD1E61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88B938-7336-E809-C37C-475A1164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6F34EF-86A9-622F-72CF-4A283CAF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75312-9155-E318-1900-E56488A3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674346-6744-4CBF-54CE-D350514C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95E878-B160-2DE2-40E7-48EC6291D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FBEB2B-C4C9-DED5-B0F7-AC536629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1E02F-6EFE-CB17-9403-3E5AC45B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85DB7F-19E9-EFB5-BAFE-5F030297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88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2AAA008-A9FC-F24B-E4C9-796B2BD91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F8EEB5-2F67-80C3-6255-B715C0FB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05C7FB-E63F-315C-D212-C110E6CE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33FA3-C513-1B36-966E-86A733C2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90F9F-31DF-1BEA-11BF-F02BC51B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9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BA00B-F2E3-EE28-7363-9F6B2F64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2FA61E-43B7-B124-9E32-9892DE4A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B1C43-AEA4-3B2C-317F-7354F315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E119B-6F88-AA6D-6F85-A7A43B4A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E63CE-22F3-5C61-EE5E-22A09BD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76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72928-CFE2-D8E2-DA4A-67A1E4D2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EE3AB-EEE5-8EAF-19FB-50FFC5BB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6557E-44D4-E1B8-32C9-9982A5F3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A21C7-DE2F-A0F2-A049-0825C4E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EEAFD-DBC2-2CE5-00B8-1C2C021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29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F8708-B67A-7936-E98A-8841BC0C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B851C-F4F7-9705-5EE7-CCB2673D5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7BBBDA-5E64-8D11-ED86-A7C275B05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5A7A7-212C-16BD-0518-3A8A1AD6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FB245C-76D6-D275-7422-17D1D1C3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F36184-E361-84FC-A27B-A3DD0732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45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710CFC-E6BC-598A-4C19-3CF942B6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B850FB-48C1-E5EA-F1D3-9AFF96B11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C65B4E-BDF3-31CD-190E-B7F0532A8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D9CE95-9D3D-8B3E-4FCD-D1E967783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02001A-F6A7-B33B-5A5A-AEB83F4D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CEA048-6440-AB24-74DF-0163E330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DC75C6-E452-6B15-0BFB-B3463092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3151F5-E99D-E14A-380E-6C00B9C5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9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57D61-2E3F-CAF6-3BEC-C386C230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B8D997-31A4-3892-DB79-F4B24C31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5A8DBBD-28F4-6650-5ACC-2879DD9B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0D745A-15FC-CC8E-F944-AA57266E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6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E3B19E-15E5-4BC6-4E21-DCB509F3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00DA98-D30C-D9E6-88DA-46614D84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DEF80F-5E71-4D85-E4BF-CF3ADC9C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3D056-31BD-C3B3-0265-597E285C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8728EA-A18F-45CF-4659-D21C31AA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F1BCA8-BFBA-C839-1795-EBD8BC7DE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9F4BBB-FF67-F92A-BB64-B4BBA6DF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ADD411-F1F7-6FFF-C9CB-D057F2DE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C3077B-EAD5-A548-2D3D-5B31ADD6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79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397B2-5796-03B4-9403-D067A7EB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18A3DC-6C62-CE99-33C5-28E25C7CE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E38504-64DA-0C05-5851-1989EDEB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7A6A0A-03B2-4C4E-BAE6-6016273A9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1B14B-C0AC-B452-0F7A-EAF1DE30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A7C6E4-85C4-4B5E-9BF7-2078B2C5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C72E79-20E9-072A-980F-BEDA411B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1BC68B-097D-A88E-0700-3A061CC1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CF2732-1A7F-F177-647F-DDC871B6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74D0-8E4C-4ACB-A7B4-94C980550350}" type="datetimeFigureOut">
              <a:rPr kumimoji="1" lang="ja-JP" altLang="en-US" smtClean="0"/>
              <a:t>2024/7/10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68BD9D-B4A4-CAFD-FA14-933EC2552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A77579-53C1-329C-6A9A-766937DB2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E82A4-03D4-44DB-B73B-8E1388EEF2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89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am.or.jp/exmn/LCkohyo.ht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062228"/>
            <a:ext cx="12192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第一種衛生管理者試験</a:t>
            </a:r>
            <a:endParaRPr lang="en-US" altLang="ja-JP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令和</a:t>
            </a:r>
            <a:r>
              <a:rPr lang="en-US" altLang="ja-JP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4</a:t>
            </a:r>
            <a:r>
              <a:rPr lang="ja-JP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年</a:t>
            </a:r>
            <a:r>
              <a:rPr lang="en-US" altLang="ja-JP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10</a:t>
            </a:r>
            <a:r>
              <a:rPr lang="ja-JP" alt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月 公表試験問題</a:t>
            </a:r>
            <a:endParaRPr lang="ja-JP" alt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F7C3D4-E8A2-4402-95CE-78C258A288AE}"/>
              </a:ext>
            </a:extLst>
          </p:cNvPr>
          <p:cNvSpPr/>
          <p:nvPr/>
        </p:nvSpPr>
        <p:spPr>
          <a:xfrm>
            <a:off x="1734375" y="5066848"/>
            <a:ext cx="613458" cy="62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29C5C8-3B1B-FCA4-1705-771D2246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961945"/>
            <a:ext cx="917385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27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F7C3D4-E8A2-4402-95CE-78C258A288AE}"/>
              </a:ext>
            </a:extLst>
          </p:cNvPr>
          <p:cNvSpPr/>
          <p:nvPr/>
        </p:nvSpPr>
        <p:spPr>
          <a:xfrm>
            <a:off x="1734375" y="5066848"/>
            <a:ext cx="613458" cy="62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29C5C8-3B1B-FCA4-1705-771D2246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961945"/>
            <a:ext cx="9173855" cy="293410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B281B25-2BFE-A0E0-87CD-ADF9BBE8CF24}"/>
              </a:ext>
            </a:extLst>
          </p:cNvPr>
          <p:cNvSpPr/>
          <p:nvPr/>
        </p:nvSpPr>
        <p:spPr>
          <a:xfrm>
            <a:off x="2194434" y="4433923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372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B7C3883-E77E-7F5B-CEE0-0A520A32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15" y="388761"/>
            <a:ext cx="6307934" cy="39211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AFB03A-A28D-FEDC-F971-A61D3A5E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47" y="4309909"/>
            <a:ext cx="5997908" cy="22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1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B7C3883-E77E-7F5B-CEE0-0A520A32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15" y="388761"/>
            <a:ext cx="6307934" cy="39211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6AFB03A-A28D-FEDC-F971-A61D3A5E6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47" y="4309909"/>
            <a:ext cx="5997908" cy="228333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4F4AC17-EF72-F7EA-93F1-3182E6716176}"/>
              </a:ext>
            </a:extLst>
          </p:cNvPr>
          <p:cNvSpPr/>
          <p:nvPr/>
        </p:nvSpPr>
        <p:spPr>
          <a:xfrm>
            <a:off x="2886447" y="5678311"/>
            <a:ext cx="380860" cy="3838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FE3D0D0-299F-2729-E123-C5F36D0AC835}"/>
              </a:ext>
            </a:extLst>
          </p:cNvPr>
          <p:cNvCxnSpPr>
            <a:cxnSpLocks/>
          </p:cNvCxnSpPr>
          <p:nvPr/>
        </p:nvCxnSpPr>
        <p:spPr>
          <a:xfrm>
            <a:off x="6287911" y="6293800"/>
            <a:ext cx="23932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A158CDF-492E-DAB2-F274-AD6097D844D8}"/>
              </a:ext>
            </a:extLst>
          </p:cNvPr>
          <p:cNvCxnSpPr>
            <a:cxnSpLocks/>
          </p:cNvCxnSpPr>
          <p:nvPr/>
        </p:nvCxnSpPr>
        <p:spPr>
          <a:xfrm>
            <a:off x="3132667" y="6649930"/>
            <a:ext cx="138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843EE5-5C10-F5D6-861D-2D3DBD102465}"/>
              </a:ext>
            </a:extLst>
          </p:cNvPr>
          <p:cNvSpPr txBox="1"/>
          <p:nvPr/>
        </p:nvSpPr>
        <p:spPr>
          <a:xfrm>
            <a:off x="6841065" y="5417708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作業環境測定の記録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6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7EB62B-295B-FD49-B707-66517EE9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771154"/>
            <a:ext cx="925006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00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7EB62B-295B-FD49-B707-66517EE9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67" y="771154"/>
            <a:ext cx="9250066" cy="531569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97719C4-ADA2-795B-3132-6CBDEB8B79B7}"/>
              </a:ext>
            </a:extLst>
          </p:cNvPr>
          <p:cNvSpPr/>
          <p:nvPr/>
        </p:nvSpPr>
        <p:spPr>
          <a:xfrm>
            <a:off x="2171856" y="5280590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04452DE-B403-B18A-2A89-3857FD8012DD}"/>
              </a:ext>
            </a:extLst>
          </p:cNvPr>
          <p:cNvCxnSpPr>
            <a:cxnSpLocks/>
          </p:cNvCxnSpPr>
          <p:nvPr/>
        </p:nvCxnSpPr>
        <p:spPr>
          <a:xfrm>
            <a:off x="9426222" y="5708854"/>
            <a:ext cx="1128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90971CA-0F85-8B66-AFCC-187FFFDD0733}"/>
              </a:ext>
            </a:extLst>
          </p:cNvPr>
          <p:cNvSpPr txBox="1"/>
          <p:nvPr/>
        </p:nvSpPr>
        <p:spPr>
          <a:xfrm>
            <a:off x="9398528" y="5751381"/>
            <a:ext cx="1322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</a:t>
            </a:r>
            <a:r>
              <a:rPr lang="en-US" altLang="ja-JP" b="1" dirty="0">
                <a:solidFill>
                  <a:srgbClr val="0070C0"/>
                </a:solidFill>
              </a:rPr>
              <a:t>7</a:t>
            </a:r>
            <a:r>
              <a:rPr lang="ja-JP" altLang="en-US" b="1" dirty="0">
                <a:solidFill>
                  <a:srgbClr val="0070C0"/>
                </a:solidFill>
              </a:rPr>
              <a:t>年間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382492-804D-4573-EAA1-791BB6E2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81" y="405405"/>
            <a:ext cx="7260638" cy="60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6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382492-804D-4573-EAA1-791BB6E2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81" y="405405"/>
            <a:ext cx="7260638" cy="604718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1E296B2-2D53-B249-6B58-EF1238BED9EE}"/>
              </a:ext>
            </a:extLst>
          </p:cNvPr>
          <p:cNvSpPr/>
          <p:nvPr/>
        </p:nvSpPr>
        <p:spPr>
          <a:xfrm>
            <a:off x="3041100" y="2921213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9F403B6-8E6E-E2FF-2F1E-642CE6EFFC40}"/>
              </a:ext>
            </a:extLst>
          </p:cNvPr>
          <p:cNvCxnSpPr>
            <a:cxnSpLocks/>
          </p:cNvCxnSpPr>
          <p:nvPr/>
        </p:nvCxnSpPr>
        <p:spPr>
          <a:xfrm>
            <a:off x="7349067" y="3597832"/>
            <a:ext cx="11288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CA1D92-4A29-23CA-99D8-AA652C0F6300}"/>
              </a:ext>
            </a:extLst>
          </p:cNvPr>
          <p:cNvSpPr txBox="1"/>
          <p:nvPr/>
        </p:nvSpPr>
        <p:spPr>
          <a:xfrm>
            <a:off x="6576303" y="3640358"/>
            <a:ext cx="318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酸素呼吸器、空気呼吸器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31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EC9D822-5BA3-5D73-515A-22DBB69F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22" y="536898"/>
            <a:ext cx="7441356" cy="57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21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EC9D822-5BA3-5D73-515A-22DBB69F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22" y="536898"/>
            <a:ext cx="7441356" cy="578420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560455E-987D-9921-6B49-AACC88681D9D}"/>
              </a:ext>
            </a:extLst>
          </p:cNvPr>
          <p:cNvSpPr/>
          <p:nvPr/>
        </p:nvSpPr>
        <p:spPr>
          <a:xfrm>
            <a:off x="2860478" y="3553391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DBC607-989E-9EC6-71DA-F7D64001B54F}"/>
              </a:ext>
            </a:extLst>
          </p:cNvPr>
          <p:cNvSpPr txBox="1"/>
          <p:nvPr/>
        </p:nvSpPr>
        <p:spPr>
          <a:xfrm>
            <a:off x="7926052" y="4587712"/>
            <a:ext cx="2380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最大 </a:t>
            </a:r>
            <a:r>
              <a:rPr lang="en-US" altLang="ja-JP" b="1" dirty="0">
                <a:solidFill>
                  <a:srgbClr val="0070C0"/>
                </a:solidFill>
              </a:rPr>
              <a:t>0.5m/s</a:t>
            </a:r>
            <a:r>
              <a:rPr lang="ja-JP" altLang="en-US" b="1" dirty="0">
                <a:solidFill>
                  <a:srgbClr val="0070C0"/>
                </a:solidFill>
              </a:rPr>
              <a:t>以上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70A57B9-DFA3-DC08-05BB-06F881B91496}"/>
              </a:ext>
            </a:extLst>
          </p:cNvPr>
          <p:cNvCxnSpPr>
            <a:cxnSpLocks/>
          </p:cNvCxnSpPr>
          <p:nvPr/>
        </p:nvCxnSpPr>
        <p:spPr>
          <a:xfrm>
            <a:off x="6299200" y="4263877"/>
            <a:ext cx="9708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7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F51258-2AEA-CDE5-93ED-E742BF30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58" y="563020"/>
            <a:ext cx="7511884" cy="573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49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2EDA64-7576-C6F2-108E-76AD2C13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7" y="1916198"/>
            <a:ext cx="9822085" cy="30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600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2EDA64-7576-C6F2-108E-76AD2C13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57" y="1916198"/>
            <a:ext cx="9822085" cy="302560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178B536-D1D2-8679-6319-CA17A49252F3}"/>
              </a:ext>
            </a:extLst>
          </p:cNvPr>
          <p:cNvSpPr/>
          <p:nvPr/>
        </p:nvSpPr>
        <p:spPr>
          <a:xfrm>
            <a:off x="1934789" y="3214867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38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A7D202-B6BC-9AD7-9A23-467FF86A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58" y="1507038"/>
            <a:ext cx="9747484" cy="38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7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A7D202-B6BC-9AD7-9A23-467FF86A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258" y="1507038"/>
            <a:ext cx="9747484" cy="384392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9B6144F-91BD-CB08-8FB0-D33630679768}"/>
              </a:ext>
            </a:extLst>
          </p:cNvPr>
          <p:cNvSpPr/>
          <p:nvPr/>
        </p:nvSpPr>
        <p:spPr>
          <a:xfrm>
            <a:off x="1946079" y="4050245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92593D-659F-F36F-64E4-88C8E9C30236}"/>
              </a:ext>
            </a:extLst>
          </p:cNvPr>
          <p:cNvSpPr txBox="1"/>
          <p:nvPr/>
        </p:nvSpPr>
        <p:spPr>
          <a:xfrm>
            <a:off x="3884630" y="3244333"/>
            <a:ext cx="116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ガス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70ABB1-4D48-5AA4-7526-0FCDAF1F9F1D}"/>
              </a:ext>
            </a:extLst>
          </p:cNvPr>
          <p:cNvSpPr txBox="1"/>
          <p:nvPr/>
        </p:nvSpPr>
        <p:spPr>
          <a:xfrm>
            <a:off x="4804675" y="3680913"/>
            <a:ext cx="141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粉じん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444DE7-8174-2F68-FBB6-6F0305991CAA}"/>
              </a:ext>
            </a:extLst>
          </p:cNvPr>
          <p:cNvSpPr txBox="1"/>
          <p:nvPr/>
        </p:nvSpPr>
        <p:spPr>
          <a:xfrm>
            <a:off x="3562896" y="4582066"/>
            <a:ext cx="116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ガス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447BC4-9753-7023-BC2E-4269E9E0FE34}"/>
              </a:ext>
            </a:extLst>
          </p:cNvPr>
          <p:cNvSpPr txBox="1"/>
          <p:nvPr/>
        </p:nvSpPr>
        <p:spPr>
          <a:xfrm>
            <a:off x="3884630" y="5000380"/>
            <a:ext cx="116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ガス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5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C4B033-1440-18F8-DDA4-65CE8148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842601"/>
            <a:ext cx="848796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9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C4B033-1440-18F8-DDA4-65CE81489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842601"/>
            <a:ext cx="8487960" cy="517279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2755926-1E4A-2764-9305-F21E9A386FA7}"/>
              </a:ext>
            </a:extLst>
          </p:cNvPr>
          <p:cNvSpPr/>
          <p:nvPr/>
        </p:nvSpPr>
        <p:spPr>
          <a:xfrm>
            <a:off x="2454079" y="3000735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E9E640-8CA0-36FA-EB01-EC0714302441}"/>
              </a:ext>
            </a:extLst>
          </p:cNvPr>
          <p:cNvCxnSpPr>
            <a:cxnSpLocks/>
          </p:cNvCxnSpPr>
          <p:nvPr/>
        </p:nvCxnSpPr>
        <p:spPr>
          <a:xfrm>
            <a:off x="5170311" y="3428999"/>
            <a:ext cx="26190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B8260D-C00C-C446-2BF7-7617E25FA905}"/>
              </a:ext>
            </a:extLst>
          </p:cNvPr>
          <p:cNvSpPr txBox="1"/>
          <p:nvPr/>
        </p:nvSpPr>
        <p:spPr>
          <a:xfrm>
            <a:off x="7874304" y="3428999"/>
            <a:ext cx="261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重篤度と発生可能性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0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B2F58B-3E6D-8966-FEC4-9AE6F84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29" y="1149114"/>
            <a:ext cx="9119542" cy="455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7B2F58B-3E6D-8966-FEC4-9AE6F84B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29" y="1149114"/>
            <a:ext cx="9119542" cy="455977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55B6E82-65F5-79CB-1C6F-5084D6A026EE}"/>
              </a:ext>
            </a:extLst>
          </p:cNvPr>
          <p:cNvSpPr/>
          <p:nvPr/>
        </p:nvSpPr>
        <p:spPr>
          <a:xfrm>
            <a:off x="2194434" y="1962157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FEFCAA5-598C-54A4-1C43-ACBEF5254D27}"/>
              </a:ext>
            </a:extLst>
          </p:cNvPr>
          <p:cNvCxnSpPr>
            <a:cxnSpLocks/>
          </p:cNvCxnSpPr>
          <p:nvPr/>
        </p:nvCxnSpPr>
        <p:spPr>
          <a:xfrm>
            <a:off x="8319911" y="2390421"/>
            <a:ext cx="138853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7C8EF3-49F9-5578-0B37-E8B6C3FB69C2}"/>
              </a:ext>
            </a:extLst>
          </p:cNvPr>
          <p:cNvSpPr txBox="1"/>
          <p:nvPr/>
        </p:nvSpPr>
        <p:spPr>
          <a:xfrm>
            <a:off x="4555370" y="2841977"/>
            <a:ext cx="261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繊維増殖性変化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18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FA2AE5E-6E40-A0EF-BDF7-D8D17816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52" y="1375359"/>
            <a:ext cx="10065095" cy="4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6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FA2AE5E-6E40-A0EF-BDF7-D8D17816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52" y="1375359"/>
            <a:ext cx="10065095" cy="4107281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772242D-7C2C-3910-E857-912F53AED009}"/>
              </a:ext>
            </a:extLst>
          </p:cNvPr>
          <p:cNvSpPr/>
          <p:nvPr/>
        </p:nvSpPr>
        <p:spPr>
          <a:xfrm>
            <a:off x="1821901" y="3181000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EB40F6-C80F-69A7-06B8-B14D0A661784}"/>
              </a:ext>
            </a:extLst>
          </p:cNvPr>
          <p:cNvCxnSpPr>
            <a:cxnSpLocks/>
          </p:cNvCxnSpPr>
          <p:nvPr/>
        </p:nvCxnSpPr>
        <p:spPr>
          <a:xfrm>
            <a:off x="6321778" y="3595152"/>
            <a:ext cx="5305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C4DF8F-79DC-44EF-5CD6-625C4E7197AC}"/>
              </a:ext>
            </a:extLst>
          </p:cNvPr>
          <p:cNvSpPr txBox="1"/>
          <p:nvPr/>
        </p:nvSpPr>
        <p:spPr>
          <a:xfrm>
            <a:off x="8509525" y="3237465"/>
            <a:ext cx="261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短い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42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2F51258-2AEA-CDE5-93ED-E742BF30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58" y="563020"/>
            <a:ext cx="7511884" cy="573196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14EE8F4-F6E0-D0CC-66C4-A53160769926}"/>
              </a:ext>
            </a:extLst>
          </p:cNvPr>
          <p:cNvSpPr/>
          <p:nvPr/>
        </p:nvSpPr>
        <p:spPr>
          <a:xfrm>
            <a:off x="2970260" y="3909380"/>
            <a:ext cx="370304" cy="3253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4539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CF0A17-1336-3D5C-4D54-DD1E13A8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46" y="713752"/>
            <a:ext cx="8865507" cy="54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81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CF0A17-1336-3D5C-4D54-DD1E13A8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246" y="713752"/>
            <a:ext cx="8865507" cy="543049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3DC5CF1-AA8F-BAF8-E908-827988454BCE}"/>
              </a:ext>
            </a:extLst>
          </p:cNvPr>
          <p:cNvSpPr/>
          <p:nvPr/>
        </p:nvSpPr>
        <p:spPr>
          <a:xfrm>
            <a:off x="2318612" y="1453800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403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FF66B8-AA0F-2A20-0373-28392B78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76" y="1485390"/>
            <a:ext cx="9707248" cy="38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7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FF66B8-AA0F-2A20-0373-28392B78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76" y="1485390"/>
            <a:ext cx="9707248" cy="388721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14D1EDA-0D4B-C351-B2A8-B7948167503E}"/>
              </a:ext>
            </a:extLst>
          </p:cNvPr>
          <p:cNvSpPr/>
          <p:nvPr/>
        </p:nvSpPr>
        <p:spPr>
          <a:xfrm>
            <a:off x="1957367" y="4016378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01AE575-FECF-9B08-1661-11C6AA6EC5AF}"/>
              </a:ext>
            </a:extLst>
          </p:cNvPr>
          <p:cNvCxnSpPr>
            <a:cxnSpLocks/>
          </p:cNvCxnSpPr>
          <p:nvPr/>
        </p:nvCxnSpPr>
        <p:spPr>
          <a:xfrm flipV="1">
            <a:off x="6265333" y="4444642"/>
            <a:ext cx="2889956" cy="52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5E0015-B7A0-551A-CB95-635B61E324AB}"/>
              </a:ext>
            </a:extLst>
          </p:cNvPr>
          <p:cNvSpPr txBox="1"/>
          <p:nvPr/>
        </p:nvSpPr>
        <p:spPr>
          <a:xfrm>
            <a:off x="6405020" y="4501443"/>
            <a:ext cx="180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肝血管肉腫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3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21F33A87-EE71-488A-8CCE-C046D825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83" y="613033"/>
            <a:ext cx="9119833" cy="56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4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21F33A87-EE71-488A-8CCE-C046D8257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83" y="613033"/>
            <a:ext cx="9119833" cy="563193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E0F6EC1-DC2E-94E3-02DB-E003F1E64A46}"/>
              </a:ext>
            </a:extLst>
          </p:cNvPr>
          <p:cNvSpPr/>
          <p:nvPr/>
        </p:nvSpPr>
        <p:spPr>
          <a:xfrm>
            <a:off x="2217012" y="339513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2877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1498BA-F320-766E-8BCC-E69A7D22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1" y="1585631"/>
            <a:ext cx="10523537" cy="368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0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1498BA-F320-766E-8BCC-E69A7D221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31" y="1585631"/>
            <a:ext cx="10523537" cy="368673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0384777-15E7-E23E-8607-F821E61C164C}"/>
              </a:ext>
            </a:extLst>
          </p:cNvPr>
          <p:cNvSpPr/>
          <p:nvPr/>
        </p:nvSpPr>
        <p:spPr>
          <a:xfrm>
            <a:off x="1652567" y="3395133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AE7EB9-D102-2D42-F9B3-FC745F88D073}"/>
              </a:ext>
            </a:extLst>
          </p:cNvPr>
          <p:cNvCxnSpPr>
            <a:cxnSpLocks/>
          </p:cNvCxnSpPr>
          <p:nvPr/>
        </p:nvCxnSpPr>
        <p:spPr>
          <a:xfrm>
            <a:off x="4651021" y="3823397"/>
            <a:ext cx="4244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3191BC3-6339-5677-44DB-B0346E04AA4D}"/>
              </a:ext>
            </a:extLst>
          </p:cNvPr>
          <p:cNvSpPr txBox="1"/>
          <p:nvPr/>
        </p:nvSpPr>
        <p:spPr>
          <a:xfrm>
            <a:off x="4075288" y="4794954"/>
            <a:ext cx="662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⇒中枢神経障害やふるえ、歩行困難などパーキンソン病様症状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85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9FB888-769A-E68D-2FBF-280C1E99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31" y="1117718"/>
            <a:ext cx="9603138" cy="462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25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99FB888-769A-E68D-2FBF-280C1E99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31" y="1117718"/>
            <a:ext cx="9603138" cy="462256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52387A7-0A5D-5F8E-C73D-CB7143542B91}"/>
              </a:ext>
            </a:extLst>
          </p:cNvPr>
          <p:cNvSpPr/>
          <p:nvPr/>
        </p:nvSpPr>
        <p:spPr>
          <a:xfrm>
            <a:off x="2025101" y="2367844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091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C278DF-8488-2C88-7C7B-2E146CF1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51" y="1818714"/>
            <a:ext cx="9429098" cy="30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3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546BAC-33E7-F65C-AD45-3AA98052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99" y="896784"/>
            <a:ext cx="9408402" cy="506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546BAC-33E7-F65C-AD45-3AA98052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99" y="896784"/>
            <a:ext cx="9408402" cy="506443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BE1190F-A47C-1271-339F-41AD43602783}"/>
              </a:ext>
            </a:extLst>
          </p:cNvPr>
          <p:cNvSpPr/>
          <p:nvPr/>
        </p:nvSpPr>
        <p:spPr>
          <a:xfrm>
            <a:off x="2047678" y="380153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375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36A555-B323-A662-205B-A1995724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46" y="985063"/>
            <a:ext cx="9236108" cy="48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63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C36A555-B323-A662-205B-A1995724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46" y="985063"/>
            <a:ext cx="9236108" cy="488787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6A30DF37-D979-DA9C-6D0B-51545E3AFD87}"/>
              </a:ext>
            </a:extLst>
          </p:cNvPr>
          <p:cNvSpPr/>
          <p:nvPr/>
        </p:nvSpPr>
        <p:spPr>
          <a:xfrm>
            <a:off x="2137989" y="1792109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DFC2F2-64B3-D89B-5B94-2FF0740FE1A1}"/>
              </a:ext>
            </a:extLst>
          </p:cNvPr>
          <p:cNvCxnSpPr>
            <a:cxnSpLocks/>
          </p:cNvCxnSpPr>
          <p:nvPr/>
        </p:nvCxnSpPr>
        <p:spPr>
          <a:xfrm>
            <a:off x="2612551" y="2581619"/>
            <a:ext cx="19933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60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3E1E4-D849-D7A1-C758-10EC3479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442495"/>
            <a:ext cx="861180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03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3E1E4-D849-D7A1-C758-10EC3479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442495"/>
            <a:ext cx="8611802" cy="597300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16B0350-4B29-AA16-F9A2-6F49D7B5DA84}"/>
              </a:ext>
            </a:extLst>
          </p:cNvPr>
          <p:cNvSpPr/>
          <p:nvPr/>
        </p:nvSpPr>
        <p:spPr>
          <a:xfrm>
            <a:off x="2363767" y="4896554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58B117-065D-E496-9DC6-43847845BFCC}"/>
              </a:ext>
            </a:extLst>
          </p:cNvPr>
          <p:cNvCxnSpPr>
            <a:cxnSpLocks/>
          </p:cNvCxnSpPr>
          <p:nvPr/>
        </p:nvCxnSpPr>
        <p:spPr>
          <a:xfrm>
            <a:off x="4610684" y="5290951"/>
            <a:ext cx="7515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F9B708-333F-F33F-4B87-9A6AB1D0D228}"/>
              </a:ext>
            </a:extLst>
          </p:cNvPr>
          <p:cNvSpPr txBox="1"/>
          <p:nvPr/>
        </p:nvSpPr>
        <p:spPr>
          <a:xfrm>
            <a:off x="4176889" y="4600218"/>
            <a:ext cx="354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⇒総括安全衛生管理者ならアリ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3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F55C9E-9904-8639-A870-72AD4EC6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68" y="1697181"/>
            <a:ext cx="9586663" cy="34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7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F55C9E-9904-8639-A870-72AD4EC6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68" y="1697181"/>
            <a:ext cx="9586663" cy="346363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C34CD79E-EEF1-2CC4-B84B-2FEC1DD52A08}"/>
              </a:ext>
            </a:extLst>
          </p:cNvPr>
          <p:cNvSpPr/>
          <p:nvPr/>
        </p:nvSpPr>
        <p:spPr>
          <a:xfrm>
            <a:off x="2013812" y="3000735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1915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E43C3F-24A3-8886-1C84-1A84028B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75" y="527395"/>
            <a:ext cx="7752049" cy="58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46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8E43C3F-24A3-8886-1C84-1A84028BC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75" y="527395"/>
            <a:ext cx="7752049" cy="580321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9DD77DF-8259-9E92-A5B0-5C7354401852}"/>
              </a:ext>
            </a:extLst>
          </p:cNvPr>
          <p:cNvSpPr/>
          <p:nvPr/>
        </p:nvSpPr>
        <p:spPr>
          <a:xfrm>
            <a:off x="2713723" y="3214868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24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8C278DF-8488-2C88-7C7B-2E146CF1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51" y="1818714"/>
            <a:ext cx="9429098" cy="3058086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17DEB2DB-87BA-4053-CEED-F1324AFEDEAB}"/>
              </a:ext>
            </a:extLst>
          </p:cNvPr>
          <p:cNvSpPr/>
          <p:nvPr/>
        </p:nvSpPr>
        <p:spPr>
          <a:xfrm>
            <a:off x="2115411" y="3111047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4035F1-3E0C-2117-C1F6-5FA231966DDD}"/>
              </a:ext>
            </a:extLst>
          </p:cNvPr>
          <p:cNvSpPr txBox="1"/>
          <p:nvPr/>
        </p:nvSpPr>
        <p:spPr>
          <a:xfrm>
            <a:off x="4786488" y="3174380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特定化学物質第二類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58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5397662-FA09-1564-E882-B08A863C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804496"/>
            <a:ext cx="8583223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2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5397662-FA09-1564-E882-B08A863C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804496"/>
            <a:ext cx="8583223" cy="524900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F1890E8-D66F-7028-9022-1AA6F1BFC1A3}"/>
              </a:ext>
            </a:extLst>
          </p:cNvPr>
          <p:cNvSpPr/>
          <p:nvPr/>
        </p:nvSpPr>
        <p:spPr>
          <a:xfrm>
            <a:off x="2431501" y="1498957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EFE7F4B-B562-66FB-438D-92D878EABF71}"/>
              </a:ext>
            </a:extLst>
          </p:cNvPr>
          <p:cNvCxnSpPr>
            <a:cxnSpLocks/>
          </p:cNvCxnSpPr>
          <p:nvPr/>
        </p:nvCxnSpPr>
        <p:spPr>
          <a:xfrm>
            <a:off x="7150684" y="2276818"/>
            <a:ext cx="21062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77986-AE28-2170-2035-B5D51F0CE1A1}"/>
              </a:ext>
            </a:extLst>
          </p:cNvPr>
          <p:cNvSpPr txBox="1"/>
          <p:nvPr/>
        </p:nvSpPr>
        <p:spPr>
          <a:xfrm>
            <a:off x="7010400" y="2321974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</a:t>
            </a:r>
            <a:r>
              <a:rPr lang="en-US" altLang="ja-JP" b="1" dirty="0">
                <a:solidFill>
                  <a:srgbClr val="0070C0"/>
                </a:solidFill>
              </a:rPr>
              <a:t>2</a:t>
            </a:r>
            <a:r>
              <a:rPr lang="ja-JP" altLang="en-US" b="1" dirty="0">
                <a:solidFill>
                  <a:srgbClr val="0070C0"/>
                </a:solidFill>
              </a:rPr>
              <a:t>か月以内ごとに</a:t>
            </a:r>
            <a:r>
              <a:rPr lang="en-US" altLang="ja-JP" b="1" dirty="0">
                <a:solidFill>
                  <a:srgbClr val="0070C0"/>
                </a:solidFill>
              </a:rPr>
              <a:t>1</a:t>
            </a:r>
            <a:r>
              <a:rPr lang="ja-JP" altLang="en-US" b="1" dirty="0">
                <a:solidFill>
                  <a:srgbClr val="0070C0"/>
                </a:solidFill>
              </a:rPr>
              <a:t>回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69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4BACBA-674D-11B4-EF13-49C99298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43" y="455231"/>
            <a:ext cx="7413714" cy="594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118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4BACBA-674D-11B4-EF13-49C99298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43" y="455231"/>
            <a:ext cx="7413714" cy="594753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035C74B1-8A65-E281-23A2-408B7D51F8FC}"/>
              </a:ext>
            </a:extLst>
          </p:cNvPr>
          <p:cNvSpPr/>
          <p:nvPr/>
        </p:nvSpPr>
        <p:spPr>
          <a:xfrm>
            <a:off x="2905634" y="5021090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DA5093-5AED-3425-7191-D0980739BC17}"/>
              </a:ext>
            </a:extLst>
          </p:cNvPr>
          <p:cNvCxnSpPr>
            <a:cxnSpLocks/>
          </p:cNvCxnSpPr>
          <p:nvPr/>
        </p:nvCxnSpPr>
        <p:spPr>
          <a:xfrm>
            <a:off x="6450773" y="5449354"/>
            <a:ext cx="22868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B0FDD-0906-9A12-E201-8052D323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31" y="1031457"/>
            <a:ext cx="9361338" cy="47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48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EB0FDD-0906-9A12-E201-8052D323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31" y="1031457"/>
            <a:ext cx="9361338" cy="479508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117E098-F740-5699-345C-B73A86C6553C}"/>
              </a:ext>
            </a:extLst>
          </p:cNvPr>
          <p:cNvSpPr/>
          <p:nvPr/>
        </p:nvSpPr>
        <p:spPr>
          <a:xfrm>
            <a:off x="2160567" y="3993801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5323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8437FA-6131-9F48-61FD-B34469AA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48" y="889370"/>
            <a:ext cx="9744104" cy="507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75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8437FA-6131-9F48-61FD-B34469AA5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48" y="889370"/>
            <a:ext cx="9744104" cy="507926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7DD7664-72C8-B4FF-AA0B-643839942172}"/>
              </a:ext>
            </a:extLst>
          </p:cNvPr>
          <p:cNvSpPr/>
          <p:nvPr/>
        </p:nvSpPr>
        <p:spPr>
          <a:xfrm>
            <a:off x="1957367" y="3801890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09322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4CCE1B0-0919-2FA1-383E-90380C16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75" y="1525032"/>
            <a:ext cx="10311249" cy="38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15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4CCE1B0-0919-2FA1-383E-90380C16F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75" y="1525032"/>
            <a:ext cx="10311249" cy="380793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8917C80-4717-7B09-FB1D-BA1B71D6EE6D}"/>
              </a:ext>
            </a:extLst>
          </p:cNvPr>
          <p:cNvSpPr/>
          <p:nvPr/>
        </p:nvSpPr>
        <p:spPr>
          <a:xfrm>
            <a:off x="1821900" y="340642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789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F7C3D4-E8A2-4402-95CE-78C258A288AE}"/>
              </a:ext>
            </a:extLst>
          </p:cNvPr>
          <p:cNvSpPr/>
          <p:nvPr/>
        </p:nvSpPr>
        <p:spPr>
          <a:xfrm>
            <a:off x="1734375" y="5066848"/>
            <a:ext cx="613458" cy="62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2A8A6D-03F4-2A12-F570-CE52BBEE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909286"/>
            <a:ext cx="935485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11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D52F997-8DC2-F688-4326-6E8E5B61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99627"/>
            <a:ext cx="1026938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670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D52F997-8DC2-F688-4326-6E8E5B61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399627"/>
            <a:ext cx="10269383" cy="605874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D72BAF4-90CC-74BF-7E8E-CD735EBF4DFA}"/>
              </a:ext>
            </a:extLst>
          </p:cNvPr>
          <p:cNvSpPr/>
          <p:nvPr/>
        </p:nvSpPr>
        <p:spPr>
          <a:xfrm>
            <a:off x="1765456" y="316971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1304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614083-A1B4-572D-E549-9F7FA84C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123628"/>
            <a:ext cx="1030748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49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A614083-A1B4-572D-E549-9F7FA84C3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123628"/>
            <a:ext cx="10307488" cy="461074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2563316-DA58-44B6-9642-D0961FA20E49}"/>
              </a:ext>
            </a:extLst>
          </p:cNvPr>
          <p:cNvSpPr/>
          <p:nvPr/>
        </p:nvSpPr>
        <p:spPr>
          <a:xfrm>
            <a:off x="1799323" y="1657001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857A1F0-DDDC-698F-FA26-09DCE51EE49B}"/>
              </a:ext>
            </a:extLst>
          </p:cNvPr>
          <p:cNvCxnSpPr>
            <a:cxnSpLocks/>
          </p:cNvCxnSpPr>
          <p:nvPr/>
        </p:nvCxnSpPr>
        <p:spPr>
          <a:xfrm>
            <a:off x="4492978" y="2085265"/>
            <a:ext cx="71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046E96-C17E-E01C-AB51-B2B4C8DDBEC5}"/>
              </a:ext>
            </a:extLst>
          </p:cNvPr>
          <p:cNvSpPr txBox="1"/>
          <p:nvPr/>
        </p:nvSpPr>
        <p:spPr>
          <a:xfrm>
            <a:off x="5994400" y="2163929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⇒「門脈」は肝臓に入っていく静脈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192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00BD104-79D5-12E7-9096-4599A5B9A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904522"/>
            <a:ext cx="10107436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14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00BD104-79D5-12E7-9096-4599A5B9A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82" y="904522"/>
            <a:ext cx="10107436" cy="504895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E9DA1C3-5219-A965-B012-280D8D46497A}"/>
              </a:ext>
            </a:extLst>
          </p:cNvPr>
          <p:cNvSpPr/>
          <p:nvPr/>
        </p:nvSpPr>
        <p:spPr>
          <a:xfrm>
            <a:off x="1878345" y="409540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2819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4EC1CD7-BC6E-F599-31DA-A464CAA4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447259"/>
            <a:ext cx="10221751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01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4EC1CD7-BC6E-F599-31DA-A464CAA49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447259"/>
            <a:ext cx="10221751" cy="596348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1BD6753-4D55-3A89-5D1C-A634C7ED1D0D}"/>
              </a:ext>
            </a:extLst>
          </p:cNvPr>
          <p:cNvSpPr/>
          <p:nvPr/>
        </p:nvSpPr>
        <p:spPr>
          <a:xfrm>
            <a:off x="1720300" y="4569536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8FAC64B-9656-3826-B44E-5E5FA9E9F1F6}"/>
              </a:ext>
            </a:extLst>
          </p:cNvPr>
          <p:cNvCxnSpPr>
            <a:cxnSpLocks/>
          </p:cNvCxnSpPr>
          <p:nvPr/>
        </p:nvCxnSpPr>
        <p:spPr>
          <a:xfrm>
            <a:off x="2020712" y="5449354"/>
            <a:ext cx="19303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B47E0B-3741-70D4-2E54-A986C334B8C0}"/>
              </a:ext>
            </a:extLst>
          </p:cNvPr>
          <p:cNvSpPr txBox="1"/>
          <p:nvPr/>
        </p:nvSpPr>
        <p:spPr>
          <a:xfrm>
            <a:off x="6197600" y="5080022"/>
            <a:ext cx="453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⇒「分散」や「標準偏差」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206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F55CCC9-A599-3E17-54EC-9C4CF15A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1161733"/>
            <a:ext cx="10164594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701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F55CCC9-A599-3E17-54EC-9C4CF15A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03" y="1161733"/>
            <a:ext cx="10164594" cy="453453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F19464B-28C4-4624-AEA6-9ED49A8EC2B2}"/>
              </a:ext>
            </a:extLst>
          </p:cNvPr>
          <p:cNvSpPr/>
          <p:nvPr/>
        </p:nvSpPr>
        <p:spPr>
          <a:xfrm>
            <a:off x="1844478" y="526800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5C0EAE1-F99F-D638-D906-9874160E8B40}"/>
              </a:ext>
            </a:extLst>
          </p:cNvPr>
          <p:cNvCxnSpPr>
            <a:cxnSpLocks/>
          </p:cNvCxnSpPr>
          <p:nvPr/>
        </p:nvCxnSpPr>
        <p:spPr>
          <a:xfrm>
            <a:off x="4752623" y="5715664"/>
            <a:ext cx="12417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1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F7C3D4-E8A2-4402-95CE-78C258A288AE}"/>
              </a:ext>
            </a:extLst>
          </p:cNvPr>
          <p:cNvSpPr/>
          <p:nvPr/>
        </p:nvSpPr>
        <p:spPr>
          <a:xfrm>
            <a:off x="1734375" y="5066848"/>
            <a:ext cx="613458" cy="62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62A8A6D-03F4-2A12-F570-CE52BBEE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909286"/>
            <a:ext cx="9354856" cy="50394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FAD8592-2937-FC73-9CDC-F253ECA5F054}"/>
              </a:ext>
            </a:extLst>
          </p:cNvPr>
          <p:cNvSpPr txBox="1"/>
          <p:nvPr/>
        </p:nvSpPr>
        <p:spPr>
          <a:xfrm>
            <a:off x="7969954" y="3659802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半月以内ごとに</a:t>
            </a:r>
            <a:r>
              <a:rPr lang="en-US" altLang="ja-JP" b="1" dirty="0">
                <a:solidFill>
                  <a:srgbClr val="0070C0"/>
                </a:solidFill>
              </a:rPr>
              <a:t>1</a:t>
            </a:r>
            <a:r>
              <a:rPr lang="ja-JP" altLang="en-US" b="1" dirty="0">
                <a:solidFill>
                  <a:srgbClr val="0070C0"/>
                </a:solidFill>
              </a:rPr>
              <a:t>回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4CC97E8-8B3C-2C15-2AF4-A5D0107174F4}"/>
              </a:ext>
            </a:extLst>
          </p:cNvPr>
          <p:cNvSpPr/>
          <p:nvPr/>
        </p:nvSpPr>
        <p:spPr>
          <a:xfrm>
            <a:off x="2087974" y="338102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532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7BF9CD-98F9-5F4E-E8C4-1E7BE564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914049"/>
            <a:ext cx="10374173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05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7BF9CD-98F9-5F4E-E8C4-1E7BE564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914049"/>
            <a:ext cx="10374173" cy="502990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9136CE2C-FDE4-7E21-D5F9-1DD6B70CE524}"/>
              </a:ext>
            </a:extLst>
          </p:cNvPr>
          <p:cNvSpPr/>
          <p:nvPr/>
        </p:nvSpPr>
        <p:spPr>
          <a:xfrm>
            <a:off x="1776239" y="318757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284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87C281-788C-0B93-65B0-1505C9A9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1395128"/>
            <a:ext cx="1038369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471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87C281-788C-0B93-65B0-1505C9A9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1395128"/>
            <a:ext cx="10383699" cy="4067743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3E79738C-9132-493D-1ECE-052834152BF1}"/>
              </a:ext>
            </a:extLst>
          </p:cNvPr>
          <p:cNvCxnSpPr>
            <a:cxnSpLocks/>
          </p:cNvCxnSpPr>
          <p:nvPr/>
        </p:nvCxnSpPr>
        <p:spPr>
          <a:xfrm flipV="1">
            <a:off x="3330223" y="2278356"/>
            <a:ext cx="6197599" cy="19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2ED814-81AC-7DCC-9331-6EBB6A5AD65E}"/>
              </a:ext>
            </a:extLst>
          </p:cNvPr>
          <p:cNvSpPr txBox="1"/>
          <p:nvPr/>
        </p:nvSpPr>
        <p:spPr>
          <a:xfrm>
            <a:off x="7857067" y="2381978"/>
            <a:ext cx="4210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⇒右心房の洞結節から発生する刺激が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05338D8-115E-4B5B-9E7C-44F99BD712D9}"/>
              </a:ext>
            </a:extLst>
          </p:cNvPr>
          <p:cNvSpPr/>
          <p:nvPr/>
        </p:nvSpPr>
        <p:spPr>
          <a:xfrm>
            <a:off x="1694353" y="185009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02191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BF7243-0C4D-9D74-C1D6-47A5E23E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1166497"/>
            <a:ext cx="10278909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53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BF7243-0C4D-9D74-C1D6-47A5E23E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1166497"/>
            <a:ext cx="10278909" cy="452500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A8EA1C6-E69E-8FB1-705A-C281B61557C6}"/>
              </a:ext>
            </a:extLst>
          </p:cNvPr>
          <p:cNvSpPr/>
          <p:nvPr/>
        </p:nvSpPr>
        <p:spPr>
          <a:xfrm>
            <a:off x="1773375" y="4785202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87896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2CAF12-33BE-9673-7E6C-7C977E48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347497"/>
            <a:ext cx="1043133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076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D2CAF12-33BE-9673-7E6C-7C977E485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347497"/>
            <a:ext cx="10431331" cy="4163006"/>
          </a:xfrm>
          <a:prstGeom prst="rect">
            <a:avLst/>
          </a:prstGeom>
        </p:spPr>
      </p:pic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CE9C00C-7BA2-C81A-FCF2-98C3CEE7348C}"/>
              </a:ext>
            </a:extLst>
          </p:cNvPr>
          <p:cNvCxnSpPr>
            <a:cxnSpLocks/>
          </p:cNvCxnSpPr>
          <p:nvPr/>
        </p:nvCxnSpPr>
        <p:spPr>
          <a:xfrm>
            <a:off x="2348089" y="4544242"/>
            <a:ext cx="17497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3A3096E2-D658-C4B9-1C38-02B66D4D0A18}"/>
              </a:ext>
            </a:extLst>
          </p:cNvPr>
          <p:cNvSpPr/>
          <p:nvPr/>
        </p:nvSpPr>
        <p:spPr>
          <a:xfrm>
            <a:off x="1773375" y="4093400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17EEDF-41B1-0A68-5919-5772E4D2A3CF}"/>
              </a:ext>
            </a:extLst>
          </p:cNvPr>
          <p:cNvSpPr txBox="1"/>
          <p:nvPr/>
        </p:nvSpPr>
        <p:spPr>
          <a:xfrm>
            <a:off x="8562621" y="4199012"/>
            <a:ext cx="219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⇒グルカゴン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263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AD4644-8405-F5F5-9F3D-E866E273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842866"/>
            <a:ext cx="1012648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402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6AD4644-8405-F5F5-9F3D-E866E273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842866"/>
            <a:ext cx="10126488" cy="317226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D8016669-DEC3-12BF-712B-12CB8FF9B84D}"/>
              </a:ext>
            </a:extLst>
          </p:cNvPr>
          <p:cNvSpPr/>
          <p:nvPr/>
        </p:nvSpPr>
        <p:spPr>
          <a:xfrm>
            <a:off x="1818531" y="3181001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067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F7C3D4-E8A2-4402-95CE-78C258A288AE}"/>
              </a:ext>
            </a:extLst>
          </p:cNvPr>
          <p:cNvSpPr/>
          <p:nvPr/>
        </p:nvSpPr>
        <p:spPr>
          <a:xfrm>
            <a:off x="1734375" y="5066848"/>
            <a:ext cx="613458" cy="62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679ECC4-F8F3-C25C-EE6D-DF52D1E8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904787"/>
            <a:ext cx="925959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8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88209D3-CF11-1E9C-622A-0B148276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909286"/>
            <a:ext cx="1019317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43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88209D3-CF11-1E9C-622A-0B148276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909286"/>
            <a:ext cx="10193173" cy="503942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F065BAB-8BB8-3776-62C9-2DE3BF7259F6}"/>
              </a:ext>
            </a:extLst>
          </p:cNvPr>
          <p:cNvSpPr/>
          <p:nvPr/>
        </p:nvSpPr>
        <p:spPr>
          <a:xfrm>
            <a:off x="1739509" y="4027668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4AA95FA-333D-FEB1-1E78-80AC1F3E1AFA}"/>
              </a:ext>
            </a:extLst>
          </p:cNvPr>
          <p:cNvCxnSpPr>
            <a:cxnSpLocks/>
          </p:cNvCxnSpPr>
          <p:nvPr/>
        </p:nvCxnSpPr>
        <p:spPr>
          <a:xfrm>
            <a:off x="2348089" y="4455932"/>
            <a:ext cx="8918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78689B-EEF4-2EF5-1981-B9E71FB0E8C5}"/>
              </a:ext>
            </a:extLst>
          </p:cNvPr>
          <p:cNvSpPr txBox="1"/>
          <p:nvPr/>
        </p:nvSpPr>
        <p:spPr>
          <a:xfrm>
            <a:off x="3668889" y="4560257"/>
            <a:ext cx="418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⇒「半規管」と「前庭」の説明が逆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8DB25DE-41A1-6151-D8BF-2986B3D6033E}"/>
              </a:ext>
            </a:extLst>
          </p:cNvPr>
          <p:cNvCxnSpPr>
            <a:cxnSpLocks/>
          </p:cNvCxnSpPr>
          <p:nvPr/>
        </p:nvCxnSpPr>
        <p:spPr>
          <a:xfrm>
            <a:off x="7524044" y="4455932"/>
            <a:ext cx="6829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850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E17BE3-5993-ADFC-EBD0-C9FF10D0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623760"/>
            <a:ext cx="1012648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5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AE17BE3-5993-ADFC-EBD0-C9FF10D0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1623760"/>
            <a:ext cx="10126488" cy="3610479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84500756-99DA-A691-EB03-CAC6095C5019}"/>
              </a:ext>
            </a:extLst>
          </p:cNvPr>
          <p:cNvSpPr/>
          <p:nvPr/>
        </p:nvSpPr>
        <p:spPr>
          <a:xfrm>
            <a:off x="1750798" y="4783397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71FFEF5-2A1F-67C4-4481-1AE93273882F}"/>
              </a:ext>
            </a:extLst>
          </p:cNvPr>
          <p:cNvCxnSpPr>
            <a:cxnSpLocks/>
          </p:cNvCxnSpPr>
          <p:nvPr/>
        </p:nvCxnSpPr>
        <p:spPr>
          <a:xfrm>
            <a:off x="8116711" y="5211661"/>
            <a:ext cx="5870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9C41F5-DA4F-A1C4-DAB3-12DB901E0A81}"/>
              </a:ext>
            </a:extLst>
          </p:cNvPr>
          <p:cNvSpPr txBox="1"/>
          <p:nvPr/>
        </p:nvSpPr>
        <p:spPr>
          <a:xfrm>
            <a:off x="7905044" y="5327901"/>
            <a:ext cx="101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⇒抑制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139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C9A319-3244-F64C-A925-5AD4CB63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1118865"/>
            <a:ext cx="10174120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C9A319-3244-F64C-A925-5AD4CB63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0" y="1118865"/>
            <a:ext cx="10174120" cy="462027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E79CD7F-EAD3-4A44-02A8-93D03C614BF2}"/>
              </a:ext>
            </a:extLst>
          </p:cNvPr>
          <p:cNvSpPr/>
          <p:nvPr/>
        </p:nvSpPr>
        <p:spPr>
          <a:xfrm>
            <a:off x="1795954" y="3846419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3B3CCF3-53A8-406A-71C7-A91D1B3D4306}"/>
              </a:ext>
            </a:extLst>
          </p:cNvPr>
          <p:cNvCxnSpPr>
            <a:cxnSpLocks/>
          </p:cNvCxnSpPr>
          <p:nvPr/>
        </p:nvCxnSpPr>
        <p:spPr>
          <a:xfrm>
            <a:off x="2427111" y="4274683"/>
            <a:ext cx="81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5BCA2B-72BA-DA39-97C1-64075B56BB22}"/>
              </a:ext>
            </a:extLst>
          </p:cNvPr>
          <p:cNvSpPr txBox="1"/>
          <p:nvPr/>
        </p:nvSpPr>
        <p:spPr>
          <a:xfrm>
            <a:off x="5741106" y="4331127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⇒リンパ球は、白血球の約</a:t>
            </a:r>
            <a:r>
              <a:rPr lang="en-US" altLang="ja-JP" b="1" dirty="0">
                <a:solidFill>
                  <a:srgbClr val="0070C0"/>
                </a:solidFill>
              </a:rPr>
              <a:t>25%</a:t>
            </a:r>
            <a:r>
              <a:rPr lang="ja-JP" altLang="en-US" b="1" dirty="0">
                <a:solidFill>
                  <a:srgbClr val="0070C0"/>
                </a:solidFill>
              </a:rPr>
              <a:t>を占める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8051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657CFE-7D12-F8A1-C276-9345B3D4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04" y="1760752"/>
            <a:ext cx="9568592" cy="33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455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657CFE-7D12-F8A1-C276-9345B3D48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04" y="1760752"/>
            <a:ext cx="9568592" cy="333649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AB289511-4CE9-B0FA-4540-E3814A669945}"/>
              </a:ext>
            </a:extLst>
          </p:cNvPr>
          <p:cNvSpPr/>
          <p:nvPr/>
        </p:nvSpPr>
        <p:spPr>
          <a:xfrm>
            <a:off x="2258798" y="3428998"/>
            <a:ext cx="608580" cy="533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5E2037-08FC-F4AE-364F-50C3AF8F41E9}"/>
              </a:ext>
            </a:extLst>
          </p:cNvPr>
          <p:cNvSpPr txBox="1"/>
          <p:nvPr/>
        </p:nvSpPr>
        <p:spPr>
          <a:xfrm>
            <a:off x="6463596" y="3525333"/>
            <a:ext cx="441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⇒脾臓で赤血球を分解して</a:t>
            </a:r>
            <a:endParaRPr lang="en-US" altLang="ja-JP" sz="2000" b="1" dirty="0">
              <a:solidFill>
                <a:srgbClr val="0070C0"/>
              </a:solidFill>
            </a:endParaRPr>
          </a:p>
          <a:p>
            <a:r>
              <a:rPr lang="ja-JP" altLang="en-US" sz="2000" b="1" dirty="0">
                <a:solidFill>
                  <a:srgbClr val="0070C0"/>
                </a:solidFill>
              </a:rPr>
              <a:t>　ビリルビンが生成される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082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F58EAD-94F5-4FB0-88C5-6F67DEB2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1080760"/>
            <a:ext cx="104408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660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F58EAD-94F5-4FB0-88C5-6F67DEB2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1080760"/>
            <a:ext cx="10440857" cy="469648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44A23BB2-5BC2-2055-1A63-0D8D965CCBB9}"/>
              </a:ext>
            </a:extLst>
          </p:cNvPr>
          <p:cNvSpPr/>
          <p:nvPr/>
        </p:nvSpPr>
        <p:spPr>
          <a:xfrm>
            <a:off x="1660487" y="2895599"/>
            <a:ext cx="608580" cy="533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0CCD1A7-4C69-D15F-03C0-2B1CFB344D6F}"/>
              </a:ext>
            </a:extLst>
          </p:cNvPr>
          <p:cNvCxnSpPr>
            <a:cxnSpLocks/>
          </p:cNvCxnSpPr>
          <p:nvPr/>
        </p:nvCxnSpPr>
        <p:spPr>
          <a:xfrm>
            <a:off x="7540978" y="3391327"/>
            <a:ext cx="15804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D5B89F-7C11-4903-3B6B-E5F6F49EB978}"/>
              </a:ext>
            </a:extLst>
          </p:cNvPr>
          <p:cNvSpPr txBox="1"/>
          <p:nvPr/>
        </p:nvSpPr>
        <p:spPr>
          <a:xfrm>
            <a:off x="8331200" y="3433280"/>
            <a:ext cx="179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⇒リパーゼ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0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F7C3D4-E8A2-4402-95CE-78C258A288AE}"/>
              </a:ext>
            </a:extLst>
          </p:cNvPr>
          <p:cNvSpPr/>
          <p:nvPr/>
        </p:nvSpPr>
        <p:spPr>
          <a:xfrm>
            <a:off x="1734375" y="5066848"/>
            <a:ext cx="613458" cy="62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679ECC4-F8F3-C25C-EE6D-DF52D1E8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904787"/>
            <a:ext cx="9259592" cy="304842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F18993F-770C-0EF0-8951-22979AA00184}"/>
              </a:ext>
            </a:extLst>
          </p:cNvPr>
          <p:cNvSpPr/>
          <p:nvPr/>
        </p:nvSpPr>
        <p:spPr>
          <a:xfrm>
            <a:off x="2228300" y="4002870"/>
            <a:ext cx="474562" cy="4282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2EEA05-8157-AEB1-95B1-8BDA1232F533}"/>
              </a:ext>
            </a:extLst>
          </p:cNvPr>
          <p:cNvSpPr txBox="1"/>
          <p:nvPr/>
        </p:nvSpPr>
        <p:spPr>
          <a:xfrm>
            <a:off x="8218310" y="4314202"/>
            <a:ext cx="30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⇒ 対象外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B298278-5AE9-995E-A8A3-7BB6B40527BB}"/>
              </a:ext>
            </a:extLst>
          </p:cNvPr>
          <p:cNvCxnSpPr/>
          <p:nvPr/>
        </p:nvCxnSpPr>
        <p:spPr>
          <a:xfrm>
            <a:off x="2844800" y="4419845"/>
            <a:ext cx="13998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12377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6A9615-4E02-86AA-78FE-CA5C1776EF39}"/>
              </a:ext>
            </a:extLst>
          </p:cNvPr>
          <p:cNvSpPr txBox="1"/>
          <p:nvPr/>
        </p:nvSpPr>
        <p:spPr>
          <a:xfrm>
            <a:off x="3047036" y="3108728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公表試験問題（労働安全衛生法に基づく免許試験） </a:t>
            </a:r>
            <a:r>
              <a:rPr lang="en-US" altLang="ja-JP" dirty="0">
                <a:hlinkClick r:id="rId2"/>
              </a:rPr>
              <a:t>(exam.or.jp)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163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190</Words>
  <Application>Microsoft Office PowerPoint</Application>
  <PresentationFormat>ワイド画面</PresentationFormat>
  <Paragraphs>32</Paragraphs>
  <Slides>90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90</vt:i4>
      </vt:variant>
    </vt:vector>
  </HeadingPairs>
  <TitlesOfParts>
    <vt:vector size="95" baseType="lpstr"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238</cp:revision>
  <dcterms:created xsi:type="dcterms:W3CDTF">2024-05-16T00:08:33Z</dcterms:created>
  <dcterms:modified xsi:type="dcterms:W3CDTF">2024-07-10T02:40:27Z</dcterms:modified>
</cp:coreProperties>
</file>