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2" r:id="rId107"/>
    <p:sldId id="361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40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2023/10/19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1.</a:t>
            </a:r>
            <a:r>
              <a:rPr lang="ja-JP" altLang="en-US" sz="2400" dirty="0"/>
              <a:t> 商品</a:t>
            </a:r>
            <a:r>
              <a:rPr lang="en-US" altLang="ja-JP" sz="2400" dirty="0"/>
              <a:t>500</a:t>
            </a:r>
            <a:r>
              <a:rPr lang="ja-JP" altLang="en-US" sz="2400" dirty="0"/>
              <a:t>円を仕入れ、代金は現金で支払った。なお、商品売買</a:t>
            </a:r>
            <a:endParaRPr lang="en-US" altLang="ja-JP" sz="2400" dirty="0"/>
          </a:p>
          <a:p>
            <a:r>
              <a:rPr lang="ja-JP" altLang="en-US" sz="2400" dirty="0"/>
              <a:t>　　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300</a:t>
            </a:r>
            <a:r>
              <a:rPr lang="ja-JP" altLang="en-US" sz="2400" dirty="0"/>
              <a:t>円を仕入れ、代金の半額は小切手を振り出し、</a:t>
            </a:r>
            <a:endParaRPr lang="en-US" altLang="ja-JP" sz="2400" dirty="0"/>
          </a:p>
          <a:p>
            <a:r>
              <a:rPr lang="ja-JP" altLang="en-US" sz="2400" dirty="0"/>
              <a:t>　　残額は掛けとした。なお、商品売買は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663462" y="3230547"/>
            <a:ext cx="5540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仕入　</a:t>
            </a:r>
            <a:r>
              <a:rPr kumimoji="1" lang="en-US" altLang="ja-JP" sz="2800" dirty="0"/>
              <a:t>3</a:t>
            </a:r>
            <a:r>
              <a:rPr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　</a:t>
            </a:r>
            <a:r>
              <a:rPr lang="en-US" altLang="ja-JP" sz="2800" dirty="0"/>
              <a:t>150</a:t>
            </a:r>
          </a:p>
          <a:p>
            <a:r>
              <a:rPr kumimoji="1" lang="ja-JP" altLang="en-US" sz="2800" dirty="0"/>
              <a:t>　　　　　　　 買掛金　   </a:t>
            </a:r>
            <a:r>
              <a:rPr lang="en-US" altLang="ja-JP" sz="2800" dirty="0"/>
              <a:t>150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84639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52.</a:t>
            </a:r>
            <a:r>
              <a:rPr lang="ja-JP" altLang="en-US" sz="2400" dirty="0"/>
              <a:t> 借入金</a:t>
            </a:r>
            <a:r>
              <a:rPr lang="en-US" altLang="ja-JP" sz="2400" dirty="0"/>
              <a:t>500</a:t>
            </a:r>
            <a:r>
              <a:rPr lang="ja-JP" altLang="en-US" sz="2400" dirty="0"/>
              <a:t>円の利息</a:t>
            </a:r>
            <a:r>
              <a:rPr lang="en-US" altLang="ja-JP" sz="2400" dirty="0"/>
              <a:t>50</a:t>
            </a:r>
            <a:r>
              <a:rPr lang="ja-JP" altLang="en-US" sz="2400" dirty="0"/>
              <a:t>円が当座預金口座から引き落とされた。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743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52.</a:t>
            </a:r>
            <a:r>
              <a:rPr lang="ja-JP" altLang="en-US" sz="2400" dirty="0"/>
              <a:t> 借入金</a:t>
            </a:r>
            <a:r>
              <a:rPr lang="en-US" altLang="ja-JP" sz="2400" dirty="0"/>
              <a:t>500</a:t>
            </a:r>
            <a:r>
              <a:rPr lang="ja-JP" altLang="en-US" sz="2400" dirty="0"/>
              <a:t>円の利息</a:t>
            </a:r>
            <a:r>
              <a:rPr lang="en-US" altLang="ja-JP" sz="2400" dirty="0"/>
              <a:t>50</a:t>
            </a:r>
            <a:r>
              <a:rPr lang="ja-JP" altLang="en-US" sz="2400" dirty="0"/>
              <a:t>円が当座預金口座から引き落とされた。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104939" y="2997271"/>
            <a:ext cx="650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支払利息　</a:t>
            </a:r>
            <a:r>
              <a:rPr kumimoji="1" lang="en-US" altLang="ja-JP" sz="2800" dirty="0"/>
              <a:t>50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   </a:t>
            </a:r>
            <a:r>
              <a:rPr lang="en-US" altLang="ja-JP" sz="28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16633057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53. </a:t>
            </a:r>
            <a:r>
              <a:rPr kumimoji="1" lang="ja-JP" altLang="en-US" sz="2400" dirty="0"/>
              <a:t>従業員に対する給与</a:t>
            </a:r>
            <a:r>
              <a:rPr kumimoji="1" lang="en-US" altLang="ja-JP" sz="2400" dirty="0"/>
              <a:t>1,000</a:t>
            </a:r>
            <a:r>
              <a:rPr kumimoji="1" lang="ja-JP" altLang="en-US" sz="2400" dirty="0"/>
              <a:t>円を、所得税の源泉徴収分</a:t>
            </a:r>
            <a:r>
              <a:rPr lang="en-US" altLang="ja-JP" sz="2400" dirty="0"/>
              <a:t>4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円と</a:t>
            </a:r>
            <a:endParaRPr kumimoji="1" lang="en-US" altLang="ja-JP" sz="2400" dirty="0"/>
          </a:p>
          <a:p>
            <a:r>
              <a:rPr lang="ja-JP" altLang="en-US" sz="2400" dirty="0"/>
              <a:t>　　  </a:t>
            </a:r>
            <a:r>
              <a:rPr kumimoji="1" lang="ja-JP" altLang="en-US" sz="2400" dirty="0"/>
              <a:t>従業員負担の社会保険料</a:t>
            </a:r>
            <a:r>
              <a:rPr lang="en-US" altLang="ja-JP" sz="2400" dirty="0"/>
              <a:t>6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円を差し引き、当社の普通預金口座</a:t>
            </a:r>
            <a:endParaRPr kumimoji="1" lang="en-US" altLang="ja-JP" sz="2400" dirty="0"/>
          </a:p>
          <a:p>
            <a:r>
              <a:rPr lang="ja-JP" altLang="en-US" sz="2400" dirty="0"/>
              <a:t>　　  </a:t>
            </a:r>
            <a:r>
              <a:rPr kumimoji="1" lang="ja-JP" altLang="en-US" sz="2400" dirty="0"/>
              <a:t>から振り込んだ。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1411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53. </a:t>
            </a:r>
            <a:r>
              <a:rPr kumimoji="1" lang="ja-JP" altLang="en-US" sz="2400" dirty="0"/>
              <a:t>従業員に対する給与</a:t>
            </a:r>
            <a:r>
              <a:rPr kumimoji="1" lang="en-US" altLang="ja-JP" sz="2400" dirty="0"/>
              <a:t>1,000</a:t>
            </a:r>
            <a:r>
              <a:rPr kumimoji="1" lang="ja-JP" altLang="en-US" sz="2400" dirty="0"/>
              <a:t>円を、所得税の源泉徴収分</a:t>
            </a:r>
            <a:r>
              <a:rPr lang="en-US" altLang="ja-JP" sz="2400" dirty="0"/>
              <a:t>4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円と</a:t>
            </a:r>
            <a:endParaRPr kumimoji="1" lang="en-US" altLang="ja-JP" sz="2400" dirty="0"/>
          </a:p>
          <a:p>
            <a:r>
              <a:rPr lang="ja-JP" altLang="en-US" sz="2400" dirty="0"/>
              <a:t>　　  </a:t>
            </a:r>
            <a:r>
              <a:rPr kumimoji="1" lang="ja-JP" altLang="en-US" sz="2400" dirty="0"/>
              <a:t>従業員負担の社会保険料</a:t>
            </a:r>
            <a:r>
              <a:rPr lang="en-US" altLang="ja-JP" sz="2400" dirty="0"/>
              <a:t>6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円を差し引き、当社の普通預金口座</a:t>
            </a:r>
            <a:endParaRPr kumimoji="1" lang="en-US" altLang="ja-JP" sz="2400" dirty="0"/>
          </a:p>
          <a:p>
            <a:r>
              <a:rPr lang="ja-JP" altLang="en-US" sz="2400" dirty="0"/>
              <a:t>　　  </a:t>
            </a:r>
            <a:r>
              <a:rPr kumimoji="1" lang="ja-JP" altLang="en-US" sz="2400" dirty="0"/>
              <a:t>から振り込んだ。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265713" y="3287434"/>
            <a:ext cx="7626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給料　</a:t>
            </a:r>
            <a:r>
              <a:rPr lang="en-US" altLang="ja-JP" sz="2800" dirty="0"/>
              <a:t>1,00</a:t>
            </a:r>
            <a:r>
              <a:rPr kumimoji="1"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所得税預り金          </a:t>
            </a:r>
            <a:r>
              <a:rPr lang="en-US" altLang="ja-JP" sz="2800" dirty="0"/>
              <a:t>40</a:t>
            </a:r>
          </a:p>
          <a:p>
            <a:r>
              <a:rPr lang="ja-JP" altLang="en-US" sz="2800" dirty="0"/>
              <a:t>　　　　　　　　社会保険料預り金　</a:t>
            </a:r>
            <a:r>
              <a:rPr lang="en-US" altLang="ja-JP" sz="2800" dirty="0"/>
              <a:t>60</a:t>
            </a:r>
          </a:p>
          <a:p>
            <a:r>
              <a:rPr lang="ja-JP" altLang="en-US" sz="2800" dirty="0"/>
              <a:t>　　　　　　　　普通預金　　　　　</a:t>
            </a:r>
            <a:r>
              <a:rPr lang="en-US" altLang="ja-JP" sz="2800" dirty="0"/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22986177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54. </a:t>
            </a:r>
            <a:r>
              <a:rPr kumimoji="1" lang="ja-JP" altLang="en-US" sz="2400" dirty="0"/>
              <a:t>給料</a:t>
            </a:r>
            <a:r>
              <a:rPr kumimoji="1" lang="en-US" altLang="ja-JP" sz="2400" dirty="0"/>
              <a:t>1,000</a:t>
            </a:r>
            <a:r>
              <a:rPr kumimoji="1" lang="ja-JP" altLang="en-US" sz="2400" dirty="0"/>
              <a:t>円について、従業員負担の社会保険料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円を差し引</a:t>
            </a:r>
            <a:endParaRPr kumimoji="1" lang="en-US" altLang="ja-JP" sz="2400" dirty="0"/>
          </a:p>
          <a:p>
            <a:r>
              <a:rPr lang="ja-JP" altLang="en-US" sz="2400" dirty="0"/>
              <a:t>　　  </a:t>
            </a:r>
            <a:r>
              <a:rPr kumimoji="1" lang="ja-JP" altLang="en-US" sz="2400" dirty="0"/>
              <a:t>いた手取り額を、当座預金口座から支払った。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887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54. </a:t>
            </a:r>
            <a:r>
              <a:rPr kumimoji="1" lang="ja-JP" altLang="en-US" sz="2400" dirty="0"/>
              <a:t>給料</a:t>
            </a:r>
            <a:r>
              <a:rPr kumimoji="1" lang="en-US" altLang="ja-JP" sz="2400" dirty="0"/>
              <a:t>1,000</a:t>
            </a:r>
            <a:r>
              <a:rPr kumimoji="1" lang="ja-JP" altLang="en-US" sz="2400" dirty="0"/>
              <a:t>円について、従業員負担の社会保険料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円を差し引</a:t>
            </a:r>
            <a:endParaRPr kumimoji="1" lang="en-US" altLang="ja-JP" sz="2400" dirty="0"/>
          </a:p>
          <a:p>
            <a:r>
              <a:rPr lang="ja-JP" altLang="en-US" sz="2400" dirty="0"/>
              <a:t>　　  </a:t>
            </a:r>
            <a:r>
              <a:rPr kumimoji="1" lang="ja-JP" altLang="en-US" sz="2400" dirty="0"/>
              <a:t>いた手取り額を、当座預金口座から支払った。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265713" y="3287434"/>
            <a:ext cx="7626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給料　</a:t>
            </a:r>
            <a:r>
              <a:rPr lang="en-US" altLang="ja-JP" sz="2800" dirty="0"/>
              <a:t>1,00</a:t>
            </a:r>
            <a:r>
              <a:rPr kumimoji="1"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社会保険料預り金　</a:t>
            </a:r>
            <a:r>
              <a:rPr lang="en-US" altLang="ja-JP" sz="2800" dirty="0"/>
              <a:t>100</a:t>
            </a:r>
          </a:p>
          <a:p>
            <a:r>
              <a:rPr lang="ja-JP" altLang="en-US" sz="2800" dirty="0"/>
              <a:t>　　　　　　　　当座預金　　　　　</a:t>
            </a:r>
            <a:r>
              <a:rPr lang="en-US" altLang="ja-JP" sz="2800" dirty="0"/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23466922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55. </a:t>
            </a:r>
            <a:r>
              <a:rPr kumimoji="1" lang="ja-JP" altLang="en-US" sz="2400" dirty="0"/>
              <a:t>社会保険料預り金</a:t>
            </a:r>
            <a:r>
              <a:rPr kumimoji="1" lang="en-US" altLang="ja-JP" sz="2400" dirty="0"/>
              <a:t>100</a:t>
            </a:r>
            <a:r>
              <a:rPr kumimoji="1" lang="ja-JP" altLang="en-US" sz="2400" dirty="0"/>
              <a:t>円について、会社負担額（従業員負担額と</a:t>
            </a:r>
            <a:endParaRPr kumimoji="1" lang="en-US" altLang="ja-JP" sz="2400" dirty="0"/>
          </a:p>
          <a:p>
            <a:r>
              <a:rPr lang="ja-JP" altLang="en-US" sz="2400" dirty="0"/>
              <a:t>　　　</a:t>
            </a:r>
            <a:r>
              <a:rPr kumimoji="1" lang="ja-JP" altLang="en-US" sz="2400" dirty="0"/>
              <a:t>同額）を加えて現金で納付した。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64435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56. </a:t>
            </a:r>
            <a:r>
              <a:rPr kumimoji="1" lang="ja-JP" altLang="en-US" sz="2400" dirty="0"/>
              <a:t>商品を</a:t>
            </a:r>
            <a:r>
              <a:rPr lang="en-US" altLang="ja-JP" sz="2400" dirty="0"/>
              <a:t>200</a:t>
            </a:r>
            <a:r>
              <a:rPr lang="ja-JP" altLang="en-US" sz="2400" dirty="0"/>
              <a:t>円で仕入れ、代金は</a:t>
            </a:r>
            <a:r>
              <a:rPr lang="en-US" altLang="ja-JP" sz="2400" dirty="0"/>
              <a:t>10%</a:t>
            </a:r>
            <a:r>
              <a:rPr lang="ja-JP" altLang="en-US" sz="2400" dirty="0"/>
              <a:t>の消費税を含めて掛けとした。</a:t>
            </a:r>
            <a:endParaRPr lang="en-US" altLang="ja-JP" sz="2400" dirty="0"/>
          </a:p>
          <a:p>
            <a:r>
              <a:rPr kumimoji="1" lang="ja-JP" altLang="en-US" sz="2400" dirty="0"/>
              <a:t>　　 なお、消費税については税抜方式で記帳する。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184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56. </a:t>
            </a:r>
            <a:r>
              <a:rPr kumimoji="1" lang="ja-JP" altLang="en-US" sz="2400" dirty="0"/>
              <a:t>商品を</a:t>
            </a:r>
            <a:r>
              <a:rPr lang="en-US" altLang="ja-JP" sz="2400" dirty="0"/>
              <a:t>200</a:t>
            </a:r>
            <a:r>
              <a:rPr lang="ja-JP" altLang="en-US" sz="2400" dirty="0"/>
              <a:t>円で仕入れ、代金は</a:t>
            </a:r>
            <a:r>
              <a:rPr lang="en-US" altLang="ja-JP" sz="2400" dirty="0"/>
              <a:t>10%</a:t>
            </a:r>
            <a:r>
              <a:rPr lang="ja-JP" altLang="en-US" sz="2400" dirty="0"/>
              <a:t>の消費税を含めて掛けとした。</a:t>
            </a:r>
            <a:endParaRPr lang="en-US" altLang="ja-JP" sz="2400" dirty="0"/>
          </a:p>
          <a:p>
            <a:r>
              <a:rPr kumimoji="1" lang="ja-JP" altLang="en-US" sz="2400" dirty="0"/>
              <a:t>　　 なお、消費税については税抜方式で記帳する。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714729" y="3309157"/>
            <a:ext cx="7626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仕入　          </a:t>
            </a:r>
            <a:r>
              <a:rPr lang="en-US" altLang="ja-JP" sz="2800" dirty="0"/>
              <a:t>20</a:t>
            </a:r>
            <a:r>
              <a:rPr kumimoji="1"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買掛金　</a:t>
            </a:r>
            <a:r>
              <a:rPr lang="en-US" altLang="ja-JP" sz="2800" dirty="0"/>
              <a:t>220</a:t>
            </a:r>
          </a:p>
          <a:p>
            <a:r>
              <a:rPr lang="ja-JP" altLang="en-US" sz="2800" dirty="0"/>
              <a:t>仮払消費税　</a:t>
            </a:r>
            <a:r>
              <a:rPr lang="en-US" altLang="ja-JP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9951279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57. </a:t>
            </a:r>
            <a:r>
              <a:rPr kumimoji="1" lang="ja-JP" altLang="en-US" sz="2400" dirty="0"/>
              <a:t>商品を消費税込価額</a:t>
            </a:r>
            <a:r>
              <a:rPr lang="en-US" altLang="ja-JP" sz="2400" dirty="0"/>
              <a:t>220</a:t>
            </a:r>
            <a:r>
              <a:rPr lang="ja-JP" altLang="en-US" sz="2400" dirty="0"/>
              <a:t>円で仕入れ、代金は現金で支払った。</a:t>
            </a:r>
            <a:endParaRPr lang="en-US" altLang="ja-JP" sz="2400" dirty="0"/>
          </a:p>
          <a:p>
            <a:r>
              <a:rPr kumimoji="1" lang="ja-JP" altLang="en-US" sz="2400" dirty="0"/>
              <a:t>　　 なお、消費税率は</a:t>
            </a:r>
            <a:r>
              <a:rPr kumimoji="1" lang="en-US" altLang="ja-JP" sz="2400" dirty="0"/>
              <a:t>10%</a:t>
            </a:r>
            <a:r>
              <a:rPr kumimoji="1" lang="ja-JP" altLang="en-US" sz="2400" dirty="0"/>
              <a:t>であり、税抜方式で記帳する。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50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6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800</a:t>
            </a:r>
            <a:r>
              <a:rPr lang="ja-JP" altLang="en-US" sz="2400" dirty="0"/>
              <a:t>円を仕入れ、代金は約束手形を振り出した。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829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57. </a:t>
            </a:r>
            <a:r>
              <a:rPr kumimoji="1" lang="ja-JP" altLang="en-US" sz="2400" dirty="0"/>
              <a:t>商品を消費税込価額</a:t>
            </a:r>
            <a:r>
              <a:rPr lang="en-US" altLang="ja-JP" sz="2400" dirty="0"/>
              <a:t>220</a:t>
            </a:r>
            <a:r>
              <a:rPr lang="ja-JP" altLang="en-US" sz="2400" dirty="0"/>
              <a:t>円で仕入れ、代金は現金で支払った。</a:t>
            </a:r>
            <a:endParaRPr lang="en-US" altLang="ja-JP" sz="2400" dirty="0"/>
          </a:p>
          <a:p>
            <a:r>
              <a:rPr kumimoji="1" lang="ja-JP" altLang="en-US" sz="2400" dirty="0"/>
              <a:t>　　 なお、消費税率は</a:t>
            </a:r>
            <a:r>
              <a:rPr kumimoji="1" lang="en-US" altLang="ja-JP" sz="2400" dirty="0"/>
              <a:t>10%</a:t>
            </a:r>
            <a:r>
              <a:rPr kumimoji="1" lang="ja-JP" altLang="en-US" sz="2400" dirty="0"/>
              <a:t>であり、税抜方式で記帳する。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68506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621782" y="3309157"/>
            <a:ext cx="7626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仕入　          </a:t>
            </a:r>
            <a:r>
              <a:rPr lang="en-US" altLang="ja-JP" sz="2800" dirty="0"/>
              <a:t>20</a:t>
            </a:r>
            <a:r>
              <a:rPr kumimoji="1"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現金　</a:t>
            </a:r>
            <a:r>
              <a:rPr lang="en-US" altLang="ja-JP" sz="2800" dirty="0"/>
              <a:t>220</a:t>
            </a:r>
          </a:p>
          <a:p>
            <a:r>
              <a:rPr lang="ja-JP" altLang="en-US" sz="2800" dirty="0"/>
              <a:t>仮払消費税　</a:t>
            </a:r>
            <a:r>
              <a:rPr lang="en-US" altLang="ja-JP" sz="2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555119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58. 1,000</a:t>
            </a:r>
            <a:r>
              <a:rPr kumimoji="1" lang="ja-JP" altLang="en-US" sz="2400" dirty="0"/>
              <a:t>円の商品を、</a:t>
            </a:r>
            <a:r>
              <a:rPr kumimoji="1" lang="en-US" altLang="ja-JP" sz="2400" dirty="0"/>
              <a:t>A</a:t>
            </a:r>
            <a:r>
              <a:rPr kumimoji="1" lang="ja-JP" altLang="en-US" sz="2400" dirty="0"/>
              <a:t>社に売り渡し、代金は</a:t>
            </a:r>
            <a:r>
              <a:rPr kumimoji="1" lang="en-US" altLang="ja-JP" sz="2400" dirty="0"/>
              <a:t>10%</a:t>
            </a:r>
            <a:r>
              <a:rPr kumimoji="1" lang="ja-JP" altLang="en-US" sz="2400" dirty="0"/>
              <a:t>の消費税ととも</a:t>
            </a:r>
            <a:endParaRPr kumimoji="1" lang="en-US" altLang="ja-JP" sz="2400" dirty="0"/>
          </a:p>
          <a:p>
            <a:r>
              <a:rPr lang="ja-JP" altLang="en-US" sz="2400" dirty="0"/>
              <a:t>　　 </a:t>
            </a:r>
            <a:r>
              <a:rPr kumimoji="1" lang="ja-JP" altLang="en-US" sz="2400" dirty="0"/>
              <a:t>に今月末受け取ることとした。なお、税抜方式で記帳する。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9161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9161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870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58. 1,000</a:t>
            </a:r>
            <a:r>
              <a:rPr kumimoji="1" lang="ja-JP" altLang="en-US" sz="2400" dirty="0"/>
              <a:t>円の商品を、</a:t>
            </a:r>
            <a:r>
              <a:rPr kumimoji="1" lang="en-US" altLang="ja-JP" sz="2400" dirty="0"/>
              <a:t>A</a:t>
            </a:r>
            <a:r>
              <a:rPr kumimoji="1" lang="ja-JP" altLang="en-US" sz="2400" dirty="0"/>
              <a:t>社に売り渡し、代金は</a:t>
            </a:r>
            <a:r>
              <a:rPr kumimoji="1" lang="en-US" altLang="ja-JP" sz="2400" dirty="0"/>
              <a:t>10%</a:t>
            </a:r>
            <a:r>
              <a:rPr kumimoji="1" lang="ja-JP" altLang="en-US" sz="2400" dirty="0"/>
              <a:t>の消費税ととも</a:t>
            </a:r>
            <a:endParaRPr kumimoji="1" lang="en-US" altLang="ja-JP" sz="2400" dirty="0"/>
          </a:p>
          <a:p>
            <a:r>
              <a:rPr lang="ja-JP" altLang="en-US" sz="2400" dirty="0"/>
              <a:t>　　 </a:t>
            </a:r>
            <a:r>
              <a:rPr kumimoji="1" lang="ja-JP" altLang="en-US" sz="2400" dirty="0"/>
              <a:t>に今月末受け取ることとした。なお、税抜方式で記帳する。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9161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9161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993571" y="3530219"/>
            <a:ext cx="7626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売掛金   </a:t>
            </a:r>
            <a:r>
              <a:rPr lang="en-US" altLang="ja-JP" sz="2800" dirty="0"/>
              <a:t>1,10</a:t>
            </a:r>
            <a:r>
              <a:rPr kumimoji="1"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　　　</a:t>
            </a:r>
            <a:r>
              <a:rPr lang="en-US" altLang="ja-JP" sz="2800" dirty="0"/>
              <a:t>1,000</a:t>
            </a:r>
          </a:p>
          <a:p>
            <a:r>
              <a:rPr lang="ja-JP" altLang="en-US" sz="2800" dirty="0"/>
              <a:t>　　　　　　　　   仮受消費税　</a:t>
            </a:r>
            <a:r>
              <a:rPr lang="en-US" altLang="ja-JP" sz="28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3332117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59. </a:t>
            </a:r>
            <a:r>
              <a:rPr kumimoji="1" lang="ja-JP" altLang="en-US" sz="2400" dirty="0"/>
              <a:t>商品を消費税込価額</a:t>
            </a:r>
            <a:r>
              <a:rPr kumimoji="1" lang="en-US" altLang="ja-JP" sz="2400" dirty="0"/>
              <a:t>1,100</a:t>
            </a:r>
            <a:r>
              <a:rPr kumimoji="1" lang="ja-JP" altLang="en-US" sz="2400" dirty="0"/>
              <a:t>円で販売し、代金は現金で受け取った。</a:t>
            </a:r>
            <a:endParaRPr kumimoji="1" lang="en-US" altLang="ja-JP" sz="2400" dirty="0"/>
          </a:p>
          <a:p>
            <a:r>
              <a:rPr lang="ja-JP" altLang="en-US" sz="2400" dirty="0"/>
              <a:t>　　 なお、消費税率は</a:t>
            </a:r>
            <a:r>
              <a:rPr lang="en-US" altLang="ja-JP" sz="2400" dirty="0"/>
              <a:t>10%</a:t>
            </a:r>
            <a:r>
              <a:rPr lang="ja-JP" altLang="en-US" sz="2400" dirty="0"/>
              <a:t>であり、</a:t>
            </a:r>
            <a:r>
              <a:rPr kumimoji="1" lang="ja-JP" altLang="en-US" sz="2400" dirty="0"/>
              <a:t>税抜方式で記帳する。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9161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9161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4284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59. </a:t>
            </a:r>
            <a:r>
              <a:rPr kumimoji="1" lang="ja-JP" altLang="en-US" sz="2400" dirty="0"/>
              <a:t>商品を消費税込価額</a:t>
            </a:r>
            <a:r>
              <a:rPr kumimoji="1" lang="en-US" altLang="ja-JP" sz="2400" dirty="0"/>
              <a:t>1,100</a:t>
            </a:r>
            <a:r>
              <a:rPr kumimoji="1" lang="ja-JP" altLang="en-US" sz="2400" dirty="0"/>
              <a:t>円で販売し、代金は現金で受け取った。</a:t>
            </a:r>
            <a:endParaRPr kumimoji="1" lang="en-US" altLang="ja-JP" sz="2400" dirty="0"/>
          </a:p>
          <a:p>
            <a:r>
              <a:rPr lang="ja-JP" altLang="en-US" sz="2400" dirty="0"/>
              <a:t>　　 なお、消費税率は</a:t>
            </a:r>
            <a:r>
              <a:rPr lang="en-US" altLang="ja-JP" sz="2400" dirty="0"/>
              <a:t>10%</a:t>
            </a:r>
            <a:r>
              <a:rPr lang="ja-JP" altLang="en-US" sz="2400" dirty="0"/>
              <a:t>であり、</a:t>
            </a:r>
            <a:r>
              <a:rPr kumimoji="1" lang="ja-JP" altLang="en-US" sz="2400" dirty="0"/>
              <a:t>税抜方式で記帳する。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9161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9161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308419" y="3520171"/>
            <a:ext cx="7626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現金   </a:t>
            </a:r>
            <a:r>
              <a:rPr lang="en-US" altLang="ja-JP" sz="2800" dirty="0"/>
              <a:t>1,10</a:t>
            </a:r>
            <a:r>
              <a:rPr kumimoji="1"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　　　</a:t>
            </a:r>
            <a:r>
              <a:rPr lang="en-US" altLang="ja-JP" sz="2800" dirty="0"/>
              <a:t>1,000</a:t>
            </a:r>
          </a:p>
          <a:p>
            <a:r>
              <a:rPr lang="ja-JP" altLang="en-US" sz="2800" dirty="0"/>
              <a:t>　　　　　　　   仮受消費税　</a:t>
            </a:r>
            <a:r>
              <a:rPr lang="en-US" altLang="ja-JP" sz="28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75435963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60. </a:t>
            </a:r>
            <a:r>
              <a:rPr kumimoji="1" lang="ja-JP" altLang="en-US" sz="2400" dirty="0"/>
              <a:t>商品を消費税込価額</a:t>
            </a:r>
            <a:r>
              <a:rPr kumimoji="1" lang="en-US" altLang="ja-JP" sz="2400" dirty="0"/>
              <a:t>1,100</a:t>
            </a:r>
            <a:r>
              <a:rPr kumimoji="1" lang="ja-JP" altLang="en-US" sz="2400" dirty="0"/>
              <a:t>円で販売し、代金は現金で受け取った。</a:t>
            </a:r>
            <a:endParaRPr kumimoji="1" lang="en-US" altLang="ja-JP" sz="2400" dirty="0"/>
          </a:p>
          <a:p>
            <a:r>
              <a:rPr lang="ja-JP" altLang="en-US" sz="2400" dirty="0"/>
              <a:t>　　 なお、消費税率は</a:t>
            </a:r>
            <a:r>
              <a:rPr lang="en-US" altLang="ja-JP" sz="2400" dirty="0"/>
              <a:t>10%</a:t>
            </a:r>
            <a:r>
              <a:rPr lang="ja-JP" altLang="en-US" sz="2400" dirty="0"/>
              <a:t>であり、</a:t>
            </a:r>
            <a:r>
              <a:rPr kumimoji="1" lang="ja-JP" altLang="en-US" sz="2400" dirty="0"/>
              <a:t>税抜方式で記帳する。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9161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9161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308419" y="3520171"/>
            <a:ext cx="7626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現金   </a:t>
            </a:r>
            <a:r>
              <a:rPr lang="en-US" altLang="ja-JP" sz="2800" dirty="0"/>
              <a:t>1,10</a:t>
            </a:r>
            <a:r>
              <a:rPr kumimoji="1"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　　　</a:t>
            </a:r>
            <a:r>
              <a:rPr lang="en-US" altLang="ja-JP" sz="2800" dirty="0"/>
              <a:t>1,000</a:t>
            </a:r>
          </a:p>
          <a:p>
            <a:r>
              <a:rPr lang="ja-JP" altLang="en-US" sz="2800" dirty="0"/>
              <a:t>　　　　　　　   仮受消費税　</a:t>
            </a:r>
            <a:r>
              <a:rPr lang="en-US" altLang="ja-JP" sz="28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26311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6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800</a:t>
            </a:r>
            <a:r>
              <a:rPr lang="ja-JP" altLang="en-US" sz="2400" dirty="0"/>
              <a:t>円を仕入れ、代金は約束手形を振り出した。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663462" y="3230547"/>
            <a:ext cx="5540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仕入　</a:t>
            </a:r>
            <a:r>
              <a:rPr lang="en-US" altLang="ja-JP" sz="2800" dirty="0"/>
              <a:t>800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支払手形　</a:t>
            </a:r>
            <a:r>
              <a:rPr lang="en-US" altLang="ja-JP" sz="2800" dirty="0"/>
              <a:t>800</a:t>
            </a:r>
          </a:p>
          <a:p>
            <a:r>
              <a:rPr kumimoji="1" lang="ja-JP" altLang="en-US" sz="2800" dirty="0"/>
              <a:t>　　　　　　　 </a:t>
            </a:r>
          </a:p>
        </p:txBody>
      </p:sp>
    </p:spTree>
    <p:extLst>
      <p:ext uri="{BB962C8B-B14F-4D97-AF65-F5344CB8AC3E}">
        <p14:creationId xmlns:p14="http://schemas.microsoft.com/office/powerpoint/2010/main" val="3476453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7.</a:t>
            </a:r>
            <a:r>
              <a:rPr lang="ja-JP" altLang="en-US" sz="2400" dirty="0"/>
              <a:t> 商品</a:t>
            </a:r>
            <a:r>
              <a:rPr lang="en-US" altLang="ja-JP" sz="2400" dirty="0"/>
              <a:t>500</a:t>
            </a:r>
            <a:r>
              <a:rPr lang="ja-JP" altLang="en-US" sz="2400" dirty="0"/>
              <a:t>円を仕入れ、代金のうち</a:t>
            </a:r>
            <a:r>
              <a:rPr lang="en-US" altLang="ja-JP" sz="2400" dirty="0"/>
              <a:t>400</a:t>
            </a:r>
            <a:r>
              <a:rPr lang="ja-JP" altLang="en-US" sz="2400" dirty="0"/>
              <a:t>円は小切手を振り出して</a:t>
            </a:r>
            <a:endParaRPr lang="en-US" altLang="ja-JP" sz="2400" dirty="0"/>
          </a:p>
          <a:p>
            <a:r>
              <a:rPr lang="ja-JP" altLang="en-US" sz="2400" dirty="0"/>
              <a:t>　　支払い、残額については約束手形を振り出した。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7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7.</a:t>
            </a:r>
            <a:r>
              <a:rPr lang="ja-JP" altLang="en-US" sz="2400" dirty="0"/>
              <a:t> 商品</a:t>
            </a:r>
            <a:r>
              <a:rPr lang="en-US" altLang="ja-JP" sz="2400" dirty="0"/>
              <a:t>500</a:t>
            </a:r>
            <a:r>
              <a:rPr lang="ja-JP" altLang="en-US" sz="2400" dirty="0"/>
              <a:t>円を仕入れ、代金のうち</a:t>
            </a:r>
            <a:r>
              <a:rPr lang="en-US" altLang="ja-JP" sz="2400" dirty="0"/>
              <a:t>400</a:t>
            </a:r>
            <a:r>
              <a:rPr lang="ja-JP" altLang="en-US" sz="2400" dirty="0"/>
              <a:t>円は小切手を振り出して</a:t>
            </a:r>
            <a:endParaRPr lang="en-US" altLang="ja-JP" sz="2400" dirty="0"/>
          </a:p>
          <a:p>
            <a:r>
              <a:rPr lang="ja-JP" altLang="en-US" sz="2400" dirty="0"/>
              <a:t>　　支払い、残額については約束手形を振り出した。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663462" y="3230547"/>
            <a:ext cx="5540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仕入　</a:t>
            </a:r>
            <a:r>
              <a:rPr kumimoji="1" lang="en-US" altLang="ja-JP" sz="2800" dirty="0"/>
              <a:t>5</a:t>
            </a:r>
            <a:r>
              <a:rPr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   </a:t>
            </a:r>
            <a:r>
              <a:rPr lang="en-US" altLang="ja-JP" sz="2800" dirty="0"/>
              <a:t>400</a:t>
            </a:r>
          </a:p>
          <a:p>
            <a:r>
              <a:rPr lang="ja-JP" altLang="en-US" sz="2800" dirty="0"/>
              <a:t>　　　　　　　 支払手形　</a:t>
            </a:r>
            <a:r>
              <a:rPr lang="en-US" altLang="ja-JP" sz="2800" dirty="0"/>
              <a:t>100</a:t>
            </a:r>
          </a:p>
          <a:p>
            <a:r>
              <a:rPr kumimoji="1" lang="ja-JP" altLang="en-US" sz="2800" dirty="0"/>
              <a:t>　　　　　　　 </a:t>
            </a:r>
          </a:p>
        </p:txBody>
      </p:sp>
    </p:spTree>
    <p:extLst>
      <p:ext uri="{BB962C8B-B14F-4D97-AF65-F5344CB8AC3E}">
        <p14:creationId xmlns:p14="http://schemas.microsoft.com/office/powerpoint/2010/main" val="4233397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8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600</a:t>
            </a:r>
            <a:r>
              <a:rPr lang="ja-JP" altLang="en-US" sz="2400" dirty="0"/>
              <a:t>円を現金で売り上げた。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53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8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600</a:t>
            </a:r>
            <a:r>
              <a:rPr lang="ja-JP" altLang="en-US" sz="2400" dirty="0"/>
              <a:t>円を現金で売り上げた。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663462" y="3230547"/>
            <a:ext cx="5540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現金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6</a:t>
            </a:r>
            <a:r>
              <a:rPr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</a:t>
            </a:r>
            <a:r>
              <a:rPr lang="en-US" altLang="ja-JP" sz="2800" dirty="0"/>
              <a:t>600</a:t>
            </a:r>
          </a:p>
          <a:p>
            <a:r>
              <a:rPr kumimoji="1" lang="ja-JP" altLang="en-US" sz="2800" dirty="0"/>
              <a:t>　　　　　　　 </a:t>
            </a:r>
          </a:p>
        </p:txBody>
      </p:sp>
    </p:spTree>
    <p:extLst>
      <p:ext uri="{BB962C8B-B14F-4D97-AF65-F5344CB8AC3E}">
        <p14:creationId xmlns:p14="http://schemas.microsoft.com/office/powerpoint/2010/main" val="2485512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9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800</a:t>
            </a:r>
            <a:r>
              <a:rPr lang="ja-JP" altLang="en-US" sz="2400" dirty="0"/>
              <a:t>円を現金で売り上げ、代金は得意先振出しの小切手で</a:t>
            </a:r>
            <a:endParaRPr lang="en-US" altLang="ja-JP" sz="2400" dirty="0"/>
          </a:p>
          <a:p>
            <a:r>
              <a:rPr lang="ja-JP" altLang="en-US" sz="2400" dirty="0"/>
              <a:t>　　回収した。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984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9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800</a:t>
            </a:r>
            <a:r>
              <a:rPr lang="ja-JP" altLang="en-US" sz="2400" dirty="0"/>
              <a:t>円を現金で売り上げ、代金は得意先振出しの小切手で</a:t>
            </a:r>
            <a:endParaRPr lang="en-US" altLang="ja-JP" sz="2400" dirty="0"/>
          </a:p>
          <a:p>
            <a:r>
              <a:rPr lang="ja-JP" altLang="en-US" sz="2400" dirty="0"/>
              <a:t>　　回収した。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663462" y="3230547"/>
            <a:ext cx="5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現金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8</a:t>
            </a:r>
            <a:r>
              <a:rPr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</a:t>
            </a:r>
            <a:r>
              <a:rPr lang="en-US" altLang="ja-JP" sz="2800" dirty="0"/>
              <a:t>800</a:t>
            </a:r>
            <a:r>
              <a:rPr kumimoji="1" lang="ja-JP" altLang="en-US" sz="2800" dirty="0"/>
              <a:t>　　　　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1E5651-2860-49EE-D55D-0E927B52EB9A}"/>
              </a:ext>
            </a:extLst>
          </p:cNvPr>
          <p:cNvSpPr txBox="1"/>
          <p:nvPr/>
        </p:nvSpPr>
        <p:spPr>
          <a:xfrm>
            <a:off x="1773116" y="4180211"/>
            <a:ext cx="909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ポイント：得意先振出の小切手は「現金」扱いになる</a:t>
            </a:r>
          </a:p>
        </p:txBody>
      </p:sp>
    </p:spTree>
    <p:extLst>
      <p:ext uri="{BB962C8B-B14F-4D97-AF65-F5344CB8AC3E}">
        <p14:creationId xmlns:p14="http://schemas.microsoft.com/office/powerpoint/2010/main" val="3771155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47446" y="1234443"/>
            <a:ext cx="966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10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900</a:t>
            </a:r>
            <a:r>
              <a:rPr lang="ja-JP" altLang="en-US" sz="2400" dirty="0"/>
              <a:t>円を売り上げ、代金は当座預金口座へ振り込まれた。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1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1.</a:t>
            </a:r>
            <a:r>
              <a:rPr lang="ja-JP" altLang="en-US" sz="2400" dirty="0"/>
              <a:t> 商品</a:t>
            </a:r>
            <a:r>
              <a:rPr lang="en-US" altLang="ja-JP" sz="2400" dirty="0"/>
              <a:t>500</a:t>
            </a:r>
            <a:r>
              <a:rPr lang="ja-JP" altLang="en-US" sz="2400" dirty="0"/>
              <a:t>円を仕入れ、代金は現金で支払った。なお、商品売買</a:t>
            </a:r>
            <a:endParaRPr lang="en-US" altLang="ja-JP" sz="2400" dirty="0"/>
          </a:p>
          <a:p>
            <a:r>
              <a:rPr lang="ja-JP" altLang="en-US" sz="2400" dirty="0"/>
              <a:t>　　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68F785-5866-94AA-6CC2-DFFA1661BBE7}"/>
              </a:ext>
            </a:extLst>
          </p:cNvPr>
          <p:cNvSpPr txBox="1"/>
          <p:nvPr/>
        </p:nvSpPr>
        <p:spPr>
          <a:xfrm>
            <a:off x="3663462" y="3230547"/>
            <a:ext cx="4664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仕入　</a:t>
            </a:r>
            <a:r>
              <a:rPr lang="en-US" altLang="ja-JP" sz="2800" dirty="0"/>
              <a:t>500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現金　</a:t>
            </a:r>
            <a:r>
              <a:rPr lang="en-US" altLang="ja-JP" sz="2800" dirty="0"/>
              <a:t>500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599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47446" y="1234443"/>
            <a:ext cx="9666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10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900</a:t>
            </a:r>
            <a:r>
              <a:rPr lang="ja-JP" altLang="en-US" sz="2400" dirty="0"/>
              <a:t>円を売り上げ、代金は当座預金口座へ振り込まれた。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090705" y="3230547"/>
            <a:ext cx="5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当座預金　</a:t>
            </a:r>
            <a:r>
              <a:rPr kumimoji="1" lang="en-US" altLang="ja-JP" sz="2800" dirty="0"/>
              <a:t>8</a:t>
            </a:r>
            <a:r>
              <a:rPr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</a:t>
            </a:r>
            <a:r>
              <a:rPr lang="en-US" altLang="ja-JP" sz="2800" dirty="0"/>
              <a:t>800</a:t>
            </a:r>
            <a:r>
              <a:rPr kumimoji="1" lang="ja-JP" altLang="en-US" sz="2800" dirty="0"/>
              <a:t>　　　　 </a:t>
            </a:r>
          </a:p>
        </p:txBody>
      </p:sp>
    </p:spTree>
    <p:extLst>
      <p:ext uri="{BB962C8B-B14F-4D97-AF65-F5344CB8AC3E}">
        <p14:creationId xmlns:p14="http://schemas.microsoft.com/office/powerpoint/2010/main" val="3243396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11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300</a:t>
            </a:r>
            <a:r>
              <a:rPr lang="ja-JP" altLang="en-US" sz="2400" dirty="0"/>
              <a:t>円を売り上げ、代金は掛けとした。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41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12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800</a:t>
            </a:r>
            <a:r>
              <a:rPr lang="ja-JP" altLang="en-US" sz="2400" dirty="0"/>
              <a:t>円を売り上げ、代金のうち</a:t>
            </a:r>
            <a:r>
              <a:rPr lang="en-US" altLang="ja-JP" sz="2400" dirty="0"/>
              <a:t>400</a:t>
            </a:r>
            <a:r>
              <a:rPr lang="ja-JP" altLang="en-US" sz="2400" dirty="0"/>
              <a:t>円は現金で受け取り、</a:t>
            </a:r>
            <a:endParaRPr lang="en-US" altLang="ja-JP" sz="2400" dirty="0"/>
          </a:p>
          <a:p>
            <a:r>
              <a:rPr lang="ja-JP" altLang="en-US" sz="2400" dirty="0"/>
              <a:t>　　  残額は掛けとした。</a:t>
            </a:r>
            <a:endParaRPr lang="en-US" altLang="ja-JP" sz="2400" dirty="0"/>
          </a:p>
          <a:p>
            <a:r>
              <a:rPr lang="ja-JP" altLang="en-US" sz="2400" dirty="0"/>
              <a:t>  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921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12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800</a:t>
            </a:r>
            <a:r>
              <a:rPr lang="ja-JP" altLang="en-US" sz="2400" dirty="0"/>
              <a:t>円を売り上げ、代金のうち</a:t>
            </a:r>
            <a:r>
              <a:rPr lang="en-US" altLang="ja-JP" sz="2400" dirty="0"/>
              <a:t>400</a:t>
            </a:r>
            <a:r>
              <a:rPr lang="ja-JP" altLang="en-US" sz="2400" dirty="0"/>
              <a:t>円は現金で受け取り、</a:t>
            </a:r>
            <a:endParaRPr lang="en-US" altLang="ja-JP" sz="2400" dirty="0"/>
          </a:p>
          <a:p>
            <a:r>
              <a:rPr lang="ja-JP" altLang="en-US" sz="2400" dirty="0"/>
              <a:t>　　  残額は掛けとした。</a:t>
            </a:r>
            <a:endParaRPr lang="en-US" altLang="ja-JP" sz="2400" dirty="0"/>
          </a:p>
          <a:p>
            <a:r>
              <a:rPr lang="ja-JP" altLang="en-US" sz="2400" dirty="0"/>
              <a:t>  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321817" y="3230547"/>
            <a:ext cx="55408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　現金</a:t>
            </a:r>
            <a:r>
              <a:rPr kumimoji="1" lang="ja-JP" altLang="en-US" sz="2800" dirty="0"/>
              <a:t>　</a:t>
            </a:r>
            <a:r>
              <a:rPr lang="en-US" altLang="ja-JP" sz="2800" dirty="0"/>
              <a:t>400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</a:t>
            </a:r>
            <a:r>
              <a:rPr lang="en-US" altLang="ja-JP" sz="2800" dirty="0"/>
              <a:t>800</a:t>
            </a:r>
          </a:p>
          <a:p>
            <a:r>
              <a:rPr lang="ja-JP" altLang="en-US" sz="2800" dirty="0"/>
              <a:t>売掛金　</a:t>
            </a:r>
            <a:r>
              <a:rPr lang="en-US" altLang="ja-JP" sz="2800" dirty="0"/>
              <a:t>400</a:t>
            </a:r>
          </a:p>
          <a:p>
            <a:r>
              <a:rPr kumimoji="1" lang="ja-JP" altLang="en-US" sz="2800" dirty="0"/>
              <a:t>　　　　　　　 </a:t>
            </a:r>
          </a:p>
        </p:txBody>
      </p:sp>
    </p:spTree>
    <p:extLst>
      <p:ext uri="{BB962C8B-B14F-4D97-AF65-F5344CB8AC3E}">
        <p14:creationId xmlns:p14="http://schemas.microsoft.com/office/powerpoint/2010/main" val="3364467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13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900</a:t>
            </a:r>
            <a:r>
              <a:rPr lang="ja-JP" altLang="en-US" sz="2400" dirty="0"/>
              <a:t>円を売り上げ、取引先振出しの約束手形</a:t>
            </a:r>
            <a:r>
              <a:rPr lang="en-US" altLang="ja-JP" sz="2400" dirty="0"/>
              <a:t>900</a:t>
            </a:r>
            <a:r>
              <a:rPr lang="ja-JP" altLang="en-US" sz="2400" dirty="0"/>
              <a:t>円を受け</a:t>
            </a:r>
            <a:endParaRPr lang="en-US" altLang="ja-JP" sz="2400" dirty="0"/>
          </a:p>
          <a:p>
            <a:r>
              <a:rPr lang="ja-JP" altLang="en-US" sz="2400" dirty="0"/>
              <a:t>　　  取った。</a:t>
            </a:r>
            <a:endParaRPr lang="en-US" altLang="ja-JP" sz="2400" dirty="0"/>
          </a:p>
          <a:p>
            <a:r>
              <a:rPr lang="ja-JP" altLang="en-US" sz="2400" dirty="0"/>
              <a:t>  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911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13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900</a:t>
            </a:r>
            <a:r>
              <a:rPr lang="ja-JP" altLang="en-US" sz="2400" dirty="0"/>
              <a:t>円を売り上げ、取引先振出しの約束手形</a:t>
            </a:r>
            <a:r>
              <a:rPr lang="en-US" altLang="ja-JP" sz="2400" dirty="0"/>
              <a:t>900</a:t>
            </a:r>
            <a:r>
              <a:rPr lang="ja-JP" altLang="en-US" sz="2400" dirty="0"/>
              <a:t>円を受け</a:t>
            </a:r>
            <a:endParaRPr lang="en-US" altLang="ja-JP" sz="2400" dirty="0"/>
          </a:p>
          <a:p>
            <a:r>
              <a:rPr lang="ja-JP" altLang="en-US" sz="2400" dirty="0"/>
              <a:t>　　  取った。</a:t>
            </a:r>
            <a:endParaRPr lang="en-US" altLang="ja-JP" sz="2400" dirty="0"/>
          </a:p>
          <a:p>
            <a:r>
              <a:rPr lang="ja-JP" altLang="en-US" sz="2400" dirty="0"/>
              <a:t>  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030419" y="3230547"/>
            <a:ext cx="5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受取手形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9</a:t>
            </a:r>
            <a:r>
              <a:rPr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　</a:t>
            </a:r>
            <a:r>
              <a:rPr lang="en-US" altLang="ja-JP" sz="2800" dirty="0"/>
              <a:t>900</a:t>
            </a:r>
            <a:r>
              <a:rPr kumimoji="1" lang="ja-JP" altLang="en-US" sz="2800" dirty="0"/>
              <a:t>　　　　　　 </a:t>
            </a:r>
          </a:p>
        </p:txBody>
      </p:sp>
    </p:spTree>
    <p:extLst>
      <p:ext uri="{BB962C8B-B14F-4D97-AF65-F5344CB8AC3E}">
        <p14:creationId xmlns:p14="http://schemas.microsoft.com/office/powerpoint/2010/main" val="168227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622999"/>
            <a:ext cx="9355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14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商品に関する情報は以下の通りである。売上原価は仕入勘定で</a:t>
            </a:r>
            <a:endParaRPr lang="en-US" altLang="ja-JP" sz="2400" dirty="0"/>
          </a:p>
          <a:p>
            <a:r>
              <a:rPr lang="ja-JP" altLang="en-US" sz="2400" dirty="0"/>
              <a:t>　　計算しており、商品売買は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lang="en-US" altLang="ja-JP" sz="2400" dirty="0"/>
          </a:p>
          <a:p>
            <a:r>
              <a:rPr kumimoji="1" lang="ja-JP" altLang="en-US" sz="2400" dirty="0"/>
              <a:t>　　　・期首商品棚卸高　</a:t>
            </a:r>
            <a:r>
              <a:rPr lang="en-US" altLang="ja-JP" sz="2400" dirty="0"/>
              <a:t>150</a:t>
            </a:r>
            <a:r>
              <a:rPr kumimoji="1" lang="ja-JP" altLang="en-US" sz="2400" dirty="0"/>
              <a:t>円</a:t>
            </a:r>
            <a:endParaRPr kumimoji="1" lang="en-US" altLang="ja-JP" sz="2400" dirty="0"/>
          </a:p>
          <a:p>
            <a:r>
              <a:rPr lang="ja-JP" altLang="en-US" sz="2400" dirty="0"/>
              <a:t>　　　・当期商品仕入高　</a:t>
            </a:r>
            <a:r>
              <a:rPr lang="en-US" altLang="ja-JP" sz="2400" dirty="0"/>
              <a:t>900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　・期末商品棚卸高　</a:t>
            </a:r>
            <a:r>
              <a:rPr lang="en-US" altLang="ja-JP" sz="2400" dirty="0"/>
              <a:t>200</a:t>
            </a:r>
            <a:r>
              <a:rPr lang="ja-JP" altLang="en-US" sz="2400" dirty="0"/>
              <a:t>円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2269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2269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09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622999"/>
            <a:ext cx="9355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14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商品に関する情報は以下の通りである。売上原価は仕入勘定で</a:t>
            </a:r>
            <a:endParaRPr lang="en-US" altLang="ja-JP" sz="2400" dirty="0"/>
          </a:p>
          <a:p>
            <a:r>
              <a:rPr lang="ja-JP" altLang="en-US" sz="2400" dirty="0"/>
              <a:t>　　計算しており、商品売買は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lang="en-US" altLang="ja-JP" sz="2400" dirty="0"/>
          </a:p>
          <a:p>
            <a:r>
              <a:rPr kumimoji="1" lang="ja-JP" altLang="en-US" sz="2400" dirty="0"/>
              <a:t>　　　・期首商品棚卸高　</a:t>
            </a:r>
            <a:r>
              <a:rPr lang="en-US" altLang="ja-JP" sz="2400" dirty="0"/>
              <a:t>150</a:t>
            </a:r>
            <a:r>
              <a:rPr kumimoji="1" lang="ja-JP" altLang="en-US" sz="2400" dirty="0"/>
              <a:t>円</a:t>
            </a:r>
            <a:endParaRPr kumimoji="1" lang="en-US" altLang="ja-JP" sz="2400" dirty="0"/>
          </a:p>
          <a:p>
            <a:r>
              <a:rPr lang="ja-JP" altLang="en-US" sz="2400" dirty="0"/>
              <a:t>　　　・当期商品仕入高　</a:t>
            </a:r>
            <a:r>
              <a:rPr lang="en-US" altLang="ja-JP" sz="2400" dirty="0"/>
              <a:t>900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　・期末商品棚卸高　</a:t>
            </a:r>
            <a:r>
              <a:rPr lang="en-US" altLang="ja-JP" sz="2400" dirty="0"/>
              <a:t>200</a:t>
            </a:r>
            <a:r>
              <a:rPr lang="ja-JP" altLang="en-US" sz="2400" dirty="0"/>
              <a:t>円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2269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2269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030418" y="3883691"/>
            <a:ext cx="7038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　仕入　</a:t>
            </a:r>
            <a:r>
              <a:rPr kumimoji="1" lang="en-US" altLang="ja-JP" sz="2800" dirty="0"/>
              <a:t>150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繰越商品　</a:t>
            </a:r>
            <a:r>
              <a:rPr lang="en-US" altLang="ja-JP" sz="2800" dirty="0"/>
              <a:t>150</a:t>
            </a:r>
          </a:p>
          <a:p>
            <a:r>
              <a:rPr kumimoji="1" lang="ja-JP" altLang="en-US" sz="2800" dirty="0"/>
              <a:t>繰越商品　</a:t>
            </a:r>
            <a:r>
              <a:rPr kumimoji="1" lang="en-US" altLang="ja-JP" sz="2800" dirty="0"/>
              <a:t>200</a:t>
            </a:r>
            <a:r>
              <a:rPr kumimoji="1" lang="ja-JP" altLang="en-US" sz="2800" dirty="0"/>
              <a:t>　　　　  仕入　</a:t>
            </a:r>
            <a:r>
              <a:rPr kumimoji="1" lang="en-US" altLang="ja-JP" sz="2800" dirty="0"/>
              <a:t>200</a:t>
            </a:r>
            <a:r>
              <a:rPr kumimoji="1" lang="ja-JP" altLang="en-US" sz="2800" dirty="0"/>
              <a:t>　　　　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63E24E2-F8B9-9F42-DC4C-A58CEE06699A}"/>
              </a:ext>
            </a:extLst>
          </p:cNvPr>
          <p:cNvSpPr txBox="1"/>
          <p:nvPr/>
        </p:nvSpPr>
        <p:spPr>
          <a:xfrm>
            <a:off x="3636457" y="5195095"/>
            <a:ext cx="4919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ポイント：</a:t>
            </a:r>
            <a:r>
              <a:rPr lang="ja-JP" altLang="en-US" sz="2800" dirty="0">
                <a:solidFill>
                  <a:srgbClr val="FF0000"/>
                </a:solidFill>
              </a:rPr>
              <a:t>しーくりくりしー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543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622999"/>
            <a:ext cx="9355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15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商品に関する情報は以下の通りである。売上原価は仕入勘定で</a:t>
            </a:r>
            <a:endParaRPr lang="en-US" altLang="ja-JP" sz="2400" dirty="0"/>
          </a:p>
          <a:p>
            <a:r>
              <a:rPr lang="ja-JP" altLang="en-US" sz="2400" dirty="0"/>
              <a:t>　　計算しており、商品売買は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lang="en-US" altLang="ja-JP" sz="2400" dirty="0"/>
          </a:p>
          <a:p>
            <a:r>
              <a:rPr kumimoji="1" lang="ja-JP" altLang="en-US" sz="2400" dirty="0"/>
              <a:t>　　　・期首商品棚卸高　</a:t>
            </a:r>
            <a:r>
              <a:rPr kumimoji="1" lang="en-US" altLang="ja-JP" sz="2400" dirty="0"/>
              <a:t>30</a:t>
            </a:r>
            <a:r>
              <a:rPr lang="en-US" altLang="ja-JP" sz="2400" dirty="0"/>
              <a:t>0</a:t>
            </a:r>
            <a:r>
              <a:rPr kumimoji="1" lang="ja-JP" altLang="en-US" sz="2400" dirty="0"/>
              <a:t>円</a:t>
            </a:r>
            <a:endParaRPr kumimoji="1" lang="en-US" altLang="ja-JP" sz="2400" dirty="0"/>
          </a:p>
          <a:p>
            <a:r>
              <a:rPr lang="ja-JP" altLang="en-US" sz="2400" dirty="0"/>
              <a:t>　　　・当期商品仕入高　</a:t>
            </a:r>
            <a:r>
              <a:rPr lang="en-US" altLang="ja-JP" sz="2400" dirty="0"/>
              <a:t>1,000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　・期末商品棚卸高　</a:t>
            </a:r>
            <a:r>
              <a:rPr lang="en-US" altLang="ja-JP" sz="2400" dirty="0"/>
              <a:t>200</a:t>
            </a:r>
            <a:r>
              <a:rPr lang="ja-JP" altLang="en-US" sz="2400" dirty="0"/>
              <a:t>円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2269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2269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22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622999"/>
            <a:ext cx="9355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15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商品に関する情報は以下の通りである。売上原価は仕入勘定で</a:t>
            </a:r>
            <a:endParaRPr lang="en-US" altLang="ja-JP" sz="2400" dirty="0"/>
          </a:p>
          <a:p>
            <a:r>
              <a:rPr lang="ja-JP" altLang="en-US" sz="2400" dirty="0"/>
              <a:t>　　計算しており、商品売買は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lang="en-US" altLang="ja-JP" sz="2400" dirty="0"/>
          </a:p>
          <a:p>
            <a:r>
              <a:rPr kumimoji="1" lang="ja-JP" altLang="en-US" sz="2400" dirty="0"/>
              <a:t>　　　・期首商品棚卸高　</a:t>
            </a:r>
            <a:r>
              <a:rPr kumimoji="1" lang="en-US" altLang="ja-JP" sz="2400" dirty="0"/>
              <a:t>30</a:t>
            </a:r>
            <a:r>
              <a:rPr lang="en-US" altLang="ja-JP" sz="2400" dirty="0"/>
              <a:t>0</a:t>
            </a:r>
            <a:r>
              <a:rPr kumimoji="1" lang="ja-JP" altLang="en-US" sz="2400" dirty="0"/>
              <a:t>円</a:t>
            </a:r>
            <a:endParaRPr kumimoji="1" lang="en-US" altLang="ja-JP" sz="2400" dirty="0"/>
          </a:p>
          <a:p>
            <a:r>
              <a:rPr lang="ja-JP" altLang="en-US" sz="2400" dirty="0"/>
              <a:t>　　　・当期商品仕入高　</a:t>
            </a:r>
            <a:r>
              <a:rPr lang="en-US" altLang="ja-JP" sz="2400" dirty="0"/>
              <a:t>1,000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　・期末商品棚卸高　</a:t>
            </a:r>
            <a:r>
              <a:rPr lang="en-US" altLang="ja-JP" sz="2400" dirty="0"/>
              <a:t>200</a:t>
            </a:r>
            <a:r>
              <a:rPr lang="ja-JP" altLang="en-US" sz="2400" dirty="0"/>
              <a:t>円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2269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22697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030418" y="3883691"/>
            <a:ext cx="7038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　　仕入　</a:t>
            </a:r>
            <a:r>
              <a:rPr lang="en-US" altLang="ja-JP" sz="2800" dirty="0"/>
              <a:t>300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繰越商品　</a:t>
            </a:r>
            <a:r>
              <a:rPr lang="en-US" altLang="ja-JP" sz="2800" dirty="0"/>
              <a:t>300</a:t>
            </a:r>
          </a:p>
          <a:p>
            <a:r>
              <a:rPr kumimoji="1" lang="ja-JP" altLang="en-US" sz="2800" dirty="0"/>
              <a:t>繰越商品　</a:t>
            </a:r>
            <a:r>
              <a:rPr kumimoji="1" lang="en-US" altLang="ja-JP" sz="2800" dirty="0"/>
              <a:t>200</a:t>
            </a:r>
            <a:r>
              <a:rPr kumimoji="1" lang="ja-JP" altLang="en-US" sz="2800" dirty="0"/>
              <a:t>　　　　  仕入　</a:t>
            </a:r>
            <a:r>
              <a:rPr kumimoji="1" lang="en-US" altLang="ja-JP" sz="2800" dirty="0"/>
              <a:t>200</a:t>
            </a:r>
            <a:r>
              <a:rPr kumimoji="1" lang="ja-JP" altLang="en-US" sz="2800" dirty="0"/>
              <a:t>　　　　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63E24E2-F8B9-9F42-DC4C-A58CEE06699A}"/>
              </a:ext>
            </a:extLst>
          </p:cNvPr>
          <p:cNvSpPr txBox="1"/>
          <p:nvPr/>
        </p:nvSpPr>
        <p:spPr>
          <a:xfrm>
            <a:off x="3636457" y="5195095"/>
            <a:ext cx="4919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ポイント：</a:t>
            </a:r>
            <a:r>
              <a:rPr lang="ja-JP" altLang="en-US" sz="2800" dirty="0">
                <a:solidFill>
                  <a:srgbClr val="FF0000"/>
                </a:solidFill>
              </a:rPr>
              <a:t>しーくりくりしー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17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400</a:t>
            </a:r>
            <a:r>
              <a:rPr lang="ja-JP" altLang="en-US" sz="2400" dirty="0"/>
              <a:t>円を仕入れ、代金は小切手を振り出して支払った。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99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16</a:t>
            </a:r>
            <a:r>
              <a:rPr lang="en-US" altLang="ja-JP" sz="2400" dirty="0"/>
              <a:t>.</a:t>
            </a:r>
            <a:r>
              <a:rPr lang="ja-JP" altLang="en-US" sz="2400" dirty="0"/>
              <a:t> 買掛金</a:t>
            </a:r>
            <a:r>
              <a:rPr lang="en-US" altLang="ja-JP" sz="2400" dirty="0"/>
              <a:t>300</a:t>
            </a:r>
            <a:r>
              <a:rPr lang="ja-JP" altLang="en-US" sz="2400" dirty="0"/>
              <a:t>円を現金で支払った。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337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16</a:t>
            </a:r>
            <a:r>
              <a:rPr lang="en-US" altLang="ja-JP" sz="2400" dirty="0"/>
              <a:t>.</a:t>
            </a:r>
            <a:r>
              <a:rPr lang="ja-JP" altLang="en-US" sz="2400" dirty="0"/>
              <a:t> 買掛金</a:t>
            </a:r>
            <a:r>
              <a:rPr lang="en-US" altLang="ja-JP" sz="2400" dirty="0"/>
              <a:t>300</a:t>
            </a:r>
            <a:r>
              <a:rPr lang="ja-JP" altLang="en-US" sz="2400" dirty="0"/>
              <a:t>円を現金で支払った。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281626" y="3230547"/>
            <a:ext cx="5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買掛金　</a:t>
            </a:r>
            <a:r>
              <a:rPr kumimoji="1" lang="en-US" altLang="ja-JP" sz="2800" dirty="0"/>
              <a:t>3</a:t>
            </a:r>
            <a:r>
              <a:rPr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現金　</a:t>
            </a:r>
            <a:r>
              <a:rPr lang="en-US" altLang="ja-JP" sz="2800" dirty="0"/>
              <a:t>300</a:t>
            </a:r>
            <a:r>
              <a:rPr kumimoji="1" lang="ja-JP" altLang="en-US" sz="2800" dirty="0"/>
              <a:t>　　　　　　 </a:t>
            </a:r>
          </a:p>
        </p:txBody>
      </p:sp>
    </p:spTree>
    <p:extLst>
      <p:ext uri="{BB962C8B-B14F-4D97-AF65-F5344CB8AC3E}">
        <p14:creationId xmlns:p14="http://schemas.microsoft.com/office/powerpoint/2010/main" val="4023795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17</a:t>
            </a:r>
            <a:r>
              <a:rPr lang="en-US" altLang="ja-JP" sz="2400" dirty="0"/>
              <a:t>.</a:t>
            </a:r>
            <a:r>
              <a:rPr lang="ja-JP" altLang="en-US" sz="2400" dirty="0"/>
              <a:t> 買掛金</a:t>
            </a:r>
            <a:r>
              <a:rPr lang="en-US" altLang="ja-JP" sz="2400" dirty="0"/>
              <a:t>300</a:t>
            </a:r>
            <a:r>
              <a:rPr lang="ja-JP" altLang="en-US" sz="2400" dirty="0"/>
              <a:t>円を当座預金口座から支払った。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117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17</a:t>
            </a:r>
            <a:r>
              <a:rPr lang="en-US" altLang="ja-JP" sz="2400" dirty="0"/>
              <a:t>.</a:t>
            </a:r>
            <a:r>
              <a:rPr lang="ja-JP" altLang="en-US" sz="2400" dirty="0"/>
              <a:t> 買掛金</a:t>
            </a:r>
            <a:r>
              <a:rPr lang="en-US" altLang="ja-JP" sz="2400" dirty="0"/>
              <a:t>300</a:t>
            </a:r>
            <a:r>
              <a:rPr lang="ja-JP" altLang="en-US" sz="2400" dirty="0"/>
              <a:t>円を当座預金口座から支払った。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281626" y="3230547"/>
            <a:ext cx="5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買掛金　</a:t>
            </a:r>
            <a:r>
              <a:rPr kumimoji="1" lang="en-US" altLang="ja-JP" sz="2800" dirty="0"/>
              <a:t>3</a:t>
            </a:r>
            <a:r>
              <a:rPr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　</a:t>
            </a:r>
            <a:r>
              <a:rPr lang="en-US" altLang="ja-JP" sz="2800" dirty="0"/>
              <a:t>300</a:t>
            </a:r>
            <a:r>
              <a:rPr kumimoji="1" lang="ja-JP" altLang="en-US" sz="2800" dirty="0"/>
              <a:t>　　　　　　 </a:t>
            </a:r>
          </a:p>
        </p:txBody>
      </p:sp>
    </p:spTree>
    <p:extLst>
      <p:ext uri="{BB962C8B-B14F-4D97-AF65-F5344CB8AC3E}">
        <p14:creationId xmlns:p14="http://schemas.microsoft.com/office/powerpoint/2010/main" val="719528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18</a:t>
            </a:r>
            <a:r>
              <a:rPr lang="en-US" altLang="ja-JP" sz="2400" dirty="0"/>
              <a:t>.</a:t>
            </a:r>
            <a:r>
              <a:rPr lang="ja-JP" altLang="en-US" sz="2400" dirty="0"/>
              <a:t> 買掛金</a:t>
            </a:r>
            <a:r>
              <a:rPr lang="en-US" altLang="ja-JP" sz="2400" dirty="0"/>
              <a:t>900</a:t>
            </a:r>
            <a:r>
              <a:rPr lang="ja-JP" altLang="en-US" sz="2400" dirty="0"/>
              <a:t>円を、小切手を振り出して支払った。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629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18</a:t>
            </a:r>
            <a:r>
              <a:rPr lang="en-US" altLang="ja-JP" sz="2400" dirty="0"/>
              <a:t>.</a:t>
            </a:r>
            <a:r>
              <a:rPr lang="ja-JP" altLang="en-US" sz="2400" dirty="0"/>
              <a:t> 買掛金</a:t>
            </a:r>
            <a:r>
              <a:rPr lang="en-US" altLang="ja-JP" sz="2400" dirty="0"/>
              <a:t>900</a:t>
            </a:r>
            <a:r>
              <a:rPr lang="ja-JP" altLang="en-US" sz="2400" dirty="0"/>
              <a:t>円を、小切手を振り出して支払った。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281626" y="3230547"/>
            <a:ext cx="5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買掛金　</a:t>
            </a:r>
            <a:r>
              <a:rPr lang="en-US" altLang="ja-JP" sz="2800" dirty="0"/>
              <a:t>900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　</a:t>
            </a:r>
            <a:r>
              <a:rPr lang="en-US" altLang="ja-JP" sz="2800" dirty="0"/>
              <a:t>900</a:t>
            </a:r>
            <a:r>
              <a:rPr kumimoji="1" lang="ja-JP" altLang="en-US" sz="2800" dirty="0"/>
              <a:t>　　　　　　 </a:t>
            </a:r>
          </a:p>
        </p:txBody>
      </p:sp>
    </p:spTree>
    <p:extLst>
      <p:ext uri="{BB962C8B-B14F-4D97-AF65-F5344CB8AC3E}">
        <p14:creationId xmlns:p14="http://schemas.microsoft.com/office/powerpoint/2010/main" val="1878758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19</a:t>
            </a:r>
            <a:r>
              <a:rPr lang="en-US" altLang="ja-JP" sz="2400" dirty="0"/>
              <a:t>.</a:t>
            </a:r>
            <a:r>
              <a:rPr lang="ja-JP" altLang="en-US" sz="2400" dirty="0"/>
              <a:t> 売掛金</a:t>
            </a:r>
            <a:r>
              <a:rPr lang="en-US" altLang="ja-JP" sz="2400" dirty="0"/>
              <a:t>900</a:t>
            </a:r>
            <a:r>
              <a:rPr lang="ja-JP" altLang="en-US" sz="2400" dirty="0"/>
              <a:t>円を、現金で回収した。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46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19</a:t>
            </a:r>
            <a:r>
              <a:rPr lang="en-US" altLang="ja-JP" sz="2400" dirty="0"/>
              <a:t>.</a:t>
            </a:r>
            <a:r>
              <a:rPr lang="ja-JP" altLang="en-US" sz="2400" dirty="0"/>
              <a:t> 売掛金</a:t>
            </a:r>
            <a:r>
              <a:rPr lang="en-US" altLang="ja-JP" sz="2400" dirty="0"/>
              <a:t>900</a:t>
            </a:r>
            <a:r>
              <a:rPr lang="ja-JP" altLang="en-US" sz="2400" dirty="0"/>
              <a:t>円を、現金で回収した。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753897" y="3230547"/>
            <a:ext cx="5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現金</a:t>
            </a:r>
            <a:r>
              <a:rPr kumimoji="1" lang="ja-JP" altLang="en-US" sz="2800" dirty="0"/>
              <a:t>　</a:t>
            </a:r>
            <a:r>
              <a:rPr lang="en-US" altLang="ja-JP" sz="2800" dirty="0"/>
              <a:t>900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売掛金　</a:t>
            </a:r>
            <a:r>
              <a:rPr lang="en-US" altLang="ja-JP" sz="2800" dirty="0"/>
              <a:t>900</a:t>
            </a:r>
            <a:r>
              <a:rPr kumimoji="1" lang="ja-JP" altLang="en-US" sz="2800" dirty="0"/>
              <a:t>　　　　　　 </a:t>
            </a:r>
          </a:p>
        </p:txBody>
      </p:sp>
    </p:spTree>
    <p:extLst>
      <p:ext uri="{BB962C8B-B14F-4D97-AF65-F5344CB8AC3E}">
        <p14:creationId xmlns:p14="http://schemas.microsoft.com/office/powerpoint/2010/main" val="368527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20</a:t>
            </a:r>
            <a:r>
              <a:rPr lang="en-US" altLang="ja-JP" sz="2400" dirty="0"/>
              <a:t>.</a:t>
            </a:r>
            <a:r>
              <a:rPr lang="ja-JP" altLang="en-US" sz="2400" dirty="0"/>
              <a:t> 売掛金</a:t>
            </a:r>
            <a:r>
              <a:rPr lang="en-US" altLang="ja-JP" sz="2400" dirty="0"/>
              <a:t>500</a:t>
            </a:r>
            <a:r>
              <a:rPr lang="ja-JP" altLang="en-US" sz="2400" dirty="0"/>
              <a:t>円が得意先振出しの小切手により回収された。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074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20</a:t>
            </a:r>
            <a:r>
              <a:rPr lang="en-US" altLang="ja-JP" sz="2400" dirty="0"/>
              <a:t>.</a:t>
            </a:r>
            <a:r>
              <a:rPr lang="ja-JP" altLang="en-US" sz="2400" dirty="0"/>
              <a:t> 売掛金</a:t>
            </a:r>
            <a:r>
              <a:rPr lang="en-US" altLang="ja-JP" sz="2400" dirty="0"/>
              <a:t>500</a:t>
            </a:r>
            <a:r>
              <a:rPr lang="ja-JP" altLang="en-US" sz="2400" dirty="0"/>
              <a:t>円が得意先振出しの小切手により回収された。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753897" y="3230547"/>
            <a:ext cx="5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現金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5</a:t>
            </a:r>
            <a:r>
              <a:rPr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売掛金　</a:t>
            </a:r>
            <a:r>
              <a:rPr lang="en-US" altLang="ja-JP" sz="2800" dirty="0"/>
              <a:t>500</a:t>
            </a:r>
            <a:r>
              <a:rPr kumimoji="1" lang="ja-JP" altLang="en-US" sz="2800" dirty="0"/>
              <a:t>　　　　　　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FE15DE-6705-13AE-411F-C4C2DDF0CF5F}"/>
              </a:ext>
            </a:extLst>
          </p:cNvPr>
          <p:cNvSpPr txBox="1"/>
          <p:nvPr/>
        </p:nvSpPr>
        <p:spPr>
          <a:xfrm>
            <a:off x="1773116" y="4180211"/>
            <a:ext cx="909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ポイント：得意先振出の小切手は「現金」扱いになる</a:t>
            </a:r>
          </a:p>
        </p:txBody>
      </p:sp>
    </p:spTree>
    <p:extLst>
      <p:ext uri="{BB962C8B-B14F-4D97-AF65-F5344CB8AC3E}">
        <p14:creationId xmlns:p14="http://schemas.microsoft.com/office/powerpoint/2010/main" val="30344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2</a:t>
            </a:r>
            <a:r>
              <a:rPr kumimoji="1"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400</a:t>
            </a:r>
            <a:r>
              <a:rPr lang="ja-JP" altLang="en-US" sz="2400" dirty="0"/>
              <a:t>円を仕入れ、代金は小切手を振り出して支払った。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68F785-5866-94AA-6CC2-DFFA1661BBE7}"/>
              </a:ext>
            </a:extLst>
          </p:cNvPr>
          <p:cNvSpPr txBox="1"/>
          <p:nvPr/>
        </p:nvSpPr>
        <p:spPr>
          <a:xfrm>
            <a:off x="3663462" y="3230547"/>
            <a:ext cx="5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仕入　</a:t>
            </a:r>
            <a:r>
              <a:rPr kumimoji="1" lang="en-US" altLang="ja-JP" sz="2800" dirty="0"/>
              <a:t>4</a:t>
            </a:r>
            <a:r>
              <a:rPr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　</a:t>
            </a:r>
            <a:r>
              <a:rPr lang="en-US" altLang="ja-JP" sz="2800" dirty="0"/>
              <a:t>400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92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</a:t>
            </a:r>
            <a:r>
              <a:rPr lang="en-US" altLang="ja-JP" sz="2400" dirty="0"/>
              <a:t>1.</a:t>
            </a:r>
            <a:r>
              <a:rPr lang="ja-JP" altLang="en-US" sz="2400" dirty="0"/>
              <a:t> 売掛金</a:t>
            </a:r>
            <a:r>
              <a:rPr lang="en-US" altLang="ja-JP" sz="2400" dirty="0"/>
              <a:t>200</a:t>
            </a:r>
            <a:r>
              <a:rPr lang="ja-JP" altLang="en-US" sz="2400" dirty="0"/>
              <a:t>円が当座預金口座に振り込まれた。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21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</a:t>
            </a:r>
            <a:r>
              <a:rPr lang="en-US" altLang="ja-JP" sz="2400" dirty="0"/>
              <a:t>1.</a:t>
            </a:r>
            <a:r>
              <a:rPr lang="ja-JP" altLang="en-US" sz="2400" dirty="0"/>
              <a:t> 売掛金</a:t>
            </a:r>
            <a:r>
              <a:rPr lang="en-US" altLang="ja-JP" sz="2400" dirty="0"/>
              <a:t>200</a:t>
            </a:r>
            <a:r>
              <a:rPr lang="ja-JP" altLang="en-US" sz="2400" dirty="0"/>
              <a:t>円が当座預金口座に振り込まれた。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040466" y="3230547"/>
            <a:ext cx="5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当座預金　</a:t>
            </a:r>
            <a:r>
              <a:rPr lang="en-US" altLang="ja-JP" sz="2800" dirty="0"/>
              <a:t>200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売掛金　</a:t>
            </a:r>
            <a:r>
              <a:rPr lang="en-US" altLang="ja-JP" sz="2800" dirty="0"/>
              <a:t>200</a:t>
            </a:r>
            <a:r>
              <a:rPr kumimoji="1" lang="ja-JP" altLang="en-US" sz="2800" dirty="0"/>
              <a:t>　　　　　　 </a:t>
            </a:r>
          </a:p>
        </p:txBody>
      </p:sp>
    </p:spTree>
    <p:extLst>
      <p:ext uri="{BB962C8B-B14F-4D97-AF65-F5344CB8AC3E}">
        <p14:creationId xmlns:p14="http://schemas.microsoft.com/office/powerpoint/2010/main" val="305765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847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22</a:t>
            </a:r>
            <a:r>
              <a:rPr lang="en-US" altLang="ja-JP" sz="2400" dirty="0"/>
              <a:t>.</a:t>
            </a:r>
            <a:r>
              <a:rPr lang="ja-JP" altLang="en-US" sz="2400" dirty="0"/>
              <a:t> 掛けで仕入れた商品のうち、一部（</a:t>
            </a:r>
            <a:r>
              <a:rPr lang="en-US" altLang="ja-JP" sz="2400" dirty="0"/>
              <a:t>100</a:t>
            </a:r>
            <a:r>
              <a:rPr lang="ja-JP" altLang="en-US" sz="2400" dirty="0"/>
              <a:t>円）に品違いがあっ　</a:t>
            </a:r>
            <a:endParaRPr lang="en-US" altLang="ja-JP" sz="2400" dirty="0"/>
          </a:p>
          <a:p>
            <a:r>
              <a:rPr lang="ja-JP" altLang="en-US" sz="2400" dirty="0"/>
              <a:t>　　  たため、返品した。</a:t>
            </a:r>
            <a:endParaRPr lang="en-US" altLang="ja-JP" sz="2400" dirty="0"/>
          </a:p>
          <a:p>
            <a:r>
              <a:rPr kumimoji="1" lang="ja-JP" altLang="en-US" sz="2400" dirty="0"/>
              <a:t>　　  なお、商品売買は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分法で記帳している。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6945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545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22</a:t>
            </a:r>
            <a:r>
              <a:rPr lang="en-US" altLang="ja-JP" sz="2400" dirty="0"/>
              <a:t>.</a:t>
            </a:r>
            <a:r>
              <a:rPr lang="ja-JP" altLang="en-US" sz="2400" dirty="0"/>
              <a:t> 掛けで仕入れた商品のうち、一部（</a:t>
            </a:r>
            <a:r>
              <a:rPr lang="en-US" altLang="ja-JP" sz="2400" dirty="0"/>
              <a:t>100</a:t>
            </a:r>
            <a:r>
              <a:rPr lang="ja-JP" altLang="en-US" sz="2400" dirty="0"/>
              <a:t>円）に品違いがあっ　</a:t>
            </a:r>
            <a:endParaRPr lang="en-US" altLang="ja-JP" sz="2400" dirty="0"/>
          </a:p>
          <a:p>
            <a:r>
              <a:rPr lang="ja-JP" altLang="en-US" sz="2400" dirty="0"/>
              <a:t>　　  たため、返品した。</a:t>
            </a:r>
            <a:endParaRPr lang="en-US" altLang="ja-JP" sz="2400" dirty="0"/>
          </a:p>
          <a:p>
            <a:r>
              <a:rPr kumimoji="1" lang="ja-JP" altLang="en-US" sz="2400" dirty="0"/>
              <a:t>　　  なお、商品売買は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分法で記帳している。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311769" y="3230547"/>
            <a:ext cx="5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買掛金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10</a:t>
            </a:r>
            <a:r>
              <a:rPr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仕入　</a:t>
            </a:r>
            <a:r>
              <a:rPr lang="en-US" altLang="ja-JP" sz="2800" dirty="0"/>
              <a:t>100</a:t>
            </a:r>
            <a:r>
              <a:rPr kumimoji="1" lang="ja-JP" altLang="en-US" sz="2800" dirty="0"/>
              <a:t>　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1012419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545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23</a:t>
            </a:r>
            <a:r>
              <a:rPr lang="en-US" altLang="ja-JP" sz="2400" dirty="0"/>
              <a:t>.</a:t>
            </a:r>
            <a:r>
              <a:rPr lang="ja-JP" altLang="en-US" sz="2400" dirty="0"/>
              <a:t> 売り上げた商品のうち、品違いがあったため、得意先より　</a:t>
            </a:r>
            <a:endParaRPr lang="en-US" altLang="ja-JP" sz="2400" dirty="0"/>
          </a:p>
          <a:p>
            <a:r>
              <a:rPr lang="ja-JP" altLang="en-US" sz="2400" dirty="0"/>
              <a:t>　　  </a:t>
            </a:r>
            <a:r>
              <a:rPr lang="en-US" altLang="ja-JP" sz="2400" dirty="0"/>
              <a:t>200</a:t>
            </a:r>
            <a:r>
              <a:rPr lang="ja-JP" altLang="en-US" sz="2400" dirty="0"/>
              <a:t>円の商品が返品された。</a:t>
            </a:r>
            <a:endParaRPr lang="en-US" altLang="ja-JP" sz="2400" dirty="0"/>
          </a:p>
          <a:p>
            <a:r>
              <a:rPr kumimoji="1" lang="ja-JP" altLang="en-US" sz="2400" dirty="0"/>
              <a:t>　　  なお、商品売買は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分法で記帳している。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29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545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23</a:t>
            </a:r>
            <a:r>
              <a:rPr lang="en-US" altLang="ja-JP" sz="2400" dirty="0"/>
              <a:t>.</a:t>
            </a:r>
            <a:r>
              <a:rPr lang="ja-JP" altLang="en-US" sz="2400" dirty="0"/>
              <a:t> 売り上げた商品のうち、品違いがあったため、得意先より　</a:t>
            </a:r>
            <a:endParaRPr lang="en-US" altLang="ja-JP" sz="2400" dirty="0"/>
          </a:p>
          <a:p>
            <a:r>
              <a:rPr lang="ja-JP" altLang="en-US" sz="2400" dirty="0"/>
              <a:t>　　  </a:t>
            </a:r>
            <a:r>
              <a:rPr lang="en-US" altLang="ja-JP" sz="2400" dirty="0"/>
              <a:t>200</a:t>
            </a:r>
            <a:r>
              <a:rPr lang="ja-JP" altLang="en-US" sz="2400" dirty="0"/>
              <a:t>円の商品が返品された。</a:t>
            </a:r>
            <a:endParaRPr lang="en-US" altLang="ja-JP" sz="2400" dirty="0"/>
          </a:p>
          <a:p>
            <a:r>
              <a:rPr kumimoji="1" lang="ja-JP" altLang="en-US" sz="2400" dirty="0"/>
              <a:t>　　  なお、商品売買は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分法で記帳している。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713704" y="3230547"/>
            <a:ext cx="5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売上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20</a:t>
            </a:r>
            <a:r>
              <a:rPr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売掛金　</a:t>
            </a:r>
            <a:r>
              <a:rPr lang="en-US" altLang="ja-JP" sz="2800" dirty="0"/>
              <a:t>200</a:t>
            </a:r>
            <a:r>
              <a:rPr kumimoji="1" lang="ja-JP" altLang="en-US" sz="2800" dirty="0"/>
              <a:t>　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3508414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54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24</a:t>
            </a:r>
            <a:r>
              <a:rPr lang="en-US" altLang="ja-JP" sz="2400" dirty="0"/>
              <a:t>.</a:t>
            </a:r>
            <a:r>
              <a:rPr lang="ja-JP" altLang="en-US" sz="2400" dirty="0"/>
              <a:t> 振り出していた約束手形</a:t>
            </a:r>
            <a:r>
              <a:rPr lang="en-US" altLang="ja-JP" sz="2400" dirty="0"/>
              <a:t>500</a:t>
            </a:r>
            <a:r>
              <a:rPr lang="ja-JP" altLang="en-US" sz="2400" dirty="0"/>
              <a:t>円の支払期日が到来し、当座預金</a:t>
            </a:r>
            <a:endParaRPr lang="en-US" altLang="ja-JP" sz="2400" dirty="0"/>
          </a:p>
          <a:p>
            <a:r>
              <a:rPr lang="ja-JP" altLang="en-US" sz="2400" dirty="0"/>
              <a:t>　　  口座から支払われた。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218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545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24</a:t>
            </a:r>
            <a:r>
              <a:rPr lang="en-US" altLang="ja-JP" sz="2400" dirty="0"/>
              <a:t>.</a:t>
            </a:r>
            <a:r>
              <a:rPr lang="ja-JP" altLang="en-US" sz="2400" dirty="0"/>
              <a:t> 振り出していた約束手形</a:t>
            </a:r>
            <a:r>
              <a:rPr lang="en-US" altLang="ja-JP" sz="2400" dirty="0"/>
              <a:t>500</a:t>
            </a:r>
            <a:r>
              <a:rPr lang="ja-JP" altLang="en-US" sz="2400" dirty="0"/>
              <a:t>円の支払期日が到来し、当座預金</a:t>
            </a:r>
            <a:endParaRPr lang="en-US" altLang="ja-JP" sz="2400" dirty="0"/>
          </a:p>
          <a:p>
            <a:r>
              <a:rPr lang="ja-JP" altLang="en-US" sz="2400" dirty="0"/>
              <a:t>　　  口座から支払われた。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004459" y="3230547"/>
            <a:ext cx="603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支払手形　</a:t>
            </a:r>
            <a:r>
              <a:rPr kumimoji="1" lang="en-US" altLang="ja-JP" sz="2800" dirty="0"/>
              <a:t>50</a:t>
            </a:r>
            <a:r>
              <a:rPr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　</a:t>
            </a:r>
            <a:r>
              <a:rPr lang="en-US" altLang="ja-JP" sz="2800" dirty="0"/>
              <a:t>500</a:t>
            </a:r>
            <a:r>
              <a:rPr kumimoji="1" lang="ja-JP" altLang="en-US" sz="2800" dirty="0"/>
              <a:t>　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2475138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79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25</a:t>
            </a:r>
            <a:r>
              <a:rPr lang="en-US" altLang="ja-JP" sz="2400" dirty="0"/>
              <a:t>.</a:t>
            </a:r>
            <a:r>
              <a:rPr lang="ja-JP" altLang="en-US" sz="2400" dirty="0"/>
              <a:t> 受け取っていた約束手形</a:t>
            </a:r>
            <a:r>
              <a:rPr lang="en-US" altLang="ja-JP" sz="2400" dirty="0"/>
              <a:t>500</a:t>
            </a:r>
            <a:r>
              <a:rPr lang="ja-JP" altLang="en-US" sz="2400" dirty="0"/>
              <a:t>円が支払期日に決済され、当座預金</a:t>
            </a:r>
            <a:endParaRPr lang="en-US" altLang="ja-JP" sz="2400" dirty="0"/>
          </a:p>
          <a:p>
            <a:r>
              <a:rPr lang="ja-JP" altLang="en-US" sz="2400" dirty="0"/>
              <a:t>　　  口座へ入金が確認された。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773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79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25</a:t>
            </a:r>
            <a:r>
              <a:rPr lang="en-US" altLang="ja-JP" sz="2400" dirty="0"/>
              <a:t>.</a:t>
            </a:r>
            <a:r>
              <a:rPr lang="ja-JP" altLang="en-US" sz="2400" dirty="0"/>
              <a:t> 受け取っていた約束手形</a:t>
            </a:r>
            <a:r>
              <a:rPr lang="en-US" altLang="ja-JP" sz="2400" dirty="0"/>
              <a:t>500</a:t>
            </a:r>
            <a:r>
              <a:rPr lang="ja-JP" altLang="en-US" sz="2400" dirty="0"/>
              <a:t>円が支払期日に決済され、当座預金</a:t>
            </a:r>
            <a:endParaRPr lang="en-US" altLang="ja-JP" sz="2400" dirty="0"/>
          </a:p>
          <a:p>
            <a:r>
              <a:rPr lang="ja-JP" altLang="en-US" sz="2400" dirty="0"/>
              <a:t>　　  口座へ入金が確認された。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004459" y="3230547"/>
            <a:ext cx="6039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当座預金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50</a:t>
            </a:r>
            <a:r>
              <a:rPr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受取手形　</a:t>
            </a:r>
            <a:r>
              <a:rPr lang="en-US" altLang="ja-JP" sz="2800" dirty="0"/>
              <a:t>500</a:t>
            </a:r>
            <a:r>
              <a:rPr kumimoji="1" lang="ja-JP" altLang="en-US" sz="2800" dirty="0"/>
              <a:t>　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427254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3.</a:t>
            </a:r>
            <a:r>
              <a:rPr lang="ja-JP" altLang="en-US" sz="2400" dirty="0"/>
              <a:t> 商品</a:t>
            </a:r>
            <a:r>
              <a:rPr lang="en-US" altLang="ja-JP" sz="2400" dirty="0"/>
              <a:t>600</a:t>
            </a:r>
            <a:r>
              <a:rPr lang="ja-JP" altLang="en-US" sz="2400" dirty="0"/>
              <a:t>円を仕入れ、代金は掛けとした。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59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79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26</a:t>
            </a:r>
            <a:r>
              <a:rPr lang="en-US" altLang="ja-JP" sz="2400" dirty="0"/>
              <a:t>.</a:t>
            </a:r>
            <a:r>
              <a:rPr lang="ja-JP" altLang="en-US" sz="2400" dirty="0"/>
              <a:t> 得意先に対する売掛金</a:t>
            </a:r>
            <a:r>
              <a:rPr lang="en-US" altLang="ja-JP" sz="2400" dirty="0"/>
              <a:t>500</a:t>
            </a:r>
            <a:r>
              <a:rPr lang="ja-JP" altLang="en-US" sz="2400" dirty="0"/>
              <a:t>円について、得意先の承諾後、</a:t>
            </a:r>
            <a:endParaRPr lang="en-US" altLang="ja-JP" sz="2400" dirty="0"/>
          </a:p>
          <a:p>
            <a:r>
              <a:rPr lang="ja-JP" altLang="en-US" sz="2400" dirty="0"/>
              <a:t>　　   電子記録債権が発生した。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18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79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26</a:t>
            </a:r>
            <a:r>
              <a:rPr lang="en-US" altLang="ja-JP" sz="2400" dirty="0"/>
              <a:t>.</a:t>
            </a:r>
            <a:r>
              <a:rPr lang="ja-JP" altLang="en-US" sz="2400" dirty="0"/>
              <a:t> 得意先に対する売掛金</a:t>
            </a:r>
            <a:r>
              <a:rPr lang="en-US" altLang="ja-JP" sz="2400" dirty="0"/>
              <a:t>500</a:t>
            </a:r>
            <a:r>
              <a:rPr lang="ja-JP" altLang="en-US" sz="2400" dirty="0"/>
              <a:t>円について、得意先の承諾後、</a:t>
            </a:r>
            <a:endParaRPr lang="en-US" altLang="ja-JP" sz="2400" dirty="0"/>
          </a:p>
          <a:p>
            <a:r>
              <a:rPr lang="ja-JP" altLang="en-US" sz="2400" dirty="0"/>
              <a:t>　　   電子記録債権が発生した。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260884" y="3230547"/>
            <a:ext cx="6611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電子記録債権　</a:t>
            </a:r>
            <a:r>
              <a:rPr kumimoji="1" lang="en-US" altLang="ja-JP" sz="2800" dirty="0"/>
              <a:t>50</a:t>
            </a:r>
            <a:r>
              <a:rPr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売掛金　</a:t>
            </a:r>
            <a:r>
              <a:rPr lang="en-US" altLang="ja-JP" sz="2800" dirty="0"/>
              <a:t>500</a:t>
            </a:r>
            <a:r>
              <a:rPr kumimoji="1" lang="ja-JP" altLang="en-US" sz="2800" dirty="0"/>
              <a:t>　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33434806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79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27</a:t>
            </a:r>
            <a:r>
              <a:rPr lang="en-US" altLang="ja-JP" sz="2400" dirty="0"/>
              <a:t>.</a:t>
            </a:r>
            <a:r>
              <a:rPr lang="ja-JP" altLang="en-US" sz="2400" dirty="0"/>
              <a:t> 電子記録債権機関に発生記録した債権</a:t>
            </a:r>
            <a:r>
              <a:rPr lang="en-US" altLang="ja-JP" sz="2400" dirty="0"/>
              <a:t>800</a:t>
            </a:r>
            <a:r>
              <a:rPr lang="ja-JP" altLang="en-US" sz="2400" dirty="0"/>
              <a:t>円の支払期日が到来</a:t>
            </a:r>
            <a:endParaRPr lang="en-US" altLang="ja-JP" sz="2400" dirty="0"/>
          </a:p>
          <a:p>
            <a:r>
              <a:rPr lang="ja-JP" altLang="en-US" sz="2400" dirty="0"/>
              <a:t>　　  し、普通預金口座に振り込まれた。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240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797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27</a:t>
            </a:r>
            <a:r>
              <a:rPr lang="en-US" altLang="ja-JP" sz="2400" dirty="0"/>
              <a:t>.</a:t>
            </a:r>
            <a:r>
              <a:rPr lang="ja-JP" altLang="en-US" sz="2400" dirty="0"/>
              <a:t> 電子記録債権機関に発生記録した債権</a:t>
            </a:r>
            <a:r>
              <a:rPr lang="en-US" altLang="ja-JP" sz="2400" dirty="0"/>
              <a:t>800</a:t>
            </a:r>
            <a:r>
              <a:rPr lang="ja-JP" altLang="en-US" sz="2400" dirty="0"/>
              <a:t>円の支払期日が到来</a:t>
            </a:r>
            <a:endParaRPr lang="en-US" altLang="ja-JP" sz="2400" dirty="0"/>
          </a:p>
          <a:p>
            <a:r>
              <a:rPr lang="ja-JP" altLang="en-US" sz="2400" dirty="0"/>
              <a:t>　　  し、普通預金口座に振り込まれた。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034606" y="3230547"/>
            <a:ext cx="7415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普通預金　</a:t>
            </a:r>
            <a:r>
              <a:rPr kumimoji="1" lang="en-US" altLang="ja-JP" sz="2800" dirty="0"/>
              <a:t>80</a:t>
            </a:r>
            <a:r>
              <a:rPr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電子記録債権　</a:t>
            </a:r>
            <a:r>
              <a:rPr lang="en-US" altLang="ja-JP" sz="2800" dirty="0"/>
              <a:t>800</a:t>
            </a:r>
            <a:r>
              <a:rPr kumimoji="1" lang="ja-JP" altLang="en-US" sz="2800" dirty="0"/>
              <a:t>　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122145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967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28</a:t>
            </a:r>
            <a:r>
              <a:rPr lang="en-US" altLang="ja-JP" sz="2400" dirty="0"/>
              <a:t>.</a:t>
            </a:r>
            <a:r>
              <a:rPr lang="ja-JP" altLang="en-US" sz="2400" dirty="0"/>
              <a:t> 当社は、商社</a:t>
            </a:r>
            <a:r>
              <a:rPr lang="en-US" altLang="ja-JP" sz="2400" dirty="0"/>
              <a:t>A</a:t>
            </a:r>
            <a:r>
              <a:rPr lang="ja-JP" altLang="en-US" sz="2400" dirty="0"/>
              <a:t>に対する買掛金</a:t>
            </a:r>
            <a:r>
              <a:rPr lang="en-US" altLang="ja-JP" sz="2400" dirty="0"/>
              <a:t>800</a:t>
            </a:r>
            <a:r>
              <a:rPr lang="ja-JP" altLang="en-US" sz="2400" dirty="0"/>
              <a:t>円の支払いを電子記録債権機関</a:t>
            </a:r>
            <a:endParaRPr lang="en-US" altLang="ja-JP" sz="2400" dirty="0"/>
          </a:p>
          <a:p>
            <a:r>
              <a:rPr lang="ja-JP" altLang="en-US" sz="2400" dirty="0"/>
              <a:t>　　  で行うため、取引先銀行を通じて債務の発生記録を行った。</a:t>
            </a:r>
            <a:endParaRPr lang="en-US" altLang="ja-JP" sz="2400" dirty="0"/>
          </a:p>
          <a:p>
            <a:r>
              <a:rPr lang="ja-JP" altLang="en-US" sz="2400" dirty="0"/>
              <a:t>　　  なお。債権者請求方式によるものとする。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857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967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28</a:t>
            </a:r>
            <a:r>
              <a:rPr lang="en-US" altLang="ja-JP" sz="2400" dirty="0"/>
              <a:t>.</a:t>
            </a:r>
            <a:r>
              <a:rPr lang="ja-JP" altLang="en-US" sz="2400" dirty="0"/>
              <a:t> 当社は、商社</a:t>
            </a:r>
            <a:r>
              <a:rPr lang="en-US" altLang="ja-JP" sz="2400" dirty="0"/>
              <a:t>A</a:t>
            </a:r>
            <a:r>
              <a:rPr lang="ja-JP" altLang="en-US" sz="2400" dirty="0"/>
              <a:t>に対する買掛金</a:t>
            </a:r>
            <a:r>
              <a:rPr lang="en-US" altLang="ja-JP" sz="2400" dirty="0"/>
              <a:t>800</a:t>
            </a:r>
            <a:r>
              <a:rPr lang="ja-JP" altLang="en-US" sz="2400" dirty="0"/>
              <a:t>円の支払いを電子記録債権機関</a:t>
            </a:r>
            <a:endParaRPr lang="en-US" altLang="ja-JP" sz="2400" dirty="0"/>
          </a:p>
          <a:p>
            <a:r>
              <a:rPr lang="ja-JP" altLang="en-US" sz="2400" dirty="0"/>
              <a:t>　　  で行うため、取引先銀行を通じて債務の発生記録を行った。</a:t>
            </a:r>
            <a:endParaRPr lang="en-US" altLang="ja-JP" sz="2400" dirty="0"/>
          </a:p>
          <a:p>
            <a:r>
              <a:rPr lang="ja-JP" altLang="en-US" sz="2400" dirty="0"/>
              <a:t>　　  なお。債権者請求方式によるものとする。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376249" y="3230547"/>
            <a:ext cx="7415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買掛金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80</a:t>
            </a:r>
            <a:r>
              <a:rPr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電子記録債務　</a:t>
            </a:r>
            <a:r>
              <a:rPr lang="en-US" altLang="ja-JP" sz="2800" dirty="0"/>
              <a:t>800</a:t>
            </a:r>
            <a:r>
              <a:rPr kumimoji="1" lang="ja-JP" altLang="en-US" sz="2800" dirty="0"/>
              <a:t>　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21207848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68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29</a:t>
            </a:r>
            <a:r>
              <a:rPr lang="en-US" altLang="ja-JP" sz="2400" dirty="0"/>
              <a:t>.</a:t>
            </a:r>
            <a:r>
              <a:rPr lang="ja-JP" altLang="en-US" sz="2400" dirty="0"/>
              <a:t> 電子記録債権機関に発生記録した債務</a:t>
            </a:r>
            <a:r>
              <a:rPr lang="en-US" altLang="ja-JP" sz="2400" dirty="0"/>
              <a:t>800</a:t>
            </a:r>
            <a:r>
              <a:rPr lang="ja-JP" altLang="en-US" sz="2400" dirty="0"/>
              <a:t>円の支払期日が到来</a:t>
            </a:r>
            <a:endParaRPr lang="en-US" altLang="ja-JP" sz="2400" dirty="0"/>
          </a:p>
          <a:p>
            <a:r>
              <a:rPr lang="ja-JP" altLang="en-US" sz="2400" dirty="0"/>
              <a:t>　　  したため、当座預金口座から引き落とされた。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765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68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29</a:t>
            </a:r>
            <a:r>
              <a:rPr lang="en-US" altLang="ja-JP" sz="2400" dirty="0"/>
              <a:t>.</a:t>
            </a:r>
            <a:r>
              <a:rPr lang="ja-JP" altLang="en-US" sz="2400" dirty="0"/>
              <a:t> 電子記録債権機関に発生記録した債務</a:t>
            </a:r>
            <a:r>
              <a:rPr lang="en-US" altLang="ja-JP" sz="2400" dirty="0"/>
              <a:t>800</a:t>
            </a:r>
            <a:r>
              <a:rPr lang="ja-JP" altLang="en-US" sz="2400" dirty="0"/>
              <a:t>円の支払期日が到来</a:t>
            </a:r>
            <a:endParaRPr lang="en-US" altLang="ja-JP" sz="2400" dirty="0"/>
          </a:p>
          <a:p>
            <a:r>
              <a:rPr lang="ja-JP" altLang="en-US" sz="2400" dirty="0"/>
              <a:t>　　  したため、当座預金口座から引き落とされた。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280983" y="3230547"/>
            <a:ext cx="7415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電子記録債務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80</a:t>
            </a:r>
            <a:r>
              <a:rPr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　</a:t>
            </a:r>
            <a:r>
              <a:rPr lang="en-US" altLang="ja-JP" sz="2800" dirty="0"/>
              <a:t>800</a:t>
            </a:r>
            <a:r>
              <a:rPr kumimoji="1" lang="ja-JP" altLang="en-US" sz="2800" dirty="0"/>
              <a:t>　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5561284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68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30</a:t>
            </a:r>
            <a:r>
              <a:rPr lang="en-US" altLang="ja-JP" sz="2400" dirty="0"/>
              <a:t>.</a:t>
            </a:r>
            <a:r>
              <a:rPr lang="ja-JP" altLang="en-US" sz="2400" dirty="0"/>
              <a:t> 前期に発生した売掛金</a:t>
            </a:r>
            <a:r>
              <a:rPr lang="en-US" altLang="ja-JP" sz="2400" dirty="0"/>
              <a:t>800</a:t>
            </a:r>
            <a:r>
              <a:rPr lang="ja-JP" altLang="en-US" sz="2400" dirty="0"/>
              <a:t>円が貸倒れた。なお、前期末に貸倒</a:t>
            </a:r>
            <a:endParaRPr lang="en-US" altLang="ja-JP" sz="2400" dirty="0"/>
          </a:p>
          <a:p>
            <a:r>
              <a:rPr lang="ja-JP" altLang="en-US" sz="2400" dirty="0"/>
              <a:t>　　   引当金は計上していなかった。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0839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68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30</a:t>
            </a:r>
            <a:r>
              <a:rPr lang="en-US" altLang="ja-JP" sz="2400" dirty="0"/>
              <a:t>.</a:t>
            </a:r>
            <a:r>
              <a:rPr lang="ja-JP" altLang="en-US" sz="2400" dirty="0"/>
              <a:t> 前期に発生した売掛金</a:t>
            </a:r>
            <a:r>
              <a:rPr lang="en-US" altLang="ja-JP" sz="2400" dirty="0"/>
              <a:t>800</a:t>
            </a:r>
            <a:r>
              <a:rPr lang="ja-JP" altLang="en-US" sz="2400" dirty="0"/>
              <a:t>円が貸倒れた。なお、前期末に貸倒</a:t>
            </a:r>
            <a:endParaRPr lang="en-US" altLang="ja-JP" sz="2400" dirty="0"/>
          </a:p>
          <a:p>
            <a:r>
              <a:rPr lang="ja-JP" altLang="en-US" sz="2400" dirty="0"/>
              <a:t>　　   引当金は計上していなかった。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994414" y="3230547"/>
            <a:ext cx="7415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貸倒損失　</a:t>
            </a:r>
            <a:r>
              <a:rPr kumimoji="1" lang="en-US" altLang="ja-JP" sz="2800" dirty="0"/>
              <a:t>80</a:t>
            </a:r>
            <a:r>
              <a:rPr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売掛金　</a:t>
            </a:r>
            <a:r>
              <a:rPr lang="en-US" altLang="ja-JP" sz="2800" dirty="0"/>
              <a:t>800</a:t>
            </a:r>
            <a:r>
              <a:rPr kumimoji="1" lang="ja-JP" altLang="en-US" sz="2800" dirty="0"/>
              <a:t>　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134338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3.</a:t>
            </a:r>
            <a:r>
              <a:rPr lang="ja-JP" altLang="en-US" sz="2400" dirty="0"/>
              <a:t> 商品</a:t>
            </a:r>
            <a:r>
              <a:rPr lang="en-US" altLang="ja-JP" sz="2400" dirty="0"/>
              <a:t>600</a:t>
            </a:r>
            <a:r>
              <a:rPr lang="ja-JP" altLang="en-US" sz="2400" dirty="0"/>
              <a:t>円を仕入れ、代金は掛けとした。</a:t>
            </a:r>
            <a:endParaRPr lang="en-US" altLang="ja-JP" sz="2400" dirty="0"/>
          </a:p>
          <a:p>
            <a:r>
              <a:rPr lang="ja-JP" altLang="en-US" sz="2400" dirty="0"/>
              <a:t>　　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663462" y="3230547"/>
            <a:ext cx="5540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仕入　</a:t>
            </a:r>
            <a:r>
              <a:rPr kumimoji="1" lang="en-US" altLang="ja-JP" sz="2800" dirty="0"/>
              <a:t>6</a:t>
            </a:r>
            <a:r>
              <a:rPr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買掛金　</a:t>
            </a:r>
            <a:r>
              <a:rPr lang="en-US" altLang="ja-JP" sz="2800" dirty="0"/>
              <a:t>600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8050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686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31</a:t>
            </a:r>
            <a:r>
              <a:rPr lang="en-US" altLang="ja-JP" sz="2400" dirty="0"/>
              <a:t>.</a:t>
            </a:r>
            <a:r>
              <a:rPr lang="ja-JP" altLang="en-US" sz="2400" dirty="0"/>
              <a:t> 前期に発生した売掛金</a:t>
            </a:r>
            <a:r>
              <a:rPr lang="en-US" altLang="ja-JP" sz="2400" dirty="0"/>
              <a:t>800</a:t>
            </a:r>
            <a:r>
              <a:rPr lang="ja-JP" altLang="en-US" sz="2400" dirty="0"/>
              <a:t>円について、得意先からの回収が</a:t>
            </a:r>
            <a:endParaRPr lang="en-US" altLang="ja-JP" sz="2400" dirty="0"/>
          </a:p>
          <a:p>
            <a:r>
              <a:rPr lang="ja-JP" altLang="en-US" sz="2400" dirty="0"/>
              <a:t>　　  困難となったため、貸倒れの処理を行う。なお、貸倒引当金の</a:t>
            </a:r>
            <a:endParaRPr lang="en-US" altLang="ja-JP" sz="2400" dirty="0"/>
          </a:p>
          <a:p>
            <a:r>
              <a:rPr lang="ja-JP" altLang="en-US" sz="2400" dirty="0"/>
              <a:t>　　  残高は</a:t>
            </a:r>
            <a:r>
              <a:rPr lang="en-US" altLang="ja-JP" sz="2400" dirty="0"/>
              <a:t>300</a:t>
            </a:r>
            <a:r>
              <a:rPr lang="ja-JP" altLang="en-US" sz="2400" dirty="0"/>
              <a:t>円である。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869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686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31</a:t>
            </a:r>
            <a:r>
              <a:rPr lang="en-US" altLang="ja-JP" sz="2400" dirty="0"/>
              <a:t>.</a:t>
            </a:r>
            <a:r>
              <a:rPr lang="ja-JP" altLang="en-US" sz="2400" dirty="0"/>
              <a:t> 前期に発生した売掛金</a:t>
            </a:r>
            <a:r>
              <a:rPr lang="en-US" altLang="ja-JP" sz="2400" dirty="0"/>
              <a:t>300</a:t>
            </a:r>
            <a:r>
              <a:rPr lang="ja-JP" altLang="en-US" sz="2400" dirty="0"/>
              <a:t>円について、得意先からの回収が</a:t>
            </a:r>
            <a:endParaRPr lang="en-US" altLang="ja-JP" sz="2400" dirty="0"/>
          </a:p>
          <a:p>
            <a:r>
              <a:rPr lang="ja-JP" altLang="en-US" sz="2400" dirty="0"/>
              <a:t>　　  困難となったため、貸倒れの処理を行う。なお、貸倒引当金の</a:t>
            </a:r>
            <a:endParaRPr lang="en-US" altLang="ja-JP" sz="2400" dirty="0"/>
          </a:p>
          <a:p>
            <a:r>
              <a:rPr lang="ja-JP" altLang="en-US" sz="2400" dirty="0"/>
              <a:t>　　  残高は</a:t>
            </a:r>
            <a:r>
              <a:rPr lang="en-US" altLang="ja-JP" sz="2400" dirty="0"/>
              <a:t>500</a:t>
            </a:r>
            <a:r>
              <a:rPr lang="ja-JP" altLang="en-US" sz="2400" dirty="0"/>
              <a:t>円である。　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652766" y="3254704"/>
            <a:ext cx="7415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貸倒引当金　</a:t>
            </a:r>
            <a:r>
              <a:rPr kumimoji="1" lang="en-US" altLang="ja-JP" sz="2800" dirty="0"/>
              <a:t>30</a:t>
            </a:r>
            <a:r>
              <a:rPr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売掛金　</a:t>
            </a:r>
            <a:r>
              <a:rPr lang="en-US" altLang="ja-JP" sz="2800" dirty="0"/>
              <a:t>300</a:t>
            </a:r>
            <a:r>
              <a:rPr kumimoji="1" lang="ja-JP" altLang="en-US" sz="2800" dirty="0"/>
              <a:t>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2077380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1215851"/>
            <a:ext cx="9827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32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貸倒引当金の残高は</a:t>
            </a:r>
            <a:r>
              <a:rPr lang="en-US" altLang="ja-JP" sz="2400" dirty="0"/>
              <a:t>20</a:t>
            </a:r>
            <a:r>
              <a:rPr lang="ja-JP" altLang="en-US" sz="2400" dirty="0"/>
              <a:t>円である。受取手形および売掛金の</a:t>
            </a:r>
            <a:endParaRPr lang="en-US" altLang="ja-JP" sz="2400" dirty="0"/>
          </a:p>
          <a:p>
            <a:r>
              <a:rPr lang="ja-JP" altLang="en-US" sz="2400" dirty="0"/>
              <a:t>　　  期末残高合計</a:t>
            </a:r>
            <a:r>
              <a:rPr lang="en-US" altLang="ja-JP" sz="2400" dirty="0"/>
              <a:t>2,000</a:t>
            </a:r>
            <a:r>
              <a:rPr lang="ja-JP" altLang="en-US" sz="2400" dirty="0"/>
              <a:t>円に対して</a:t>
            </a:r>
            <a:r>
              <a:rPr lang="en-US" altLang="ja-JP" sz="2400" dirty="0"/>
              <a:t>3%</a:t>
            </a:r>
            <a:r>
              <a:rPr lang="ja-JP" altLang="en-US" sz="2400" dirty="0"/>
              <a:t>の貸倒れを見積もり、差額補充</a:t>
            </a:r>
            <a:endParaRPr lang="en-US" altLang="ja-JP" sz="2400" dirty="0"/>
          </a:p>
          <a:p>
            <a:r>
              <a:rPr lang="ja-JP" altLang="en-US" sz="2400" dirty="0"/>
              <a:t>　　  法により貸倒引当金を設定する。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3073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3073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405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1215851"/>
            <a:ext cx="9827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32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貸倒引当金の残高は</a:t>
            </a:r>
            <a:r>
              <a:rPr lang="en-US" altLang="ja-JP" sz="2400" dirty="0"/>
              <a:t>20</a:t>
            </a:r>
            <a:r>
              <a:rPr lang="ja-JP" altLang="en-US" sz="2400" dirty="0"/>
              <a:t>円である。受取手形および売掛金の</a:t>
            </a:r>
            <a:endParaRPr lang="en-US" altLang="ja-JP" sz="2400" dirty="0"/>
          </a:p>
          <a:p>
            <a:r>
              <a:rPr lang="ja-JP" altLang="en-US" sz="2400" dirty="0"/>
              <a:t>　　  期末残高合計</a:t>
            </a:r>
            <a:r>
              <a:rPr lang="en-US" altLang="ja-JP" sz="2400" dirty="0"/>
              <a:t>2,000</a:t>
            </a:r>
            <a:r>
              <a:rPr lang="ja-JP" altLang="en-US" sz="2400" dirty="0"/>
              <a:t>円に対して</a:t>
            </a:r>
            <a:r>
              <a:rPr lang="en-US" altLang="ja-JP" sz="2400" dirty="0"/>
              <a:t>3%</a:t>
            </a:r>
            <a:r>
              <a:rPr lang="ja-JP" altLang="en-US" sz="2400" dirty="0"/>
              <a:t>の貸倒れを見積もり、差額補充</a:t>
            </a:r>
            <a:endParaRPr lang="en-US" altLang="ja-JP" sz="2400" dirty="0"/>
          </a:p>
          <a:p>
            <a:r>
              <a:rPr lang="ja-JP" altLang="en-US" sz="2400" dirty="0"/>
              <a:t>　　  法により貸倒引当金を設定する。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3073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3073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140300" y="3988238"/>
            <a:ext cx="7415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貸倒引当金繰入　</a:t>
            </a:r>
            <a:r>
              <a:rPr lang="en-US" altLang="ja-JP" sz="2800" dirty="0"/>
              <a:t>40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貸倒引当金　</a:t>
            </a:r>
            <a:r>
              <a:rPr lang="en-US" altLang="ja-JP" sz="2800" dirty="0"/>
              <a:t>40</a:t>
            </a:r>
            <a:r>
              <a:rPr kumimoji="1" lang="ja-JP" altLang="en-US" sz="2800" dirty="0"/>
              <a:t>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7607614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1215851"/>
            <a:ext cx="9827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33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貸倒引当金の残高は</a:t>
            </a:r>
            <a:r>
              <a:rPr lang="en-US" altLang="ja-JP" sz="2400" dirty="0"/>
              <a:t>20</a:t>
            </a:r>
            <a:r>
              <a:rPr lang="ja-JP" altLang="en-US" sz="2400" dirty="0"/>
              <a:t>円である。受取手形および売掛金の</a:t>
            </a:r>
            <a:endParaRPr lang="en-US" altLang="ja-JP" sz="2400" dirty="0"/>
          </a:p>
          <a:p>
            <a:r>
              <a:rPr lang="ja-JP" altLang="en-US" sz="2400" dirty="0"/>
              <a:t>　　  期末残高合計</a:t>
            </a:r>
            <a:r>
              <a:rPr lang="en-US" altLang="ja-JP" sz="2400" dirty="0"/>
              <a:t>2,000</a:t>
            </a:r>
            <a:r>
              <a:rPr lang="ja-JP" altLang="en-US" sz="2400" dirty="0"/>
              <a:t>円に対して</a:t>
            </a:r>
            <a:r>
              <a:rPr lang="en-US" altLang="ja-JP" sz="2400" dirty="0"/>
              <a:t>5%</a:t>
            </a:r>
            <a:r>
              <a:rPr lang="ja-JP" altLang="en-US" sz="2400" dirty="0"/>
              <a:t>の貸倒れを見積もり、差額補充</a:t>
            </a:r>
            <a:endParaRPr lang="en-US" altLang="ja-JP" sz="2400" dirty="0"/>
          </a:p>
          <a:p>
            <a:r>
              <a:rPr lang="ja-JP" altLang="en-US" sz="2400" dirty="0"/>
              <a:t>　　  法により貸倒引当金を設定する。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3073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3073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657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1215851"/>
            <a:ext cx="9827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33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貸倒引当金の残高は</a:t>
            </a:r>
            <a:r>
              <a:rPr lang="en-US" altLang="ja-JP" sz="2400" dirty="0"/>
              <a:t>20</a:t>
            </a:r>
            <a:r>
              <a:rPr lang="ja-JP" altLang="en-US" sz="2400" dirty="0"/>
              <a:t>円である。受取手形および売掛金の</a:t>
            </a:r>
            <a:endParaRPr lang="en-US" altLang="ja-JP" sz="2400" dirty="0"/>
          </a:p>
          <a:p>
            <a:r>
              <a:rPr lang="ja-JP" altLang="en-US" sz="2400" dirty="0"/>
              <a:t>　　  期末残高合計</a:t>
            </a:r>
            <a:r>
              <a:rPr lang="en-US" altLang="ja-JP" sz="2400" dirty="0"/>
              <a:t>2,000</a:t>
            </a:r>
            <a:r>
              <a:rPr lang="ja-JP" altLang="en-US" sz="2400" dirty="0"/>
              <a:t>円に対して</a:t>
            </a:r>
            <a:r>
              <a:rPr lang="en-US" altLang="ja-JP" sz="2400" dirty="0"/>
              <a:t>5%</a:t>
            </a:r>
            <a:r>
              <a:rPr lang="ja-JP" altLang="en-US" sz="2400" dirty="0"/>
              <a:t>の貸倒れを見積もり、差額補充</a:t>
            </a:r>
            <a:endParaRPr lang="en-US" altLang="ja-JP" sz="2400" dirty="0"/>
          </a:p>
          <a:p>
            <a:r>
              <a:rPr lang="ja-JP" altLang="en-US" sz="2400" dirty="0"/>
              <a:t>　　  法により貸倒引当金を設定する。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3073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307366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140300" y="3988238"/>
            <a:ext cx="7415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貸倒引当金繰入　</a:t>
            </a:r>
            <a:r>
              <a:rPr kumimoji="1" lang="en-US" altLang="ja-JP" sz="2800" dirty="0"/>
              <a:t>8</a:t>
            </a:r>
            <a:r>
              <a:rPr lang="en-US" altLang="ja-JP" sz="2800" dirty="0"/>
              <a:t>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貸倒引当金　</a:t>
            </a:r>
            <a:r>
              <a:rPr lang="en-US" altLang="ja-JP" sz="2800" dirty="0"/>
              <a:t>80</a:t>
            </a:r>
            <a:r>
              <a:rPr kumimoji="1" lang="ja-JP" altLang="en-US" sz="2800" dirty="0"/>
              <a:t>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18139149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422033"/>
            <a:ext cx="98272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34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会計期間は</a:t>
            </a:r>
            <a:r>
              <a:rPr lang="en-US" altLang="ja-JP" sz="2400" dirty="0"/>
              <a:t>X1</a:t>
            </a:r>
            <a:r>
              <a:rPr lang="ja-JP" altLang="en-US" sz="2400" dirty="0"/>
              <a:t>年</a:t>
            </a:r>
            <a:r>
              <a:rPr lang="en-US" altLang="ja-JP" sz="2400" dirty="0"/>
              <a:t>4</a:t>
            </a:r>
            <a:r>
              <a:rPr lang="ja-JP" altLang="en-US" sz="2400" dirty="0"/>
              <a:t>月</a:t>
            </a:r>
            <a:r>
              <a:rPr lang="en-US" altLang="ja-JP" sz="2400" dirty="0"/>
              <a:t>1</a:t>
            </a:r>
            <a:r>
              <a:rPr lang="ja-JP" altLang="en-US" sz="2400" dirty="0"/>
              <a:t>日から</a:t>
            </a:r>
            <a:r>
              <a:rPr lang="en-US" altLang="ja-JP" sz="2400" dirty="0"/>
              <a:t>X2</a:t>
            </a:r>
            <a:r>
              <a:rPr lang="ja-JP" altLang="en-US" sz="2400" dirty="0"/>
              <a:t>年</a:t>
            </a:r>
            <a:r>
              <a:rPr lang="en-US" altLang="ja-JP" sz="2400" dirty="0"/>
              <a:t>3</a:t>
            </a:r>
            <a:r>
              <a:rPr lang="ja-JP" altLang="en-US" sz="2400" dirty="0"/>
              <a:t>月</a:t>
            </a:r>
            <a:r>
              <a:rPr lang="en-US" altLang="ja-JP" sz="2400" dirty="0"/>
              <a:t>31</a:t>
            </a:r>
            <a:r>
              <a:rPr lang="ja-JP" altLang="en-US" sz="2400" dirty="0"/>
              <a:t>日までの</a:t>
            </a:r>
            <a:r>
              <a:rPr lang="en-US" altLang="ja-JP" sz="2400" dirty="0"/>
              <a:t>1</a:t>
            </a:r>
            <a:r>
              <a:rPr lang="ja-JP" altLang="en-US" sz="2400" dirty="0"/>
              <a:t>年間である。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　  </a:t>
            </a:r>
            <a:r>
              <a:rPr lang="en-US" altLang="ja-JP" sz="2400" dirty="0"/>
              <a:t>X1</a:t>
            </a:r>
            <a:r>
              <a:rPr lang="ja-JP" altLang="en-US" sz="2400" dirty="0"/>
              <a:t>年</a:t>
            </a:r>
            <a:r>
              <a:rPr lang="en-US" altLang="ja-JP" sz="2400" dirty="0"/>
              <a:t>4</a:t>
            </a:r>
            <a:r>
              <a:rPr lang="ja-JP" altLang="en-US" sz="2400" dirty="0"/>
              <a:t>月末に現金の実査を行ったところ、帳簿残高と実際有高に</a:t>
            </a:r>
            <a:endParaRPr lang="en-US" altLang="ja-JP" sz="2400" dirty="0"/>
          </a:p>
          <a:p>
            <a:r>
              <a:rPr lang="ja-JP" altLang="en-US" sz="2400" dirty="0"/>
              <a:t>　　  ズレが生じていた。帳簿残高と実際有高を一致させるため、</a:t>
            </a:r>
            <a:endParaRPr lang="en-US" altLang="ja-JP" sz="2400" dirty="0"/>
          </a:p>
          <a:p>
            <a:r>
              <a:rPr lang="ja-JP" altLang="en-US" sz="2400" dirty="0"/>
              <a:t>　　  現金過不足に振り替えた。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　  ＜現金勘定＞</a:t>
            </a:r>
            <a:endParaRPr lang="en-US" altLang="ja-JP" sz="2400" dirty="0"/>
          </a:p>
          <a:p>
            <a:r>
              <a:rPr lang="ja-JP" altLang="en-US" sz="2400" dirty="0"/>
              <a:t>　　　・帳簿残高　</a:t>
            </a:r>
            <a:r>
              <a:rPr lang="en-US" altLang="ja-JP" sz="2400" dirty="0"/>
              <a:t>820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　・実際有高　</a:t>
            </a:r>
            <a:r>
              <a:rPr lang="en-US" altLang="ja-JP" sz="2400" dirty="0"/>
              <a:t>800</a:t>
            </a:r>
            <a:r>
              <a:rPr lang="ja-JP" altLang="en-US" sz="2400" dirty="0"/>
              <a:t>円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4412679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4412679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5148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422033"/>
            <a:ext cx="98272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34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会計期間は</a:t>
            </a:r>
            <a:r>
              <a:rPr lang="en-US" altLang="ja-JP" sz="2400" dirty="0"/>
              <a:t>X1</a:t>
            </a:r>
            <a:r>
              <a:rPr lang="ja-JP" altLang="en-US" sz="2400" dirty="0"/>
              <a:t>年</a:t>
            </a:r>
            <a:r>
              <a:rPr lang="en-US" altLang="ja-JP" sz="2400" dirty="0"/>
              <a:t>4</a:t>
            </a:r>
            <a:r>
              <a:rPr lang="ja-JP" altLang="en-US" sz="2400" dirty="0"/>
              <a:t>月</a:t>
            </a:r>
            <a:r>
              <a:rPr lang="en-US" altLang="ja-JP" sz="2400" dirty="0"/>
              <a:t>1</a:t>
            </a:r>
            <a:r>
              <a:rPr lang="ja-JP" altLang="en-US" sz="2400" dirty="0"/>
              <a:t>日から</a:t>
            </a:r>
            <a:r>
              <a:rPr lang="en-US" altLang="ja-JP" sz="2400" dirty="0"/>
              <a:t>X2</a:t>
            </a:r>
            <a:r>
              <a:rPr lang="ja-JP" altLang="en-US" sz="2400" dirty="0"/>
              <a:t>年</a:t>
            </a:r>
            <a:r>
              <a:rPr lang="en-US" altLang="ja-JP" sz="2400" dirty="0"/>
              <a:t>3</a:t>
            </a:r>
            <a:r>
              <a:rPr lang="ja-JP" altLang="en-US" sz="2400" dirty="0"/>
              <a:t>月</a:t>
            </a:r>
            <a:r>
              <a:rPr lang="en-US" altLang="ja-JP" sz="2400" dirty="0"/>
              <a:t>31</a:t>
            </a:r>
            <a:r>
              <a:rPr lang="ja-JP" altLang="en-US" sz="2400" dirty="0"/>
              <a:t>日までの</a:t>
            </a:r>
            <a:r>
              <a:rPr lang="en-US" altLang="ja-JP" sz="2400" dirty="0"/>
              <a:t>1</a:t>
            </a:r>
            <a:r>
              <a:rPr lang="ja-JP" altLang="en-US" sz="2400" dirty="0"/>
              <a:t>年間である。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　  </a:t>
            </a:r>
            <a:r>
              <a:rPr lang="en-US" altLang="ja-JP" sz="2400" dirty="0"/>
              <a:t>X1</a:t>
            </a:r>
            <a:r>
              <a:rPr lang="ja-JP" altLang="en-US" sz="2400" dirty="0"/>
              <a:t>年</a:t>
            </a:r>
            <a:r>
              <a:rPr lang="en-US" altLang="ja-JP" sz="2400" dirty="0"/>
              <a:t>4</a:t>
            </a:r>
            <a:r>
              <a:rPr lang="ja-JP" altLang="en-US" sz="2400" dirty="0"/>
              <a:t>月末に現金の実査を行ったところ、帳簿残高と実際有高に</a:t>
            </a:r>
            <a:endParaRPr lang="en-US" altLang="ja-JP" sz="2400" dirty="0"/>
          </a:p>
          <a:p>
            <a:r>
              <a:rPr lang="ja-JP" altLang="en-US" sz="2400" dirty="0"/>
              <a:t>　　  ズレが生じていた。帳簿残高と実際有高を一致させるため、</a:t>
            </a:r>
            <a:endParaRPr lang="en-US" altLang="ja-JP" sz="2400" dirty="0"/>
          </a:p>
          <a:p>
            <a:r>
              <a:rPr lang="ja-JP" altLang="en-US" sz="2400" dirty="0"/>
              <a:t>　　  現金過不足に振り替えた。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　　  ＜現金勘定＞</a:t>
            </a:r>
            <a:endParaRPr lang="en-US" altLang="ja-JP" sz="2400" dirty="0"/>
          </a:p>
          <a:p>
            <a:r>
              <a:rPr lang="ja-JP" altLang="en-US" sz="2400" dirty="0"/>
              <a:t>　　　・帳簿残高　</a:t>
            </a:r>
            <a:r>
              <a:rPr lang="en-US" altLang="ja-JP" sz="2400" dirty="0"/>
              <a:t>820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　・実際有高　</a:t>
            </a:r>
            <a:r>
              <a:rPr lang="en-US" altLang="ja-JP" sz="2400" dirty="0"/>
              <a:t>800</a:t>
            </a:r>
            <a:r>
              <a:rPr lang="ja-JP" altLang="en-US" sz="2400" dirty="0"/>
              <a:t>円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4412679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4412679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853731" y="5093551"/>
            <a:ext cx="7415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現金過不足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20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現金　</a:t>
            </a:r>
            <a:r>
              <a:rPr lang="en-US" altLang="ja-JP" sz="2800" dirty="0"/>
              <a:t>20</a:t>
            </a:r>
            <a:r>
              <a:rPr kumimoji="1" lang="ja-JP" altLang="en-US" sz="2800" dirty="0"/>
              <a:t>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40872598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1517301"/>
            <a:ext cx="9827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35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月末に現金の実査を行ったところ、現金の実際有高が帳簿残高</a:t>
            </a:r>
            <a:endParaRPr lang="en-US" altLang="ja-JP" sz="2400" dirty="0"/>
          </a:p>
          <a:p>
            <a:r>
              <a:rPr lang="ja-JP" altLang="en-US" sz="2400" dirty="0"/>
              <a:t>　　  より</a:t>
            </a:r>
            <a:r>
              <a:rPr lang="en-US" altLang="ja-JP" sz="2400" dirty="0"/>
              <a:t>100</a:t>
            </a:r>
            <a:r>
              <a:rPr lang="ja-JP" altLang="en-US" sz="2400" dirty="0"/>
              <a:t>円過剰であることが判明した。帳簿残高と実際有高を一</a:t>
            </a:r>
            <a:endParaRPr lang="en-US" altLang="ja-JP" sz="2400" dirty="0"/>
          </a:p>
          <a:p>
            <a:r>
              <a:rPr lang="ja-JP" altLang="en-US" sz="2400" dirty="0"/>
              <a:t>　　  致させる処理を行うとともに、引き続き調査することとした。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61886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61886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357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1517301"/>
            <a:ext cx="9827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35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月末に現金の実査を行ったところ、現金の実際有高が帳簿残高</a:t>
            </a:r>
            <a:endParaRPr lang="en-US" altLang="ja-JP" sz="2400" dirty="0"/>
          </a:p>
          <a:p>
            <a:r>
              <a:rPr lang="ja-JP" altLang="en-US" sz="2400" dirty="0"/>
              <a:t>　　  より</a:t>
            </a:r>
            <a:r>
              <a:rPr lang="en-US" altLang="ja-JP" sz="2400" dirty="0"/>
              <a:t>100</a:t>
            </a:r>
            <a:r>
              <a:rPr lang="ja-JP" altLang="en-US" sz="2400" dirty="0"/>
              <a:t>円過剰であることが判明した。帳簿残高と実際有高を一</a:t>
            </a:r>
            <a:endParaRPr lang="en-US" altLang="ja-JP" sz="2400" dirty="0"/>
          </a:p>
          <a:p>
            <a:r>
              <a:rPr lang="ja-JP" altLang="en-US" sz="2400" dirty="0"/>
              <a:t>　　  致させる処理を行うとともに、引き続き調査することとした。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61886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61886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717889" y="4299736"/>
            <a:ext cx="7415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現金　</a:t>
            </a:r>
            <a:r>
              <a:rPr kumimoji="1" lang="en-US" altLang="ja-JP" sz="2800" dirty="0"/>
              <a:t>100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現金過不足　</a:t>
            </a:r>
            <a:r>
              <a:rPr lang="en-US" altLang="ja-JP" sz="2800" dirty="0"/>
              <a:t>100</a:t>
            </a:r>
            <a:r>
              <a:rPr kumimoji="1" lang="ja-JP" altLang="en-US" sz="2800" dirty="0"/>
              <a:t>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31739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4.</a:t>
            </a:r>
            <a:r>
              <a:rPr lang="ja-JP" altLang="en-US" sz="2400" dirty="0"/>
              <a:t> 仕入先より商品</a:t>
            </a:r>
            <a:r>
              <a:rPr lang="en-US" altLang="ja-JP" sz="2400" dirty="0"/>
              <a:t>100</a:t>
            </a:r>
            <a:r>
              <a:rPr lang="ja-JP" altLang="en-US" sz="2400" dirty="0"/>
              <a:t>円を仕入れ、代金のうち</a:t>
            </a:r>
            <a:r>
              <a:rPr lang="en-US" altLang="ja-JP" sz="2400" dirty="0"/>
              <a:t>50</a:t>
            </a:r>
            <a:r>
              <a:rPr lang="ja-JP" altLang="en-US" sz="2400" dirty="0"/>
              <a:t>円は現金で払い、</a:t>
            </a:r>
            <a:endParaRPr lang="en-US" altLang="ja-JP" sz="2400" dirty="0"/>
          </a:p>
          <a:p>
            <a:r>
              <a:rPr lang="ja-JP" altLang="en-US" sz="2400" dirty="0"/>
              <a:t>　　残額は掛けとした。なお、商品売買は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2081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1467061"/>
            <a:ext cx="9827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36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現金過不足額</a:t>
            </a:r>
            <a:r>
              <a:rPr lang="en-US" altLang="ja-JP" sz="2400" dirty="0"/>
              <a:t>100</a:t>
            </a:r>
            <a:r>
              <a:rPr lang="ja-JP" altLang="en-US" sz="2400" dirty="0"/>
              <a:t>円（貸方）のうち、</a:t>
            </a:r>
            <a:r>
              <a:rPr lang="en-US" altLang="ja-JP" sz="2400" dirty="0"/>
              <a:t>80</a:t>
            </a:r>
            <a:r>
              <a:rPr lang="ja-JP" altLang="en-US" sz="2400" dirty="0"/>
              <a:t>円は受取手数料の記入漏</a:t>
            </a:r>
            <a:endParaRPr lang="en-US" altLang="ja-JP" sz="2400" dirty="0"/>
          </a:p>
          <a:p>
            <a:r>
              <a:rPr lang="ja-JP" altLang="en-US" sz="2400" dirty="0"/>
              <a:t>　　  れであった。残額については原因不明であり、決算にて適切に処</a:t>
            </a:r>
            <a:endParaRPr lang="en-US" altLang="ja-JP" sz="2400" dirty="0"/>
          </a:p>
          <a:p>
            <a:r>
              <a:rPr lang="ja-JP" altLang="en-US" sz="2400" dirty="0"/>
              <a:t>　　  理した。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56862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56862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947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1467061"/>
            <a:ext cx="9827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36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現金過不足額</a:t>
            </a:r>
            <a:r>
              <a:rPr lang="en-US" altLang="ja-JP" sz="2400" dirty="0"/>
              <a:t>100</a:t>
            </a:r>
            <a:r>
              <a:rPr lang="ja-JP" altLang="en-US" sz="2400" dirty="0"/>
              <a:t>円（貸方）のうち、</a:t>
            </a:r>
            <a:r>
              <a:rPr lang="en-US" altLang="ja-JP" sz="2400" dirty="0"/>
              <a:t>80</a:t>
            </a:r>
            <a:r>
              <a:rPr lang="ja-JP" altLang="en-US" sz="2400" dirty="0"/>
              <a:t>円は受取手数料の記入漏</a:t>
            </a:r>
            <a:endParaRPr lang="en-US" altLang="ja-JP" sz="2400" dirty="0"/>
          </a:p>
          <a:p>
            <a:r>
              <a:rPr lang="ja-JP" altLang="en-US" sz="2400" dirty="0"/>
              <a:t>　　  れであった。残額については原因不明であり、決算にて適切に処</a:t>
            </a:r>
            <a:endParaRPr lang="en-US" altLang="ja-JP" sz="2400" dirty="0"/>
          </a:p>
          <a:p>
            <a:r>
              <a:rPr lang="ja-JP" altLang="en-US" sz="2400" dirty="0"/>
              <a:t>　　  理した。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56862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56862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642720" y="4249496"/>
            <a:ext cx="7415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現金過不足　</a:t>
            </a:r>
            <a:r>
              <a:rPr kumimoji="1" lang="en-US" altLang="ja-JP" sz="2800" dirty="0"/>
              <a:t>100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受取手数料　</a:t>
            </a:r>
            <a:r>
              <a:rPr lang="en-US" altLang="ja-JP" sz="2800" dirty="0"/>
              <a:t>80</a:t>
            </a:r>
          </a:p>
          <a:p>
            <a:r>
              <a:rPr kumimoji="1" lang="ja-JP" altLang="en-US" sz="2800" dirty="0"/>
              <a:t>　　　　　　　　　　 雑益　　　　</a:t>
            </a:r>
            <a:r>
              <a:rPr kumimoji="1" lang="en-US" altLang="ja-JP" sz="2800" dirty="0"/>
              <a:t>20</a:t>
            </a:r>
            <a:r>
              <a:rPr kumimoji="1" lang="ja-JP" altLang="en-US" sz="2800" dirty="0"/>
              <a:t>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35406073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1346482"/>
            <a:ext cx="9827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37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現金過不足額の残高は</a:t>
            </a:r>
            <a:r>
              <a:rPr lang="en-US" altLang="ja-JP" sz="2400" dirty="0"/>
              <a:t>800</a:t>
            </a:r>
            <a:r>
              <a:rPr lang="ja-JP" altLang="en-US" sz="2400" dirty="0"/>
              <a:t>円（借方）である。このうち、</a:t>
            </a:r>
            <a:r>
              <a:rPr lang="en-US" altLang="ja-JP" sz="2400" dirty="0"/>
              <a:t>100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  は給与</a:t>
            </a:r>
            <a:r>
              <a:rPr lang="en-US" altLang="ja-JP" sz="2400" dirty="0"/>
              <a:t>1,500</a:t>
            </a:r>
            <a:r>
              <a:rPr lang="ja-JP" altLang="en-US" sz="2400" dirty="0"/>
              <a:t>円を現金で支払った際に誤って</a:t>
            </a:r>
            <a:r>
              <a:rPr lang="en-US" altLang="ja-JP" sz="2400" dirty="0"/>
              <a:t>1,400</a:t>
            </a:r>
            <a:r>
              <a:rPr lang="ja-JP" altLang="en-US" sz="2400" dirty="0"/>
              <a:t>円で記帳したも</a:t>
            </a:r>
            <a:endParaRPr lang="en-US" altLang="ja-JP" sz="2400" dirty="0"/>
          </a:p>
          <a:p>
            <a:r>
              <a:rPr lang="ja-JP" altLang="en-US" sz="2400" dirty="0"/>
              <a:t>　　  のによるもので、残額は不明であった。決算整理にて適切に処</a:t>
            </a:r>
            <a:endParaRPr lang="en-US" altLang="ja-JP" sz="2400" dirty="0"/>
          </a:p>
          <a:p>
            <a:r>
              <a:rPr lang="ja-JP" altLang="en-US" sz="2400" dirty="0"/>
              <a:t>　　  理した。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56862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56862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7209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1346482"/>
            <a:ext cx="9827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37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現金過不足額の残高は</a:t>
            </a:r>
            <a:r>
              <a:rPr lang="en-US" altLang="ja-JP" sz="2400" dirty="0"/>
              <a:t>800</a:t>
            </a:r>
            <a:r>
              <a:rPr lang="ja-JP" altLang="en-US" sz="2400" dirty="0"/>
              <a:t>円（借方）である。このうち、</a:t>
            </a:r>
            <a:r>
              <a:rPr lang="en-US" altLang="ja-JP" sz="2400" dirty="0"/>
              <a:t>100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  は給与</a:t>
            </a:r>
            <a:r>
              <a:rPr lang="en-US" altLang="ja-JP" sz="2400" dirty="0"/>
              <a:t>1,500</a:t>
            </a:r>
            <a:r>
              <a:rPr lang="ja-JP" altLang="en-US" sz="2400" dirty="0"/>
              <a:t>円を現金で支払った際に誤って</a:t>
            </a:r>
            <a:r>
              <a:rPr lang="en-US" altLang="ja-JP" sz="2400" dirty="0"/>
              <a:t>1,400</a:t>
            </a:r>
            <a:r>
              <a:rPr lang="ja-JP" altLang="en-US" sz="2400" dirty="0"/>
              <a:t>円で記帳したも</a:t>
            </a:r>
            <a:endParaRPr lang="en-US" altLang="ja-JP" sz="2400" dirty="0"/>
          </a:p>
          <a:p>
            <a:r>
              <a:rPr lang="ja-JP" altLang="en-US" sz="2400" dirty="0"/>
              <a:t>　　  のによるもので、残額は不明であった。決算整理にて適切に処</a:t>
            </a:r>
            <a:endParaRPr lang="en-US" altLang="ja-JP" sz="2400" dirty="0"/>
          </a:p>
          <a:p>
            <a:r>
              <a:rPr lang="ja-JP" altLang="en-US" sz="2400" dirty="0"/>
              <a:t>　　  理した。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356862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356862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727936" y="4249496"/>
            <a:ext cx="6461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給料　</a:t>
            </a:r>
            <a:r>
              <a:rPr kumimoji="1" lang="en-US" altLang="ja-JP" sz="2800" dirty="0"/>
              <a:t>100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現金過不足　</a:t>
            </a:r>
            <a:r>
              <a:rPr lang="en-US" altLang="ja-JP" sz="2800" dirty="0"/>
              <a:t>800</a:t>
            </a:r>
          </a:p>
          <a:p>
            <a:r>
              <a:rPr kumimoji="1" lang="ja-JP" altLang="en-US" sz="2800" dirty="0"/>
              <a:t>雑損　</a:t>
            </a:r>
            <a:r>
              <a:rPr kumimoji="1" lang="en-US" altLang="ja-JP" sz="2800" dirty="0"/>
              <a:t>700</a:t>
            </a:r>
            <a:r>
              <a:rPr kumimoji="1" lang="ja-JP" altLang="en-US" sz="2800" dirty="0"/>
              <a:t>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26488888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1346482"/>
            <a:ext cx="982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38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スーパー</a:t>
            </a:r>
            <a:r>
              <a:rPr lang="en-US" altLang="ja-JP" sz="2400" dirty="0"/>
              <a:t>A</a:t>
            </a:r>
            <a:r>
              <a:rPr lang="ja-JP" altLang="en-US" sz="2400" dirty="0"/>
              <a:t>の商品の売り上げの仲介をし、手数料</a:t>
            </a:r>
            <a:r>
              <a:rPr lang="en-US" altLang="ja-JP" sz="2400" dirty="0"/>
              <a:t>100</a:t>
            </a:r>
            <a:r>
              <a:rPr lang="ja-JP" altLang="en-US" sz="2400" dirty="0"/>
              <a:t>円を同店振</a:t>
            </a:r>
            <a:endParaRPr lang="en-US" altLang="ja-JP" sz="2400" dirty="0"/>
          </a:p>
          <a:p>
            <a:r>
              <a:rPr lang="ja-JP" altLang="en-US" sz="2400" dirty="0"/>
              <a:t>　　  出しの小切手で受け取った。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94090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75774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9403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1346482"/>
            <a:ext cx="982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38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スーパー</a:t>
            </a:r>
            <a:r>
              <a:rPr lang="en-US" altLang="ja-JP" sz="2400" dirty="0"/>
              <a:t>A</a:t>
            </a:r>
            <a:r>
              <a:rPr lang="ja-JP" altLang="en-US" sz="2400" dirty="0"/>
              <a:t>の商品の売り上げの仲介をし、手数料</a:t>
            </a:r>
            <a:r>
              <a:rPr lang="en-US" altLang="ja-JP" sz="2400" dirty="0"/>
              <a:t>100</a:t>
            </a:r>
            <a:r>
              <a:rPr lang="ja-JP" altLang="en-US" sz="2400" dirty="0"/>
              <a:t>円を同店振</a:t>
            </a:r>
            <a:endParaRPr lang="en-US" altLang="ja-JP" sz="2400" dirty="0"/>
          </a:p>
          <a:p>
            <a:r>
              <a:rPr lang="ja-JP" altLang="en-US" sz="2400" dirty="0"/>
              <a:t>　　  出しの小切手で受け取った。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94090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75774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114987" y="3787970"/>
            <a:ext cx="646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現金　</a:t>
            </a:r>
            <a:r>
              <a:rPr kumimoji="1" lang="en-US" altLang="ja-JP" sz="2800" dirty="0"/>
              <a:t>100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受取手数料　</a:t>
            </a:r>
            <a:r>
              <a:rPr lang="en-US" altLang="ja-JP" sz="28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3755334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2150345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39</a:t>
            </a:r>
            <a:r>
              <a:rPr lang="en-US" altLang="ja-JP" sz="2400" dirty="0"/>
              <a:t>.</a:t>
            </a:r>
            <a:r>
              <a:rPr lang="ja-JP" altLang="en-US" sz="2400" dirty="0"/>
              <a:t> 小切手</a:t>
            </a:r>
            <a:r>
              <a:rPr lang="en-US" altLang="ja-JP" sz="2400" dirty="0"/>
              <a:t>500</a:t>
            </a:r>
            <a:r>
              <a:rPr lang="ja-JP" altLang="en-US" sz="2400" dirty="0"/>
              <a:t>円を振り出し、現金を引き出した。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94090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75774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2602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2150345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39</a:t>
            </a:r>
            <a:r>
              <a:rPr lang="en-US" altLang="ja-JP" sz="2400" dirty="0"/>
              <a:t>.</a:t>
            </a:r>
            <a:r>
              <a:rPr lang="ja-JP" altLang="en-US" sz="2400" dirty="0"/>
              <a:t> 小切手</a:t>
            </a:r>
            <a:r>
              <a:rPr lang="en-US" altLang="ja-JP" sz="2400" dirty="0"/>
              <a:t>500</a:t>
            </a:r>
            <a:r>
              <a:rPr lang="ja-JP" altLang="en-US" sz="2400" dirty="0"/>
              <a:t>円を振り出し、現金を引き出した。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94090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75774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114987" y="3787970"/>
            <a:ext cx="646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現金　</a:t>
            </a:r>
            <a:r>
              <a:rPr kumimoji="1" lang="en-US" altLang="ja-JP" sz="2800" dirty="0"/>
              <a:t>500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　</a:t>
            </a:r>
            <a:r>
              <a:rPr lang="en-US" altLang="ja-JP" sz="2800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33068271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2150345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40</a:t>
            </a:r>
            <a:r>
              <a:rPr lang="en-US" altLang="ja-JP" sz="2400" dirty="0"/>
              <a:t>.</a:t>
            </a:r>
            <a:r>
              <a:rPr lang="ja-JP" altLang="en-US" sz="2400" dirty="0"/>
              <a:t> 当座預金口座へ現金</a:t>
            </a:r>
            <a:r>
              <a:rPr lang="en-US" altLang="ja-JP" sz="2400" dirty="0"/>
              <a:t>1,000</a:t>
            </a:r>
            <a:r>
              <a:rPr lang="ja-JP" altLang="en-US" sz="2400" dirty="0"/>
              <a:t>円を預け入れた。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94090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75774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2862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2150345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40</a:t>
            </a:r>
            <a:r>
              <a:rPr lang="en-US" altLang="ja-JP" sz="2400" dirty="0"/>
              <a:t>.</a:t>
            </a:r>
            <a:r>
              <a:rPr lang="ja-JP" altLang="en-US" sz="2400" dirty="0"/>
              <a:t> 当座預金口座へ現金</a:t>
            </a:r>
            <a:r>
              <a:rPr lang="en-US" altLang="ja-JP" sz="2400" dirty="0"/>
              <a:t>1,000</a:t>
            </a:r>
            <a:r>
              <a:rPr lang="ja-JP" altLang="en-US" sz="2400" dirty="0"/>
              <a:t>円を預け入れた。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94090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75774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019718" y="3787970"/>
            <a:ext cx="646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当座預金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1,000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現金　</a:t>
            </a:r>
            <a:r>
              <a:rPr lang="en-US" altLang="ja-JP" sz="2800" dirty="0"/>
              <a:t>1,000</a:t>
            </a:r>
          </a:p>
        </p:txBody>
      </p:sp>
    </p:spTree>
    <p:extLst>
      <p:ext uri="{BB962C8B-B14F-4D97-AF65-F5344CB8AC3E}">
        <p14:creationId xmlns:p14="http://schemas.microsoft.com/office/powerpoint/2010/main" val="3626273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4.</a:t>
            </a:r>
            <a:r>
              <a:rPr lang="ja-JP" altLang="en-US" sz="2400" dirty="0"/>
              <a:t> 仕入先より商品</a:t>
            </a:r>
            <a:r>
              <a:rPr lang="en-US" altLang="ja-JP" sz="2400" dirty="0"/>
              <a:t>100</a:t>
            </a:r>
            <a:r>
              <a:rPr lang="ja-JP" altLang="en-US" sz="2400" dirty="0"/>
              <a:t>円を仕入れ、代金のうち</a:t>
            </a:r>
            <a:r>
              <a:rPr lang="en-US" altLang="ja-JP" sz="2400" dirty="0"/>
              <a:t>50</a:t>
            </a:r>
            <a:r>
              <a:rPr lang="ja-JP" altLang="en-US" sz="2400" dirty="0"/>
              <a:t>円は現金で払い、</a:t>
            </a:r>
            <a:endParaRPr lang="en-US" altLang="ja-JP" sz="2400" dirty="0"/>
          </a:p>
          <a:p>
            <a:r>
              <a:rPr lang="ja-JP" altLang="en-US" sz="2400" dirty="0"/>
              <a:t>　　残額は掛けとした。なお、商品売買は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663462" y="3230547"/>
            <a:ext cx="5540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仕入　</a:t>
            </a:r>
            <a:r>
              <a:rPr kumimoji="1" lang="en-US" altLang="ja-JP" sz="2800" dirty="0"/>
              <a:t>6</a:t>
            </a:r>
            <a:r>
              <a:rPr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現金　　</a:t>
            </a:r>
            <a:r>
              <a:rPr lang="en-US" altLang="ja-JP" sz="2800" dirty="0"/>
              <a:t>50</a:t>
            </a:r>
          </a:p>
          <a:p>
            <a:r>
              <a:rPr kumimoji="1" lang="ja-JP" altLang="en-US" sz="2800" dirty="0"/>
              <a:t>　　　　　　　 買掛金　</a:t>
            </a:r>
            <a:r>
              <a:rPr kumimoji="1" lang="en-US" altLang="ja-JP" sz="2800" dirty="0"/>
              <a:t>50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551454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2150345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41</a:t>
            </a:r>
            <a:r>
              <a:rPr lang="en-US" altLang="ja-JP" sz="2400" dirty="0"/>
              <a:t>.</a:t>
            </a:r>
            <a:r>
              <a:rPr lang="ja-JP" altLang="en-US" sz="2400" dirty="0"/>
              <a:t> 備品</a:t>
            </a:r>
            <a:r>
              <a:rPr lang="en-US" altLang="ja-JP" sz="2400" dirty="0"/>
              <a:t>500</a:t>
            </a:r>
            <a:r>
              <a:rPr lang="ja-JP" altLang="en-US" sz="2400" dirty="0"/>
              <a:t>円を購入し、代金は翌月末に支払うことにした。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94090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75774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165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2150345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41</a:t>
            </a:r>
            <a:r>
              <a:rPr lang="en-US" altLang="ja-JP" sz="2400" dirty="0"/>
              <a:t>.</a:t>
            </a:r>
            <a:r>
              <a:rPr lang="ja-JP" altLang="en-US" sz="2400" dirty="0"/>
              <a:t> 備品</a:t>
            </a:r>
            <a:r>
              <a:rPr lang="en-US" altLang="ja-JP" sz="2400" dirty="0"/>
              <a:t>500</a:t>
            </a:r>
            <a:r>
              <a:rPr lang="ja-JP" altLang="en-US" sz="2400" dirty="0"/>
              <a:t>円を購入し、代金は翌月末に支払うことにした。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94090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75774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034599" y="3787970"/>
            <a:ext cx="6461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備品　</a:t>
            </a:r>
            <a:r>
              <a:rPr kumimoji="1" lang="en-US" altLang="ja-JP" sz="2800" dirty="0"/>
              <a:t>500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未払金　</a:t>
            </a:r>
            <a:r>
              <a:rPr lang="en-US" altLang="ja-JP" sz="2800" dirty="0"/>
              <a:t>500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1E1E9A-F477-1E23-AECF-AD8D81DDE468}"/>
              </a:ext>
            </a:extLst>
          </p:cNvPr>
          <p:cNvSpPr txBox="1"/>
          <p:nvPr/>
        </p:nvSpPr>
        <p:spPr>
          <a:xfrm>
            <a:off x="3072281" y="4776936"/>
            <a:ext cx="4919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ポイント：</a:t>
            </a:r>
            <a:r>
              <a:rPr lang="ja-JP" altLang="en-US" sz="2800" dirty="0">
                <a:solidFill>
                  <a:srgbClr val="FF0000"/>
                </a:solidFill>
              </a:rPr>
              <a:t>備品は営業外取引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46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2059913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42</a:t>
            </a:r>
            <a:r>
              <a:rPr lang="en-US" altLang="ja-JP" sz="2400" dirty="0"/>
              <a:t>.</a:t>
            </a:r>
            <a:r>
              <a:rPr lang="ja-JP" altLang="en-US" sz="2400" dirty="0"/>
              <a:t> 建物を</a:t>
            </a:r>
            <a:r>
              <a:rPr lang="en-US" altLang="ja-JP" sz="2400" dirty="0"/>
              <a:t>800</a:t>
            </a:r>
            <a:r>
              <a:rPr lang="ja-JP" altLang="en-US" sz="2400" dirty="0"/>
              <a:t>円を購入し、代金は当月末に支払うことにした。</a:t>
            </a:r>
            <a:endParaRPr lang="en-US" altLang="ja-JP" sz="2400" dirty="0"/>
          </a:p>
          <a:p>
            <a:r>
              <a:rPr lang="ja-JP" altLang="en-US" sz="2400" dirty="0"/>
              <a:t>　　  なお、仲介手数料</a:t>
            </a:r>
            <a:r>
              <a:rPr lang="en-US" altLang="ja-JP" sz="2400" dirty="0"/>
              <a:t>200</a:t>
            </a:r>
            <a:r>
              <a:rPr lang="ja-JP" altLang="en-US" sz="2400" dirty="0"/>
              <a:t>円は小切手を振り出して支払った。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94090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75774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849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45995" y="2059913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42</a:t>
            </a:r>
            <a:r>
              <a:rPr lang="en-US" altLang="ja-JP" sz="2400" dirty="0"/>
              <a:t>.</a:t>
            </a:r>
            <a:r>
              <a:rPr lang="ja-JP" altLang="en-US" sz="2400" dirty="0"/>
              <a:t> 建物を</a:t>
            </a:r>
            <a:r>
              <a:rPr lang="en-US" altLang="ja-JP" sz="2400" dirty="0"/>
              <a:t>800</a:t>
            </a:r>
            <a:r>
              <a:rPr lang="ja-JP" altLang="en-US" sz="2400" dirty="0"/>
              <a:t>円を購入し、代金は当月末に支払うことにした。</a:t>
            </a:r>
            <a:endParaRPr lang="en-US" altLang="ja-JP" sz="2400" dirty="0"/>
          </a:p>
          <a:p>
            <a:r>
              <a:rPr lang="ja-JP" altLang="en-US" sz="2400" dirty="0"/>
              <a:t>　　  なお、仲介手数料</a:t>
            </a:r>
            <a:r>
              <a:rPr lang="en-US" altLang="ja-JP" sz="2400" dirty="0"/>
              <a:t>200</a:t>
            </a:r>
            <a:r>
              <a:rPr lang="ja-JP" altLang="en-US" sz="2400" dirty="0"/>
              <a:t>円は小切手を振り出して支払った。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94090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75774" y="3107098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753248" y="3787970"/>
            <a:ext cx="6461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建物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1,000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未払金　   </a:t>
            </a:r>
            <a:r>
              <a:rPr lang="en-US" altLang="ja-JP" sz="2800" dirty="0"/>
              <a:t>800</a:t>
            </a:r>
          </a:p>
          <a:p>
            <a:r>
              <a:rPr lang="ja-JP" altLang="en-US" sz="2800" dirty="0"/>
              <a:t>　　　　　　　   当座預金　</a:t>
            </a:r>
            <a:r>
              <a:rPr lang="en-US" altLang="ja-JP" sz="2800" dirty="0"/>
              <a:t>200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C9EB68-6927-DE55-CFC9-3D957B90DA5C}"/>
              </a:ext>
            </a:extLst>
          </p:cNvPr>
          <p:cNvSpPr txBox="1"/>
          <p:nvPr/>
        </p:nvSpPr>
        <p:spPr>
          <a:xfrm>
            <a:off x="2047348" y="5065675"/>
            <a:ext cx="8634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ポイント：</a:t>
            </a:r>
            <a:r>
              <a:rPr lang="ja-JP" altLang="en-US" sz="2800" dirty="0">
                <a:solidFill>
                  <a:srgbClr val="FF0000"/>
                </a:solidFill>
              </a:rPr>
              <a:t>土地や建物の購入手数料や仲介手数料は、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　　　　　土地や建物の取得原価に含める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821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43</a:t>
            </a:r>
            <a:r>
              <a:rPr lang="en-US" altLang="ja-JP" sz="2400" dirty="0"/>
              <a:t>.</a:t>
            </a:r>
            <a:r>
              <a:rPr lang="ja-JP" altLang="en-US" sz="2400" dirty="0"/>
              <a:t> 土地</a:t>
            </a:r>
            <a:r>
              <a:rPr lang="en-US" altLang="ja-JP" sz="2400" dirty="0"/>
              <a:t>700</a:t>
            </a:r>
            <a:r>
              <a:rPr lang="ja-JP" altLang="en-US" sz="2400" dirty="0"/>
              <a:t>円を購入し、小切手を振り出して支払った。</a:t>
            </a:r>
            <a:endParaRPr lang="en-US" altLang="ja-JP" sz="2400" dirty="0"/>
          </a:p>
          <a:p>
            <a:r>
              <a:rPr lang="ja-JP" altLang="en-US" sz="2400" dirty="0"/>
              <a:t>　　   購入手数料</a:t>
            </a:r>
            <a:r>
              <a:rPr lang="en-US" altLang="ja-JP" sz="2400" dirty="0"/>
              <a:t>100</a:t>
            </a:r>
            <a:r>
              <a:rPr lang="ja-JP" altLang="en-US" sz="2400" dirty="0"/>
              <a:t>円は現金で支払った。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155831" y="258458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237515" y="258458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203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43</a:t>
            </a:r>
            <a:r>
              <a:rPr lang="en-US" altLang="ja-JP" sz="2400" dirty="0"/>
              <a:t>.</a:t>
            </a:r>
            <a:r>
              <a:rPr lang="ja-JP" altLang="en-US" sz="2400" dirty="0"/>
              <a:t> 土地</a:t>
            </a:r>
            <a:r>
              <a:rPr lang="en-US" altLang="ja-JP" sz="2400" dirty="0"/>
              <a:t>700</a:t>
            </a:r>
            <a:r>
              <a:rPr lang="ja-JP" altLang="en-US" sz="2400" dirty="0"/>
              <a:t>円を購入し、小切手を振り出して支払った。</a:t>
            </a:r>
            <a:endParaRPr lang="en-US" altLang="ja-JP" sz="2400" dirty="0"/>
          </a:p>
          <a:p>
            <a:r>
              <a:rPr lang="ja-JP" altLang="en-US" sz="2400" dirty="0"/>
              <a:t>　　   購入手数料</a:t>
            </a:r>
            <a:r>
              <a:rPr lang="en-US" altLang="ja-JP" sz="2400" dirty="0"/>
              <a:t>100</a:t>
            </a:r>
            <a:r>
              <a:rPr lang="ja-JP" altLang="en-US" sz="2400" dirty="0"/>
              <a:t>円は現金で支払った。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155831" y="258458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237515" y="2584584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114989" y="3265456"/>
            <a:ext cx="64610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  土地　</a:t>
            </a:r>
            <a:r>
              <a:rPr kumimoji="1" lang="en-US" altLang="ja-JP" sz="2800" dirty="0"/>
              <a:t>800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　</a:t>
            </a:r>
            <a:r>
              <a:rPr lang="en-US" altLang="ja-JP" sz="2800" dirty="0"/>
              <a:t>700</a:t>
            </a:r>
          </a:p>
          <a:p>
            <a:r>
              <a:rPr lang="ja-JP" altLang="en-US" sz="2800" dirty="0"/>
              <a:t>　　　　　　　   現金　   　</a:t>
            </a:r>
            <a:r>
              <a:rPr lang="en-US" altLang="ja-JP" sz="2800" dirty="0"/>
              <a:t>100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92F9BD-3937-7041-898C-0FCF43FBD369}"/>
              </a:ext>
            </a:extLst>
          </p:cNvPr>
          <p:cNvSpPr txBox="1"/>
          <p:nvPr/>
        </p:nvSpPr>
        <p:spPr>
          <a:xfrm>
            <a:off x="1778975" y="4489605"/>
            <a:ext cx="8634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ポイント：</a:t>
            </a:r>
            <a:r>
              <a:rPr lang="ja-JP" altLang="en-US" sz="2800" dirty="0">
                <a:solidFill>
                  <a:srgbClr val="FF0000"/>
                </a:solidFill>
              </a:rPr>
              <a:t>土地や建物の購入手数料や仲介手数料は、</a:t>
            </a:r>
            <a:endParaRPr lang="en-US" altLang="ja-JP" sz="2800" dirty="0">
              <a:solidFill>
                <a:srgbClr val="FF0000"/>
              </a:solidFill>
            </a:endParaRPr>
          </a:p>
          <a:p>
            <a:r>
              <a:rPr lang="ja-JP" altLang="en-US" sz="2800" dirty="0">
                <a:solidFill>
                  <a:srgbClr val="FF0000"/>
                </a:solidFill>
              </a:rPr>
              <a:t>　　　　　土地や建物の取得原価に含める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8736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44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 </a:t>
            </a:r>
            <a:r>
              <a:rPr lang="en-US" altLang="ja-JP" sz="2400" dirty="0"/>
              <a:t>2,000</a:t>
            </a:r>
            <a:r>
              <a:rPr lang="ja-JP" altLang="en-US" sz="2400" dirty="0"/>
              <a:t>円で購入した備品について、定額法により減価償却を行う。</a:t>
            </a:r>
            <a:endParaRPr lang="en-US" altLang="ja-JP" sz="2400" dirty="0"/>
          </a:p>
          <a:p>
            <a:r>
              <a:rPr lang="ja-JP" altLang="en-US" sz="2400" dirty="0"/>
              <a:t>　　   残存価格は取得原価の</a:t>
            </a:r>
            <a:r>
              <a:rPr lang="en-US" altLang="ja-JP" sz="2400" dirty="0"/>
              <a:t>10%</a:t>
            </a:r>
            <a:r>
              <a:rPr lang="ja-JP" altLang="en-US" sz="2400" dirty="0"/>
              <a:t>、耐用年数は</a:t>
            </a:r>
            <a:r>
              <a:rPr lang="en-US" altLang="ja-JP" sz="2400" dirty="0"/>
              <a:t>3</a:t>
            </a:r>
            <a:r>
              <a:rPr lang="ja-JP" altLang="en-US" sz="2400" dirty="0"/>
              <a:t>年、間接法で記帳して</a:t>
            </a:r>
            <a:endParaRPr lang="en-US" altLang="ja-JP" sz="2400" dirty="0"/>
          </a:p>
          <a:p>
            <a:r>
              <a:rPr lang="ja-JP" altLang="en-US" sz="2400" dirty="0"/>
              <a:t>　　   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155831" y="320758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237515" y="320758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627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44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 </a:t>
            </a:r>
            <a:r>
              <a:rPr lang="en-US" altLang="ja-JP" sz="2400" dirty="0"/>
              <a:t>2,000</a:t>
            </a:r>
            <a:r>
              <a:rPr lang="ja-JP" altLang="en-US" sz="2400" dirty="0"/>
              <a:t>円で購入した備品について、定額法により減価償却を行う。</a:t>
            </a:r>
            <a:endParaRPr lang="en-US" altLang="ja-JP" sz="2400" dirty="0"/>
          </a:p>
          <a:p>
            <a:r>
              <a:rPr lang="ja-JP" altLang="en-US" sz="2400" dirty="0"/>
              <a:t>　　   残存価格は取得原価の</a:t>
            </a:r>
            <a:r>
              <a:rPr lang="en-US" altLang="ja-JP" sz="2400" dirty="0"/>
              <a:t>10%</a:t>
            </a:r>
            <a:r>
              <a:rPr lang="ja-JP" altLang="en-US" sz="2400" dirty="0"/>
              <a:t>、耐用年数は</a:t>
            </a:r>
            <a:r>
              <a:rPr lang="en-US" altLang="ja-JP" sz="2400" dirty="0"/>
              <a:t>3</a:t>
            </a:r>
            <a:r>
              <a:rPr lang="ja-JP" altLang="en-US" sz="2400" dirty="0"/>
              <a:t>年、間接法で記帳して</a:t>
            </a:r>
            <a:endParaRPr lang="en-US" altLang="ja-JP" sz="2400" dirty="0"/>
          </a:p>
          <a:p>
            <a:r>
              <a:rPr lang="ja-JP" altLang="en-US" sz="2400" dirty="0"/>
              <a:t>　　   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155831" y="320758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237515" y="320758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140299" y="3750942"/>
            <a:ext cx="838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  減価償却費　</a:t>
            </a:r>
            <a:r>
              <a:rPr kumimoji="1" lang="en-US" altLang="ja-JP" sz="2800" dirty="0"/>
              <a:t>600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備品減価償却累計額　</a:t>
            </a:r>
            <a:r>
              <a:rPr lang="en-US" altLang="ja-JP" sz="2800" dirty="0"/>
              <a:t>600</a:t>
            </a:r>
          </a:p>
        </p:txBody>
      </p:sp>
    </p:spTree>
    <p:extLst>
      <p:ext uri="{BB962C8B-B14F-4D97-AF65-F5344CB8AC3E}">
        <p14:creationId xmlns:p14="http://schemas.microsoft.com/office/powerpoint/2010/main" val="39523224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45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 建物（取得価額 </a:t>
            </a:r>
            <a:r>
              <a:rPr lang="en-US" altLang="ja-JP" sz="2400" dirty="0"/>
              <a:t>3,000</a:t>
            </a:r>
            <a:r>
              <a:rPr lang="ja-JP" altLang="en-US" sz="2400" dirty="0"/>
              <a:t>円）について定額法による減価償却を行う。</a:t>
            </a:r>
            <a:endParaRPr lang="en-US" altLang="ja-JP" sz="2400" dirty="0"/>
          </a:p>
          <a:p>
            <a:r>
              <a:rPr lang="ja-JP" altLang="en-US" sz="2400" dirty="0"/>
              <a:t>　　   残存価格はゼロ、耐用年数は</a:t>
            </a:r>
            <a:r>
              <a:rPr lang="en-US" altLang="ja-JP" sz="2400" dirty="0"/>
              <a:t>10</a:t>
            </a:r>
            <a:r>
              <a:rPr lang="ja-JP" altLang="en-US" sz="2400" dirty="0"/>
              <a:t>年、間接法で記帳している。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155831" y="320758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237515" y="320758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208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45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次の取引について、決算整理仕訳を行いなさい。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 建物（取得価額 </a:t>
            </a:r>
            <a:r>
              <a:rPr lang="en-US" altLang="ja-JP" sz="2400" dirty="0"/>
              <a:t>3,000</a:t>
            </a:r>
            <a:r>
              <a:rPr lang="ja-JP" altLang="en-US" sz="2400" dirty="0"/>
              <a:t>円）について定額法による減価償却を行う。</a:t>
            </a:r>
            <a:endParaRPr lang="en-US" altLang="ja-JP" sz="2400" dirty="0"/>
          </a:p>
          <a:p>
            <a:r>
              <a:rPr lang="ja-JP" altLang="en-US" sz="2400" dirty="0"/>
              <a:t>　　   残存価格はゼロ、耐用年数は</a:t>
            </a:r>
            <a:r>
              <a:rPr lang="en-US" altLang="ja-JP" sz="2400" dirty="0"/>
              <a:t>10</a:t>
            </a:r>
            <a:r>
              <a:rPr lang="ja-JP" altLang="en-US" sz="2400" dirty="0"/>
              <a:t>年、間接法で記帳している。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155831" y="320758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237515" y="320758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140299" y="3750942"/>
            <a:ext cx="838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  減価償却費　</a:t>
            </a:r>
            <a:r>
              <a:rPr lang="en-US" altLang="ja-JP" sz="2800" dirty="0"/>
              <a:t>3</a:t>
            </a:r>
            <a:r>
              <a:rPr kumimoji="1"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建物減価償却累計額　</a:t>
            </a:r>
            <a:r>
              <a:rPr lang="en-US" altLang="ja-JP" sz="2800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135606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7300" y="1215851"/>
            <a:ext cx="935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</a:t>
            </a:r>
            <a:r>
              <a:rPr lang="en-US" altLang="ja-JP" sz="2400" dirty="0"/>
              <a:t>.</a:t>
            </a:r>
            <a:r>
              <a:rPr lang="ja-JP" altLang="en-US" sz="2400" dirty="0"/>
              <a:t> 商品</a:t>
            </a:r>
            <a:r>
              <a:rPr lang="en-US" altLang="ja-JP" sz="2400" dirty="0"/>
              <a:t>300</a:t>
            </a:r>
            <a:r>
              <a:rPr lang="ja-JP" altLang="en-US" sz="2400" dirty="0"/>
              <a:t>円を仕入れ、代金の半額は小切手を振り出し、</a:t>
            </a:r>
            <a:endParaRPr lang="en-US" altLang="ja-JP" sz="2400" dirty="0"/>
          </a:p>
          <a:p>
            <a:r>
              <a:rPr lang="ja-JP" altLang="en-US" sz="2400" dirty="0"/>
              <a:t>　　残額は掛けとした。なお、商品売買は</a:t>
            </a:r>
            <a:r>
              <a:rPr lang="en-US" altLang="ja-JP" sz="2400" dirty="0"/>
              <a:t>3</a:t>
            </a:r>
            <a:r>
              <a:rPr lang="ja-JP" altLang="en-US" sz="2400" dirty="0"/>
              <a:t>分法で記帳している。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07039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88723" y="2573832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3663462" y="3230547"/>
            <a:ext cx="5540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仕入　</a:t>
            </a:r>
            <a:r>
              <a:rPr kumimoji="1" lang="en-US" altLang="ja-JP" sz="2800" dirty="0"/>
              <a:t>6</a:t>
            </a:r>
            <a:r>
              <a:rPr lang="en-US" altLang="ja-JP" sz="2800" dirty="0"/>
              <a:t>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現金　　</a:t>
            </a:r>
            <a:r>
              <a:rPr lang="en-US" altLang="ja-JP" sz="2800" dirty="0"/>
              <a:t>50</a:t>
            </a:r>
          </a:p>
          <a:p>
            <a:r>
              <a:rPr kumimoji="1" lang="ja-JP" altLang="en-US" sz="2800" dirty="0"/>
              <a:t>　　　　　　　 買掛金　</a:t>
            </a:r>
            <a:r>
              <a:rPr kumimoji="1" lang="en-US" altLang="ja-JP" sz="2800" dirty="0"/>
              <a:t>50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60435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46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 土地（購入価額 </a:t>
            </a:r>
            <a:r>
              <a:rPr lang="en-US" altLang="ja-JP" sz="2400" dirty="0"/>
              <a:t>1,000</a:t>
            </a:r>
            <a:r>
              <a:rPr lang="ja-JP" altLang="en-US" sz="2400" dirty="0"/>
              <a:t>円、購入手数料</a:t>
            </a:r>
            <a:r>
              <a:rPr lang="en-US" altLang="ja-JP" sz="2400" dirty="0"/>
              <a:t>200</a:t>
            </a:r>
            <a:r>
              <a:rPr lang="ja-JP" altLang="en-US" sz="2400" dirty="0"/>
              <a:t>円）を</a:t>
            </a:r>
            <a:r>
              <a:rPr lang="en-US" altLang="ja-JP" sz="2400" dirty="0"/>
              <a:t>1,300</a:t>
            </a:r>
            <a:r>
              <a:rPr lang="ja-JP" altLang="en-US" sz="2400" dirty="0"/>
              <a:t>円で売却</a:t>
            </a:r>
            <a:endParaRPr lang="en-US" altLang="ja-JP" sz="2400" dirty="0"/>
          </a:p>
          <a:p>
            <a:r>
              <a:rPr lang="ja-JP" altLang="en-US" sz="2400" dirty="0"/>
              <a:t>　　   し、代金は後日受け取ることとした。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155831" y="320758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237515" y="320758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0238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46</a:t>
            </a:r>
            <a:r>
              <a:rPr lang="en-US" altLang="ja-JP" sz="2400" dirty="0"/>
              <a:t>.</a:t>
            </a:r>
            <a:r>
              <a:rPr lang="ja-JP" altLang="en-US" sz="2400" dirty="0"/>
              <a:t> 次の取引について、仕訳を行いなさい。</a:t>
            </a:r>
            <a:endParaRPr lang="en-US" altLang="ja-JP" sz="2400" dirty="0"/>
          </a:p>
          <a:p>
            <a:r>
              <a:rPr lang="ja-JP" altLang="en-US" sz="2400" dirty="0"/>
              <a:t>　　   土地（購入価額 </a:t>
            </a:r>
            <a:r>
              <a:rPr lang="en-US" altLang="ja-JP" sz="2400" dirty="0"/>
              <a:t>1,000</a:t>
            </a:r>
            <a:r>
              <a:rPr lang="ja-JP" altLang="en-US" sz="2400" dirty="0"/>
              <a:t>円、購入手数料</a:t>
            </a:r>
            <a:r>
              <a:rPr lang="en-US" altLang="ja-JP" sz="2400" dirty="0"/>
              <a:t>200</a:t>
            </a:r>
            <a:r>
              <a:rPr lang="ja-JP" altLang="en-US" sz="2400" dirty="0"/>
              <a:t>円）を</a:t>
            </a:r>
            <a:r>
              <a:rPr lang="en-US" altLang="ja-JP" sz="2400" dirty="0"/>
              <a:t>1,300</a:t>
            </a:r>
            <a:r>
              <a:rPr lang="ja-JP" altLang="en-US" sz="2400" dirty="0"/>
              <a:t>円で売却</a:t>
            </a:r>
            <a:endParaRPr lang="en-US" altLang="ja-JP" sz="2400" dirty="0"/>
          </a:p>
          <a:p>
            <a:r>
              <a:rPr lang="ja-JP" altLang="en-US" sz="2400" dirty="0"/>
              <a:t>　　   し、代金は後日受け取ることとした。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155831" y="320758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237515" y="320758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331215" y="3831329"/>
            <a:ext cx="83803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 未収入金　</a:t>
            </a:r>
            <a:r>
              <a:rPr kumimoji="1" lang="en-US" altLang="ja-JP" sz="2800" dirty="0"/>
              <a:t>1,300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土地　　　　　　</a:t>
            </a:r>
            <a:r>
              <a:rPr lang="en-US" altLang="ja-JP" sz="2800" dirty="0"/>
              <a:t>1,200</a:t>
            </a:r>
          </a:p>
          <a:p>
            <a:r>
              <a:rPr lang="ja-JP" altLang="en-US" sz="2800" dirty="0"/>
              <a:t>　　　　　　　　　　 固定資産売却益　</a:t>
            </a:r>
            <a:r>
              <a:rPr lang="en-US" altLang="ja-JP" sz="28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1643911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47</a:t>
            </a:r>
            <a:r>
              <a:rPr lang="en-US" altLang="ja-JP" sz="2400" dirty="0"/>
              <a:t>.</a:t>
            </a:r>
            <a:r>
              <a:rPr lang="ja-JP" altLang="en-US" sz="2400" dirty="0"/>
              <a:t> </a:t>
            </a:r>
            <a:r>
              <a:rPr lang="en-US" altLang="ja-JP" sz="2400" dirty="0"/>
              <a:t>A</a:t>
            </a:r>
            <a:r>
              <a:rPr lang="ja-JP" altLang="en-US" sz="2400" dirty="0"/>
              <a:t>商店に現金</a:t>
            </a:r>
            <a:r>
              <a:rPr lang="en-US" altLang="ja-JP" sz="2400" dirty="0"/>
              <a:t>1,000</a:t>
            </a:r>
            <a:r>
              <a:rPr lang="ja-JP" altLang="en-US" sz="2400" dirty="0"/>
              <a:t>円を貸し付けた。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30451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12135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986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47</a:t>
            </a:r>
            <a:r>
              <a:rPr lang="en-US" altLang="ja-JP" sz="2400" dirty="0"/>
              <a:t>.</a:t>
            </a:r>
            <a:r>
              <a:rPr lang="ja-JP" altLang="en-US" sz="2400" dirty="0"/>
              <a:t> </a:t>
            </a:r>
            <a:r>
              <a:rPr lang="en-US" altLang="ja-JP" sz="2400" dirty="0"/>
              <a:t>A</a:t>
            </a:r>
            <a:r>
              <a:rPr lang="ja-JP" altLang="en-US" sz="2400" dirty="0"/>
              <a:t>商店に現金</a:t>
            </a:r>
            <a:r>
              <a:rPr lang="en-US" altLang="ja-JP" sz="2400" dirty="0"/>
              <a:t>1,000</a:t>
            </a:r>
            <a:r>
              <a:rPr lang="ja-JP" altLang="en-US" sz="2400" dirty="0"/>
              <a:t>円を貸し付けた。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30451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12135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347963" y="3077702"/>
            <a:ext cx="650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 </a:t>
            </a:r>
            <a:r>
              <a:rPr lang="ja-JP" altLang="en-US" sz="2800" dirty="0"/>
              <a:t>貸付金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1,000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現金　</a:t>
            </a:r>
            <a:r>
              <a:rPr lang="en-US" altLang="ja-JP" sz="2800" dirty="0"/>
              <a:t>1,000</a:t>
            </a:r>
          </a:p>
        </p:txBody>
      </p:sp>
    </p:spTree>
    <p:extLst>
      <p:ext uri="{BB962C8B-B14F-4D97-AF65-F5344CB8AC3E}">
        <p14:creationId xmlns:p14="http://schemas.microsoft.com/office/powerpoint/2010/main" val="6389363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49.</a:t>
            </a:r>
            <a:r>
              <a:rPr lang="ja-JP" altLang="en-US" sz="2400" dirty="0"/>
              <a:t> 貸付金</a:t>
            </a:r>
            <a:r>
              <a:rPr lang="en-US" altLang="ja-JP" sz="2400" dirty="0"/>
              <a:t>200</a:t>
            </a:r>
            <a:r>
              <a:rPr lang="ja-JP" altLang="en-US" sz="2400" dirty="0"/>
              <a:t>円を、利息</a:t>
            </a:r>
            <a:r>
              <a:rPr lang="en-US" altLang="ja-JP" sz="2400" dirty="0"/>
              <a:t>15</a:t>
            </a:r>
            <a:r>
              <a:rPr lang="ja-JP" altLang="en-US" sz="2400" dirty="0"/>
              <a:t>円とともに現金による回収を行った。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30451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12135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830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49.</a:t>
            </a:r>
            <a:r>
              <a:rPr lang="ja-JP" altLang="en-US" sz="2400" dirty="0"/>
              <a:t> 貸付金</a:t>
            </a:r>
            <a:r>
              <a:rPr lang="en-US" altLang="ja-JP" sz="2400" dirty="0"/>
              <a:t>200</a:t>
            </a:r>
            <a:r>
              <a:rPr lang="ja-JP" altLang="en-US" sz="2400" dirty="0"/>
              <a:t>円を、利息</a:t>
            </a:r>
            <a:r>
              <a:rPr lang="en-US" altLang="ja-JP" sz="2400" dirty="0"/>
              <a:t>15</a:t>
            </a:r>
            <a:r>
              <a:rPr lang="ja-JP" altLang="en-US" sz="2400" dirty="0"/>
              <a:t>円とともに現金による回収を行った。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30451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12135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843682" y="3097799"/>
            <a:ext cx="6504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 現金　</a:t>
            </a:r>
            <a:r>
              <a:rPr kumimoji="1" lang="en-US" altLang="ja-JP" sz="2800" dirty="0"/>
              <a:t>215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貸付金　    </a:t>
            </a:r>
            <a:r>
              <a:rPr lang="en-US" altLang="ja-JP" sz="2800" dirty="0"/>
              <a:t>200</a:t>
            </a:r>
          </a:p>
          <a:p>
            <a:r>
              <a:rPr lang="ja-JP" altLang="en-US" sz="2800" dirty="0"/>
              <a:t>　　　　　　　  受取利息　</a:t>
            </a:r>
            <a:r>
              <a:rPr lang="en-US" altLang="ja-JP" sz="28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725194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50.</a:t>
            </a:r>
            <a:r>
              <a:rPr lang="ja-JP" altLang="en-US" sz="2400" dirty="0"/>
              <a:t> </a:t>
            </a:r>
            <a:r>
              <a:rPr lang="en-US" altLang="ja-JP" sz="2400" dirty="0"/>
              <a:t>500</a:t>
            </a:r>
            <a:r>
              <a:rPr lang="ja-JP" altLang="en-US" sz="2400" dirty="0"/>
              <a:t>円の借り入れを行い、当座預金に振り込まれた。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30451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12135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6503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07736" y="1537399"/>
            <a:ext cx="982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50.</a:t>
            </a:r>
            <a:r>
              <a:rPr lang="ja-JP" altLang="en-US" sz="2400" dirty="0"/>
              <a:t> </a:t>
            </a:r>
            <a:r>
              <a:rPr lang="en-US" altLang="ja-JP" sz="2400" dirty="0"/>
              <a:t>500</a:t>
            </a:r>
            <a:r>
              <a:rPr lang="ja-JP" altLang="en-US" sz="2400" dirty="0"/>
              <a:t>円の借り入れを行い、当座預金に振り込まれた。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3730451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5812135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210636" y="3067654"/>
            <a:ext cx="6504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 </a:t>
            </a:r>
            <a:r>
              <a:rPr lang="ja-JP" altLang="en-US" sz="2800" dirty="0"/>
              <a:t>当座預金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500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借入金   </a:t>
            </a:r>
            <a:r>
              <a:rPr lang="en-US" altLang="ja-JP" sz="2800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8084374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51.</a:t>
            </a:r>
            <a:r>
              <a:rPr lang="ja-JP" altLang="en-US" sz="2400" dirty="0"/>
              <a:t> 借入金</a:t>
            </a:r>
            <a:r>
              <a:rPr lang="en-US" altLang="ja-JP" sz="2400" dirty="0"/>
              <a:t>500</a:t>
            </a:r>
            <a:r>
              <a:rPr lang="ja-JP" altLang="en-US" sz="2400" dirty="0"/>
              <a:t>円の返済日となったので、借入金の利息</a:t>
            </a:r>
            <a:r>
              <a:rPr lang="en-US" altLang="ja-JP" sz="2400" dirty="0"/>
              <a:t>50</a:t>
            </a:r>
            <a:r>
              <a:rPr lang="ja-JP" altLang="en-US" sz="2400" dirty="0"/>
              <a:t>円とともに、</a:t>
            </a:r>
            <a:endParaRPr lang="en-US" altLang="ja-JP" sz="2400" dirty="0"/>
          </a:p>
          <a:p>
            <a:r>
              <a:rPr lang="ja-JP" altLang="en-US" sz="2400" dirty="0"/>
              <a:t>　　   当座預金から返済した。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848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65125" y="1376625"/>
            <a:ext cx="982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kumimoji="1" lang="en-US" altLang="ja-JP" sz="2400" dirty="0"/>
              <a:t>51.</a:t>
            </a:r>
            <a:r>
              <a:rPr lang="ja-JP" altLang="en-US" sz="2400" dirty="0"/>
              <a:t> 借入金</a:t>
            </a:r>
            <a:r>
              <a:rPr lang="en-US" altLang="ja-JP" sz="2400" dirty="0"/>
              <a:t>500</a:t>
            </a:r>
            <a:r>
              <a:rPr lang="ja-JP" altLang="en-US" sz="2400" dirty="0"/>
              <a:t>円の返済日となったので、借入金の利息</a:t>
            </a:r>
            <a:r>
              <a:rPr lang="en-US" altLang="ja-JP" sz="2400" dirty="0"/>
              <a:t>50</a:t>
            </a:r>
            <a:r>
              <a:rPr lang="ja-JP" altLang="en-US" sz="2400" dirty="0"/>
              <a:t>円とともに、</a:t>
            </a:r>
            <a:endParaRPr lang="en-US" altLang="ja-JP" sz="2400" dirty="0"/>
          </a:p>
          <a:p>
            <a:r>
              <a:rPr lang="ja-JP" altLang="en-US" sz="2400" dirty="0"/>
              <a:t>　　   当座預金から返済した。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353449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435133" y="2474051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50E5E3-0468-2C66-176B-51732F6C6521}"/>
              </a:ext>
            </a:extLst>
          </p:cNvPr>
          <p:cNvSpPr txBox="1"/>
          <p:nvPr/>
        </p:nvSpPr>
        <p:spPr>
          <a:xfrm>
            <a:off x="2924069" y="3077702"/>
            <a:ext cx="65046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借入金   　</a:t>
            </a:r>
            <a:r>
              <a:rPr kumimoji="1" lang="en-US" altLang="ja-JP" sz="2800" dirty="0"/>
              <a:t>500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当座預金   </a:t>
            </a:r>
            <a:r>
              <a:rPr lang="en-US" altLang="ja-JP" sz="2800" dirty="0"/>
              <a:t>550</a:t>
            </a:r>
          </a:p>
          <a:p>
            <a:r>
              <a:rPr lang="ja-JP" altLang="en-US" sz="2800" dirty="0"/>
              <a:t>支払利息　</a:t>
            </a:r>
            <a:r>
              <a:rPr lang="en-US" altLang="ja-JP" sz="28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49232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4731</Words>
  <Application>Microsoft Office PowerPoint</Application>
  <PresentationFormat>ワイド画面</PresentationFormat>
  <Paragraphs>609</Paragraphs>
  <Slides>115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115</vt:i4>
      </vt:variant>
    </vt:vector>
  </HeadingPairs>
  <TitlesOfParts>
    <vt:vector size="1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106</cp:revision>
  <dcterms:created xsi:type="dcterms:W3CDTF">2023-10-19T04:21:29Z</dcterms:created>
  <dcterms:modified xsi:type="dcterms:W3CDTF">2023-10-19T07:44:23Z</dcterms:modified>
</cp:coreProperties>
</file>