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09410" y="2533788"/>
            <a:ext cx="935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71.</a:t>
            </a:r>
            <a:r>
              <a:rPr lang="ja-JP" altLang="en-US" sz="2400" dirty="0"/>
              <a:t>前月に売却した土地の代金</a:t>
            </a:r>
            <a:r>
              <a:rPr lang="en-US" altLang="ja-JP" sz="2400" dirty="0"/>
              <a:t>300</a:t>
            </a:r>
            <a:r>
              <a:rPr lang="ja-JP" altLang="en-US" sz="2400" dirty="0"/>
              <a:t>円が、本日当座預金口座に</a:t>
            </a:r>
            <a:endParaRPr lang="en-US" altLang="ja-JP" sz="2400" dirty="0"/>
          </a:p>
          <a:p>
            <a:r>
              <a:rPr lang="ja-JP" altLang="en-US" sz="2400" dirty="0"/>
              <a:t>　　振り込まれた。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597958" y="3498280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679642" y="3498280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3143040" y="4100436"/>
            <a:ext cx="590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当座預金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300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未収入金　</a:t>
            </a:r>
            <a:r>
              <a:rPr lang="en-US" altLang="ja-JP" sz="2800" dirty="0"/>
              <a:t>300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95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20167" y="1847185"/>
            <a:ext cx="8951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lang="en-US" altLang="ja-JP" sz="2400" dirty="0"/>
              <a:t>81</a:t>
            </a:r>
            <a:r>
              <a:rPr kumimoji="1" lang="en-US" altLang="ja-JP" sz="2400" dirty="0"/>
              <a:t>.</a:t>
            </a:r>
            <a:r>
              <a:rPr kumimoji="1" lang="ja-JP" altLang="en-US" sz="2400" dirty="0"/>
              <a:t>保険料</a:t>
            </a:r>
            <a:r>
              <a:rPr kumimoji="1" lang="en-US" altLang="ja-JP" sz="2400" dirty="0"/>
              <a:t>240</a:t>
            </a:r>
            <a:r>
              <a:rPr kumimoji="1" lang="ja-JP" altLang="en-US" sz="2400" dirty="0"/>
              <a:t>円は、当期の</a:t>
            </a:r>
            <a:r>
              <a:rPr kumimoji="1" lang="en-US" altLang="ja-JP" sz="2400" dirty="0"/>
              <a:t>X1</a:t>
            </a:r>
            <a:r>
              <a:rPr kumimoji="1" lang="ja-JP" altLang="en-US" sz="2400" dirty="0"/>
              <a:t>年</a:t>
            </a:r>
            <a:r>
              <a:rPr kumimoji="1" lang="en-US" altLang="ja-JP" sz="2400" dirty="0"/>
              <a:t>8</a:t>
            </a:r>
            <a:r>
              <a:rPr kumimoji="1" lang="ja-JP" altLang="en-US" sz="2400" dirty="0"/>
              <a:t>月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日に保険加入し、向こう</a:t>
            </a:r>
            <a:endParaRPr kumimoji="1" lang="en-US" altLang="ja-JP" sz="2400" dirty="0"/>
          </a:p>
          <a:p>
            <a:r>
              <a:rPr lang="ja-JP" altLang="en-US" sz="2400" dirty="0"/>
              <a:t>　　</a:t>
            </a:r>
            <a:r>
              <a:rPr lang="en-US" altLang="ja-JP" sz="2400" dirty="0"/>
              <a:t>1</a:t>
            </a:r>
            <a:r>
              <a:rPr lang="ja-JP" altLang="en-US" sz="2400" dirty="0"/>
              <a:t>年分（</a:t>
            </a:r>
            <a:r>
              <a:rPr lang="en-US" altLang="ja-JP" sz="2400" dirty="0"/>
              <a:t>12</a:t>
            </a:r>
            <a:r>
              <a:rPr lang="ja-JP" altLang="en-US" sz="2400" dirty="0"/>
              <a:t>ヶ月分）の保険料を一括して支払ったものである。</a:t>
            </a:r>
            <a:endParaRPr lang="en-US" altLang="ja-JP" sz="2400" dirty="0"/>
          </a:p>
          <a:p>
            <a:r>
              <a:rPr kumimoji="1" lang="ja-JP" altLang="en-US" sz="2400" dirty="0"/>
              <a:t>　　当期</a:t>
            </a:r>
            <a:r>
              <a:rPr lang="ja-JP" altLang="en-US" sz="2400" dirty="0"/>
              <a:t>は</a:t>
            </a:r>
            <a:r>
              <a:rPr lang="en-US" altLang="ja-JP" sz="2400" dirty="0"/>
              <a:t>X1</a:t>
            </a:r>
            <a:r>
              <a:rPr lang="ja-JP" altLang="en-US" sz="2400" dirty="0"/>
              <a:t>年</a:t>
            </a:r>
            <a:r>
              <a:rPr lang="en-US" altLang="ja-JP" sz="2400" dirty="0"/>
              <a:t>4</a:t>
            </a:r>
            <a:r>
              <a:rPr lang="ja-JP" altLang="en-US" sz="2400" dirty="0"/>
              <a:t>月</a:t>
            </a:r>
            <a:r>
              <a:rPr lang="en-US" altLang="ja-JP" sz="2400" dirty="0"/>
              <a:t>1</a:t>
            </a:r>
            <a:r>
              <a:rPr lang="ja-JP" altLang="en-US" sz="2400" dirty="0"/>
              <a:t>日から</a:t>
            </a:r>
            <a:r>
              <a:rPr lang="en-US" altLang="ja-JP" sz="2400" dirty="0"/>
              <a:t>X2</a:t>
            </a:r>
            <a:r>
              <a:rPr lang="ja-JP" altLang="en-US" sz="2400" dirty="0"/>
              <a:t>年</a:t>
            </a:r>
            <a:r>
              <a:rPr lang="en-US" altLang="ja-JP" sz="2400" dirty="0"/>
              <a:t>3</a:t>
            </a:r>
            <a:r>
              <a:rPr lang="ja-JP" altLang="en-US" sz="2400" dirty="0"/>
              <a:t>月</a:t>
            </a:r>
            <a:r>
              <a:rPr lang="en-US" altLang="ja-JP" sz="2400" dirty="0"/>
              <a:t>31</a:t>
            </a:r>
            <a:r>
              <a:rPr lang="ja-JP" altLang="en-US" sz="2400" dirty="0"/>
              <a:t>日であり、必要な決算</a:t>
            </a:r>
            <a:endParaRPr lang="en-US" altLang="ja-JP" sz="2400" dirty="0"/>
          </a:p>
          <a:p>
            <a:r>
              <a:rPr lang="ja-JP" altLang="en-US" sz="2400" dirty="0"/>
              <a:t>　　整理を行う。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597958" y="3317410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679642" y="3317410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3045285" y="3840630"/>
            <a:ext cx="6737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前払保険料　</a:t>
            </a:r>
            <a:r>
              <a:rPr kumimoji="1" lang="en-US" altLang="ja-JP" sz="2800" dirty="0"/>
              <a:t>80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保険料　</a:t>
            </a:r>
            <a:r>
              <a:rPr lang="en-US" altLang="ja-JP" sz="2800" dirty="0"/>
              <a:t>80</a:t>
            </a:r>
            <a:endParaRPr kumimoji="1" lang="ja-JP" alt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A7D760D-EA8C-98E9-5A20-7F51F10FEFF9}"/>
              </a:ext>
            </a:extLst>
          </p:cNvPr>
          <p:cNvSpPr txBox="1"/>
          <p:nvPr/>
        </p:nvSpPr>
        <p:spPr>
          <a:xfrm>
            <a:off x="2805800" y="4534672"/>
            <a:ext cx="6737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翌期分は</a:t>
            </a:r>
            <a:r>
              <a:rPr lang="en-US" altLang="ja-JP" sz="2800" dirty="0">
                <a:solidFill>
                  <a:srgbClr val="FF0000"/>
                </a:solidFill>
              </a:rPr>
              <a:t>4</a:t>
            </a:r>
            <a:r>
              <a:rPr lang="ja-JP" altLang="en-US" sz="2800" dirty="0">
                <a:solidFill>
                  <a:srgbClr val="FF0000"/>
                </a:solidFill>
              </a:rPr>
              <a:t>月から</a:t>
            </a:r>
            <a:r>
              <a:rPr lang="en-US" altLang="ja-JP" sz="2800" dirty="0">
                <a:solidFill>
                  <a:srgbClr val="FF0000"/>
                </a:solidFill>
              </a:rPr>
              <a:t>7</a:t>
            </a:r>
            <a:r>
              <a:rPr lang="ja-JP" altLang="en-US" sz="2800" dirty="0">
                <a:solidFill>
                  <a:srgbClr val="FF0000"/>
                </a:solidFill>
              </a:rPr>
              <a:t>月の４ヶ月分なので、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kumimoji="1" lang="en-US" altLang="ja-JP" sz="2800" dirty="0">
                <a:solidFill>
                  <a:srgbClr val="FF0000"/>
                </a:solidFill>
              </a:rPr>
              <a:t>240/12×4=80</a:t>
            </a:r>
            <a:r>
              <a:rPr kumimoji="1" lang="ja-JP" altLang="en-US" sz="2800" dirty="0">
                <a:solidFill>
                  <a:srgbClr val="FF0000"/>
                </a:solidFill>
              </a:rPr>
              <a:t>円</a:t>
            </a:r>
          </a:p>
        </p:txBody>
      </p:sp>
    </p:spTree>
    <p:extLst>
      <p:ext uri="{BB962C8B-B14F-4D97-AF65-F5344CB8AC3E}">
        <p14:creationId xmlns:p14="http://schemas.microsoft.com/office/powerpoint/2010/main" val="286943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3078144" y="2533213"/>
            <a:ext cx="628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lang="en-US" altLang="ja-JP" sz="2400" dirty="0"/>
              <a:t>82</a:t>
            </a:r>
            <a:r>
              <a:rPr kumimoji="1" lang="en-US" altLang="ja-JP" sz="2400" dirty="0"/>
              <a:t>.</a:t>
            </a:r>
            <a:r>
              <a:rPr kumimoji="1" lang="ja-JP" altLang="en-US" sz="2400" dirty="0"/>
              <a:t>決算日に地代の未払額</a:t>
            </a:r>
            <a:r>
              <a:rPr lang="ja-JP" altLang="en-US" sz="2400" dirty="0"/>
              <a:t>が</a:t>
            </a:r>
            <a:r>
              <a:rPr lang="en-US" altLang="ja-JP" sz="2400" dirty="0"/>
              <a:t>100</a:t>
            </a:r>
            <a:r>
              <a:rPr lang="ja-JP" altLang="en-US" sz="2400" dirty="0"/>
              <a:t>円ある。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597958" y="32872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679642" y="32872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3165865" y="3810486"/>
            <a:ext cx="6737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支払地代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100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未払地代　</a:t>
            </a:r>
            <a:r>
              <a:rPr lang="en-US" altLang="ja-JP" sz="2800" dirty="0"/>
              <a:t>100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2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09410" y="2533788"/>
            <a:ext cx="935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72.</a:t>
            </a:r>
            <a:r>
              <a:rPr kumimoji="1" lang="ja-JP" altLang="en-US" sz="2400" dirty="0"/>
              <a:t>従業員負担分の昼食代</a:t>
            </a:r>
            <a:r>
              <a:rPr kumimoji="1" lang="en-US" altLang="ja-JP" sz="2400" dirty="0"/>
              <a:t>500</a:t>
            </a:r>
            <a:r>
              <a:rPr kumimoji="1" lang="ja-JP" altLang="en-US" sz="2400" dirty="0"/>
              <a:t>円を立替え、当社の現金で支払った</a:t>
            </a:r>
            <a:r>
              <a:rPr lang="ja-JP" altLang="en-US" sz="2400" dirty="0"/>
              <a:t>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597958" y="32872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679642" y="32872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2499945" y="3862548"/>
            <a:ext cx="590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従業員立替金　</a:t>
            </a:r>
            <a:r>
              <a:rPr kumimoji="1" lang="en-US" altLang="ja-JP" sz="2800" dirty="0"/>
              <a:t>500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現金　</a:t>
            </a:r>
            <a:r>
              <a:rPr lang="en-US" altLang="ja-JP" sz="2800" dirty="0"/>
              <a:t>500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769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89313" y="2282579"/>
            <a:ext cx="935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73.</a:t>
            </a:r>
            <a:r>
              <a:rPr kumimoji="1" lang="ja-JP" altLang="en-US" sz="2400" dirty="0"/>
              <a:t>先週、当社が従業員負担の昼食代</a:t>
            </a:r>
            <a:r>
              <a:rPr kumimoji="1" lang="en-US" altLang="ja-JP" sz="2400" dirty="0"/>
              <a:t>500</a:t>
            </a:r>
            <a:r>
              <a:rPr kumimoji="1" lang="ja-JP" altLang="en-US" sz="2400" dirty="0"/>
              <a:t>円を立替ていたが、</a:t>
            </a:r>
            <a:endParaRPr kumimoji="1" lang="en-US" altLang="ja-JP" sz="2400" dirty="0"/>
          </a:p>
          <a:p>
            <a:r>
              <a:rPr lang="ja-JP" altLang="en-US" sz="2400" dirty="0"/>
              <a:t>　　本日従業員から現金</a:t>
            </a:r>
            <a:r>
              <a:rPr lang="en-US" altLang="ja-JP" sz="2400" dirty="0"/>
              <a:t>200</a:t>
            </a:r>
            <a:r>
              <a:rPr lang="ja-JP" altLang="en-US" sz="2400" dirty="0"/>
              <a:t>円の支払いを受けた。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597958" y="32872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679642" y="32872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3916759" y="3882645"/>
            <a:ext cx="590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現金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200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立替金　</a:t>
            </a:r>
            <a:r>
              <a:rPr lang="en-US" altLang="ja-JP" sz="2800" dirty="0"/>
              <a:t>200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199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700683" y="2216517"/>
            <a:ext cx="8951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74.</a:t>
            </a:r>
            <a:r>
              <a:rPr kumimoji="1" lang="ja-JP" altLang="en-US" sz="2400" dirty="0"/>
              <a:t>得意先から商品の手付金</a:t>
            </a:r>
            <a:r>
              <a:rPr lang="en-US" altLang="ja-JP" sz="2400" dirty="0"/>
              <a:t>500</a:t>
            </a:r>
            <a:r>
              <a:rPr lang="ja-JP" altLang="en-US" sz="2400" dirty="0"/>
              <a:t>円を受け取っていたが、</a:t>
            </a:r>
            <a:endParaRPr lang="en-US" altLang="ja-JP" sz="2400" dirty="0"/>
          </a:p>
          <a:p>
            <a:r>
              <a:rPr lang="ja-JP" altLang="en-US" sz="2400" dirty="0"/>
              <a:t>　　誤って売掛金から控除していた。決算にあたり修正する。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597958" y="32872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679642" y="32872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3504772" y="3810486"/>
            <a:ext cx="590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売掛金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500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前受金　</a:t>
            </a:r>
            <a:r>
              <a:rPr lang="en-US" altLang="ja-JP" sz="2800" dirty="0"/>
              <a:t>500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712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700683" y="2216517"/>
            <a:ext cx="8951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75.</a:t>
            </a:r>
            <a:r>
              <a:rPr kumimoji="1" lang="ja-JP" altLang="en-US" sz="2400" dirty="0"/>
              <a:t>商品</a:t>
            </a:r>
            <a:r>
              <a:rPr kumimoji="1" lang="en-US" altLang="ja-JP" sz="2400" dirty="0"/>
              <a:t>300</a:t>
            </a:r>
            <a:r>
              <a:rPr kumimoji="1" lang="ja-JP" altLang="en-US" sz="2400" dirty="0"/>
              <a:t>円を掛けで売り渡した取引を借方・貸方ともに</a:t>
            </a:r>
            <a:endParaRPr lang="en-US" altLang="ja-JP" sz="2400" dirty="0"/>
          </a:p>
          <a:p>
            <a:r>
              <a:rPr lang="ja-JP" altLang="en-US" sz="2400" dirty="0"/>
              <a:t>　　誤って</a:t>
            </a:r>
            <a:r>
              <a:rPr lang="en-US" altLang="ja-JP" sz="2400" dirty="0"/>
              <a:t>200</a:t>
            </a:r>
            <a:r>
              <a:rPr lang="ja-JP" altLang="en-US" sz="2400" dirty="0"/>
              <a:t>円と記帳されていたので、決算にあたり修正する。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597958" y="32872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679642" y="32872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3504772" y="3810486"/>
            <a:ext cx="590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売掛金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100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売上　</a:t>
            </a:r>
            <a:r>
              <a:rPr lang="en-US" altLang="ja-JP" sz="2800" dirty="0"/>
              <a:t>100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700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700683" y="2668693"/>
            <a:ext cx="8951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76.</a:t>
            </a:r>
            <a:r>
              <a:rPr kumimoji="1" lang="ja-JP" altLang="en-US" sz="2400" dirty="0"/>
              <a:t>受取手数料の前受分が</a:t>
            </a:r>
            <a:r>
              <a:rPr kumimoji="1" lang="en-US" altLang="ja-JP" sz="2400" dirty="0"/>
              <a:t>100</a:t>
            </a:r>
            <a:r>
              <a:rPr kumimoji="1" lang="ja-JP" altLang="en-US" sz="2400" dirty="0"/>
              <a:t>円あったので、決算整理を行う</a:t>
            </a:r>
            <a:r>
              <a:rPr lang="ja-JP" altLang="en-US" sz="2400" dirty="0"/>
              <a:t>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597958" y="32872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679642" y="32872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2807472" y="3810486"/>
            <a:ext cx="6737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受取手数料　</a:t>
            </a:r>
            <a:r>
              <a:rPr kumimoji="1" lang="en-US" altLang="ja-JP" sz="2800" dirty="0"/>
              <a:t>100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前受手数料　</a:t>
            </a:r>
            <a:r>
              <a:rPr lang="en-US" altLang="ja-JP" sz="2800" dirty="0"/>
              <a:t>100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527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700683" y="2668693"/>
            <a:ext cx="8951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78.</a:t>
            </a:r>
            <a:r>
              <a:rPr kumimoji="1" lang="ja-JP" altLang="en-US" sz="2400" dirty="0"/>
              <a:t>受取地代の前受分は</a:t>
            </a:r>
            <a:r>
              <a:rPr kumimoji="1" lang="en-US" altLang="ja-JP" sz="2400" dirty="0"/>
              <a:t>100</a:t>
            </a:r>
            <a:r>
              <a:rPr kumimoji="1" lang="ja-JP" altLang="en-US" sz="2400" dirty="0"/>
              <a:t>円であった。決算整理を行う。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597958" y="32872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679642" y="32872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3165865" y="3810486"/>
            <a:ext cx="6737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受取地代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100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前受地代　</a:t>
            </a:r>
            <a:r>
              <a:rPr lang="en-US" altLang="ja-JP" sz="2800" dirty="0"/>
              <a:t>100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062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90634" y="2333159"/>
            <a:ext cx="8951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79.</a:t>
            </a:r>
            <a:r>
              <a:rPr kumimoji="1" lang="ja-JP" altLang="en-US" sz="2400" dirty="0"/>
              <a:t>地代の受取期日が到来していないため、収益として記帳</a:t>
            </a:r>
            <a:endParaRPr kumimoji="1" lang="en-US" altLang="ja-JP" sz="2400" dirty="0"/>
          </a:p>
          <a:p>
            <a:r>
              <a:rPr lang="ja-JP" altLang="en-US" sz="2400" dirty="0"/>
              <a:t>　　されていない当期分の地代</a:t>
            </a:r>
            <a:r>
              <a:rPr lang="en-US" altLang="ja-JP" sz="2400" dirty="0"/>
              <a:t>100</a:t>
            </a:r>
            <a:r>
              <a:rPr lang="ja-JP" altLang="en-US" sz="2400" dirty="0"/>
              <a:t>円がある。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597958" y="32872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679642" y="32872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3165865" y="3810486"/>
            <a:ext cx="6737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未収地代　</a:t>
            </a:r>
            <a:r>
              <a:rPr kumimoji="1" lang="en-US" altLang="ja-JP" sz="2800" dirty="0"/>
              <a:t>100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受取地代　</a:t>
            </a:r>
            <a:r>
              <a:rPr lang="en-US" altLang="ja-JP" sz="2800" dirty="0"/>
              <a:t>100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058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2203938" y="2533213"/>
            <a:ext cx="8951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lang="en-US" altLang="ja-JP" sz="2400" dirty="0"/>
              <a:t>80</a:t>
            </a:r>
            <a:r>
              <a:rPr kumimoji="1" lang="en-US" altLang="ja-JP" sz="2400" dirty="0"/>
              <a:t>.</a:t>
            </a:r>
            <a:r>
              <a:rPr kumimoji="1" lang="ja-JP" altLang="en-US" sz="2400" dirty="0"/>
              <a:t>家賃の前払分</a:t>
            </a:r>
            <a:r>
              <a:rPr lang="en-US" altLang="ja-JP" sz="2400" dirty="0"/>
              <a:t>200</a:t>
            </a:r>
            <a:r>
              <a:rPr lang="ja-JP" altLang="en-US" sz="2400" dirty="0"/>
              <a:t>円があるので、決算整理を行う。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597958" y="32872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679642" y="32872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3165865" y="3810486"/>
            <a:ext cx="6737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前払家賃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200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支払家賃　</a:t>
            </a:r>
            <a:r>
              <a:rPr lang="en-US" altLang="ja-JP" sz="2800" dirty="0"/>
              <a:t>200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248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400</Words>
  <Application>Microsoft Office PowerPoint</Application>
  <PresentationFormat>ワイド画面</PresentationFormat>
  <Paragraphs>54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122</cp:revision>
  <dcterms:created xsi:type="dcterms:W3CDTF">2023-10-19T04:21:29Z</dcterms:created>
  <dcterms:modified xsi:type="dcterms:W3CDTF">2023-11-06T04:44:10Z</dcterms:modified>
</cp:coreProperties>
</file>