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8975" y="1531258"/>
            <a:ext cx="9355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57.</a:t>
            </a:r>
            <a:r>
              <a:rPr kumimoji="1" lang="ja-JP" altLang="en-US" sz="2400" dirty="0"/>
              <a:t>村上商事の株式の発行済議決権株式</a:t>
            </a:r>
            <a:r>
              <a:rPr kumimoji="1" lang="en-US" altLang="ja-JP" sz="2400" dirty="0"/>
              <a:t>60%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600</a:t>
            </a:r>
            <a:r>
              <a:rPr kumimoji="1" lang="ja-JP" altLang="en-US" sz="2400" dirty="0"/>
              <a:t>円で取得し、</a:t>
            </a:r>
            <a:endParaRPr kumimoji="1" lang="en-US" altLang="ja-JP" sz="2400" dirty="0"/>
          </a:p>
          <a:p>
            <a:r>
              <a:rPr lang="ja-JP" altLang="en-US" sz="2400" dirty="0"/>
              <a:t>　　スモールモーター社の発行済議決権株式の</a:t>
            </a:r>
            <a:r>
              <a:rPr lang="en-US" altLang="ja-JP" sz="2400" dirty="0"/>
              <a:t>30</a:t>
            </a:r>
            <a:r>
              <a:rPr lang="ja-JP" altLang="en-US" sz="2400" dirty="0"/>
              <a:t>％を</a:t>
            </a:r>
            <a:r>
              <a:rPr lang="en-US" altLang="ja-JP" sz="2400" dirty="0"/>
              <a:t>240</a:t>
            </a:r>
            <a:r>
              <a:rPr lang="ja-JP" altLang="en-US" sz="2400" dirty="0"/>
              <a:t>円で取得</a:t>
            </a:r>
            <a:endParaRPr lang="en-US" altLang="ja-JP" sz="2400" dirty="0"/>
          </a:p>
          <a:p>
            <a:r>
              <a:rPr lang="ja-JP" altLang="en-US" sz="2400" dirty="0"/>
              <a:t>　　し、小切手を振り出して支払った。なお、当社は取得後に村上</a:t>
            </a:r>
            <a:endParaRPr lang="en-US" altLang="ja-JP" sz="2400" dirty="0"/>
          </a:p>
          <a:p>
            <a:r>
              <a:rPr lang="ja-JP" altLang="en-US" sz="2400" dirty="0"/>
              <a:t>　　商事を支配しており、また、スモールモーター社の意思決定に</a:t>
            </a:r>
            <a:endParaRPr lang="en-US" altLang="ja-JP" sz="2400" dirty="0"/>
          </a:p>
          <a:p>
            <a:r>
              <a:rPr lang="ja-JP" altLang="en-US" sz="2400" dirty="0"/>
              <a:t>　　重要な影響を与えることができる。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0881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0881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369318" y="4132030"/>
            <a:ext cx="699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子会社株式　　</a:t>
            </a:r>
            <a:r>
              <a:rPr kumimoji="1" lang="en-US" altLang="ja-JP" sz="2800" dirty="0"/>
              <a:t>600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840</a:t>
            </a:r>
          </a:p>
          <a:p>
            <a:r>
              <a:rPr kumimoji="1" lang="ja-JP" altLang="en-US" sz="2800" dirty="0"/>
              <a:t>関連会社株式　</a:t>
            </a:r>
            <a:r>
              <a:rPr kumimoji="1" lang="en-US" altLang="ja-JP" sz="2800" dirty="0"/>
              <a:t>240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46817" y="1802563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58.</a:t>
            </a:r>
            <a:r>
              <a:rPr kumimoji="1" lang="ja-JP" altLang="en-US" sz="2400" dirty="0"/>
              <a:t>当社は、株式会社サンチョの株式</a:t>
            </a:r>
            <a:r>
              <a:rPr kumimoji="1" lang="en-US" altLang="ja-JP" sz="2400" dirty="0"/>
              <a:t>30</a:t>
            </a:r>
            <a:r>
              <a:rPr kumimoji="1" lang="ja-JP" altLang="en-US" sz="2400" dirty="0"/>
              <a:t>株を</a:t>
            </a:r>
            <a:r>
              <a:rPr kumimoji="1" lang="en-US" altLang="ja-JP" sz="2400" dirty="0"/>
              <a:t>@</a:t>
            </a:r>
            <a:r>
              <a:rPr lang="en-US" altLang="ja-JP" sz="2400" dirty="0"/>
              <a:t>30</a:t>
            </a:r>
            <a:r>
              <a:rPr lang="ja-JP" altLang="en-US" sz="2400" dirty="0"/>
              <a:t>円で取得し、</a:t>
            </a:r>
            <a:endParaRPr kumimoji="1" lang="en-US" altLang="ja-JP" sz="2400" dirty="0"/>
          </a:p>
          <a:p>
            <a:r>
              <a:rPr lang="ja-JP" altLang="en-US" sz="2400" dirty="0"/>
              <a:t>　　代金は手数料等</a:t>
            </a:r>
            <a:r>
              <a:rPr lang="en-US" altLang="ja-JP" sz="2400" dirty="0"/>
              <a:t>100</a:t>
            </a:r>
            <a:r>
              <a:rPr lang="ja-JP" altLang="en-US" sz="2400" dirty="0"/>
              <a:t>円とともに小切手を振り出して支払った。</a:t>
            </a:r>
            <a:endParaRPr lang="en-US" altLang="ja-JP" sz="2400" dirty="0"/>
          </a:p>
          <a:p>
            <a:r>
              <a:rPr lang="ja-JP" altLang="en-US" sz="2400" dirty="0"/>
              <a:t>　　し、小切手を振り出した。なお、株式会社サンチョの発行済み</a:t>
            </a:r>
            <a:endParaRPr lang="en-US" altLang="ja-JP" sz="2400" dirty="0"/>
          </a:p>
          <a:p>
            <a:r>
              <a:rPr lang="ja-JP" altLang="en-US" sz="2400" dirty="0"/>
              <a:t>　　株式総数は</a:t>
            </a:r>
            <a:r>
              <a:rPr lang="en-US" altLang="ja-JP" sz="2400" dirty="0"/>
              <a:t>100</a:t>
            </a:r>
            <a:r>
              <a:rPr lang="ja-JP" altLang="en-US" sz="2400" dirty="0"/>
              <a:t>株である。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25317" y="388011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07001" y="388011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397160" y="4403335"/>
            <a:ext cx="73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関連会社株式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1,000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1,000</a:t>
            </a:r>
          </a:p>
        </p:txBody>
      </p:sp>
    </p:spTree>
    <p:extLst>
      <p:ext uri="{BB962C8B-B14F-4D97-AF65-F5344CB8AC3E}">
        <p14:creationId xmlns:p14="http://schemas.microsoft.com/office/powerpoint/2010/main" val="342519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46817" y="222867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問</a:t>
            </a:r>
            <a:r>
              <a:rPr lang="en-US" altLang="ja-JP" sz="2400" dirty="0"/>
              <a:t>59.</a:t>
            </a:r>
            <a:r>
              <a:rPr lang="ja-JP" altLang="en-US" sz="2400" dirty="0"/>
              <a:t>長期利殖目的でゴリアテ社の株式</a:t>
            </a:r>
            <a:r>
              <a:rPr lang="en-US" altLang="ja-JP" sz="2400" dirty="0"/>
              <a:t>20</a:t>
            </a:r>
            <a:r>
              <a:rPr lang="ja-JP" altLang="en-US" sz="2400" dirty="0"/>
              <a:t>株を</a:t>
            </a:r>
            <a:r>
              <a:rPr lang="en-US" altLang="ja-JP" sz="2400" dirty="0"/>
              <a:t>@50</a:t>
            </a:r>
            <a:r>
              <a:rPr kumimoji="1" lang="ja-JP" altLang="en-US" sz="2400" dirty="0"/>
              <a:t>円で取得した。</a:t>
            </a:r>
            <a:endParaRPr kumimoji="1" lang="en-US" altLang="ja-JP" sz="2400" dirty="0"/>
          </a:p>
          <a:p>
            <a:r>
              <a:rPr lang="ja-JP" altLang="en-US" sz="2400" dirty="0"/>
              <a:t>　　なお、買入手数料等</a:t>
            </a:r>
            <a:r>
              <a:rPr lang="en-US" altLang="ja-JP" sz="2400" dirty="0"/>
              <a:t>20</a:t>
            </a:r>
            <a:r>
              <a:rPr lang="ja-JP" altLang="en-US" sz="2400" dirty="0"/>
              <a:t>円を含めた代金は、</a:t>
            </a:r>
            <a:r>
              <a:rPr lang="en-US" altLang="ja-JP" sz="2400" dirty="0"/>
              <a:t>3</a:t>
            </a:r>
            <a:r>
              <a:rPr lang="ja-JP" altLang="en-US" sz="2400" dirty="0"/>
              <a:t>営業日以内に</a:t>
            </a:r>
            <a:endParaRPr lang="en-US" altLang="ja-JP" sz="2400" dirty="0"/>
          </a:p>
          <a:p>
            <a:r>
              <a:rPr lang="ja-JP" altLang="en-US" sz="2400" dirty="0"/>
              <a:t>　　証券会社に支払いこととした。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5036736" y="342900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7118420" y="342900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230211" y="3924939"/>
            <a:ext cx="773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その他有価</a:t>
            </a:r>
            <a:r>
              <a:rPr lang="ja-JP" altLang="en-US" sz="2800" dirty="0"/>
              <a:t>証券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1,020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未払い金　</a:t>
            </a:r>
            <a:r>
              <a:rPr lang="en-US" altLang="ja-JP" sz="2800" dirty="0"/>
              <a:t>1,020</a:t>
            </a:r>
          </a:p>
        </p:txBody>
      </p:sp>
    </p:spTree>
    <p:extLst>
      <p:ext uri="{BB962C8B-B14F-4D97-AF65-F5344CB8AC3E}">
        <p14:creationId xmlns:p14="http://schemas.microsoft.com/office/powerpoint/2010/main" val="18571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46817" y="1802563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60.</a:t>
            </a:r>
            <a:r>
              <a:rPr kumimoji="1" lang="ja-JP" altLang="en-US" sz="2400" dirty="0"/>
              <a:t>ゴリアテ社の株式について、全部純資産直入法により時価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評価する。なお、ゴリアテ社の株式の帳簿価額は</a:t>
            </a:r>
            <a:r>
              <a:rPr kumimoji="1" lang="en-US" altLang="ja-JP" sz="2400" dirty="0"/>
              <a:t>180</a:t>
            </a:r>
            <a:r>
              <a:rPr kumimoji="1" lang="ja-JP" altLang="en-US" sz="2400" dirty="0"/>
              <a:t>円、</a:t>
            </a:r>
            <a:endParaRPr kumimoji="1" lang="en-US" altLang="ja-JP" sz="2400" dirty="0"/>
          </a:p>
          <a:p>
            <a:r>
              <a:rPr lang="ja-JP" altLang="en-US" sz="2400" dirty="0"/>
              <a:t>　　時価は</a:t>
            </a:r>
            <a:r>
              <a:rPr lang="en-US" altLang="ja-JP" sz="2400" dirty="0"/>
              <a:t>200</a:t>
            </a:r>
            <a:r>
              <a:rPr lang="ja-JP" altLang="en-US" sz="2400" dirty="0"/>
              <a:t>円であり、その他有価証券として処理している。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832921" y="30702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914605" y="30702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1546817" y="3593499"/>
            <a:ext cx="979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その他有価証券　</a:t>
            </a:r>
            <a:r>
              <a:rPr kumimoji="1" lang="en-US" altLang="ja-JP" sz="2800" dirty="0"/>
              <a:t>20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その他有価証券評価差額金　</a:t>
            </a:r>
            <a:r>
              <a:rPr lang="en-US" altLang="ja-JP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494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96576" y="2146739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61.</a:t>
            </a:r>
            <a:r>
              <a:rPr kumimoji="1" lang="ja-JP" altLang="en-US" sz="2400" dirty="0"/>
              <a:t>株式を保有しているゲレゲレ社から、配当金領収証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円が</a:t>
            </a:r>
            <a:endParaRPr kumimoji="1" lang="en-US" altLang="ja-JP" sz="2400" dirty="0"/>
          </a:p>
          <a:p>
            <a:r>
              <a:rPr lang="ja-JP" altLang="en-US" sz="2400" dirty="0"/>
              <a:t>　　送付されてきた。なお、当社はゲレゲレ社の株式を売買目的</a:t>
            </a:r>
            <a:endParaRPr lang="en-US" altLang="ja-JP" sz="2400" dirty="0"/>
          </a:p>
          <a:p>
            <a:r>
              <a:rPr lang="ja-JP" altLang="en-US" sz="2400" dirty="0"/>
              <a:t>　　で保有している。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15269" y="356861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96953" y="356861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834075" y="4091836"/>
            <a:ext cx="58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現金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受取配当金　</a:t>
            </a:r>
            <a:r>
              <a:rPr lang="en-US" altLang="ja-JP" sz="2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85196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859340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62.X1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9</a:t>
            </a:r>
            <a:r>
              <a:rPr kumimoji="1" lang="ja-JP" altLang="en-US" sz="2400" dirty="0"/>
              <a:t>月</a:t>
            </a:r>
            <a:r>
              <a:rPr kumimoji="1" lang="en-US" altLang="ja-JP" sz="2400" dirty="0"/>
              <a:t>30</a:t>
            </a:r>
            <a:r>
              <a:rPr kumimoji="1" lang="ja-JP" altLang="en-US" sz="2400" dirty="0"/>
              <a:t>日、売買目的で保有する国債の利払い日となり、</a:t>
            </a:r>
            <a:endParaRPr kumimoji="1" lang="en-US" altLang="ja-JP" sz="2400" dirty="0"/>
          </a:p>
          <a:p>
            <a:r>
              <a:rPr lang="ja-JP" altLang="en-US" sz="2400" dirty="0"/>
              <a:t>　　六か月分の利息が当座預金口座に振り込まれた。国債の額面</a:t>
            </a:r>
            <a:endParaRPr lang="en-US" altLang="ja-JP" sz="2400" dirty="0"/>
          </a:p>
          <a:p>
            <a:r>
              <a:rPr lang="ja-JP" altLang="en-US" sz="2400" dirty="0"/>
              <a:t>　　総額は</a:t>
            </a:r>
            <a:r>
              <a:rPr lang="en-US" altLang="ja-JP" sz="2400" dirty="0"/>
              <a:t>20,000</a:t>
            </a:r>
            <a:r>
              <a:rPr lang="ja-JP" altLang="en-US" sz="2400" dirty="0"/>
              <a:t>万円、利率は年</a:t>
            </a:r>
            <a:r>
              <a:rPr lang="en-US" altLang="ja-JP" sz="2400" dirty="0"/>
              <a:t>1.2%</a:t>
            </a:r>
            <a:r>
              <a:rPr lang="ja-JP" altLang="en-US" sz="2400" dirty="0"/>
              <a:t>、利払いは</a:t>
            </a:r>
            <a:r>
              <a:rPr lang="en-US" altLang="ja-JP" sz="2400" dirty="0"/>
              <a:t>9</a:t>
            </a:r>
            <a:r>
              <a:rPr lang="ja-JP" altLang="en-US" sz="2400" dirty="0"/>
              <a:t>月末と</a:t>
            </a:r>
            <a:r>
              <a:rPr lang="en-US" altLang="ja-JP" sz="2400" dirty="0"/>
              <a:t>3</a:t>
            </a:r>
            <a:r>
              <a:rPr lang="ja-JP" altLang="en-US" sz="2400" dirty="0"/>
              <a:t>月末の</a:t>
            </a:r>
            <a:endParaRPr lang="en-US" altLang="ja-JP" sz="2400" dirty="0"/>
          </a:p>
          <a:p>
            <a:r>
              <a:rPr lang="ja-JP" altLang="en-US" sz="2400" dirty="0"/>
              <a:t>　　年</a:t>
            </a:r>
            <a:r>
              <a:rPr lang="en-US" altLang="ja-JP" sz="2400" dirty="0"/>
              <a:t>2</a:t>
            </a:r>
            <a:r>
              <a:rPr lang="ja-JP" altLang="en-US" sz="2400" dirty="0"/>
              <a:t>回、償還日は</a:t>
            </a:r>
            <a:r>
              <a:rPr lang="en-US" altLang="ja-JP" sz="2400" dirty="0"/>
              <a:t>X6</a:t>
            </a:r>
            <a:r>
              <a:rPr lang="ja-JP" altLang="en-US" sz="2400" dirty="0"/>
              <a:t>年</a:t>
            </a:r>
            <a:r>
              <a:rPr lang="en-US" altLang="ja-JP" sz="2400" dirty="0"/>
              <a:t>3</a:t>
            </a:r>
            <a:r>
              <a:rPr lang="ja-JP" altLang="en-US" sz="2400" dirty="0"/>
              <a:t>月末である。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15269" y="356861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96953" y="356861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054699" y="4091836"/>
            <a:ext cx="660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当座預金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120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有価証券利息　</a:t>
            </a:r>
            <a:r>
              <a:rPr lang="en-US" altLang="ja-JP" sz="2800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163662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859340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65.</a:t>
            </a:r>
            <a:r>
              <a:rPr kumimoji="1" lang="ja-JP" altLang="en-US" sz="2400" dirty="0"/>
              <a:t>期末日における売掛金残高は</a:t>
            </a:r>
            <a:r>
              <a:rPr lang="en-US" altLang="ja-JP" sz="2400" dirty="0"/>
              <a:t>500</a:t>
            </a:r>
            <a:r>
              <a:rPr lang="ja-JP" altLang="en-US" sz="2400" dirty="0"/>
              <a:t>円、電子記録債権残高は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300</a:t>
            </a:r>
            <a:r>
              <a:rPr lang="ja-JP" altLang="en-US" sz="2400" dirty="0"/>
              <a:t>円であった。売上債権については、過去の貸倒実績率</a:t>
            </a:r>
            <a:r>
              <a:rPr lang="en-US" altLang="ja-JP" sz="2400" dirty="0"/>
              <a:t>3%</a:t>
            </a:r>
          </a:p>
          <a:p>
            <a:r>
              <a:rPr lang="ja-JP" altLang="en-US" sz="2400" dirty="0"/>
              <a:t>　　に基づき、貸倒引当金を設定する。期末における貸倒引当金</a:t>
            </a:r>
            <a:endParaRPr lang="en-US" altLang="ja-JP" sz="2400" dirty="0"/>
          </a:p>
          <a:p>
            <a:r>
              <a:rPr lang="ja-JP" altLang="en-US" sz="2400" dirty="0"/>
              <a:t>　　の残高は</a:t>
            </a:r>
            <a:r>
              <a:rPr lang="en-US" altLang="ja-JP" sz="2400" dirty="0"/>
              <a:t>10</a:t>
            </a:r>
            <a:r>
              <a:rPr lang="ja-JP" altLang="en-US" sz="2400" dirty="0"/>
              <a:t>円であった。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15269" y="356861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96953" y="356861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054699" y="4091836"/>
            <a:ext cx="660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当座預金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14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有価証券利息　</a:t>
            </a:r>
            <a:r>
              <a:rPr lang="en-US" altLang="ja-JP" sz="2800"/>
              <a:t>14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18988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473</Words>
  <Application>Microsoft Office PowerPoint</Application>
  <PresentationFormat>ワイド画面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130</cp:revision>
  <dcterms:created xsi:type="dcterms:W3CDTF">2023-10-19T04:21:29Z</dcterms:created>
  <dcterms:modified xsi:type="dcterms:W3CDTF">2023-11-13T05:32:18Z</dcterms:modified>
</cp:coreProperties>
</file>