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6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2023/11/15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518975" y="1732223"/>
            <a:ext cx="9355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lang="en-US" altLang="ja-JP" sz="2400" dirty="0"/>
              <a:t>96</a:t>
            </a:r>
            <a:r>
              <a:rPr kumimoji="1" lang="en-US" altLang="ja-JP" sz="2400" dirty="0"/>
              <a:t>.</a:t>
            </a:r>
            <a:r>
              <a:rPr lang="ja-JP" altLang="en-US" sz="2400" dirty="0"/>
              <a:t>連結修正仕訳を行いなさい。</a:t>
            </a:r>
            <a:endParaRPr kumimoji="1" lang="en-US" altLang="ja-JP" sz="2400" dirty="0"/>
          </a:p>
          <a:p>
            <a:r>
              <a:rPr lang="ja-JP" altLang="en-US" sz="2400" dirty="0"/>
              <a:t>　　親会社</a:t>
            </a:r>
            <a:r>
              <a:rPr lang="en-US" altLang="ja-JP" sz="2400" dirty="0"/>
              <a:t>P</a:t>
            </a:r>
            <a:r>
              <a:rPr lang="ja-JP" altLang="en-US" sz="2400" dirty="0"/>
              <a:t>社は、当期において子会社</a:t>
            </a:r>
            <a:r>
              <a:rPr lang="en-US" altLang="ja-JP" sz="2400" dirty="0"/>
              <a:t>S</a:t>
            </a:r>
            <a:r>
              <a:rPr lang="ja-JP" altLang="en-US" sz="2400" dirty="0"/>
              <a:t>社に対して商品を販売</a:t>
            </a:r>
            <a:endParaRPr lang="en-US" altLang="ja-JP" sz="2400" dirty="0"/>
          </a:p>
          <a:p>
            <a:r>
              <a:rPr lang="ja-JP" altLang="en-US" sz="2400" dirty="0"/>
              <a:t>　　しており、その売上高は</a:t>
            </a:r>
            <a:r>
              <a:rPr lang="en-US" altLang="ja-JP" sz="2400" dirty="0"/>
              <a:t>600</a:t>
            </a:r>
            <a:r>
              <a:rPr lang="ja-JP" altLang="en-US" sz="2400" dirty="0"/>
              <a:t>円である。子会社</a:t>
            </a:r>
            <a:r>
              <a:rPr lang="en-US" altLang="ja-JP" sz="2400" dirty="0"/>
              <a:t>S</a:t>
            </a:r>
            <a:r>
              <a:rPr lang="ja-JP" altLang="en-US" sz="2400" dirty="0"/>
              <a:t>社の</a:t>
            </a:r>
            <a:r>
              <a:rPr lang="en-US" altLang="ja-JP" sz="2400" dirty="0"/>
              <a:t>P</a:t>
            </a:r>
            <a:r>
              <a:rPr lang="ja-JP" altLang="en-US" sz="2400" dirty="0"/>
              <a:t>社からの</a:t>
            </a:r>
            <a:endParaRPr lang="en-US" altLang="ja-JP" sz="2400" dirty="0"/>
          </a:p>
          <a:p>
            <a:r>
              <a:rPr lang="ja-JP" altLang="en-US" sz="2400" dirty="0"/>
              <a:t>　　商品仕入高は</a:t>
            </a:r>
            <a:r>
              <a:rPr lang="en-US" altLang="ja-JP" sz="2400" dirty="0"/>
              <a:t>600</a:t>
            </a:r>
            <a:r>
              <a:rPr lang="ja-JP" altLang="en-US" sz="2400" dirty="0"/>
              <a:t>円である。なお、</a:t>
            </a:r>
            <a:r>
              <a:rPr lang="en-US" altLang="ja-JP" sz="2400" dirty="0"/>
              <a:t>P</a:t>
            </a:r>
            <a:r>
              <a:rPr lang="ja-JP" altLang="en-US" sz="2400" dirty="0"/>
              <a:t>社が</a:t>
            </a:r>
            <a:r>
              <a:rPr lang="en-US" altLang="ja-JP" sz="2400" dirty="0"/>
              <a:t>S</a:t>
            </a:r>
            <a:r>
              <a:rPr lang="ja-JP" altLang="en-US" sz="2400" dirty="0"/>
              <a:t>社に対して販売する</a:t>
            </a:r>
            <a:endParaRPr lang="en-US" altLang="ja-JP" sz="2400" dirty="0"/>
          </a:p>
          <a:p>
            <a:r>
              <a:rPr lang="ja-JP" altLang="en-US" sz="2400" dirty="0"/>
              <a:t>　　商品の売上総利益率は</a:t>
            </a:r>
            <a:r>
              <a:rPr lang="en-US" altLang="ja-JP" sz="2400" dirty="0"/>
              <a:t>30%</a:t>
            </a:r>
            <a:r>
              <a:rPr lang="ja-JP" altLang="en-US" sz="2400" dirty="0"/>
              <a:t>である。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97475" y="380977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79159" y="3809775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3434443" y="4332995"/>
            <a:ext cx="69957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売上高　</a:t>
            </a:r>
            <a:r>
              <a:rPr kumimoji="1" lang="en-US" altLang="ja-JP" sz="2800" dirty="0"/>
              <a:t>600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売上原価　</a:t>
            </a:r>
            <a:r>
              <a:rPr lang="en-US" altLang="ja-JP" sz="2800" dirty="0"/>
              <a:t>600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895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18491" y="1892997"/>
            <a:ext cx="9355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lang="en-US" altLang="ja-JP" sz="2400" dirty="0"/>
              <a:t>97</a:t>
            </a:r>
            <a:r>
              <a:rPr kumimoji="1" lang="en-US" altLang="ja-JP" sz="2400" dirty="0"/>
              <a:t>.</a:t>
            </a:r>
            <a:r>
              <a:rPr lang="ja-JP" altLang="en-US" sz="2400" dirty="0"/>
              <a:t>連結修正仕訳を行いなさい。</a:t>
            </a:r>
            <a:endParaRPr kumimoji="1" lang="en-US" altLang="ja-JP" sz="2400" dirty="0"/>
          </a:p>
          <a:p>
            <a:r>
              <a:rPr lang="ja-JP" altLang="en-US" sz="2400" dirty="0"/>
              <a:t>　　当期の個別財務諸表において、親会社</a:t>
            </a:r>
            <a:r>
              <a:rPr lang="en-US" altLang="ja-JP" sz="2400" dirty="0"/>
              <a:t>P</a:t>
            </a:r>
            <a:r>
              <a:rPr lang="ja-JP" altLang="en-US" sz="2400" dirty="0"/>
              <a:t>社は子会社</a:t>
            </a:r>
            <a:r>
              <a:rPr lang="en-US" altLang="ja-JP" sz="2400" dirty="0"/>
              <a:t>S</a:t>
            </a:r>
            <a:r>
              <a:rPr lang="ja-JP" altLang="en-US" sz="2400" dirty="0"/>
              <a:t>社に対し</a:t>
            </a:r>
            <a:endParaRPr lang="en-US" altLang="ja-JP" sz="2400" dirty="0"/>
          </a:p>
          <a:p>
            <a:r>
              <a:rPr lang="ja-JP" altLang="en-US" sz="2400" dirty="0"/>
              <a:t>　　て短期貸付金</a:t>
            </a:r>
            <a:r>
              <a:rPr lang="en-US" altLang="ja-JP" sz="2400" dirty="0"/>
              <a:t>500</a:t>
            </a:r>
            <a:r>
              <a:rPr lang="ja-JP" altLang="en-US" sz="2400" dirty="0"/>
              <a:t>円があり、この貸付に対する受取利息</a:t>
            </a:r>
            <a:r>
              <a:rPr lang="en-US" altLang="ja-JP" sz="2400" dirty="0"/>
              <a:t>10</a:t>
            </a:r>
            <a:r>
              <a:rPr lang="ja-JP" altLang="en-US" sz="2400" dirty="0"/>
              <a:t>円</a:t>
            </a:r>
            <a:endParaRPr lang="en-US" altLang="ja-JP" sz="2400" dirty="0"/>
          </a:p>
          <a:p>
            <a:r>
              <a:rPr lang="ja-JP" altLang="en-US" sz="2400" dirty="0"/>
              <a:t>　　を計上している。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97475" y="3618857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79159" y="3618857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2700914" y="4142077"/>
            <a:ext cx="6995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短期借入金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500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短期貸付金　</a:t>
            </a:r>
            <a:r>
              <a:rPr lang="en-US" altLang="ja-JP" sz="2800" dirty="0"/>
              <a:t>500</a:t>
            </a:r>
          </a:p>
          <a:p>
            <a:r>
              <a:rPr kumimoji="1" lang="ja-JP" altLang="en-US" sz="2800" dirty="0"/>
              <a:t>受取利息　　  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　　  支払利息         </a:t>
            </a:r>
            <a:r>
              <a:rPr kumimoji="1" lang="en-US" altLang="ja-JP" sz="2800" dirty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2732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18491" y="1892997"/>
            <a:ext cx="9355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lang="en-US" altLang="ja-JP" sz="2400" dirty="0"/>
              <a:t>98</a:t>
            </a:r>
            <a:r>
              <a:rPr kumimoji="1" lang="en-US" altLang="ja-JP" sz="2400" dirty="0"/>
              <a:t>.</a:t>
            </a:r>
            <a:r>
              <a:rPr lang="ja-JP" altLang="en-US" sz="2400" dirty="0"/>
              <a:t>連結修正仕訳を行いなさい。</a:t>
            </a:r>
            <a:endParaRPr kumimoji="1" lang="en-US" altLang="ja-JP" sz="2400" dirty="0"/>
          </a:p>
          <a:p>
            <a:r>
              <a:rPr lang="ja-JP" altLang="en-US" sz="2400" dirty="0"/>
              <a:t>　　当期の個別財務諸表において、親会社</a:t>
            </a:r>
            <a:r>
              <a:rPr lang="en-US" altLang="ja-JP" sz="2400" dirty="0"/>
              <a:t>P</a:t>
            </a:r>
            <a:r>
              <a:rPr lang="ja-JP" altLang="en-US" sz="2400" dirty="0"/>
              <a:t>社は子会社</a:t>
            </a:r>
            <a:r>
              <a:rPr lang="en-US" altLang="ja-JP" sz="2400" dirty="0"/>
              <a:t>S</a:t>
            </a:r>
            <a:r>
              <a:rPr lang="ja-JP" altLang="en-US" sz="2400" dirty="0"/>
              <a:t>社に対し</a:t>
            </a:r>
            <a:endParaRPr lang="en-US" altLang="ja-JP" sz="2400" dirty="0"/>
          </a:p>
          <a:p>
            <a:r>
              <a:rPr lang="ja-JP" altLang="en-US" sz="2400" dirty="0"/>
              <a:t>　　て長期借入金</a:t>
            </a:r>
            <a:r>
              <a:rPr lang="en-US" altLang="ja-JP" sz="2400" dirty="0"/>
              <a:t>500</a:t>
            </a:r>
            <a:r>
              <a:rPr lang="ja-JP" altLang="en-US" sz="2400" dirty="0"/>
              <a:t>円があり、この借り入れに対する支払利息</a:t>
            </a:r>
            <a:endParaRPr lang="en-US" altLang="ja-JP" sz="2400" dirty="0"/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10</a:t>
            </a:r>
            <a:r>
              <a:rPr lang="ja-JP" altLang="en-US" sz="2400" dirty="0"/>
              <a:t>円を計上している。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97475" y="3618857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79159" y="3618857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2700914" y="4142077"/>
            <a:ext cx="69957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長期借入金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500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長期貸付金　</a:t>
            </a:r>
            <a:r>
              <a:rPr lang="en-US" altLang="ja-JP" sz="2800" dirty="0"/>
              <a:t>500</a:t>
            </a:r>
          </a:p>
          <a:p>
            <a:r>
              <a:rPr kumimoji="1" lang="ja-JP" altLang="en-US" sz="2800" dirty="0"/>
              <a:t>受取利息　　  </a:t>
            </a:r>
            <a:r>
              <a:rPr kumimoji="1" lang="en-US" altLang="ja-JP" sz="2800" dirty="0"/>
              <a:t>10</a:t>
            </a:r>
            <a:r>
              <a:rPr kumimoji="1" lang="ja-JP" altLang="en-US" sz="2800" dirty="0"/>
              <a:t>　　  支払利息         </a:t>
            </a:r>
            <a:r>
              <a:rPr kumimoji="1" lang="en-US" altLang="ja-JP" sz="2800" dirty="0"/>
              <a:t>10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066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418491" y="1521208"/>
            <a:ext cx="9355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問</a:t>
            </a:r>
            <a:r>
              <a:rPr lang="en-US" altLang="ja-JP" sz="2400" dirty="0"/>
              <a:t>99</a:t>
            </a:r>
            <a:r>
              <a:rPr kumimoji="1" lang="en-US" altLang="ja-JP" sz="2400" dirty="0"/>
              <a:t>.</a:t>
            </a:r>
            <a:r>
              <a:rPr lang="ja-JP" altLang="en-US" sz="2400" dirty="0"/>
              <a:t>連結修正仕訳を行いなさい。</a:t>
            </a:r>
            <a:endParaRPr kumimoji="1" lang="en-US" altLang="ja-JP" sz="2400" dirty="0"/>
          </a:p>
          <a:p>
            <a:r>
              <a:rPr lang="ja-JP" altLang="en-US" sz="2400" dirty="0"/>
              <a:t>　　当期の個別財務諸表において、親会社</a:t>
            </a:r>
            <a:r>
              <a:rPr lang="en-US" altLang="ja-JP" sz="2400" dirty="0"/>
              <a:t>P</a:t>
            </a:r>
            <a:r>
              <a:rPr lang="ja-JP" altLang="en-US" sz="2400" dirty="0"/>
              <a:t>社は売掛金期末残高</a:t>
            </a:r>
            <a:endParaRPr lang="en-US" altLang="ja-JP" sz="2400" dirty="0"/>
          </a:p>
          <a:p>
            <a:r>
              <a:rPr lang="ja-JP" altLang="en-US" sz="2400" dirty="0"/>
              <a:t>　　</a:t>
            </a:r>
            <a:r>
              <a:rPr lang="en-US" altLang="ja-JP" sz="2400" dirty="0"/>
              <a:t>1,000</a:t>
            </a:r>
            <a:r>
              <a:rPr lang="ja-JP" altLang="en-US" sz="2400" dirty="0"/>
              <a:t>円に対して毎期</a:t>
            </a:r>
            <a:r>
              <a:rPr lang="en-US" altLang="ja-JP" sz="2400" dirty="0"/>
              <a:t>5%</a:t>
            </a:r>
            <a:r>
              <a:rPr lang="ja-JP" altLang="en-US" sz="2400" dirty="0"/>
              <a:t>の貸倒引当金を設定しており、売掛金</a:t>
            </a:r>
            <a:endParaRPr lang="en-US" altLang="ja-JP" sz="2400" dirty="0"/>
          </a:p>
          <a:p>
            <a:r>
              <a:rPr lang="ja-JP" altLang="en-US" sz="2400" dirty="0"/>
              <a:t>　　期末残高のうち</a:t>
            </a:r>
            <a:r>
              <a:rPr lang="en-US" altLang="ja-JP" sz="2400" dirty="0"/>
              <a:t>300</a:t>
            </a:r>
            <a:r>
              <a:rPr lang="ja-JP" altLang="en-US" sz="2400" dirty="0"/>
              <a:t>円が子会社</a:t>
            </a:r>
            <a:r>
              <a:rPr lang="en-US" altLang="ja-JP" sz="2400" dirty="0"/>
              <a:t>S</a:t>
            </a:r>
            <a:r>
              <a:rPr lang="ja-JP" altLang="en-US" sz="2400" dirty="0"/>
              <a:t>社に対するものであった。</a:t>
            </a:r>
            <a:endParaRPr lang="en-US" altLang="ja-JP" sz="2400" dirty="0"/>
          </a:p>
          <a:p>
            <a:r>
              <a:rPr lang="ja-JP" altLang="en-US" sz="2400" dirty="0"/>
              <a:t>　　なお、前期末における</a:t>
            </a:r>
            <a:r>
              <a:rPr lang="en-US" altLang="ja-JP" sz="2400" dirty="0"/>
              <a:t>S</a:t>
            </a:r>
            <a:r>
              <a:rPr lang="ja-JP" altLang="en-US" sz="2400" dirty="0"/>
              <a:t>社に対する売掛金残高は無かった。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4531FC-4F71-3924-93C5-C8DFE2D1C39A}"/>
              </a:ext>
            </a:extLst>
          </p:cNvPr>
          <p:cNvSpPr txBox="1"/>
          <p:nvPr/>
        </p:nvSpPr>
        <p:spPr>
          <a:xfrm>
            <a:off x="4497475" y="3618857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借方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41A40-87DC-C1C2-6CF9-CF5715C067E6}"/>
              </a:ext>
            </a:extLst>
          </p:cNvPr>
          <p:cNvSpPr txBox="1"/>
          <p:nvPr/>
        </p:nvSpPr>
        <p:spPr>
          <a:xfrm>
            <a:off x="6579159" y="3618857"/>
            <a:ext cx="1059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貸方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D885460-B445-19FF-3791-64B2E41328A5}"/>
              </a:ext>
            </a:extLst>
          </p:cNvPr>
          <p:cNvSpPr txBox="1"/>
          <p:nvPr/>
        </p:nvSpPr>
        <p:spPr>
          <a:xfrm>
            <a:off x="2700913" y="4142077"/>
            <a:ext cx="7668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買掛金　　　</a:t>
            </a:r>
            <a:r>
              <a:rPr kumimoji="1" lang="en-US" altLang="ja-JP" sz="2800" dirty="0"/>
              <a:t>300</a:t>
            </a:r>
            <a:r>
              <a:rPr lang="ja-JP" altLang="en-US" sz="2800" dirty="0"/>
              <a:t>　</a:t>
            </a:r>
            <a:r>
              <a:rPr lang="en-US" altLang="ja-JP" sz="2800" dirty="0"/>
              <a:t>/</a:t>
            </a:r>
            <a:r>
              <a:rPr lang="ja-JP" altLang="en-US" sz="2800" dirty="0"/>
              <a:t>　売掛金　　　　  </a:t>
            </a:r>
            <a:r>
              <a:rPr lang="en-US" altLang="ja-JP" sz="2800" dirty="0"/>
              <a:t>300</a:t>
            </a:r>
          </a:p>
          <a:p>
            <a:r>
              <a:rPr lang="ja-JP" altLang="en-US" sz="2800" dirty="0"/>
              <a:t>貸倒引当金</a:t>
            </a:r>
            <a:r>
              <a:rPr kumimoji="1" lang="ja-JP" altLang="en-US" sz="2800" dirty="0"/>
              <a:t>　  </a:t>
            </a:r>
            <a:r>
              <a:rPr kumimoji="1" lang="en-US" altLang="ja-JP" sz="2800" dirty="0"/>
              <a:t>15</a:t>
            </a:r>
            <a:r>
              <a:rPr kumimoji="1" lang="ja-JP" altLang="en-US" sz="2800" dirty="0"/>
              <a:t>　　  貸倒引当金繰入　</a:t>
            </a:r>
            <a:r>
              <a:rPr kumimoji="1" lang="en-US" altLang="ja-JP" sz="2800" dirty="0"/>
              <a:t>15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5975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301</Words>
  <Application>Microsoft Office PowerPoint</Application>
  <PresentationFormat>ワイド画面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135</cp:revision>
  <dcterms:created xsi:type="dcterms:W3CDTF">2023-10-19T04:21:29Z</dcterms:created>
  <dcterms:modified xsi:type="dcterms:W3CDTF">2023-11-15T02:25:41Z</dcterms:modified>
</cp:coreProperties>
</file>