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8975" y="1682340"/>
            <a:ext cx="935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1. </a:t>
            </a:r>
            <a:r>
              <a:rPr kumimoji="1" lang="ja-JP" altLang="en-US" sz="2400" dirty="0"/>
              <a:t>当社はマスド社へ商品を販売している。当社とマスド社との</a:t>
            </a:r>
            <a:endParaRPr kumimoji="1" lang="en-US" altLang="ja-JP" sz="2400" dirty="0"/>
          </a:p>
          <a:p>
            <a:r>
              <a:rPr lang="ja-JP" altLang="en-US" sz="2400" dirty="0"/>
              <a:t>　　間には、</a:t>
            </a:r>
            <a:r>
              <a:rPr lang="en-US" altLang="ja-JP" sz="2400" dirty="0"/>
              <a:t>9</a:t>
            </a:r>
            <a:r>
              <a:rPr lang="ja-JP" altLang="en-US" sz="2400" dirty="0"/>
              <a:t>月中に商品を合計</a:t>
            </a:r>
            <a:r>
              <a:rPr lang="en-US" altLang="ja-JP" sz="2400" dirty="0"/>
              <a:t>600</a:t>
            </a:r>
            <a:r>
              <a:rPr lang="ja-JP" altLang="en-US" sz="2400" dirty="0"/>
              <a:t>円以上取引した場合、販売額</a:t>
            </a:r>
            <a:endParaRPr lang="en-US" altLang="ja-JP" sz="2400" dirty="0"/>
          </a:p>
          <a:p>
            <a:r>
              <a:rPr lang="ja-JP" altLang="en-US" sz="2400" dirty="0"/>
              <a:t>　　の</a:t>
            </a:r>
            <a:r>
              <a:rPr lang="en-US" altLang="ja-JP" sz="2400" dirty="0"/>
              <a:t>10%</a:t>
            </a:r>
            <a:r>
              <a:rPr lang="ja-JP" altLang="en-US" sz="2400" dirty="0"/>
              <a:t>をリベートとして支払う取り決めがある。本日</a:t>
            </a:r>
            <a:r>
              <a:rPr lang="en-US" altLang="ja-JP" sz="2400" dirty="0"/>
              <a:t>9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日、</a:t>
            </a:r>
            <a:endParaRPr lang="en-US" altLang="ja-JP" sz="2400" dirty="0"/>
          </a:p>
          <a:p>
            <a:r>
              <a:rPr lang="ja-JP" altLang="en-US" sz="2400" dirty="0"/>
              <a:t>　　リベートの条件が達成されたことにより当座預金から支払った。</a:t>
            </a:r>
            <a:endParaRPr lang="en-US" altLang="ja-JP" sz="2400" dirty="0"/>
          </a:p>
          <a:p>
            <a:r>
              <a:rPr lang="ja-JP" altLang="en-US" sz="2400" dirty="0"/>
              <a:t>　　なお、</a:t>
            </a:r>
            <a:r>
              <a:rPr lang="en-US" altLang="ja-JP" sz="2400" dirty="0"/>
              <a:t>9</a:t>
            </a:r>
            <a:r>
              <a:rPr lang="ja-JP" altLang="en-US" sz="2400" dirty="0"/>
              <a:t>月中に当社がマスド社へ商品を販売した金額は</a:t>
            </a:r>
            <a:r>
              <a:rPr lang="en-US" altLang="ja-JP" sz="2400" dirty="0"/>
              <a:t>800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であり、売上時の仕訳は適切に処理されている。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412127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412127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303814" y="4644492"/>
            <a:ext cx="699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返金負債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80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80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18491" y="178748"/>
            <a:ext cx="93550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11.</a:t>
            </a:r>
            <a:r>
              <a:rPr kumimoji="1" lang="ja-JP" altLang="en-US" sz="2400" dirty="0"/>
              <a:t>次の取引の決算整理仕訳を行いなさい。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なお、解答にあたっては、各勘定科目の使用は、借方・貸方の</a:t>
            </a:r>
            <a:endParaRPr lang="en-US" altLang="ja-JP" sz="2400" dirty="0"/>
          </a:p>
          <a:p>
            <a:r>
              <a:rPr lang="ja-JP" altLang="en-US" sz="2400" dirty="0"/>
              <a:t>　　中で一回ずつとすること。</a:t>
            </a:r>
            <a:endParaRPr lang="en-US" altLang="ja-JP" sz="2400" dirty="0"/>
          </a:p>
          <a:p>
            <a:r>
              <a:rPr lang="ja-JP" altLang="en-US" sz="2400" dirty="0"/>
              <a:t>　　　商品の期首棚卸高　</a:t>
            </a:r>
            <a:r>
              <a:rPr lang="en-US" altLang="ja-JP" sz="2400" dirty="0"/>
              <a:t>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商品の期末棚卸高</a:t>
            </a:r>
            <a:endParaRPr lang="en-US" altLang="ja-JP" sz="2400" dirty="0"/>
          </a:p>
          <a:p>
            <a:r>
              <a:rPr lang="ja-JP" altLang="en-US" sz="2400" dirty="0"/>
              <a:t>　　　　帳簿棚卸高</a:t>
            </a:r>
            <a:endParaRPr lang="en-US" altLang="ja-JP" sz="2400" dirty="0"/>
          </a:p>
          <a:p>
            <a:r>
              <a:rPr lang="ja-JP" altLang="en-US" sz="2400" dirty="0"/>
              <a:t>　　　　　数量　</a:t>
            </a:r>
            <a:r>
              <a:rPr lang="en-US" altLang="ja-JP" sz="2400" dirty="0"/>
              <a:t>20</a:t>
            </a:r>
            <a:r>
              <a:rPr lang="ja-JP" altLang="en-US" sz="2400" dirty="0"/>
              <a:t>個　　原価　</a:t>
            </a:r>
            <a:r>
              <a:rPr lang="en-US" altLang="ja-JP" sz="2400" dirty="0"/>
              <a:t>@10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　実地棚卸高</a:t>
            </a:r>
            <a:endParaRPr lang="en-US" altLang="ja-JP" sz="2400" dirty="0"/>
          </a:p>
          <a:p>
            <a:r>
              <a:rPr lang="ja-JP" altLang="en-US" sz="2400" dirty="0"/>
              <a:t>　　　　　数量　</a:t>
            </a:r>
            <a:r>
              <a:rPr lang="en-US" altLang="ja-JP" sz="2400" dirty="0"/>
              <a:t>19</a:t>
            </a:r>
            <a:r>
              <a:rPr lang="ja-JP" altLang="en-US" sz="2400" dirty="0"/>
              <a:t>個　　</a:t>
            </a:r>
            <a:endParaRPr lang="en-US" altLang="ja-JP" sz="2400" dirty="0"/>
          </a:p>
          <a:p>
            <a:r>
              <a:rPr lang="ja-JP" altLang="en-US" sz="2400" dirty="0"/>
              <a:t>　　　　うち</a:t>
            </a:r>
            <a:r>
              <a:rPr lang="en-US" altLang="ja-JP" sz="2400" dirty="0"/>
              <a:t>17</a:t>
            </a:r>
            <a:r>
              <a:rPr lang="ja-JP" altLang="en-US" sz="2400" dirty="0"/>
              <a:t>個の正味売却評価額　</a:t>
            </a:r>
            <a:r>
              <a:rPr lang="en-US" altLang="ja-JP" sz="2400" dirty="0"/>
              <a:t>@12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　　　</a:t>
            </a:r>
            <a:r>
              <a:rPr lang="en-US" altLang="ja-JP" sz="2400" dirty="0"/>
              <a:t>2</a:t>
            </a:r>
            <a:r>
              <a:rPr lang="ja-JP" altLang="en-US" sz="2400" dirty="0"/>
              <a:t>個の正味売却価額　　  </a:t>
            </a:r>
            <a:r>
              <a:rPr lang="en-US" altLang="ja-JP" sz="2400" dirty="0"/>
              <a:t>@8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なお、商品</a:t>
            </a:r>
            <a:r>
              <a:rPr lang="en-US" altLang="ja-JP" sz="2400" dirty="0"/>
              <a:t>2</a:t>
            </a:r>
            <a:r>
              <a:rPr lang="ja-JP" altLang="en-US" sz="2400" dirty="0"/>
              <a:t>個の時価の下落は品質低下を原因とするもので</a:t>
            </a:r>
            <a:endParaRPr lang="en-US" altLang="ja-JP" sz="2400" dirty="0"/>
          </a:p>
          <a:p>
            <a:r>
              <a:rPr lang="ja-JP" altLang="en-US" sz="2400" dirty="0"/>
              <a:t>　　　ある。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468397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468397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361363" y="5200008"/>
            <a:ext cx="6993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繰越商品　　</a:t>
            </a:r>
            <a:r>
              <a:rPr lang="en-US" altLang="ja-JP" sz="2800" dirty="0"/>
              <a:t>200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仕入　           </a:t>
            </a:r>
            <a:r>
              <a:rPr lang="en-US" altLang="ja-JP" sz="2800" dirty="0"/>
              <a:t>200</a:t>
            </a:r>
          </a:p>
          <a:p>
            <a:r>
              <a:rPr kumimoji="1" lang="ja-JP" altLang="en-US" sz="2800" dirty="0"/>
              <a:t>棚卸減耗損　  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　　  繰越商品         </a:t>
            </a:r>
            <a:r>
              <a:rPr kumimoji="1" lang="en-US" altLang="ja-JP" sz="2800" dirty="0"/>
              <a:t>14</a:t>
            </a:r>
          </a:p>
          <a:p>
            <a:r>
              <a:rPr lang="ja-JP" altLang="en-US" sz="2800" dirty="0"/>
              <a:t>商品評価損　    </a:t>
            </a:r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403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88829" y="2010434"/>
            <a:ext cx="9433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13.</a:t>
            </a:r>
            <a:r>
              <a:rPr kumimoji="1" lang="ja-JP" altLang="en-US" sz="2400" dirty="0"/>
              <a:t>商品</a:t>
            </a:r>
            <a:r>
              <a:rPr kumimoji="1" lang="en-US" altLang="ja-JP" sz="2400" dirty="0"/>
              <a:t>700</a:t>
            </a:r>
            <a:r>
              <a:rPr kumimoji="1" lang="ja-JP" altLang="en-US" sz="2400" dirty="0"/>
              <a:t>円をクレジット払いの条件で顧客に販売し、信販会社</a:t>
            </a:r>
            <a:endParaRPr lang="en-US" altLang="ja-JP" sz="2400" dirty="0"/>
          </a:p>
          <a:p>
            <a:r>
              <a:rPr lang="ja-JP" altLang="en-US" sz="2400" dirty="0"/>
              <a:t>　　へのクレジット手数料</a:t>
            </a:r>
            <a:r>
              <a:rPr lang="en-US" altLang="ja-JP" sz="2400" dirty="0"/>
              <a:t>35</a:t>
            </a:r>
            <a:r>
              <a:rPr lang="ja-JP" altLang="en-US" sz="2400" dirty="0"/>
              <a:t>円を販売時に認識した。なお、消費税</a:t>
            </a:r>
            <a:endParaRPr lang="en-US" altLang="ja-JP" sz="2400" dirty="0"/>
          </a:p>
          <a:p>
            <a:r>
              <a:rPr lang="ja-JP" altLang="en-US" sz="2400" dirty="0"/>
              <a:t>　　の税率は販売代金に対して</a:t>
            </a:r>
            <a:r>
              <a:rPr lang="en-US" altLang="ja-JP" sz="2400" dirty="0"/>
              <a:t>10%</a:t>
            </a:r>
            <a:r>
              <a:rPr lang="ja-JP" altLang="en-US" sz="2400" dirty="0"/>
              <a:t>とし、税抜方式で処理するが、</a:t>
            </a:r>
            <a:endParaRPr lang="en-US" altLang="ja-JP" sz="2400" dirty="0"/>
          </a:p>
          <a:p>
            <a:r>
              <a:rPr lang="ja-JP" altLang="en-US" sz="2400" dirty="0"/>
              <a:t>　　クレジット手数料には消費税は課税されない。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889361" y="361023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971045" y="361023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055726" y="4103314"/>
            <a:ext cx="789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支払手数料　　　　  </a:t>
            </a:r>
            <a:r>
              <a:rPr lang="en-US" altLang="ja-JP" sz="2800" dirty="0"/>
              <a:t>35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　　　</a:t>
            </a:r>
            <a:r>
              <a:rPr lang="en-US" altLang="ja-JP" sz="2800" dirty="0"/>
              <a:t>700</a:t>
            </a:r>
          </a:p>
          <a:p>
            <a:r>
              <a:rPr kumimoji="1" lang="ja-JP" altLang="en-US" sz="2800" dirty="0"/>
              <a:t>クレジット売掛金　</a:t>
            </a:r>
            <a:r>
              <a:rPr kumimoji="1" lang="en-US" altLang="ja-JP" sz="2800" dirty="0"/>
              <a:t>735</a:t>
            </a:r>
            <a:r>
              <a:rPr kumimoji="1" lang="ja-JP" altLang="en-US" sz="2800" dirty="0"/>
              <a:t>　　  仮受消費税　  </a:t>
            </a:r>
            <a:r>
              <a:rPr kumimoji="1" lang="en-US" altLang="ja-JP" sz="2800" dirty="0"/>
              <a:t>70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579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08925" y="2410992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14.</a:t>
            </a:r>
            <a:r>
              <a:rPr kumimoji="1" lang="ja-JP" altLang="en-US" sz="2400" dirty="0"/>
              <a:t>旅行業を営む</a:t>
            </a:r>
            <a:r>
              <a:rPr kumimoji="1" lang="en-US" altLang="ja-JP" sz="2400" dirty="0"/>
              <a:t>HHS</a:t>
            </a:r>
            <a:r>
              <a:rPr kumimoji="1" lang="ja-JP" altLang="en-US" sz="2400" dirty="0"/>
              <a:t>社は、</a:t>
            </a:r>
            <a:r>
              <a:rPr lang="en-US" altLang="ja-JP" sz="2400" dirty="0"/>
              <a:t>4</a:t>
            </a:r>
            <a:r>
              <a:rPr lang="ja-JP" altLang="en-US" sz="2400" dirty="0"/>
              <a:t>泊</a:t>
            </a:r>
            <a:r>
              <a:rPr lang="en-US" altLang="ja-JP" sz="2400" dirty="0"/>
              <a:t>5</a:t>
            </a:r>
            <a:r>
              <a:rPr lang="ja-JP" altLang="en-US" sz="2400" dirty="0"/>
              <a:t>日の北海道ツアーを企画し、</a:t>
            </a:r>
            <a:endParaRPr lang="en-US" altLang="ja-JP" sz="2400" dirty="0"/>
          </a:p>
          <a:p>
            <a:r>
              <a:rPr lang="ja-JP" altLang="en-US" sz="2400" dirty="0"/>
              <a:t>　　参加希望者</a:t>
            </a:r>
            <a:r>
              <a:rPr lang="en-US" altLang="ja-JP" sz="2400" dirty="0"/>
              <a:t>5</a:t>
            </a:r>
            <a:r>
              <a:rPr lang="ja-JP" altLang="en-US" sz="2400" dirty="0"/>
              <a:t>名からの申し込みを得て、代金合計</a:t>
            </a:r>
            <a:r>
              <a:rPr lang="en-US" altLang="ja-JP" sz="2400" dirty="0"/>
              <a:t>1,000</a:t>
            </a:r>
            <a:r>
              <a:rPr lang="ja-JP" altLang="en-US" sz="2400" dirty="0"/>
              <a:t>円が</a:t>
            </a:r>
            <a:endParaRPr lang="en-US" altLang="ja-JP" sz="2400" dirty="0"/>
          </a:p>
          <a:p>
            <a:r>
              <a:rPr lang="ja-JP" altLang="en-US" sz="2400" dirty="0"/>
              <a:t>　　当座預金口座へ入金された。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3895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3895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763297" y="4124838"/>
            <a:ext cx="659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当座預金　</a:t>
            </a:r>
            <a:r>
              <a:rPr lang="en-US" altLang="ja-JP" sz="2800" dirty="0"/>
              <a:t>1,0</a:t>
            </a:r>
            <a:r>
              <a:rPr kumimoji="1"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前受金　</a:t>
            </a:r>
            <a:r>
              <a:rPr lang="en-US" altLang="ja-JP" sz="2800" dirty="0"/>
              <a:t>1,000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60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18491" y="1892997"/>
            <a:ext cx="935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2. </a:t>
            </a:r>
            <a:r>
              <a:rPr kumimoji="1" lang="ja-JP" altLang="en-US" sz="2400" dirty="0"/>
              <a:t>当社は村上商事より商品</a:t>
            </a:r>
            <a:r>
              <a:rPr kumimoji="1" lang="en-US" altLang="ja-JP" sz="2400" dirty="0"/>
              <a:t>400</a:t>
            </a:r>
            <a:r>
              <a:rPr kumimoji="1" lang="ja-JP" altLang="en-US" sz="2400" dirty="0"/>
              <a:t>円（</a:t>
            </a:r>
            <a:r>
              <a:rPr kumimoji="1" lang="en-US" altLang="ja-JP" sz="2400" dirty="0"/>
              <a:t>@20</a:t>
            </a:r>
            <a:r>
              <a:rPr kumimoji="1" lang="ja-JP" altLang="en-US" sz="2400" dirty="0"/>
              <a:t>円</a:t>
            </a:r>
            <a:r>
              <a:rPr kumimoji="1" lang="en-US" altLang="ja-JP" sz="2400" dirty="0"/>
              <a:t>×20</a:t>
            </a:r>
            <a:r>
              <a:rPr kumimoji="1" lang="ja-JP" altLang="en-US" sz="2400" dirty="0"/>
              <a:t>個）を仕入れ、</a:t>
            </a:r>
            <a:endParaRPr kumimoji="1" lang="en-US" altLang="ja-JP" sz="2400" dirty="0"/>
          </a:p>
          <a:p>
            <a:r>
              <a:rPr lang="ja-JP" altLang="en-US" sz="2400" dirty="0"/>
              <a:t>　　代金を掛けとした。なお、商品売買に関しては、商品を仕入れ</a:t>
            </a:r>
            <a:endParaRPr lang="en-US" altLang="ja-JP" sz="2400" dirty="0"/>
          </a:p>
          <a:p>
            <a:r>
              <a:rPr lang="ja-JP" altLang="en-US" sz="2400" dirty="0"/>
              <a:t>　　たときに商品勘定に記帳し、販売したときそのつど売上原価を</a:t>
            </a:r>
            <a:endParaRPr lang="en-US" altLang="ja-JP" sz="2400" dirty="0"/>
          </a:p>
          <a:p>
            <a:r>
              <a:rPr lang="ja-JP" altLang="en-US" sz="2400" dirty="0"/>
              <a:t>　　売上原価勘定に振り替える方法で記帳している。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766039" y="4142077"/>
            <a:ext cx="594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商品　</a:t>
            </a:r>
            <a:r>
              <a:rPr kumimoji="1" lang="en-US" altLang="ja-JP" sz="2800" dirty="0"/>
              <a:t>400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買掛金　</a:t>
            </a:r>
            <a:r>
              <a:rPr lang="en-US" altLang="ja-JP" sz="2800" dirty="0"/>
              <a:t>400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32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18491" y="1892997"/>
            <a:ext cx="935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3. </a:t>
            </a:r>
            <a:r>
              <a:rPr kumimoji="1" lang="ja-JP" altLang="en-US" sz="2400" dirty="0"/>
              <a:t>当社はプックル社に商品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個（原価</a:t>
            </a:r>
            <a:r>
              <a:rPr kumimoji="1" lang="en-US" altLang="ja-JP" sz="2400" dirty="0"/>
              <a:t>@10</a:t>
            </a:r>
            <a:r>
              <a:rPr kumimoji="1" lang="ja-JP" altLang="en-US" sz="2400" dirty="0"/>
              <a:t>円</a:t>
            </a:r>
            <a:r>
              <a:rPr lang="ja-JP" altLang="en-US" sz="2400" dirty="0"/>
              <a:t>、売価</a:t>
            </a:r>
            <a:r>
              <a:rPr lang="en-US" altLang="ja-JP" sz="2400" dirty="0"/>
              <a:t>@15</a:t>
            </a:r>
            <a:r>
              <a:rPr lang="ja-JP" altLang="en-US" sz="2400" dirty="0"/>
              <a:t>円</a:t>
            </a:r>
            <a:r>
              <a:rPr kumimoji="1" lang="ja-JP" altLang="en-US" sz="2400" dirty="0"/>
              <a:t>）を</a:t>
            </a:r>
            <a:endParaRPr kumimoji="1" lang="en-US" altLang="ja-JP" sz="2400" dirty="0"/>
          </a:p>
          <a:p>
            <a:r>
              <a:rPr lang="ja-JP" altLang="en-US" sz="2400" dirty="0"/>
              <a:t>　　売り上げ</a:t>
            </a:r>
            <a:r>
              <a:rPr kumimoji="1" lang="ja-JP" altLang="en-US" sz="2400" dirty="0"/>
              <a:t>、代金を掛けとした</a:t>
            </a:r>
            <a:r>
              <a:rPr lang="ja-JP" altLang="en-US" sz="2400" dirty="0"/>
              <a:t>。なお、商品売買に関しては、商</a:t>
            </a:r>
            <a:endParaRPr lang="en-US" altLang="ja-JP" sz="2400" dirty="0"/>
          </a:p>
          <a:p>
            <a:r>
              <a:rPr lang="ja-JP" altLang="en-US" sz="2400" dirty="0"/>
              <a:t>　　品を仕入れたときに商品勘定に記帳し、販売したときそのつど</a:t>
            </a:r>
            <a:endParaRPr lang="en-US" altLang="ja-JP" sz="2400" dirty="0"/>
          </a:p>
          <a:p>
            <a:r>
              <a:rPr lang="ja-JP" altLang="en-US" sz="2400" dirty="0"/>
              <a:t>　　売上原価を売上原価勘定に振り替える方法で記帳している。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125665" y="4142077"/>
            <a:ext cx="5940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売掛金</a:t>
            </a:r>
            <a:r>
              <a:rPr kumimoji="1" lang="ja-JP" altLang="en-US" sz="2800" dirty="0"/>
              <a:t>　　</a:t>
            </a:r>
            <a:r>
              <a:rPr kumimoji="1" lang="en-US" altLang="ja-JP" sz="2800" dirty="0"/>
              <a:t>150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150</a:t>
            </a:r>
          </a:p>
          <a:p>
            <a:r>
              <a:rPr lang="ja-JP" altLang="en-US" sz="2800" dirty="0"/>
              <a:t>売上原価　</a:t>
            </a:r>
            <a:r>
              <a:rPr lang="en-US" altLang="ja-JP" sz="2800" dirty="0"/>
              <a:t>100</a:t>
            </a:r>
            <a:r>
              <a:rPr lang="ja-JP" altLang="en-US" sz="2800" dirty="0"/>
              <a:t>　　  商品　</a:t>
            </a:r>
            <a:r>
              <a:rPr lang="en-US" altLang="ja-JP" sz="2800" dirty="0"/>
              <a:t>100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64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8974" y="224123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5. </a:t>
            </a:r>
            <a:r>
              <a:rPr lang="ja-JP" altLang="en-US" sz="2400" dirty="0"/>
              <a:t>当社は不動産の売買を主たる営業取引としている。</a:t>
            </a:r>
            <a:endParaRPr lang="en-US" altLang="ja-JP" sz="2400" dirty="0"/>
          </a:p>
          <a:p>
            <a:r>
              <a:rPr lang="ja-JP" altLang="en-US" sz="2400" dirty="0"/>
              <a:t>　　本日、販売用の土地</a:t>
            </a:r>
            <a:r>
              <a:rPr lang="en-US" altLang="ja-JP" sz="2400" dirty="0"/>
              <a:t>200</a:t>
            </a:r>
            <a:r>
              <a:rPr lang="ja-JP" altLang="en-US" sz="2400" dirty="0"/>
              <a:t>円を購入し、代金は翌月末に支払う</a:t>
            </a:r>
            <a:endParaRPr lang="en-US" altLang="ja-JP" sz="2400" dirty="0"/>
          </a:p>
          <a:p>
            <a:r>
              <a:rPr lang="ja-JP" altLang="en-US" sz="2400" dirty="0"/>
              <a:t>　　こととした。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804767" y="4104745"/>
            <a:ext cx="554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仕入　</a:t>
            </a:r>
            <a:r>
              <a:rPr lang="en-US" altLang="ja-JP" sz="2800" dirty="0"/>
              <a:t>2</a:t>
            </a:r>
            <a:r>
              <a:rPr kumimoji="1"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買掛金　</a:t>
            </a:r>
            <a:r>
              <a:rPr lang="en-US" altLang="ja-JP" sz="2800" dirty="0"/>
              <a:t>200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975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8974" y="224123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6. </a:t>
            </a:r>
            <a:r>
              <a:rPr lang="ja-JP" altLang="en-US" sz="2400" dirty="0"/>
              <a:t>当社は商品の売買を主たる営業取引としている。</a:t>
            </a:r>
            <a:endParaRPr lang="en-US" altLang="ja-JP" sz="2400" dirty="0"/>
          </a:p>
          <a:p>
            <a:r>
              <a:rPr lang="ja-JP" altLang="en-US" sz="2400" dirty="0"/>
              <a:t>　　本日、本社建設用の土地</a:t>
            </a:r>
            <a:r>
              <a:rPr lang="en-US" altLang="ja-JP" sz="2400" dirty="0"/>
              <a:t>300</a:t>
            </a:r>
            <a:r>
              <a:rPr lang="ja-JP" altLang="en-US" sz="2400" dirty="0"/>
              <a:t>円を購入し、代金は翌月末に</a:t>
            </a:r>
            <a:endParaRPr lang="en-US" altLang="ja-JP" sz="2400" dirty="0"/>
          </a:p>
          <a:p>
            <a:r>
              <a:rPr lang="ja-JP" altLang="en-US" sz="2400" dirty="0"/>
              <a:t>　　支払うこととした。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804767" y="4104745"/>
            <a:ext cx="554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土地　</a:t>
            </a:r>
            <a:r>
              <a:rPr lang="en-US" altLang="ja-JP" sz="2800" dirty="0"/>
              <a:t>3</a:t>
            </a:r>
            <a:r>
              <a:rPr kumimoji="1"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未払金　</a:t>
            </a:r>
            <a:r>
              <a:rPr lang="en-US" altLang="ja-JP" sz="2800" dirty="0"/>
              <a:t>300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264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08926" y="1991361"/>
            <a:ext cx="9355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7. </a:t>
            </a:r>
            <a:r>
              <a:rPr kumimoji="1" lang="ja-JP" altLang="en-US" sz="2400" dirty="0"/>
              <a:t>先週、ロマンス商会から商品</a:t>
            </a:r>
            <a:r>
              <a:rPr lang="en-US" altLang="ja-JP" sz="2400" dirty="0"/>
              <a:t>5</a:t>
            </a:r>
            <a:r>
              <a:rPr kumimoji="1" lang="en-US" altLang="ja-JP" sz="2400" dirty="0"/>
              <a:t>00</a:t>
            </a:r>
            <a:r>
              <a:rPr kumimoji="1" lang="ja-JP" altLang="en-US" sz="2400" dirty="0"/>
              <a:t>円（原価</a:t>
            </a:r>
            <a:r>
              <a:rPr kumimoji="1" lang="en-US" altLang="ja-JP" sz="2400" dirty="0"/>
              <a:t>400</a:t>
            </a:r>
            <a:r>
              <a:rPr kumimoji="1" lang="ja-JP" altLang="en-US" sz="2400" dirty="0"/>
              <a:t>円）の注文が</a:t>
            </a:r>
            <a:endParaRPr lang="en-US" altLang="ja-JP" sz="2400" dirty="0"/>
          </a:p>
          <a:p>
            <a:r>
              <a:rPr lang="ja-JP" altLang="en-US" sz="2400" dirty="0"/>
              <a:t>　　入り、代金は掛けとして発送した。本日、ロマンス商会から</a:t>
            </a:r>
            <a:endParaRPr lang="en-US" altLang="ja-JP" sz="2400" dirty="0"/>
          </a:p>
          <a:p>
            <a:r>
              <a:rPr lang="ja-JP" altLang="en-US" sz="2400" dirty="0"/>
              <a:t>　　注文通りの商品が届き、検収が終了した旨の連絡を受けた。</a:t>
            </a:r>
            <a:endParaRPr lang="en-US" altLang="ja-JP" sz="2400" dirty="0"/>
          </a:p>
          <a:p>
            <a:r>
              <a:rPr lang="ja-JP" altLang="en-US" sz="2400" dirty="0"/>
              <a:t>　　当社では、売上の記帳については検収基準を採用し、商品売買</a:t>
            </a:r>
            <a:endParaRPr lang="en-US" altLang="ja-JP" sz="2400" dirty="0"/>
          </a:p>
          <a:p>
            <a:r>
              <a:rPr lang="ja-JP" altLang="en-US" sz="2400" dirty="0"/>
              <a:t>　　の記帳は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分法を用いている。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930353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930353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412042" y="4406191"/>
            <a:ext cx="554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売掛金　</a:t>
            </a:r>
            <a:r>
              <a:rPr lang="en-US" altLang="ja-JP" sz="2800" dirty="0"/>
              <a:t>5</a:t>
            </a:r>
            <a:r>
              <a:rPr kumimoji="1"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500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101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08925" y="2260994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8. </a:t>
            </a:r>
            <a:r>
              <a:rPr kumimoji="1" lang="ja-JP" altLang="en-US" sz="2400" dirty="0"/>
              <a:t>プックル社より商品</a:t>
            </a:r>
            <a:r>
              <a:rPr lang="en-US" altLang="ja-JP" sz="2400" dirty="0"/>
              <a:t>5</a:t>
            </a:r>
            <a:r>
              <a:rPr kumimoji="1" lang="en-US" altLang="ja-JP" sz="2400" dirty="0"/>
              <a:t>00</a:t>
            </a:r>
            <a:r>
              <a:rPr kumimoji="1" lang="ja-JP" altLang="en-US" sz="2400" dirty="0"/>
              <a:t>円（原価</a:t>
            </a:r>
            <a:r>
              <a:rPr kumimoji="1" lang="en-US" altLang="ja-JP" sz="2400" dirty="0"/>
              <a:t>400</a:t>
            </a:r>
            <a:r>
              <a:rPr kumimoji="1" lang="ja-JP" altLang="en-US" sz="2400" dirty="0"/>
              <a:t>円）の注文が入り、代金</a:t>
            </a:r>
            <a:endParaRPr lang="en-US" altLang="ja-JP" sz="2400" dirty="0"/>
          </a:p>
          <a:p>
            <a:r>
              <a:rPr lang="ja-JP" altLang="en-US" sz="2400" dirty="0"/>
              <a:t>　　は掛けとして本日発送した。当社では、売上の記帳については</a:t>
            </a:r>
            <a:endParaRPr lang="en-US" altLang="ja-JP" sz="2400" dirty="0"/>
          </a:p>
          <a:p>
            <a:r>
              <a:rPr lang="ja-JP" altLang="en-US" sz="2400" dirty="0"/>
              <a:t>　　出荷基準を採用し、商品売買の記帳は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分法を用いている。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9924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9924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412042" y="4175080"/>
            <a:ext cx="554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売掛金　</a:t>
            </a:r>
            <a:r>
              <a:rPr lang="en-US" altLang="ja-JP" sz="2800" dirty="0"/>
              <a:t>5</a:t>
            </a:r>
            <a:r>
              <a:rPr kumimoji="1"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500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748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08925" y="2260994"/>
            <a:ext cx="935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9</a:t>
            </a:r>
            <a:r>
              <a:rPr kumimoji="1" lang="en-US" altLang="ja-JP" sz="2400" dirty="0"/>
              <a:t>. </a:t>
            </a:r>
            <a:r>
              <a:rPr kumimoji="1" lang="ja-JP" altLang="en-US" sz="2400" dirty="0"/>
              <a:t>ダイモン社より商品</a:t>
            </a:r>
            <a:r>
              <a:rPr lang="en-US" altLang="ja-JP" sz="2400" dirty="0"/>
              <a:t>5</a:t>
            </a:r>
            <a:r>
              <a:rPr kumimoji="1" lang="en-US" altLang="ja-JP" sz="2400" dirty="0"/>
              <a:t>00</a:t>
            </a:r>
            <a:r>
              <a:rPr kumimoji="1" lang="ja-JP" altLang="en-US" sz="2400" dirty="0"/>
              <a:t>円（原価</a:t>
            </a:r>
            <a:r>
              <a:rPr kumimoji="1" lang="en-US" altLang="ja-JP" sz="2400" dirty="0"/>
              <a:t>400</a:t>
            </a:r>
            <a:r>
              <a:rPr kumimoji="1" lang="ja-JP" altLang="en-US" sz="2400" dirty="0"/>
              <a:t>円）の注文が入り、代金</a:t>
            </a:r>
            <a:endParaRPr lang="en-US" altLang="ja-JP" sz="2400" dirty="0"/>
          </a:p>
          <a:p>
            <a:r>
              <a:rPr lang="ja-JP" altLang="en-US" sz="2400" dirty="0"/>
              <a:t>　　は現金払いで商品を引き渡した。当社では、売上の記帳につい</a:t>
            </a:r>
            <a:endParaRPr lang="en-US" altLang="ja-JP" sz="2400" dirty="0"/>
          </a:p>
          <a:p>
            <a:r>
              <a:rPr lang="ja-JP" altLang="en-US" sz="2400" dirty="0"/>
              <a:t>　　ては引き渡し基準を採用し、商品売買の記帳は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分法を用いて</a:t>
            </a:r>
            <a:endParaRPr lang="en-US" altLang="ja-JP" sz="2400" dirty="0"/>
          </a:p>
          <a:p>
            <a:r>
              <a:rPr lang="ja-JP" altLang="en-US" sz="2400" dirty="0"/>
              <a:t>　　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9924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9924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804767" y="4124838"/>
            <a:ext cx="554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現金　</a:t>
            </a:r>
            <a:r>
              <a:rPr lang="en-US" altLang="ja-JP" sz="2800" dirty="0"/>
              <a:t>5</a:t>
            </a:r>
            <a:r>
              <a:rPr kumimoji="1"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500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96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18491" y="490247"/>
            <a:ext cx="93550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10.</a:t>
            </a:r>
            <a:r>
              <a:rPr kumimoji="1" lang="ja-JP" altLang="en-US" sz="2400" dirty="0"/>
              <a:t>次の取引の決算整理仕訳を行いなさい。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なお、解答にあたっては、各勘定科目の使用は、借方・貸方の</a:t>
            </a:r>
            <a:endParaRPr lang="en-US" altLang="ja-JP" sz="2400" dirty="0"/>
          </a:p>
          <a:p>
            <a:r>
              <a:rPr lang="ja-JP" altLang="en-US" sz="2400" dirty="0"/>
              <a:t>　　中で一回ずつとすること。</a:t>
            </a:r>
            <a:endParaRPr lang="en-US" altLang="ja-JP" sz="2400" dirty="0"/>
          </a:p>
          <a:p>
            <a:r>
              <a:rPr lang="ja-JP" altLang="en-US" sz="2400" dirty="0"/>
              <a:t>　　　商品の期首棚卸高　</a:t>
            </a:r>
            <a:r>
              <a:rPr lang="en-US" altLang="ja-JP" sz="2400" dirty="0"/>
              <a:t>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商品の期末棚卸高</a:t>
            </a:r>
            <a:endParaRPr lang="en-US" altLang="ja-JP" sz="2400" dirty="0"/>
          </a:p>
          <a:p>
            <a:r>
              <a:rPr lang="ja-JP" altLang="en-US" sz="2400" dirty="0"/>
              <a:t>　　　　帳簿棚卸高</a:t>
            </a:r>
            <a:endParaRPr lang="en-US" altLang="ja-JP" sz="2400" dirty="0"/>
          </a:p>
          <a:p>
            <a:r>
              <a:rPr lang="ja-JP" altLang="en-US" sz="2400" dirty="0"/>
              <a:t>　　　　　数量　</a:t>
            </a:r>
            <a:r>
              <a:rPr lang="en-US" altLang="ja-JP" sz="2400" dirty="0"/>
              <a:t>80</a:t>
            </a:r>
            <a:r>
              <a:rPr lang="ja-JP" altLang="en-US" sz="2400" dirty="0"/>
              <a:t>個　　原価　</a:t>
            </a:r>
            <a:r>
              <a:rPr lang="en-US" altLang="ja-JP" sz="2400" dirty="0"/>
              <a:t>@20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　実地棚卸高</a:t>
            </a:r>
            <a:endParaRPr lang="en-US" altLang="ja-JP" sz="2400" dirty="0"/>
          </a:p>
          <a:p>
            <a:r>
              <a:rPr lang="ja-JP" altLang="en-US" sz="2400" dirty="0"/>
              <a:t>　　　　　数量　</a:t>
            </a:r>
            <a:r>
              <a:rPr lang="en-US" altLang="ja-JP" sz="2400" dirty="0"/>
              <a:t>79</a:t>
            </a:r>
            <a:r>
              <a:rPr lang="ja-JP" altLang="en-US" sz="2400" dirty="0"/>
              <a:t>個　　</a:t>
            </a:r>
            <a:endParaRPr lang="en-US" altLang="ja-JP" sz="2400" dirty="0"/>
          </a:p>
          <a:p>
            <a:r>
              <a:rPr lang="ja-JP" altLang="en-US" sz="2400" dirty="0"/>
              <a:t>　　　　うち</a:t>
            </a:r>
            <a:r>
              <a:rPr lang="en-US" altLang="ja-JP" sz="2400" dirty="0"/>
              <a:t>78</a:t>
            </a:r>
            <a:r>
              <a:rPr lang="ja-JP" altLang="en-US" sz="2400" dirty="0"/>
              <a:t>個の正味売却評価額　</a:t>
            </a:r>
            <a:r>
              <a:rPr lang="en-US" altLang="ja-JP" sz="2400" dirty="0"/>
              <a:t>@30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　　　</a:t>
            </a:r>
            <a:r>
              <a:rPr lang="en-US" altLang="ja-JP" sz="2400" dirty="0"/>
              <a:t>1</a:t>
            </a:r>
            <a:r>
              <a:rPr lang="ja-JP" altLang="en-US" sz="2400" dirty="0"/>
              <a:t>個の正味売却価額　　  </a:t>
            </a:r>
            <a:r>
              <a:rPr lang="en-US" altLang="ja-JP" sz="2400" dirty="0"/>
              <a:t>@10</a:t>
            </a:r>
            <a:r>
              <a:rPr lang="ja-JP" altLang="en-US" sz="2400" dirty="0"/>
              <a:t>円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463373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463373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361363" y="5149768"/>
            <a:ext cx="6993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繰越商品　　</a:t>
            </a:r>
            <a:r>
              <a:rPr lang="en-US" altLang="ja-JP" sz="2800" dirty="0"/>
              <a:t>1,600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仕入　        </a:t>
            </a:r>
            <a:r>
              <a:rPr lang="en-US" altLang="ja-JP" sz="2800" dirty="0"/>
              <a:t>1,600</a:t>
            </a:r>
          </a:p>
          <a:p>
            <a:r>
              <a:rPr kumimoji="1" lang="ja-JP" altLang="en-US" sz="2800" dirty="0"/>
              <a:t>棚卸減耗損　　 </a:t>
            </a:r>
            <a:r>
              <a:rPr kumimoji="1" lang="en-US" altLang="ja-JP" sz="2800" dirty="0"/>
              <a:t>20</a:t>
            </a:r>
            <a:r>
              <a:rPr kumimoji="1" lang="ja-JP" altLang="en-US" sz="2800" dirty="0"/>
              <a:t>　　  繰越商品         </a:t>
            </a:r>
            <a:r>
              <a:rPr kumimoji="1" lang="en-US" altLang="ja-JP" sz="2800" dirty="0"/>
              <a:t>30</a:t>
            </a:r>
          </a:p>
          <a:p>
            <a:r>
              <a:rPr lang="ja-JP" altLang="en-US" sz="2800" dirty="0"/>
              <a:t>商品評価損　    </a:t>
            </a:r>
            <a:r>
              <a:rPr lang="en-US" altLang="ja-JP" sz="2800" dirty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042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966</Words>
  <Application>Microsoft Office PowerPoint</Application>
  <PresentationFormat>ワイド画面</PresentationFormat>
  <Paragraphs>105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150</cp:revision>
  <dcterms:created xsi:type="dcterms:W3CDTF">2023-10-19T04:21:29Z</dcterms:created>
  <dcterms:modified xsi:type="dcterms:W3CDTF">2023-11-16T07:49:49Z</dcterms:modified>
</cp:coreProperties>
</file>