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4" r:id="rId18"/>
    <p:sldId id="273"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518975" y="1682340"/>
            <a:ext cx="9355017" cy="1569660"/>
          </a:xfrm>
          <a:prstGeom prst="rect">
            <a:avLst/>
          </a:prstGeom>
          <a:noFill/>
        </p:spPr>
        <p:txBody>
          <a:bodyPr wrap="square" rtlCol="0">
            <a:spAutoFit/>
          </a:bodyPr>
          <a:lstStyle/>
          <a:p>
            <a:r>
              <a:rPr kumimoji="1" lang="ja-JP" altLang="en-US" sz="2400" dirty="0"/>
              <a:t>問</a:t>
            </a:r>
            <a:r>
              <a:rPr lang="en-US" altLang="ja-JP" sz="2400" dirty="0"/>
              <a:t>56</a:t>
            </a:r>
            <a:r>
              <a:rPr kumimoji="1" lang="en-US" altLang="ja-JP" sz="2400" dirty="0"/>
              <a:t>.</a:t>
            </a:r>
            <a:r>
              <a:rPr kumimoji="1" lang="ja-JP" altLang="en-US" sz="2400" dirty="0"/>
              <a:t>建物（取得原価</a:t>
            </a:r>
            <a:r>
              <a:rPr kumimoji="1" lang="en-US" altLang="ja-JP" sz="2400" dirty="0"/>
              <a:t>600</a:t>
            </a:r>
            <a:r>
              <a:rPr kumimoji="1" lang="ja-JP" altLang="en-US" sz="2400" dirty="0"/>
              <a:t>円、減価償却累計額</a:t>
            </a:r>
            <a:r>
              <a:rPr kumimoji="1" lang="en-US" altLang="ja-JP" sz="2400" dirty="0"/>
              <a:t>300</a:t>
            </a:r>
            <a:r>
              <a:rPr kumimoji="1" lang="ja-JP" altLang="en-US" sz="2400" dirty="0"/>
              <a:t>円）が火災で</a:t>
            </a:r>
            <a:endParaRPr kumimoji="1" lang="en-US" altLang="ja-JP" sz="2400" dirty="0"/>
          </a:p>
          <a:p>
            <a:r>
              <a:rPr lang="ja-JP" altLang="en-US" sz="2400" dirty="0"/>
              <a:t>　　焼失した。この建物には火災保険</a:t>
            </a:r>
            <a:r>
              <a:rPr lang="en-US" altLang="ja-JP" sz="2400" dirty="0"/>
              <a:t>500</a:t>
            </a:r>
            <a:r>
              <a:rPr lang="ja-JP" altLang="en-US" sz="2400" dirty="0"/>
              <a:t>円が掛けられていたので、</a:t>
            </a:r>
            <a:endParaRPr lang="en-US" altLang="ja-JP" sz="2400" dirty="0"/>
          </a:p>
          <a:p>
            <a:r>
              <a:rPr lang="ja-JP" altLang="en-US" sz="2400" dirty="0"/>
              <a:t>　　当期の減価償却費</a:t>
            </a:r>
            <a:r>
              <a:rPr lang="en-US" altLang="ja-JP" sz="2400" dirty="0"/>
              <a:t>60</a:t>
            </a:r>
            <a:r>
              <a:rPr lang="ja-JP" altLang="en-US" sz="2400" dirty="0"/>
              <a:t>円を計上するとともに、保険会社に</a:t>
            </a:r>
            <a:endParaRPr lang="en-US" altLang="ja-JP" sz="2400" dirty="0"/>
          </a:p>
          <a:p>
            <a:r>
              <a:rPr lang="ja-JP" altLang="en-US" sz="2400" dirty="0"/>
              <a:t>　　保険金の支払いを直ちに請求した。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452069" y="32674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533753" y="32674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00589" y="3790665"/>
            <a:ext cx="8088923" cy="1384995"/>
          </a:xfrm>
          <a:prstGeom prst="rect">
            <a:avLst/>
          </a:prstGeom>
          <a:noFill/>
        </p:spPr>
        <p:txBody>
          <a:bodyPr wrap="square" rtlCol="0">
            <a:spAutoFit/>
          </a:bodyPr>
          <a:lstStyle/>
          <a:p>
            <a:r>
              <a:rPr kumimoji="1" lang="ja-JP" altLang="en-US" sz="2800" dirty="0"/>
              <a:t>建物減価償却累計額　</a:t>
            </a:r>
            <a:r>
              <a:rPr kumimoji="1" lang="en-US" altLang="ja-JP" sz="2800" dirty="0"/>
              <a:t>300</a:t>
            </a:r>
            <a:r>
              <a:rPr lang="ja-JP" altLang="en-US" sz="2800" dirty="0"/>
              <a:t>　</a:t>
            </a:r>
            <a:r>
              <a:rPr lang="en-US" altLang="ja-JP" sz="2800" dirty="0"/>
              <a:t>/</a:t>
            </a:r>
            <a:r>
              <a:rPr lang="ja-JP" altLang="en-US" sz="2800" dirty="0"/>
              <a:t>　建物　</a:t>
            </a:r>
            <a:r>
              <a:rPr lang="en-US" altLang="ja-JP" sz="2800" dirty="0"/>
              <a:t>600</a:t>
            </a:r>
          </a:p>
          <a:p>
            <a:r>
              <a:rPr kumimoji="1" lang="ja-JP" altLang="en-US" sz="2800" dirty="0"/>
              <a:t>減価償却費　　　　　  </a:t>
            </a:r>
            <a:r>
              <a:rPr lang="en-US" altLang="ja-JP" sz="2800" dirty="0"/>
              <a:t>60</a:t>
            </a:r>
          </a:p>
          <a:p>
            <a:r>
              <a:rPr kumimoji="1" lang="ja-JP" altLang="en-US" sz="2800" dirty="0"/>
              <a:t>未決算　　　　　　　</a:t>
            </a:r>
            <a:r>
              <a:rPr kumimoji="1" lang="en-US" altLang="ja-JP" sz="2800" dirty="0"/>
              <a:t>240</a:t>
            </a:r>
            <a:endParaRPr kumimoji="1" lang="ja-JP" altLang="en-US" sz="2800" dirty="0"/>
          </a:p>
        </p:txBody>
      </p:sp>
    </p:spTree>
    <p:extLst>
      <p:ext uri="{BB962C8B-B14F-4D97-AF65-F5344CB8AC3E}">
        <p14:creationId xmlns:p14="http://schemas.microsoft.com/office/powerpoint/2010/main" val="10895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1661109"/>
            <a:ext cx="9654793" cy="1938992"/>
          </a:xfrm>
          <a:prstGeom prst="rect">
            <a:avLst/>
          </a:prstGeom>
          <a:noFill/>
        </p:spPr>
        <p:txBody>
          <a:bodyPr wrap="square" rtlCol="0">
            <a:spAutoFit/>
          </a:bodyPr>
          <a:lstStyle/>
          <a:p>
            <a:r>
              <a:rPr kumimoji="1" lang="ja-JP" altLang="en-US" sz="2400" dirty="0"/>
              <a:t>問</a:t>
            </a:r>
            <a:r>
              <a:rPr kumimoji="1" lang="en-US" altLang="ja-JP" sz="2400" dirty="0"/>
              <a:t>66.</a:t>
            </a:r>
            <a:r>
              <a:rPr kumimoji="1" lang="ja-JP" altLang="en-US" sz="2400" dirty="0"/>
              <a:t>次の取引の決算整理仕訳を行いなさい。</a:t>
            </a:r>
            <a:endParaRPr kumimoji="1" lang="en-US" altLang="ja-JP" sz="2400" dirty="0"/>
          </a:p>
          <a:p>
            <a:r>
              <a:rPr lang="en-US" altLang="ja-JP" sz="2400" dirty="0"/>
              <a:t>       </a:t>
            </a:r>
            <a:r>
              <a:rPr kumimoji="1" lang="ja-JP" altLang="en-US" sz="2400" dirty="0"/>
              <a:t>リース契約は、当期</a:t>
            </a:r>
            <a:r>
              <a:rPr kumimoji="1" lang="en-US" altLang="ja-JP" sz="2400" dirty="0"/>
              <a:t>8</a:t>
            </a:r>
            <a:r>
              <a:rPr kumimoji="1" lang="ja-JP" altLang="en-US" sz="2400" dirty="0"/>
              <a:t>月</a:t>
            </a:r>
            <a:r>
              <a:rPr kumimoji="1" lang="en-US" altLang="ja-JP" sz="2400" dirty="0"/>
              <a:t>1</a:t>
            </a:r>
            <a:r>
              <a:rPr kumimoji="1" lang="ja-JP" altLang="en-US" sz="2400" dirty="0"/>
              <a:t>日に締結しており、契約条件から</a:t>
            </a:r>
            <a:endParaRPr kumimoji="1" lang="en-US" altLang="ja-JP" sz="2400" dirty="0"/>
          </a:p>
          <a:p>
            <a:r>
              <a:rPr lang="ja-JP" altLang="en-US" sz="2400" dirty="0"/>
              <a:t>　　オペレーティング・リース取引と判断された。リース期間は</a:t>
            </a:r>
            <a:endParaRPr lang="en-US" altLang="ja-JP" sz="2400" dirty="0"/>
          </a:p>
          <a:p>
            <a:r>
              <a:rPr lang="ja-JP" altLang="en-US" sz="2400" dirty="0"/>
              <a:t>　　</a:t>
            </a:r>
            <a:r>
              <a:rPr lang="en-US" altLang="ja-JP" sz="2400" dirty="0"/>
              <a:t>5</a:t>
            </a:r>
            <a:r>
              <a:rPr lang="ja-JP" altLang="en-US" sz="2400" dirty="0"/>
              <a:t>年間、リース料は総額</a:t>
            </a:r>
            <a:r>
              <a:rPr lang="en-US" altLang="ja-JP" sz="2400" dirty="0"/>
              <a:t>1,200</a:t>
            </a:r>
            <a:r>
              <a:rPr lang="ja-JP" altLang="en-US" sz="2400" dirty="0"/>
              <a:t>円、毎年</a:t>
            </a:r>
            <a:r>
              <a:rPr lang="en-US" altLang="ja-JP" sz="2400" dirty="0"/>
              <a:t>8</a:t>
            </a:r>
            <a:r>
              <a:rPr lang="ja-JP" altLang="en-US" sz="2400" dirty="0"/>
              <a:t>月</a:t>
            </a:r>
            <a:r>
              <a:rPr lang="en-US" altLang="ja-JP" sz="2400" dirty="0"/>
              <a:t>1</a:t>
            </a:r>
            <a:r>
              <a:rPr lang="ja-JP" altLang="en-US" sz="2400" dirty="0"/>
              <a:t>日に</a:t>
            </a:r>
            <a:r>
              <a:rPr lang="en-US" altLang="ja-JP" sz="2400" dirty="0"/>
              <a:t>240</a:t>
            </a:r>
            <a:r>
              <a:rPr lang="ja-JP" altLang="en-US" sz="2400" dirty="0"/>
              <a:t>円を前払いで</a:t>
            </a:r>
            <a:endParaRPr lang="en-US" altLang="ja-JP" sz="2400" dirty="0"/>
          </a:p>
          <a:p>
            <a:r>
              <a:rPr lang="ja-JP" altLang="en-US" sz="2400" dirty="0"/>
              <a:t>　　支払うものとする。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88394" y="357354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70078" y="357354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696936" y="4096767"/>
            <a:ext cx="7793543" cy="523220"/>
          </a:xfrm>
          <a:prstGeom prst="rect">
            <a:avLst/>
          </a:prstGeom>
          <a:noFill/>
        </p:spPr>
        <p:txBody>
          <a:bodyPr wrap="square" rtlCol="0">
            <a:spAutoFit/>
          </a:bodyPr>
          <a:lstStyle/>
          <a:p>
            <a:r>
              <a:rPr lang="ja-JP" altLang="en-US" sz="2800" dirty="0"/>
              <a:t>前払リース料　</a:t>
            </a:r>
            <a:r>
              <a:rPr lang="en-US" altLang="ja-JP" sz="2800" dirty="0"/>
              <a:t>80</a:t>
            </a:r>
            <a:r>
              <a:rPr lang="ja-JP" altLang="en-US" sz="2800" dirty="0"/>
              <a:t>　</a:t>
            </a:r>
            <a:r>
              <a:rPr lang="en-US" altLang="ja-JP" sz="2800" dirty="0"/>
              <a:t>/</a:t>
            </a:r>
            <a:r>
              <a:rPr lang="ja-JP" altLang="en-US" sz="2800" dirty="0"/>
              <a:t>　支払リース料　</a:t>
            </a:r>
            <a:r>
              <a:rPr lang="en-US" altLang="ja-JP" sz="2800" dirty="0"/>
              <a:t>80</a:t>
            </a:r>
          </a:p>
        </p:txBody>
      </p:sp>
      <p:sp>
        <p:nvSpPr>
          <p:cNvPr id="3" name="テキスト ボックス 2">
            <a:extLst>
              <a:ext uri="{FF2B5EF4-FFF2-40B4-BE49-F238E27FC236}">
                <a16:creationId xmlns:a16="http://schemas.microsoft.com/office/drawing/2014/main" id="{0874283A-A45C-F709-29B2-78B83F8EFA1C}"/>
              </a:ext>
            </a:extLst>
          </p:cNvPr>
          <p:cNvSpPr txBox="1"/>
          <p:nvPr/>
        </p:nvSpPr>
        <p:spPr>
          <a:xfrm>
            <a:off x="2264856" y="4878228"/>
            <a:ext cx="7793543" cy="954107"/>
          </a:xfrm>
          <a:prstGeom prst="rect">
            <a:avLst/>
          </a:prstGeom>
          <a:noFill/>
        </p:spPr>
        <p:txBody>
          <a:bodyPr wrap="square" rtlCol="0">
            <a:spAutoFit/>
          </a:bodyPr>
          <a:lstStyle/>
          <a:p>
            <a:r>
              <a:rPr lang="ja-JP" altLang="en-US" sz="2800" dirty="0">
                <a:solidFill>
                  <a:srgbClr val="FF0000"/>
                </a:solidFill>
              </a:rPr>
              <a:t>翌期の前払分（</a:t>
            </a:r>
            <a:r>
              <a:rPr lang="en-US" altLang="ja-JP" sz="2800" dirty="0">
                <a:solidFill>
                  <a:srgbClr val="FF0000"/>
                </a:solidFill>
              </a:rPr>
              <a:t>4</a:t>
            </a:r>
            <a:r>
              <a:rPr lang="ja-JP" altLang="en-US" sz="2800" dirty="0">
                <a:solidFill>
                  <a:srgbClr val="FF0000"/>
                </a:solidFill>
              </a:rPr>
              <a:t>月から</a:t>
            </a:r>
            <a:r>
              <a:rPr lang="en-US" altLang="ja-JP" sz="2800" dirty="0">
                <a:solidFill>
                  <a:srgbClr val="FF0000"/>
                </a:solidFill>
              </a:rPr>
              <a:t>7</a:t>
            </a:r>
            <a:r>
              <a:rPr lang="ja-JP" altLang="en-US" sz="2800" dirty="0">
                <a:solidFill>
                  <a:srgbClr val="FF0000"/>
                </a:solidFill>
              </a:rPr>
              <a:t>月の</a:t>
            </a:r>
            <a:r>
              <a:rPr lang="en-US" altLang="ja-JP" sz="2800" dirty="0">
                <a:solidFill>
                  <a:srgbClr val="FF0000"/>
                </a:solidFill>
              </a:rPr>
              <a:t>4</a:t>
            </a:r>
            <a:r>
              <a:rPr lang="ja-JP" altLang="en-US" sz="2800" dirty="0">
                <a:solidFill>
                  <a:srgbClr val="FF0000"/>
                </a:solidFill>
              </a:rPr>
              <a:t>か月分）を計算</a:t>
            </a:r>
            <a:endParaRPr lang="en-US" altLang="ja-JP" sz="2800" dirty="0">
              <a:solidFill>
                <a:srgbClr val="FF0000"/>
              </a:solidFill>
            </a:endParaRPr>
          </a:p>
          <a:p>
            <a:pPr algn="ctr"/>
            <a:r>
              <a:rPr lang="en-US" altLang="ja-JP" sz="2800" dirty="0">
                <a:solidFill>
                  <a:srgbClr val="FF0000"/>
                </a:solidFill>
              </a:rPr>
              <a:t>240/12×4=80</a:t>
            </a:r>
          </a:p>
        </p:txBody>
      </p:sp>
    </p:spTree>
    <p:extLst>
      <p:ext uri="{BB962C8B-B14F-4D97-AF65-F5344CB8AC3E}">
        <p14:creationId xmlns:p14="http://schemas.microsoft.com/office/powerpoint/2010/main" val="191120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1774212"/>
            <a:ext cx="9654793" cy="2308324"/>
          </a:xfrm>
          <a:prstGeom prst="rect">
            <a:avLst/>
          </a:prstGeom>
          <a:noFill/>
        </p:spPr>
        <p:txBody>
          <a:bodyPr wrap="square" rtlCol="0">
            <a:spAutoFit/>
          </a:bodyPr>
          <a:lstStyle/>
          <a:p>
            <a:r>
              <a:rPr kumimoji="1" lang="ja-JP" altLang="en-US" sz="2400" dirty="0"/>
              <a:t>問</a:t>
            </a:r>
            <a:r>
              <a:rPr kumimoji="1" lang="en-US" altLang="ja-JP" sz="2400" dirty="0"/>
              <a:t>67.</a:t>
            </a:r>
            <a:r>
              <a:rPr kumimoji="1" lang="ja-JP" altLang="en-US" sz="2400" dirty="0"/>
              <a:t> 当社は、当期首に次の条件でコピー機のリース契約を結んだ。</a:t>
            </a:r>
            <a:endParaRPr kumimoji="1" lang="en-US" altLang="ja-JP" sz="2400" dirty="0"/>
          </a:p>
          <a:p>
            <a:r>
              <a:rPr lang="en-US" altLang="ja-JP" sz="2400" dirty="0"/>
              <a:t>       </a:t>
            </a:r>
            <a:r>
              <a:rPr lang="ja-JP" altLang="en-US" sz="2400" dirty="0"/>
              <a:t>リース契約はファイナンス・リース取引であり、利子込み法を</a:t>
            </a:r>
            <a:endParaRPr kumimoji="1" lang="en-US" altLang="ja-JP" sz="2400" dirty="0"/>
          </a:p>
          <a:p>
            <a:r>
              <a:rPr lang="ja-JP" altLang="en-US" sz="2400" dirty="0"/>
              <a:t>　　採用している。</a:t>
            </a:r>
            <a:endParaRPr lang="en-US" altLang="ja-JP" sz="2400" dirty="0"/>
          </a:p>
          <a:p>
            <a:r>
              <a:rPr lang="ja-JP" altLang="en-US" sz="2400" dirty="0"/>
              <a:t>　　　リース期間　</a:t>
            </a:r>
            <a:r>
              <a:rPr lang="en-US" altLang="ja-JP" sz="2400" dirty="0"/>
              <a:t>5</a:t>
            </a:r>
            <a:r>
              <a:rPr lang="ja-JP" altLang="en-US" sz="2400" dirty="0"/>
              <a:t>年間</a:t>
            </a:r>
            <a:endParaRPr lang="en-US" altLang="ja-JP" sz="2400" dirty="0"/>
          </a:p>
          <a:p>
            <a:r>
              <a:rPr lang="ja-JP" altLang="en-US" sz="2400" dirty="0"/>
              <a:t>　　　リース料　　年額</a:t>
            </a:r>
            <a:r>
              <a:rPr lang="en-US" altLang="ja-JP" sz="2400" dirty="0"/>
              <a:t>100</a:t>
            </a:r>
            <a:r>
              <a:rPr lang="ja-JP" altLang="en-US" sz="2400" dirty="0"/>
              <a:t>円（毎年</a:t>
            </a:r>
            <a:r>
              <a:rPr lang="en-US" altLang="ja-JP" sz="2400" dirty="0"/>
              <a:t>3</a:t>
            </a:r>
            <a:r>
              <a:rPr lang="ja-JP" altLang="en-US" sz="2400" dirty="0"/>
              <a:t>月末払い）</a:t>
            </a:r>
            <a:endParaRPr lang="en-US" altLang="ja-JP" sz="2400" dirty="0"/>
          </a:p>
          <a:p>
            <a:r>
              <a:rPr lang="ja-JP" altLang="en-US" sz="2400" dirty="0"/>
              <a:t>　　　リース資産　</a:t>
            </a:r>
            <a:r>
              <a:rPr lang="en-US" altLang="ja-JP" sz="2400" dirty="0"/>
              <a:t>400</a:t>
            </a:r>
            <a:r>
              <a:rPr lang="ja-JP" altLang="en-US" sz="2400" dirty="0"/>
              <a:t>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418044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418044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87372" y="4703668"/>
            <a:ext cx="7723204" cy="523220"/>
          </a:xfrm>
          <a:prstGeom prst="rect">
            <a:avLst/>
          </a:prstGeom>
          <a:noFill/>
        </p:spPr>
        <p:txBody>
          <a:bodyPr wrap="square" rtlCol="0">
            <a:spAutoFit/>
          </a:bodyPr>
          <a:lstStyle/>
          <a:p>
            <a:r>
              <a:rPr lang="ja-JP" altLang="en-US" sz="2800" dirty="0"/>
              <a:t>リース資産　</a:t>
            </a:r>
            <a:r>
              <a:rPr lang="en-US" altLang="ja-JP" sz="2800" dirty="0"/>
              <a:t>500</a:t>
            </a:r>
            <a:r>
              <a:rPr lang="ja-JP" altLang="en-US" sz="2800" dirty="0"/>
              <a:t>　</a:t>
            </a:r>
            <a:r>
              <a:rPr lang="en-US" altLang="ja-JP" sz="2800" dirty="0"/>
              <a:t>/</a:t>
            </a:r>
            <a:r>
              <a:rPr lang="ja-JP" altLang="en-US" sz="2800" dirty="0"/>
              <a:t>　リース債務　</a:t>
            </a:r>
            <a:r>
              <a:rPr lang="en-US" altLang="ja-JP" sz="2800" dirty="0"/>
              <a:t>500</a:t>
            </a:r>
          </a:p>
        </p:txBody>
      </p:sp>
    </p:spTree>
    <p:extLst>
      <p:ext uri="{BB962C8B-B14F-4D97-AF65-F5344CB8AC3E}">
        <p14:creationId xmlns:p14="http://schemas.microsoft.com/office/powerpoint/2010/main" val="400096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427733"/>
            <a:ext cx="9654793" cy="4154984"/>
          </a:xfrm>
          <a:prstGeom prst="rect">
            <a:avLst/>
          </a:prstGeom>
          <a:noFill/>
        </p:spPr>
        <p:txBody>
          <a:bodyPr wrap="square" rtlCol="0">
            <a:spAutoFit/>
          </a:bodyPr>
          <a:lstStyle/>
          <a:p>
            <a:r>
              <a:rPr kumimoji="1" lang="ja-JP" altLang="en-US" sz="2400" dirty="0"/>
              <a:t>問</a:t>
            </a:r>
            <a:r>
              <a:rPr kumimoji="1" lang="en-US" altLang="ja-JP" sz="2400" dirty="0"/>
              <a:t>68.</a:t>
            </a:r>
            <a:r>
              <a:rPr kumimoji="1" lang="ja-JP" altLang="en-US" sz="2400" dirty="0"/>
              <a:t>下記のリース契約について、本日</a:t>
            </a:r>
            <a:r>
              <a:rPr kumimoji="1" lang="en-US" altLang="ja-JP" sz="2400" dirty="0"/>
              <a:t>3</a:t>
            </a:r>
            <a:r>
              <a:rPr kumimoji="1" lang="ja-JP" altLang="en-US" sz="2400" dirty="0"/>
              <a:t>月</a:t>
            </a:r>
            <a:r>
              <a:rPr kumimoji="1" lang="en-US" altLang="ja-JP" sz="2400" dirty="0"/>
              <a:t>31</a:t>
            </a:r>
            <a:r>
              <a:rPr kumimoji="1" lang="ja-JP" altLang="en-US" sz="2400" dirty="0"/>
              <a:t>日に第一回目のリース料</a:t>
            </a:r>
            <a:endParaRPr kumimoji="1" lang="en-US" altLang="ja-JP" sz="2400" dirty="0"/>
          </a:p>
          <a:p>
            <a:r>
              <a:rPr lang="ja-JP" altLang="en-US" sz="2400" dirty="0"/>
              <a:t>　　を小切手を振り出して支払った。また、本日決算日にあたり、</a:t>
            </a:r>
            <a:endParaRPr lang="en-US" altLang="ja-JP" sz="2400" dirty="0"/>
          </a:p>
          <a:p>
            <a:r>
              <a:rPr lang="ja-JP" altLang="en-US" sz="2400" dirty="0"/>
              <a:t>　　コピー機（耐用年数</a:t>
            </a:r>
            <a:r>
              <a:rPr lang="en-US" altLang="ja-JP" sz="2400" dirty="0"/>
              <a:t>5</a:t>
            </a:r>
            <a:r>
              <a:rPr lang="ja-JP" altLang="en-US" sz="2400" dirty="0"/>
              <a:t>年、残存価額ゼロ、定額法）の減価償却を</a:t>
            </a:r>
            <a:endParaRPr lang="en-US" altLang="ja-JP" sz="2400" dirty="0"/>
          </a:p>
          <a:p>
            <a:r>
              <a:rPr lang="ja-JP" altLang="en-US" sz="2400" dirty="0"/>
              <a:t>　　行う。</a:t>
            </a:r>
            <a:endParaRPr lang="en-US" altLang="ja-JP" sz="2400" dirty="0"/>
          </a:p>
          <a:p>
            <a:r>
              <a:rPr lang="ja-JP" altLang="en-US" sz="2400" dirty="0"/>
              <a:t>　　（リース契約）</a:t>
            </a:r>
            <a:endParaRPr lang="en-US" altLang="ja-JP" sz="2400" dirty="0"/>
          </a:p>
          <a:p>
            <a:r>
              <a:rPr lang="ja-JP" altLang="en-US" sz="2400" dirty="0"/>
              <a:t>　　</a:t>
            </a:r>
            <a:r>
              <a:rPr kumimoji="1" lang="ja-JP" altLang="en-US" sz="2400" dirty="0"/>
              <a:t>当社は、当期首に次の条件でコピー機のリース契約を結んだ。</a:t>
            </a:r>
            <a:endParaRPr kumimoji="1" lang="en-US" altLang="ja-JP" sz="2400" dirty="0"/>
          </a:p>
          <a:p>
            <a:r>
              <a:rPr lang="en-US" altLang="ja-JP" sz="2400" dirty="0"/>
              <a:t>       </a:t>
            </a:r>
            <a:r>
              <a:rPr lang="ja-JP" altLang="en-US" sz="2400" dirty="0"/>
              <a:t>リース契約はファイナンス・リース取引であり、利子込み法を</a:t>
            </a:r>
            <a:endParaRPr kumimoji="1" lang="en-US" altLang="ja-JP" sz="2400" dirty="0"/>
          </a:p>
          <a:p>
            <a:r>
              <a:rPr lang="ja-JP" altLang="en-US" sz="2400" dirty="0"/>
              <a:t>　　採用している。</a:t>
            </a:r>
            <a:endParaRPr lang="en-US" altLang="ja-JP" sz="2400" dirty="0"/>
          </a:p>
          <a:p>
            <a:r>
              <a:rPr lang="ja-JP" altLang="en-US" sz="2400" dirty="0"/>
              <a:t>　　　リース期間　</a:t>
            </a:r>
            <a:r>
              <a:rPr lang="en-US" altLang="ja-JP" sz="2400" dirty="0"/>
              <a:t>5</a:t>
            </a:r>
            <a:r>
              <a:rPr lang="ja-JP" altLang="en-US" sz="2400" dirty="0"/>
              <a:t>年間</a:t>
            </a:r>
            <a:endParaRPr lang="en-US" altLang="ja-JP" sz="2400" dirty="0"/>
          </a:p>
          <a:p>
            <a:r>
              <a:rPr lang="ja-JP" altLang="en-US" sz="2400" dirty="0"/>
              <a:t>　　　リース料　　年額</a:t>
            </a:r>
            <a:r>
              <a:rPr lang="en-US" altLang="ja-JP" sz="2400" dirty="0"/>
              <a:t>100</a:t>
            </a:r>
            <a:r>
              <a:rPr lang="ja-JP" altLang="en-US" sz="2400" dirty="0"/>
              <a:t>円（毎年</a:t>
            </a:r>
            <a:r>
              <a:rPr lang="en-US" altLang="ja-JP" sz="2400" dirty="0"/>
              <a:t>3</a:t>
            </a:r>
            <a:r>
              <a:rPr lang="ja-JP" altLang="en-US" sz="2400" dirty="0"/>
              <a:t>月末払い）</a:t>
            </a:r>
            <a:endParaRPr lang="en-US" altLang="ja-JP" sz="2400" dirty="0"/>
          </a:p>
          <a:p>
            <a:r>
              <a:rPr lang="ja-JP" altLang="en-US" sz="2400" dirty="0"/>
              <a:t>　　　リース資産　</a:t>
            </a:r>
            <a:r>
              <a:rPr lang="en-US" altLang="ja-JP" sz="2400" dirty="0"/>
              <a:t>400</a:t>
            </a:r>
            <a:r>
              <a:rPr lang="ja-JP" altLang="en-US" sz="2400" dirty="0"/>
              <a:t>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465272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465272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87372" y="5175941"/>
            <a:ext cx="7723204" cy="954107"/>
          </a:xfrm>
          <a:prstGeom prst="rect">
            <a:avLst/>
          </a:prstGeom>
          <a:noFill/>
        </p:spPr>
        <p:txBody>
          <a:bodyPr wrap="square" rtlCol="0">
            <a:spAutoFit/>
          </a:bodyPr>
          <a:lstStyle/>
          <a:p>
            <a:r>
              <a:rPr lang="ja-JP" altLang="en-US" sz="2800" dirty="0"/>
              <a:t>リース債務　</a:t>
            </a:r>
            <a:r>
              <a:rPr lang="en-US" altLang="ja-JP" sz="2800" dirty="0"/>
              <a:t>100</a:t>
            </a:r>
            <a:r>
              <a:rPr lang="ja-JP" altLang="en-US" sz="2800" dirty="0"/>
              <a:t>　</a:t>
            </a:r>
            <a:r>
              <a:rPr lang="en-US" altLang="ja-JP" sz="2800" dirty="0"/>
              <a:t>/</a:t>
            </a:r>
            <a:r>
              <a:rPr lang="ja-JP" altLang="en-US" sz="2800" dirty="0"/>
              <a:t>　当座預金　          </a:t>
            </a:r>
            <a:r>
              <a:rPr lang="en-US" altLang="ja-JP" sz="2800" dirty="0"/>
              <a:t>100</a:t>
            </a:r>
          </a:p>
          <a:p>
            <a:r>
              <a:rPr lang="ja-JP" altLang="en-US" sz="2800" dirty="0"/>
              <a:t>減価償却費　</a:t>
            </a:r>
            <a:r>
              <a:rPr lang="en-US" altLang="ja-JP" sz="2800" dirty="0"/>
              <a:t>100</a:t>
            </a:r>
            <a:r>
              <a:rPr lang="ja-JP" altLang="en-US" sz="2800" dirty="0"/>
              <a:t>　　  減価償却累計額　</a:t>
            </a:r>
            <a:r>
              <a:rPr lang="en-US" altLang="ja-JP" sz="2800" dirty="0"/>
              <a:t>100</a:t>
            </a:r>
          </a:p>
        </p:txBody>
      </p:sp>
    </p:spTree>
    <p:extLst>
      <p:ext uri="{BB962C8B-B14F-4D97-AF65-F5344CB8AC3E}">
        <p14:creationId xmlns:p14="http://schemas.microsoft.com/office/powerpoint/2010/main" val="60667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1774212"/>
            <a:ext cx="9654793" cy="2308324"/>
          </a:xfrm>
          <a:prstGeom prst="rect">
            <a:avLst/>
          </a:prstGeom>
          <a:noFill/>
        </p:spPr>
        <p:txBody>
          <a:bodyPr wrap="square" rtlCol="0">
            <a:spAutoFit/>
          </a:bodyPr>
          <a:lstStyle/>
          <a:p>
            <a:r>
              <a:rPr kumimoji="1" lang="ja-JP" altLang="en-US" sz="2400" dirty="0"/>
              <a:t>問</a:t>
            </a:r>
            <a:r>
              <a:rPr kumimoji="1" lang="en-US" altLang="ja-JP" sz="2400" dirty="0"/>
              <a:t>69.</a:t>
            </a:r>
            <a:r>
              <a:rPr kumimoji="1" lang="ja-JP" altLang="en-US" sz="2400" dirty="0"/>
              <a:t> 当社は、当期首に次の条件でコピー機のリース契約を結んだ。</a:t>
            </a:r>
            <a:endParaRPr kumimoji="1" lang="en-US" altLang="ja-JP" sz="2400" dirty="0"/>
          </a:p>
          <a:p>
            <a:r>
              <a:rPr lang="en-US" altLang="ja-JP" sz="2400" dirty="0"/>
              <a:t>       </a:t>
            </a:r>
            <a:r>
              <a:rPr lang="ja-JP" altLang="en-US" sz="2400" dirty="0"/>
              <a:t>リース契約はファイナンス・リース取引であり、利子抜き法を</a:t>
            </a:r>
            <a:endParaRPr kumimoji="1" lang="en-US" altLang="ja-JP" sz="2400" dirty="0"/>
          </a:p>
          <a:p>
            <a:r>
              <a:rPr lang="ja-JP" altLang="en-US" sz="2400" dirty="0"/>
              <a:t>　　採用している。</a:t>
            </a:r>
            <a:endParaRPr lang="en-US" altLang="ja-JP" sz="2400" dirty="0"/>
          </a:p>
          <a:p>
            <a:r>
              <a:rPr lang="ja-JP" altLang="en-US" sz="2400" dirty="0"/>
              <a:t>　　　リース期間　</a:t>
            </a:r>
            <a:r>
              <a:rPr lang="en-US" altLang="ja-JP" sz="2400" dirty="0"/>
              <a:t>5</a:t>
            </a:r>
            <a:r>
              <a:rPr lang="ja-JP" altLang="en-US" sz="2400" dirty="0"/>
              <a:t>年間</a:t>
            </a:r>
            <a:endParaRPr lang="en-US" altLang="ja-JP" sz="2400" dirty="0"/>
          </a:p>
          <a:p>
            <a:r>
              <a:rPr lang="ja-JP" altLang="en-US" sz="2400" dirty="0"/>
              <a:t>　　　リース料　　年額</a:t>
            </a:r>
            <a:r>
              <a:rPr lang="en-US" altLang="ja-JP" sz="2400" dirty="0"/>
              <a:t>100</a:t>
            </a:r>
            <a:r>
              <a:rPr lang="ja-JP" altLang="en-US" sz="2400" dirty="0"/>
              <a:t>円（毎年</a:t>
            </a:r>
            <a:r>
              <a:rPr lang="en-US" altLang="ja-JP" sz="2400" dirty="0"/>
              <a:t>3</a:t>
            </a:r>
            <a:r>
              <a:rPr lang="ja-JP" altLang="en-US" sz="2400" dirty="0"/>
              <a:t>月末払い）</a:t>
            </a:r>
            <a:endParaRPr lang="en-US" altLang="ja-JP" sz="2400" dirty="0"/>
          </a:p>
          <a:p>
            <a:r>
              <a:rPr lang="ja-JP" altLang="en-US" sz="2400" dirty="0"/>
              <a:t>　　　リース資産　</a:t>
            </a:r>
            <a:r>
              <a:rPr lang="en-US" altLang="ja-JP" sz="2400" dirty="0"/>
              <a:t>400</a:t>
            </a:r>
            <a:r>
              <a:rPr lang="ja-JP" altLang="en-US" sz="2400" dirty="0"/>
              <a:t>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418044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418044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87372" y="4703668"/>
            <a:ext cx="7723204" cy="523220"/>
          </a:xfrm>
          <a:prstGeom prst="rect">
            <a:avLst/>
          </a:prstGeom>
          <a:noFill/>
        </p:spPr>
        <p:txBody>
          <a:bodyPr wrap="square" rtlCol="0">
            <a:spAutoFit/>
          </a:bodyPr>
          <a:lstStyle/>
          <a:p>
            <a:r>
              <a:rPr lang="ja-JP" altLang="en-US" sz="2800" dirty="0"/>
              <a:t>リース資産　</a:t>
            </a:r>
            <a:r>
              <a:rPr lang="en-US" altLang="ja-JP" sz="2800" dirty="0"/>
              <a:t>400</a:t>
            </a:r>
            <a:r>
              <a:rPr lang="ja-JP" altLang="en-US" sz="2800" dirty="0"/>
              <a:t>　</a:t>
            </a:r>
            <a:r>
              <a:rPr lang="en-US" altLang="ja-JP" sz="2800" dirty="0"/>
              <a:t>/</a:t>
            </a:r>
            <a:r>
              <a:rPr lang="ja-JP" altLang="en-US" sz="2800" dirty="0"/>
              <a:t>　リース債務　</a:t>
            </a:r>
            <a:r>
              <a:rPr lang="en-US" altLang="ja-JP" sz="2800" dirty="0"/>
              <a:t>400</a:t>
            </a:r>
          </a:p>
        </p:txBody>
      </p:sp>
    </p:spTree>
    <p:extLst>
      <p:ext uri="{BB962C8B-B14F-4D97-AF65-F5344CB8AC3E}">
        <p14:creationId xmlns:p14="http://schemas.microsoft.com/office/powerpoint/2010/main" val="144479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427733"/>
            <a:ext cx="9654793" cy="4154984"/>
          </a:xfrm>
          <a:prstGeom prst="rect">
            <a:avLst/>
          </a:prstGeom>
          <a:noFill/>
        </p:spPr>
        <p:txBody>
          <a:bodyPr wrap="square" rtlCol="0">
            <a:spAutoFit/>
          </a:bodyPr>
          <a:lstStyle/>
          <a:p>
            <a:r>
              <a:rPr kumimoji="1" lang="ja-JP" altLang="en-US" sz="2400" dirty="0"/>
              <a:t>問</a:t>
            </a:r>
            <a:r>
              <a:rPr lang="en-US" altLang="ja-JP" sz="2400" dirty="0"/>
              <a:t>70</a:t>
            </a:r>
            <a:r>
              <a:rPr kumimoji="1" lang="en-US" altLang="ja-JP" sz="2400" dirty="0"/>
              <a:t>.</a:t>
            </a:r>
            <a:r>
              <a:rPr kumimoji="1" lang="ja-JP" altLang="en-US" sz="2400" dirty="0"/>
              <a:t>下記のリース契約について、本日</a:t>
            </a:r>
            <a:r>
              <a:rPr kumimoji="1" lang="en-US" altLang="ja-JP" sz="2400" dirty="0"/>
              <a:t>3</a:t>
            </a:r>
            <a:r>
              <a:rPr kumimoji="1" lang="ja-JP" altLang="en-US" sz="2400" dirty="0"/>
              <a:t>月</a:t>
            </a:r>
            <a:r>
              <a:rPr kumimoji="1" lang="en-US" altLang="ja-JP" sz="2400" dirty="0"/>
              <a:t>31</a:t>
            </a:r>
            <a:r>
              <a:rPr kumimoji="1" lang="ja-JP" altLang="en-US" sz="2400" dirty="0"/>
              <a:t>日に第一回目のリース料</a:t>
            </a:r>
            <a:endParaRPr kumimoji="1" lang="en-US" altLang="ja-JP" sz="2400" dirty="0"/>
          </a:p>
          <a:p>
            <a:r>
              <a:rPr lang="ja-JP" altLang="en-US" sz="2400" dirty="0"/>
              <a:t>　　を小切手を振り出して支払った。また、本日決算日にあたり、</a:t>
            </a:r>
            <a:endParaRPr lang="en-US" altLang="ja-JP" sz="2400" dirty="0"/>
          </a:p>
          <a:p>
            <a:r>
              <a:rPr lang="ja-JP" altLang="en-US" sz="2400" dirty="0"/>
              <a:t>　　コピー機（耐用年数</a:t>
            </a:r>
            <a:r>
              <a:rPr lang="en-US" altLang="ja-JP" sz="2400" dirty="0"/>
              <a:t>5</a:t>
            </a:r>
            <a:r>
              <a:rPr lang="ja-JP" altLang="en-US" sz="2400" dirty="0"/>
              <a:t>年、残存価額ゼロ、定額法）の減価償却を</a:t>
            </a:r>
            <a:endParaRPr lang="en-US" altLang="ja-JP" sz="2400" dirty="0"/>
          </a:p>
          <a:p>
            <a:r>
              <a:rPr lang="ja-JP" altLang="en-US" sz="2400" dirty="0"/>
              <a:t>　　行う。</a:t>
            </a:r>
            <a:endParaRPr lang="en-US" altLang="ja-JP" sz="2400" dirty="0"/>
          </a:p>
          <a:p>
            <a:r>
              <a:rPr lang="ja-JP" altLang="en-US" sz="2400" dirty="0"/>
              <a:t>　　（リース契約）</a:t>
            </a:r>
            <a:endParaRPr lang="en-US" altLang="ja-JP" sz="2400" dirty="0"/>
          </a:p>
          <a:p>
            <a:r>
              <a:rPr lang="ja-JP" altLang="en-US" sz="2400" dirty="0"/>
              <a:t>　　</a:t>
            </a:r>
            <a:r>
              <a:rPr kumimoji="1" lang="ja-JP" altLang="en-US" sz="2400" dirty="0"/>
              <a:t>当社は、当期首に次の条件でコピー機のリース契約を結んだ。</a:t>
            </a:r>
            <a:endParaRPr kumimoji="1" lang="en-US" altLang="ja-JP" sz="2400" dirty="0"/>
          </a:p>
          <a:p>
            <a:r>
              <a:rPr lang="en-US" altLang="ja-JP" sz="2400" dirty="0"/>
              <a:t>       </a:t>
            </a:r>
            <a:r>
              <a:rPr lang="ja-JP" altLang="en-US" sz="2400" dirty="0"/>
              <a:t>リース契約はファイナンス・リース取引であり、利子抜き法を</a:t>
            </a:r>
            <a:endParaRPr kumimoji="1" lang="en-US" altLang="ja-JP" sz="2400" dirty="0"/>
          </a:p>
          <a:p>
            <a:r>
              <a:rPr lang="ja-JP" altLang="en-US" sz="2400" dirty="0"/>
              <a:t>　　採用している。</a:t>
            </a:r>
            <a:endParaRPr lang="en-US" altLang="ja-JP" sz="2400" dirty="0"/>
          </a:p>
          <a:p>
            <a:r>
              <a:rPr lang="ja-JP" altLang="en-US" sz="2400" dirty="0"/>
              <a:t>　　　リース期間　</a:t>
            </a:r>
            <a:r>
              <a:rPr lang="en-US" altLang="ja-JP" sz="2400" dirty="0"/>
              <a:t>5</a:t>
            </a:r>
            <a:r>
              <a:rPr lang="ja-JP" altLang="en-US" sz="2400" dirty="0"/>
              <a:t>年間</a:t>
            </a:r>
            <a:endParaRPr lang="en-US" altLang="ja-JP" sz="2400" dirty="0"/>
          </a:p>
          <a:p>
            <a:r>
              <a:rPr lang="ja-JP" altLang="en-US" sz="2400" dirty="0"/>
              <a:t>　　　リース料　　年額</a:t>
            </a:r>
            <a:r>
              <a:rPr lang="en-US" altLang="ja-JP" sz="2400" dirty="0"/>
              <a:t>100</a:t>
            </a:r>
            <a:r>
              <a:rPr lang="ja-JP" altLang="en-US" sz="2400" dirty="0"/>
              <a:t>円（毎年</a:t>
            </a:r>
            <a:r>
              <a:rPr lang="en-US" altLang="ja-JP" sz="2400" dirty="0"/>
              <a:t>3</a:t>
            </a:r>
            <a:r>
              <a:rPr lang="ja-JP" altLang="en-US" sz="2400" dirty="0"/>
              <a:t>月末払い）</a:t>
            </a:r>
            <a:endParaRPr lang="en-US" altLang="ja-JP" sz="2400" dirty="0"/>
          </a:p>
          <a:p>
            <a:r>
              <a:rPr lang="ja-JP" altLang="en-US" sz="2400" dirty="0"/>
              <a:t>　　　リース資産　</a:t>
            </a:r>
            <a:r>
              <a:rPr lang="en-US" altLang="ja-JP" sz="2400" dirty="0"/>
              <a:t>400</a:t>
            </a:r>
            <a:r>
              <a:rPr lang="ja-JP" altLang="en-US" sz="2400" dirty="0"/>
              <a:t>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458271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458271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98428" y="5045272"/>
            <a:ext cx="7723204" cy="1384995"/>
          </a:xfrm>
          <a:prstGeom prst="rect">
            <a:avLst/>
          </a:prstGeom>
          <a:noFill/>
        </p:spPr>
        <p:txBody>
          <a:bodyPr wrap="square" rtlCol="0">
            <a:spAutoFit/>
          </a:bodyPr>
          <a:lstStyle/>
          <a:p>
            <a:r>
              <a:rPr lang="ja-JP" altLang="en-US" sz="2800" dirty="0"/>
              <a:t>リース債務　</a:t>
            </a:r>
            <a:r>
              <a:rPr lang="en-US" altLang="ja-JP" sz="2800" dirty="0"/>
              <a:t>80</a:t>
            </a:r>
            <a:r>
              <a:rPr lang="ja-JP" altLang="en-US" sz="2800" dirty="0"/>
              <a:t>　</a:t>
            </a:r>
            <a:r>
              <a:rPr lang="en-US" altLang="ja-JP" sz="2800" dirty="0"/>
              <a:t>/</a:t>
            </a:r>
            <a:r>
              <a:rPr lang="ja-JP" altLang="en-US" sz="2800" dirty="0"/>
              <a:t>　当座預金　          </a:t>
            </a:r>
            <a:r>
              <a:rPr lang="en-US" altLang="ja-JP" sz="2800" dirty="0"/>
              <a:t>100</a:t>
            </a:r>
          </a:p>
          <a:p>
            <a:r>
              <a:rPr lang="ja-JP" altLang="en-US" sz="2800" dirty="0"/>
              <a:t>支払利息　　</a:t>
            </a:r>
            <a:r>
              <a:rPr lang="en-US" altLang="ja-JP" sz="2800" dirty="0"/>
              <a:t>20</a:t>
            </a:r>
          </a:p>
          <a:p>
            <a:r>
              <a:rPr lang="ja-JP" altLang="en-US" sz="2800" dirty="0"/>
              <a:t>減価償却費　</a:t>
            </a:r>
            <a:r>
              <a:rPr lang="en-US" altLang="ja-JP" sz="2800" dirty="0"/>
              <a:t>80</a:t>
            </a:r>
            <a:r>
              <a:rPr lang="ja-JP" altLang="en-US" sz="2800" dirty="0"/>
              <a:t>　　  減価償却累計額　 </a:t>
            </a:r>
            <a:r>
              <a:rPr lang="en-US" altLang="ja-JP" sz="2800" dirty="0"/>
              <a:t>80</a:t>
            </a:r>
          </a:p>
        </p:txBody>
      </p:sp>
    </p:spTree>
    <p:extLst>
      <p:ext uri="{BB962C8B-B14F-4D97-AF65-F5344CB8AC3E}">
        <p14:creationId xmlns:p14="http://schemas.microsoft.com/office/powerpoint/2010/main" val="61044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2087568"/>
            <a:ext cx="9654793" cy="1569660"/>
          </a:xfrm>
          <a:prstGeom prst="rect">
            <a:avLst/>
          </a:prstGeom>
          <a:noFill/>
        </p:spPr>
        <p:txBody>
          <a:bodyPr wrap="square" rtlCol="0">
            <a:spAutoFit/>
          </a:bodyPr>
          <a:lstStyle/>
          <a:p>
            <a:r>
              <a:rPr kumimoji="1" lang="ja-JP" altLang="en-US" sz="2400" dirty="0"/>
              <a:t>問</a:t>
            </a:r>
            <a:r>
              <a:rPr lang="en-US" altLang="ja-JP" sz="2400" dirty="0"/>
              <a:t>71</a:t>
            </a:r>
            <a:r>
              <a:rPr kumimoji="1" lang="en-US" altLang="ja-JP" sz="2400" dirty="0"/>
              <a:t>.</a:t>
            </a:r>
            <a:r>
              <a:rPr kumimoji="1" lang="ja-JP" altLang="en-US" sz="2400" dirty="0"/>
              <a:t>当期中に</a:t>
            </a:r>
            <a:r>
              <a:rPr kumimoji="1" lang="en-US" altLang="ja-JP" sz="2400" dirty="0"/>
              <a:t>3</a:t>
            </a:r>
            <a:r>
              <a:rPr kumimoji="1" lang="ja-JP" altLang="en-US" sz="2400" dirty="0"/>
              <a:t>回に分けて取得した同一銘柄の売買目的有価証券</a:t>
            </a:r>
            <a:r>
              <a:rPr kumimoji="1" lang="en-US" altLang="ja-JP" sz="2400" dirty="0"/>
              <a:t>10</a:t>
            </a:r>
            <a:r>
              <a:rPr kumimoji="1" lang="ja-JP" altLang="en-US" sz="2400" dirty="0"/>
              <a:t>株</a:t>
            </a:r>
            <a:endParaRPr kumimoji="1" lang="en-US" altLang="ja-JP" sz="2400" dirty="0"/>
          </a:p>
          <a:p>
            <a:r>
              <a:rPr lang="ja-JP" altLang="en-US" sz="2400" dirty="0"/>
              <a:t>　　のうち、</a:t>
            </a:r>
            <a:r>
              <a:rPr lang="en-US" altLang="ja-JP" sz="2400" dirty="0"/>
              <a:t>4</a:t>
            </a:r>
            <a:r>
              <a:rPr lang="ja-JP" altLang="en-US" sz="2400" dirty="0"/>
              <a:t>株を</a:t>
            </a:r>
            <a:r>
              <a:rPr lang="en-US" altLang="ja-JP" sz="2400" dirty="0"/>
              <a:t>1</a:t>
            </a:r>
            <a:r>
              <a:rPr lang="ja-JP" altLang="en-US" sz="2400" dirty="0"/>
              <a:t>株</a:t>
            </a:r>
            <a:r>
              <a:rPr lang="en-US" altLang="ja-JP" sz="2400" dirty="0"/>
              <a:t>100</a:t>
            </a:r>
            <a:r>
              <a:rPr lang="ja-JP" altLang="en-US" sz="2400" dirty="0"/>
              <a:t>円で売却した</a:t>
            </a:r>
            <a:r>
              <a:rPr kumimoji="1" lang="ja-JP" altLang="en-US" sz="2400" dirty="0"/>
              <a:t>。代金は、当座預金口座に</a:t>
            </a:r>
            <a:endParaRPr kumimoji="1" lang="en-US" altLang="ja-JP" sz="2400" dirty="0"/>
          </a:p>
          <a:p>
            <a:r>
              <a:rPr lang="en-US" altLang="ja-JP" sz="2400" dirty="0"/>
              <a:t>       </a:t>
            </a:r>
            <a:r>
              <a:rPr lang="ja-JP" altLang="en-US" sz="2400" dirty="0"/>
              <a:t>振り込まれた。</a:t>
            </a:r>
            <a:r>
              <a:rPr lang="en-US" altLang="ja-JP" sz="2400" dirty="0"/>
              <a:t>3</a:t>
            </a:r>
            <a:r>
              <a:rPr lang="ja-JP" altLang="en-US" sz="2400" dirty="0"/>
              <a:t>回に分けて購入した有価証券の総額は</a:t>
            </a:r>
            <a:r>
              <a:rPr lang="en-US" altLang="ja-JP" sz="2400" dirty="0"/>
              <a:t>1,000</a:t>
            </a:r>
            <a:r>
              <a:rPr lang="ja-JP" altLang="en-US" sz="2400" dirty="0"/>
              <a:t>円で</a:t>
            </a:r>
            <a:endParaRPr lang="en-US" altLang="ja-JP" sz="2400" dirty="0"/>
          </a:p>
          <a:p>
            <a:r>
              <a:rPr lang="ja-JP" altLang="en-US" sz="2400" dirty="0"/>
              <a:t>　　ある。移動平均法で記帳している。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372827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372827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87372" y="4251495"/>
            <a:ext cx="7723204" cy="954107"/>
          </a:xfrm>
          <a:prstGeom prst="rect">
            <a:avLst/>
          </a:prstGeom>
          <a:noFill/>
        </p:spPr>
        <p:txBody>
          <a:bodyPr wrap="square" rtlCol="0">
            <a:spAutoFit/>
          </a:bodyPr>
          <a:lstStyle/>
          <a:p>
            <a:r>
              <a:rPr lang="ja-JP" altLang="en-US" sz="2800" dirty="0"/>
              <a:t>当座預金　</a:t>
            </a:r>
            <a:r>
              <a:rPr lang="en-US" altLang="ja-JP" sz="2800" dirty="0"/>
              <a:t>400</a:t>
            </a:r>
            <a:r>
              <a:rPr lang="ja-JP" altLang="en-US" sz="2800" dirty="0"/>
              <a:t>　</a:t>
            </a:r>
            <a:r>
              <a:rPr lang="en-US" altLang="ja-JP" sz="2800" dirty="0"/>
              <a:t>/</a:t>
            </a:r>
            <a:r>
              <a:rPr lang="ja-JP" altLang="en-US" sz="2800" dirty="0"/>
              <a:t>　売買目的有価証券　</a:t>
            </a:r>
            <a:r>
              <a:rPr lang="en-US" altLang="ja-JP" sz="2800" dirty="0"/>
              <a:t>200</a:t>
            </a:r>
          </a:p>
          <a:p>
            <a:r>
              <a:rPr lang="ja-JP" altLang="en-US" sz="2800" dirty="0"/>
              <a:t>　　　　　　　　　 有価証券売却益　　</a:t>
            </a:r>
            <a:r>
              <a:rPr lang="en-US" altLang="ja-JP" sz="2800" dirty="0"/>
              <a:t>200</a:t>
            </a:r>
          </a:p>
        </p:txBody>
      </p:sp>
    </p:spTree>
    <p:extLst>
      <p:ext uri="{BB962C8B-B14F-4D97-AF65-F5344CB8AC3E}">
        <p14:creationId xmlns:p14="http://schemas.microsoft.com/office/powerpoint/2010/main" val="75805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2460120"/>
            <a:ext cx="9975502" cy="1200329"/>
          </a:xfrm>
          <a:prstGeom prst="rect">
            <a:avLst/>
          </a:prstGeom>
          <a:noFill/>
        </p:spPr>
        <p:txBody>
          <a:bodyPr wrap="square" rtlCol="0">
            <a:spAutoFit/>
          </a:bodyPr>
          <a:lstStyle/>
          <a:p>
            <a:r>
              <a:rPr lang="ja-JP" altLang="en-US" sz="2400" dirty="0"/>
              <a:t>問</a:t>
            </a:r>
            <a:r>
              <a:rPr lang="en-US" altLang="ja-JP" sz="2400" dirty="0"/>
              <a:t>74.</a:t>
            </a:r>
            <a:r>
              <a:rPr lang="ja-JP" altLang="en-US" sz="2400" dirty="0"/>
              <a:t>株式会社ドコイチの株式</a:t>
            </a:r>
            <a:r>
              <a:rPr lang="en-US" altLang="ja-JP" sz="2400" dirty="0"/>
              <a:t>20</a:t>
            </a:r>
            <a:r>
              <a:rPr lang="ja-JP" altLang="en-US" sz="2400" dirty="0"/>
              <a:t>株を</a:t>
            </a:r>
            <a:r>
              <a:rPr lang="en-US" altLang="ja-JP" sz="2400" dirty="0"/>
              <a:t>@10</a:t>
            </a:r>
            <a:r>
              <a:rPr lang="ja-JP" altLang="en-US" sz="2400" dirty="0"/>
              <a:t>円で取得し、代金は小切手</a:t>
            </a:r>
            <a:endParaRPr kumimoji="1" lang="en-US" altLang="ja-JP" sz="2400" dirty="0"/>
          </a:p>
          <a:p>
            <a:r>
              <a:rPr lang="ja-JP" altLang="en-US" sz="2400" dirty="0"/>
              <a:t>　　を振り出して支払った。なお、当社はこれまでに株式会社ドコイチ</a:t>
            </a:r>
            <a:endParaRPr lang="en-US" altLang="ja-JP" sz="2400" dirty="0"/>
          </a:p>
          <a:p>
            <a:r>
              <a:rPr lang="ja-JP" altLang="en-US" sz="2400" dirty="0"/>
              <a:t>　　が発行する株式の過半数（</a:t>
            </a:r>
            <a:r>
              <a:rPr lang="en-US" altLang="ja-JP" sz="2400" dirty="0"/>
              <a:t>50%</a:t>
            </a:r>
            <a:r>
              <a:rPr lang="ja-JP" altLang="en-US" sz="2400" dirty="0"/>
              <a:t>超）を取得している。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372827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372827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87372" y="4251495"/>
            <a:ext cx="7723204" cy="523220"/>
          </a:xfrm>
          <a:prstGeom prst="rect">
            <a:avLst/>
          </a:prstGeom>
          <a:noFill/>
        </p:spPr>
        <p:txBody>
          <a:bodyPr wrap="square" rtlCol="0">
            <a:spAutoFit/>
          </a:bodyPr>
          <a:lstStyle/>
          <a:p>
            <a:r>
              <a:rPr lang="ja-JP" altLang="en-US" sz="2800" dirty="0"/>
              <a:t>子会社株式　</a:t>
            </a:r>
            <a:r>
              <a:rPr lang="en-US" altLang="ja-JP" sz="2800" dirty="0"/>
              <a:t>200</a:t>
            </a:r>
            <a:r>
              <a:rPr lang="ja-JP" altLang="en-US" sz="2800" dirty="0"/>
              <a:t>　</a:t>
            </a:r>
            <a:r>
              <a:rPr lang="en-US" altLang="ja-JP" sz="2800" dirty="0"/>
              <a:t>/</a:t>
            </a:r>
            <a:r>
              <a:rPr lang="ja-JP" altLang="en-US" sz="2800" dirty="0"/>
              <a:t>　当座預金　</a:t>
            </a:r>
            <a:r>
              <a:rPr lang="en-US" altLang="ja-JP" sz="2800" dirty="0"/>
              <a:t>200</a:t>
            </a:r>
          </a:p>
        </p:txBody>
      </p:sp>
    </p:spTree>
    <p:extLst>
      <p:ext uri="{BB962C8B-B14F-4D97-AF65-F5344CB8AC3E}">
        <p14:creationId xmlns:p14="http://schemas.microsoft.com/office/powerpoint/2010/main" val="49588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2289299"/>
            <a:ext cx="9975502" cy="1200329"/>
          </a:xfrm>
          <a:prstGeom prst="rect">
            <a:avLst/>
          </a:prstGeom>
          <a:noFill/>
        </p:spPr>
        <p:txBody>
          <a:bodyPr wrap="square" rtlCol="0">
            <a:spAutoFit/>
          </a:bodyPr>
          <a:lstStyle/>
          <a:p>
            <a:r>
              <a:rPr lang="ja-JP" altLang="en-US" sz="2400" dirty="0"/>
              <a:t>問</a:t>
            </a:r>
            <a:r>
              <a:rPr lang="en-US" altLang="ja-JP" sz="2400" dirty="0"/>
              <a:t>75.</a:t>
            </a:r>
            <a:r>
              <a:rPr lang="ja-JP" altLang="en-US" sz="2400" dirty="0"/>
              <a:t>取引先の発行済株式の</a:t>
            </a:r>
            <a:r>
              <a:rPr lang="en-US" altLang="ja-JP" sz="2400" dirty="0"/>
              <a:t>10%</a:t>
            </a:r>
            <a:r>
              <a:rPr lang="ja-JP" altLang="en-US" sz="2400" dirty="0"/>
              <a:t>をその他有価証券として取得価額</a:t>
            </a:r>
            <a:r>
              <a:rPr lang="en-US" altLang="ja-JP" sz="2400" dirty="0"/>
              <a:t>100</a:t>
            </a:r>
            <a:r>
              <a:rPr lang="ja-JP" altLang="en-US" sz="2400" dirty="0"/>
              <a:t>円</a:t>
            </a:r>
            <a:endParaRPr kumimoji="1" lang="en-US" altLang="ja-JP" sz="2400" dirty="0"/>
          </a:p>
          <a:p>
            <a:r>
              <a:rPr lang="ja-JP" altLang="en-US" sz="2400" dirty="0"/>
              <a:t>　　で保有していたが、追加で</a:t>
            </a:r>
            <a:r>
              <a:rPr lang="en-US" altLang="ja-JP" sz="2400" dirty="0"/>
              <a:t>50%</a:t>
            </a:r>
            <a:r>
              <a:rPr lang="ja-JP" altLang="en-US" sz="2400" dirty="0"/>
              <a:t>取得し、取引先に対する支配を獲得</a:t>
            </a:r>
            <a:endParaRPr lang="en-US" altLang="ja-JP" sz="2400" dirty="0"/>
          </a:p>
          <a:p>
            <a:r>
              <a:rPr lang="ja-JP" altLang="en-US" sz="2400" dirty="0"/>
              <a:t>　　することになり、代金</a:t>
            </a:r>
            <a:r>
              <a:rPr lang="en-US" altLang="ja-JP" sz="2400" dirty="0"/>
              <a:t>300</a:t>
            </a:r>
            <a:r>
              <a:rPr lang="ja-JP" altLang="en-US" sz="2400" dirty="0"/>
              <a:t>円を現金で支払った。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87372" y="4080674"/>
            <a:ext cx="7723204" cy="954107"/>
          </a:xfrm>
          <a:prstGeom prst="rect">
            <a:avLst/>
          </a:prstGeom>
          <a:noFill/>
        </p:spPr>
        <p:txBody>
          <a:bodyPr wrap="square" rtlCol="0">
            <a:spAutoFit/>
          </a:bodyPr>
          <a:lstStyle/>
          <a:p>
            <a:r>
              <a:rPr lang="ja-JP" altLang="en-US" sz="2800" dirty="0"/>
              <a:t>子会社株式　</a:t>
            </a:r>
            <a:r>
              <a:rPr lang="en-US" altLang="ja-JP" sz="2800" dirty="0"/>
              <a:t>400</a:t>
            </a:r>
            <a:r>
              <a:rPr lang="ja-JP" altLang="en-US" sz="2800" dirty="0"/>
              <a:t>　</a:t>
            </a:r>
            <a:r>
              <a:rPr lang="en-US" altLang="ja-JP" sz="2800" dirty="0"/>
              <a:t>/</a:t>
            </a:r>
            <a:r>
              <a:rPr lang="ja-JP" altLang="en-US" sz="2800" dirty="0"/>
              <a:t>　現金　　　　　　</a:t>
            </a:r>
            <a:r>
              <a:rPr lang="en-US" altLang="ja-JP" sz="2800" dirty="0"/>
              <a:t>300</a:t>
            </a:r>
          </a:p>
          <a:p>
            <a:r>
              <a:rPr lang="ja-JP" altLang="en-US" sz="2800" dirty="0"/>
              <a:t>　　　　　　　　　　 その他有価証券　</a:t>
            </a:r>
            <a:r>
              <a:rPr lang="en-US" altLang="ja-JP" sz="2800" dirty="0"/>
              <a:t>100</a:t>
            </a:r>
          </a:p>
        </p:txBody>
      </p:sp>
    </p:spTree>
    <p:extLst>
      <p:ext uri="{BB962C8B-B14F-4D97-AF65-F5344CB8AC3E}">
        <p14:creationId xmlns:p14="http://schemas.microsoft.com/office/powerpoint/2010/main" val="345025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879718"/>
            <a:ext cx="9975502" cy="1938992"/>
          </a:xfrm>
          <a:prstGeom prst="rect">
            <a:avLst/>
          </a:prstGeom>
          <a:noFill/>
        </p:spPr>
        <p:txBody>
          <a:bodyPr wrap="square" rtlCol="0">
            <a:spAutoFit/>
          </a:bodyPr>
          <a:lstStyle/>
          <a:p>
            <a:r>
              <a:rPr lang="ja-JP" altLang="en-US" sz="2400" dirty="0"/>
              <a:t>問</a:t>
            </a:r>
            <a:r>
              <a:rPr lang="en-US" altLang="ja-JP" sz="2400" dirty="0"/>
              <a:t>76.</a:t>
            </a:r>
            <a:r>
              <a:rPr lang="ja-JP" altLang="en-US" sz="2400" dirty="0"/>
              <a:t>ゴリバー社の株式（帳簿価額 </a:t>
            </a:r>
            <a:r>
              <a:rPr lang="en-US" altLang="ja-JP" sz="2400" dirty="0"/>
              <a:t>300</a:t>
            </a:r>
            <a:r>
              <a:rPr lang="ja-JP" altLang="en-US" sz="2400" dirty="0"/>
              <a:t>円）を、</a:t>
            </a:r>
            <a:r>
              <a:rPr lang="en-US" altLang="ja-JP" sz="2400" dirty="0"/>
              <a:t>350</a:t>
            </a:r>
            <a:r>
              <a:rPr lang="ja-JP" altLang="en-US" sz="2400" dirty="0"/>
              <a:t>円で売却し、代金は</a:t>
            </a:r>
            <a:endParaRPr kumimoji="1" lang="en-US" altLang="ja-JP" sz="2400" dirty="0"/>
          </a:p>
          <a:p>
            <a:r>
              <a:rPr lang="ja-JP" altLang="en-US" sz="2400" dirty="0"/>
              <a:t>　　来月末に受け取ることとした。なお、ゴリバー社株式は、</a:t>
            </a:r>
            <a:r>
              <a:rPr lang="en-US" altLang="ja-JP" sz="2400" dirty="0"/>
              <a:t>3</a:t>
            </a:r>
            <a:r>
              <a:rPr lang="ja-JP" altLang="en-US" sz="2400" dirty="0"/>
              <a:t>年前に</a:t>
            </a:r>
            <a:endParaRPr lang="en-US" altLang="ja-JP" sz="2400" dirty="0"/>
          </a:p>
          <a:p>
            <a:r>
              <a:rPr lang="ja-JP" altLang="en-US" sz="2400" dirty="0"/>
              <a:t>　　ゴリバー社との商品販売取引を開始するにあたり、同社との長期に</a:t>
            </a:r>
            <a:endParaRPr lang="en-US" altLang="ja-JP" sz="2400" dirty="0"/>
          </a:p>
          <a:p>
            <a:r>
              <a:rPr lang="ja-JP" altLang="en-US" sz="2400" dirty="0"/>
              <a:t>　　わたる取引関係を維持するために取得したものであったが、今期を</a:t>
            </a:r>
            <a:endParaRPr lang="en-US" altLang="ja-JP" sz="2400" dirty="0"/>
          </a:p>
          <a:p>
            <a:r>
              <a:rPr lang="ja-JP" altLang="en-US" sz="2400" dirty="0"/>
              <a:t>　　もってゴリバー社との商品販売取引が終了したため売却した。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884526" y="381871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5966210" y="381871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415583" y="4341930"/>
            <a:ext cx="7723204" cy="954107"/>
          </a:xfrm>
          <a:prstGeom prst="rect">
            <a:avLst/>
          </a:prstGeom>
          <a:noFill/>
        </p:spPr>
        <p:txBody>
          <a:bodyPr wrap="square" rtlCol="0">
            <a:spAutoFit/>
          </a:bodyPr>
          <a:lstStyle/>
          <a:p>
            <a:r>
              <a:rPr lang="ja-JP" altLang="en-US" sz="2800" dirty="0"/>
              <a:t>未収入金　</a:t>
            </a:r>
            <a:r>
              <a:rPr lang="en-US" altLang="ja-JP" sz="2800" dirty="0"/>
              <a:t>350</a:t>
            </a:r>
            <a:r>
              <a:rPr lang="ja-JP" altLang="en-US" sz="2800" dirty="0"/>
              <a:t>　</a:t>
            </a:r>
            <a:r>
              <a:rPr lang="en-US" altLang="ja-JP" sz="2800" dirty="0"/>
              <a:t>/</a:t>
            </a:r>
            <a:r>
              <a:rPr lang="ja-JP" altLang="en-US" sz="2800" dirty="0"/>
              <a:t>　その他有価証券　      </a:t>
            </a:r>
            <a:r>
              <a:rPr lang="en-US" altLang="ja-JP" sz="2800" dirty="0"/>
              <a:t>300</a:t>
            </a:r>
          </a:p>
          <a:p>
            <a:r>
              <a:rPr lang="ja-JP" altLang="en-US" sz="2800" dirty="0"/>
              <a:t>　　　　　　　　　 投資有価証券売却益　</a:t>
            </a:r>
            <a:r>
              <a:rPr lang="en-US" altLang="ja-JP" sz="2800" dirty="0"/>
              <a:t>50</a:t>
            </a:r>
          </a:p>
        </p:txBody>
      </p:sp>
    </p:spTree>
    <p:extLst>
      <p:ext uri="{BB962C8B-B14F-4D97-AF65-F5344CB8AC3E}">
        <p14:creationId xmlns:p14="http://schemas.microsoft.com/office/powerpoint/2010/main" val="33997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2118477"/>
            <a:ext cx="9975502" cy="1569660"/>
          </a:xfrm>
          <a:prstGeom prst="rect">
            <a:avLst/>
          </a:prstGeom>
          <a:noFill/>
        </p:spPr>
        <p:txBody>
          <a:bodyPr wrap="square" rtlCol="0">
            <a:spAutoFit/>
          </a:bodyPr>
          <a:lstStyle/>
          <a:p>
            <a:r>
              <a:rPr lang="ja-JP" altLang="en-US" sz="2400" dirty="0"/>
              <a:t>問</a:t>
            </a:r>
            <a:r>
              <a:rPr lang="en-US" altLang="ja-JP" sz="2400" dirty="0"/>
              <a:t>77.</a:t>
            </a:r>
            <a:r>
              <a:rPr lang="ja-JP" altLang="en-US" sz="2400" dirty="0"/>
              <a:t>次の取引の決算整理仕訳を行いなさい。</a:t>
            </a:r>
            <a:endParaRPr lang="en-US" altLang="ja-JP" sz="2400" dirty="0"/>
          </a:p>
          <a:p>
            <a:r>
              <a:rPr lang="ja-JP" altLang="en-US" sz="2400" dirty="0"/>
              <a:t>　　期末時に保有しているその他有価証券は、決算時の時価で評価され</a:t>
            </a:r>
            <a:endParaRPr lang="en-US" altLang="ja-JP" sz="2400" dirty="0"/>
          </a:p>
          <a:p>
            <a:r>
              <a:rPr lang="ja-JP" altLang="en-US" sz="2400" dirty="0"/>
              <a:t>　　ることになるが、時価が取得価額を</a:t>
            </a:r>
            <a:r>
              <a:rPr lang="en-US" altLang="ja-JP" sz="2400" dirty="0"/>
              <a:t>100</a:t>
            </a:r>
            <a:r>
              <a:rPr lang="ja-JP" altLang="en-US" sz="2400" dirty="0"/>
              <a:t>円上回っている場合の決算　</a:t>
            </a:r>
            <a:endParaRPr lang="en-US" altLang="ja-JP" sz="2400" dirty="0"/>
          </a:p>
          <a:p>
            <a:r>
              <a:rPr kumimoji="1" lang="ja-JP" altLang="en-US" sz="2400" dirty="0"/>
              <a:t>　　整理を行う。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914672" y="354740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5996356" y="354740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406770" y="4070626"/>
            <a:ext cx="9887578" cy="523220"/>
          </a:xfrm>
          <a:prstGeom prst="rect">
            <a:avLst/>
          </a:prstGeom>
          <a:noFill/>
        </p:spPr>
        <p:txBody>
          <a:bodyPr wrap="square" rtlCol="0">
            <a:spAutoFit/>
          </a:bodyPr>
          <a:lstStyle/>
          <a:p>
            <a:r>
              <a:rPr lang="ja-JP" altLang="en-US" sz="2800" dirty="0"/>
              <a:t>その他有価証券　</a:t>
            </a:r>
            <a:r>
              <a:rPr lang="en-US" altLang="ja-JP" sz="2800" dirty="0"/>
              <a:t>100</a:t>
            </a:r>
            <a:r>
              <a:rPr lang="ja-JP" altLang="en-US" sz="2800" dirty="0"/>
              <a:t>　</a:t>
            </a:r>
            <a:r>
              <a:rPr lang="en-US" altLang="ja-JP" sz="2800" dirty="0"/>
              <a:t>/</a:t>
            </a:r>
            <a:r>
              <a:rPr lang="ja-JP" altLang="en-US" sz="2800" dirty="0"/>
              <a:t>　その他有価証券評価差額金　</a:t>
            </a:r>
            <a:r>
              <a:rPr lang="en-US" altLang="ja-JP" sz="2800" dirty="0"/>
              <a:t>100</a:t>
            </a:r>
          </a:p>
        </p:txBody>
      </p:sp>
    </p:spTree>
    <p:extLst>
      <p:ext uri="{BB962C8B-B14F-4D97-AF65-F5344CB8AC3E}">
        <p14:creationId xmlns:p14="http://schemas.microsoft.com/office/powerpoint/2010/main" val="329933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518975" y="1682340"/>
            <a:ext cx="9355017" cy="1569660"/>
          </a:xfrm>
          <a:prstGeom prst="rect">
            <a:avLst/>
          </a:prstGeom>
          <a:noFill/>
        </p:spPr>
        <p:txBody>
          <a:bodyPr wrap="square" rtlCol="0">
            <a:spAutoFit/>
          </a:bodyPr>
          <a:lstStyle/>
          <a:p>
            <a:r>
              <a:rPr kumimoji="1" lang="ja-JP" altLang="en-US" sz="2400" dirty="0"/>
              <a:t>問</a:t>
            </a:r>
            <a:r>
              <a:rPr lang="en-US" altLang="ja-JP" sz="2400" dirty="0"/>
              <a:t>57</a:t>
            </a:r>
            <a:r>
              <a:rPr kumimoji="1" lang="en-US" altLang="ja-JP" sz="2400" dirty="0"/>
              <a:t>.</a:t>
            </a:r>
            <a:r>
              <a:rPr kumimoji="1" lang="ja-JP" altLang="en-US" sz="2400" dirty="0"/>
              <a:t>火災により焼失した建物（火災当時の簿価</a:t>
            </a:r>
            <a:r>
              <a:rPr kumimoji="1" lang="en-US" altLang="ja-JP" sz="2400" dirty="0"/>
              <a:t>300</a:t>
            </a:r>
            <a:r>
              <a:rPr kumimoji="1" lang="ja-JP" altLang="en-US" sz="2400" dirty="0"/>
              <a:t>円）に対し、</a:t>
            </a:r>
            <a:endParaRPr kumimoji="1" lang="en-US" altLang="ja-JP" sz="2400" dirty="0"/>
          </a:p>
          <a:p>
            <a:r>
              <a:rPr lang="ja-JP" altLang="en-US" sz="2400" dirty="0"/>
              <a:t>　　請求していた保険金について、本日、保険会社から</a:t>
            </a:r>
            <a:r>
              <a:rPr lang="en-US" altLang="ja-JP" sz="2400" dirty="0"/>
              <a:t>250</a:t>
            </a:r>
            <a:r>
              <a:rPr lang="ja-JP" altLang="en-US" sz="2400" dirty="0"/>
              <a:t>円</a:t>
            </a:r>
            <a:endParaRPr lang="en-US" altLang="ja-JP" sz="2400" dirty="0"/>
          </a:p>
          <a:p>
            <a:r>
              <a:rPr lang="ja-JP" altLang="en-US" sz="2400" dirty="0"/>
              <a:t>　　支払う旨の連絡を受けた。当該建物は、火災発生日に簿価の</a:t>
            </a:r>
            <a:endParaRPr lang="en-US" altLang="ja-JP" sz="2400" dirty="0"/>
          </a:p>
          <a:p>
            <a:r>
              <a:rPr lang="ja-JP" altLang="en-US" sz="2400" dirty="0"/>
              <a:t>　　全額を未決算勘定に振り替えていた。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718539" y="325200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800223" y="325200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305909" y="3775220"/>
            <a:ext cx="5878286" cy="954107"/>
          </a:xfrm>
          <a:prstGeom prst="rect">
            <a:avLst/>
          </a:prstGeom>
          <a:noFill/>
        </p:spPr>
        <p:txBody>
          <a:bodyPr wrap="square" rtlCol="0">
            <a:spAutoFit/>
          </a:bodyPr>
          <a:lstStyle/>
          <a:p>
            <a:r>
              <a:rPr lang="ja-JP" altLang="en-US" sz="2800" dirty="0"/>
              <a:t>未収入金</a:t>
            </a:r>
            <a:r>
              <a:rPr kumimoji="1" lang="ja-JP" altLang="en-US" sz="2800" dirty="0"/>
              <a:t>　</a:t>
            </a:r>
            <a:r>
              <a:rPr kumimoji="1" lang="en-US" altLang="ja-JP" sz="2800" dirty="0"/>
              <a:t>250</a:t>
            </a:r>
            <a:r>
              <a:rPr lang="ja-JP" altLang="en-US" sz="2800" dirty="0"/>
              <a:t>　</a:t>
            </a:r>
            <a:r>
              <a:rPr lang="en-US" altLang="ja-JP" sz="2800" dirty="0"/>
              <a:t>/</a:t>
            </a:r>
            <a:r>
              <a:rPr lang="ja-JP" altLang="en-US" sz="2800" dirty="0"/>
              <a:t>　未決算　</a:t>
            </a:r>
            <a:r>
              <a:rPr lang="en-US" altLang="ja-JP" sz="2800" dirty="0"/>
              <a:t>300</a:t>
            </a:r>
          </a:p>
          <a:p>
            <a:r>
              <a:rPr kumimoji="1" lang="ja-JP" altLang="en-US" sz="2800" dirty="0"/>
              <a:t>火災損失　  </a:t>
            </a:r>
            <a:r>
              <a:rPr kumimoji="1" lang="en-US" altLang="ja-JP" sz="2800" dirty="0"/>
              <a:t>50</a:t>
            </a:r>
            <a:endParaRPr kumimoji="1" lang="ja-JP" altLang="en-US" sz="2800" dirty="0"/>
          </a:p>
        </p:txBody>
      </p:sp>
    </p:spTree>
    <p:extLst>
      <p:ext uri="{BB962C8B-B14F-4D97-AF65-F5344CB8AC3E}">
        <p14:creationId xmlns:p14="http://schemas.microsoft.com/office/powerpoint/2010/main" val="129255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2289299"/>
            <a:ext cx="9975502" cy="1200329"/>
          </a:xfrm>
          <a:prstGeom prst="rect">
            <a:avLst/>
          </a:prstGeom>
          <a:noFill/>
        </p:spPr>
        <p:txBody>
          <a:bodyPr wrap="square" rtlCol="0">
            <a:spAutoFit/>
          </a:bodyPr>
          <a:lstStyle/>
          <a:p>
            <a:r>
              <a:rPr lang="ja-JP" altLang="en-US" sz="2400" dirty="0"/>
              <a:t>問</a:t>
            </a:r>
            <a:r>
              <a:rPr lang="en-US" altLang="ja-JP" sz="2400" dirty="0"/>
              <a:t>78.</a:t>
            </a:r>
            <a:r>
              <a:rPr lang="ja-JP" altLang="en-US" sz="2400" dirty="0"/>
              <a:t>前期末に保有していたその他有価証券は、取得価額</a:t>
            </a:r>
            <a:r>
              <a:rPr lang="en-US" altLang="ja-JP" sz="2400" dirty="0"/>
              <a:t>200</a:t>
            </a:r>
            <a:r>
              <a:rPr lang="ja-JP" altLang="en-US" sz="2400" dirty="0"/>
              <a:t>円、時価</a:t>
            </a:r>
            <a:endParaRPr lang="en-US" altLang="ja-JP" sz="2400" dirty="0"/>
          </a:p>
          <a:p>
            <a:r>
              <a:rPr kumimoji="1" lang="ja-JP" altLang="en-US" sz="2400" dirty="0"/>
              <a:t>　　</a:t>
            </a:r>
            <a:r>
              <a:rPr kumimoji="1" lang="en-US" altLang="ja-JP" sz="2400" dirty="0"/>
              <a:t>300</a:t>
            </a:r>
            <a:r>
              <a:rPr kumimoji="1" lang="ja-JP" altLang="en-US" sz="2400" dirty="0"/>
              <a:t>円であり、全部純資産直入法により決算整理を行っている。</a:t>
            </a:r>
            <a:endParaRPr kumimoji="1" lang="en-US" altLang="ja-JP" sz="2400" dirty="0"/>
          </a:p>
          <a:p>
            <a:r>
              <a:rPr lang="ja-JP" altLang="en-US" sz="2400" dirty="0"/>
              <a:t>　　当期首に再振替仕訳を行う。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351586"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433270"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108249" y="4080674"/>
            <a:ext cx="9975502" cy="523220"/>
          </a:xfrm>
          <a:prstGeom prst="rect">
            <a:avLst/>
          </a:prstGeom>
          <a:noFill/>
        </p:spPr>
        <p:txBody>
          <a:bodyPr wrap="square" rtlCol="0">
            <a:spAutoFit/>
          </a:bodyPr>
          <a:lstStyle/>
          <a:p>
            <a:r>
              <a:rPr lang="ja-JP" altLang="en-US" sz="2800" dirty="0"/>
              <a:t>その他有価証券評価差額金　</a:t>
            </a:r>
            <a:r>
              <a:rPr lang="en-US" altLang="ja-JP" sz="2800" dirty="0"/>
              <a:t>100</a:t>
            </a:r>
            <a:r>
              <a:rPr lang="ja-JP" altLang="en-US" sz="2800" dirty="0"/>
              <a:t>　</a:t>
            </a:r>
            <a:r>
              <a:rPr lang="en-US" altLang="ja-JP" sz="2800" dirty="0"/>
              <a:t>/</a:t>
            </a:r>
            <a:r>
              <a:rPr lang="ja-JP" altLang="en-US" sz="2800" dirty="0"/>
              <a:t>　その他有価証券　</a:t>
            </a:r>
            <a:r>
              <a:rPr lang="en-US" altLang="ja-JP" sz="2800" dirty="0"/>
              <a:t>100</a:t>
            </a:r>
          </a:p>
        </p:txBody>
      </p:sp>
    </p:spTree>
    <p:extLst>
      <p:ext uri="{BB962C8B-B14F-4D97-AF65-F5344CB8AC3E}">
        <p14:creationId xmlns:p14="http://schemas.microsoft.com/office/powerpoint/2010/main" val="3988894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2289299"/>
            <a:ext cx="9975502" cy="1200329"/>
          </a:xfrm>
          <a:prstGeom prst="rect">
            <a:avLst/>
          </a:prstGeom>
          <a:noFill/>
        </p:spPr>
        <p:txBody>
          <a:bodyPr wrap="square" rtlCol="0">
            <a:spAutoFit/>
          </a:bodyPr>
          <a:lstStyle/>
          <a:p>
            <a:r>
              <a:rPr lang="ja-JP" altLang="en-US" sz="2400" dirty="0"/>
              <a:t>問</a:t>
            </a:r>
            <a:r>
              <a:rPr lang="en-US" altLang="ja-JP" sz="2400" dirty="0"/>
              <a:t>79.</a:t>
            </a:r>
            <a:r>
              <a:rPr lang="ja-JP" altLang="en-US" sz="2400" dirty="0"/>
              <a:t>売買目的でワオン社の社債（額面総額 </a:t>
            </a:r>
            <a:r>
              <a:rPr lang="en-US" altLang="ja-JP" sz="2400" dirty="0"/>
              <a:t>600</a:t>
            </a:r>
            <a:r>
              <a:rPr lang="ja-JP" altLang="en-US" sz="2400" dirty="0"/>
              <a:t>円）を、額面</a:t>
            </a:r>
            <a:r>
              <a:rPr lang="en-US" altLang="ja-JP" sz="2400" dirty="0"/>
              <a:t>100</a:t>
            </a:r>
            <a:r>
              <a:rPr lang="ja-JP" altLang="en-US" sz="2400" dirty="0"/>
              <a:t>円に</a:t>
            </a:r>
            <a:endParaRPr lang="en-US" altLang="ja-JP" sz="2400" dirty="0"/>
          </a:p>
          <a:p>
            <a:r>
              <a:rPr kumimoji="1" lang="ja-JP" altLang="en-US" sz="2400" dirty="0"/>
              <a:t>　　つき</a:t>
            </a:r>
            <a:r>
              <a:rPr kumimoji="1" lang="en-US" altLang="ja-JP" sz="2400" dirty="0"/>
              <a:t>90</a:t>
            </a:r>
            <a:r>
              <a:rPr kumimoji="1" lang="ja-JP" altLang="en-US" sz="2400" dirty="0"/>
              <a:t>円で買入、代金は証券会社への手数料</a:t>
            </a:r>
            <a:r>
              <a:rPr kumimoji="1" lang="en-US" altLang="ja-JP" sz="2400" dirty="0"/>
              <a:t>60</a:t>
            </a:r>
            <a:r>
              <a:rPr kumimoji="1" lang="ja-JP" altLang="en-US" sz="2400" dirty="0"/>
              <a:t>円及び端数利息</a:t>
            </a:r>
            <a:endParaRPr kumimoji="1" lang="en-US" altLang="ja-JP" sz="2400" dirty="0"/>
          </a:p>
          <a:p>
            <a:r>
              <a:rPr lang="ja-JP" altLang="en-US" sz="2400" dirty="0"/>
              <a:t>　　</a:t>
            </a:r>
            <a:r>
              <a:rPr lang="en-US" altLang="ja-JP" sz="2400" dirty="0"/>
              <a:t>20</a:t>
            </a:r>
            <a:r>
              <a:rPr lang="ja-JP" altLang="en-US" sz="2400" dirty="0"/>
              <a:t>円とともに小切手を振り出して支払った。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6"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0"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039815" y="4080674"/>
            <a:ext cx="8470761" cy="954107"/>
          </a:xfrm>
          <a:prstGeom prst="rect">
            <a:avLst/>
          </a:prstGeom>
          <a:noFill/>
        </p:spPr>
        <p:txBody>
          <a:bodyPr wrap="square" rtlCol="0">
            <a:spAutoFit/>
          </a:bodyPr>
          <a:lstStyle/>
          <a:p>
            <a:r>
              <a:rPr lang="ja-JP" altLang="en-US" sz="2800" dirty="0"/>
              <a:t>売買目的有価証券　</a:t>
            </a:r>
            <a:r>
              <a:rPr lang="en-US" altLang="ja-JP" sz="2800" dirty="0"/>
              <a:t>600</a:t>
            </a:r>
            <a:r>
              <a:rPr lang="ja-JP" altLang="en-US" sz="2800" dirty="0"/>
              <a:t>　</a:t>
            </a:r>
            <a:r>
              <a:rPr lang="en-US" altLang="ja-JP" sz="2800" dirty="0"/>
              <a:t>/</a:t>
            </a:r>
            <a:r>
              <a:rPr lang="ja-JP" altLang="en-US" sz="2800" dirty="0"/>
              <a:t>　当座預金　</a:t>
            </a:r>
            <a:r>
              <a:rPr lang="en-US" altLang="ja-JP" sz="2800" dirty="0"/>
              <a:t>620</a:t>
            </a:r>
          </a:p>
          <a:p>
            <a:r>
              <a:rPr lang="ja-JP" altLang="en-US" sz="2800" dirty="0"/>
              <a:t>有価証券利息　　　  </a:t>
            </a:r>
            <a:r>
              <a:rPr lang="en-US" altLang="ja-JP" sz="2800" dirty="0"/>
              <a:t>20</a:t>
            </a:r>
          </a:p>
        </p:txBody>
      </p:sp>
    </p:spTree>
    <p:extLst>
      <p:ext uri="{BB962C8B-B14F-4D97-AF65-F5344CB8AC3E}">
        <p14:creationId xmlns:p14="http://schemas.microsoft.com/office/powerpoint/2010/main" val="1944605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249130"/>
            <a:ext cx="9975502" cy="2308324"/>
          </a:xfrm>
          <a:prstGeom prst="rect">
            <a:avLst/>
          </a:prstGeom>
          <a:noFill/>
        </p:spPr>
        <p:txBody>
          <a:bodyPr wrap="square" rtlCol="0">
            <a:spAutoFit/>
          </a:bodyPr>
          <a:lstStyle/>
          <a:p>
            <a:r>
              <a:rPr lang="ja-JP" altLang="en-US" sz="2400" dirty="0"/>
              <a:t>問</a:t>
            </a:r>
            <a:r>
              <a:rPr lang="en-US" altLang="ja-JP" sz="2400" dirty="0"/>
              <a:t>81.</a:t>
            </a:r>
            <a:r>
              <a:rPr lang="ja-JP" altLang="en-US" sz="2400" dirty="0"/>
              <a:t>売買目的で所有していたワオン社の社債（額面 </a:t>
            </a:r>
            <a:r>
              <a:rPr lang="en-US" altLang="ja-JP" sz="2400" dirty="0"/>
              <a:t>200</a:t>
            </a:r>
            <a:r>
              <a:rPr lang="ja-JP" altLang="en-US" sz="2400" dirty="0"/>
              <a:t>円、年利率</a:t>
            </a:r>
            <a:endParaRPr lang="en-US" altLang="ja-JP" sz="2400" dirty="0"/>
          </a:p>
          <a:p>
            <a:r>
              <a:rPr lang="ja-JP" altLang="en-US" sz="2400" dirty="0"/>
              <a:t>　　</a:t>
            </a:r>
            <a:r>
              <a:rPr lang="en-US" altLang="ja-JP" sz="2400" dirty="0"/>
              <a:t>12%</a:t>
            </a:r>
            <a:r>
              <a:rPr lang="ja-JP" altLang="en-US" sz="2400" dirty="0"/>
              <a:t>、利払日 </a:t>
            </a:r>
            <a:r>
              <a:rPr lang="en-US" altLang="ja-JP" sz="2400" dirty="0"/>
              <a:t>9</a:t>
            </a:r>
            <a:r>
              <a:rPr lang="ja-JP" altLang="en-US" sz="2400" dirty="0"/>
              <a:t>月</a:t>
            </a:r>
            <a:r>
              <a:rPr lang="en-US" altLang="ja-JP" sz="2400" dirty="0"/>
              <a:t>30</a:t>
            </a:r>
            <a:r>
              <a:rPr lang="ja-JP" altLang="en-US" sz="2400" dirty="0"/>
              <a:t>日）を</a:t>
            </a:r>
            <a:r>
              <a:rPr lang="en-US" altLang="ja-JP" sz="2400" dirty="0"/>
              <a:t>10</a:t>
            </a:r>
            <a:r>
              <a:rPr lang="ja-JP" altLang="en-US" sz="2400" dirty="0"/>
              <a:t>月末日に額面</a:t>
            </a:r>
            <a:r>
              <a:rPr lang="en-US" altLang="ja-JP" sz="2400" dirty="0"/>
              <a:t>100</a:t>
            </a:r>
            <a:r>
              <a:rPr lang="ja-JP" altLang="en-US" sz="2400" dirty="0"/>
              <a:t>円につき</a:t>
            </a:r>
            <a:r>
              <a:rPr lang="en-US" altLang="ja-JP" sz="2400" dirty="0"/>
              <a:t>120</a:t>
            </a:r>
            <a:r>
              <a:rPr lang="ja-JP" altLang="en-US" sz="2400" dirty="0"/>
              <a:t>円で</a:t>
            </a:r>
            <a:endParaRPr lang="en-US" altLang="ja-JP" sz="2400" dirty="0"/>
          </a:p>
          <a:p>
            <a:r>
              <a:rPr kumimoji="1" lang="ja-JP" altLang="en-US" sz="2400" dirty="0"/>
              <a:t>　　売却した。代金は端数利息を含め、当座預金口座に振り込まれた。</a:t>
            </a:r>
            <a:endParaRPr kumimoji="1" lang="en-US" altLang="ja-JP" sz="2400" dirty="0"/>
          </a:p>
          <a:p>
            <a:r>
              <a:rPr lang="ja-JP" altLang="en-US" sz="2400" dirty="0"/>
              <a:t>　　なお、前年度の決算日において、ワオン社の社債の時価は額面に</a:t>
            </a:r>
            <a:endParaRPr lang="en-US" altLang="ja-JP" sz="2400" dirty="0"/>
          </a:p>
          <a:p>
            <a:r>
              <a:rPr lang="ja-JP" altLang="en-US" sz="2400" dirty="0"/>
              <a:t>　　つき</a:t>
            </a:r>
            <a:r>
              <a:rPr lang="en-US" altLang="ja-JP" sz="2400" dirty="0"/>
              <a:t>110</a:t>
            </a:r>
            <a:r>
              <a:rPr lang="ja-JP" altLang="en-US" sz="2400" dirty="0"/>
              <a:t>円であった。当社は時価法を採用しており、端数利息は</a:t>
            </a:r>
            <a:endParaRPr lang="en-US" altLang="ja-JP" sz="2400" dirty="0"/>
          </a:p>
          <a:p>
            <a:r>
              <a:rPr lang="ja-JP" altLang="en-US" sz="2400" dirty="0"/>
              <a:t>　　月割計算する。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014316" y="355779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096000" y="355779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582427" y="4080674"/>
            <a:ext cx="7536264" cy="1384995"/>
          </a:xfrm>
          <a:prstGeom prst="rect">
            <a:avLst/>
          </a:prstGeom>
          <a:noFill/>
        </p:spPr>
        <p:txBody>
          <a:bodyPr wrap="square" rtlCol="0">
            <a:spAutoFit/>
          </a:bodyPr>
          <a:lstStyle/>
          <a:p>
            <a:r>
              <a:rPr lang="ja-JP" altLang="en-US" sz="2800" dirty="0"/>
              <a:t>当座預金　</a:t>
            </a:r>
            <a:r>
              <a:rPr lang="en-US" altLang="ja-JP" sz="2800" dirty="0"/>
              <a:t>242</a:t>
            </a:r>
            <a:r>
              <a:rPr lang="ja-JP" altLang="en-US" sz="2800" dirty="0"/>
              <a:t>　</a:t>
            </a:r>
            <a:r>
              <a:rPr lang="en-US" altLang="ja-JP" sz="2800" dirty="0"/>
              <a:t>/</a:t>
            </a:r>
            <a:r>
              <a:rPr lang="ja-JP" altLang="en-US" sz="2800" dirty="0"/>
              <a:t>　売買目的有価証券　</a:t>
            </a:r>
            <a:r>
              <a:rPr lang="en-US" altLang="ja-JP" sz="2800" dirty="0"/>
              <a:t>220</a:t>
            </a:r>
          </a:p>
          <a:p>
            <a:r>
              <a:rPr lang="ja-JP" altLang="en-US" sz="2800" dirty="0"/>
              <a:t>                                有価証券利息　　　    </a:t>
            </a:r>
            <a:r>
              <a:rPr lang="en-US" altLang="ja-JP" sz="2800" dirty="0"/>
              <a:t>2</a:t>
            </a:r>
          </a:p>
          <a:p>
            <a:r>
              <a:rPr lang="ja-JP" altLang="en-US" sz="2800" dirty="0"/>
              <a:t>　　　　　　　　　 有価証券売却益　　  </a:t>
            </a:r>
            <a:r>
              <a:rPr lang="en-US" altLang="ja-JP" sz="2800" dirty="0"/>
              <a:t>20</a:t>
            </a:r>
          </a:p>
        </p:txBody>
      </p:sp>
    </p:spTree>
    <p:extLst>
      <p:ext uri="{BB962C8B-B14F-4D97-AF65-F5344CB8AC3E}">
        <p14:creationId xmlns:p14="http://schemas.microsoft.com/office/powerpoint/2010/main" val="135910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249130"/>
            <a:ext cx="9975502" cy="2308324"/>
          </a:xfrm>
          <a:prstGeom prst="rect">
            <a:avLst/>
          </a:prstGeom>
          <a:noFill/>
        </p:spPr>
        <p:txBody>
          <a:bodyPr wrap="square" rtlCol="0">
            <a:spAutoFit/>
          </a:bodyPr>
          <a:lstStyle/>
          <a:p>
            <a:r>
              <a:rPr lang="ja-JP" altLang="en-US" sz="2400" dirty="0"/>
              <a:t>問</a:t>
            </a:r>
            <a:r>
              <a:rPr lang="en-US" altLang="ja-JP" sz="2400" dirty="0"/>
              <a:t>82.</a:t>
            </a:r>
            <a:r>
              <a:rPr lang="ja-JP" altLang="en-US" sz="2400" dirty="0"/>
              <a:t>次の取引について仕訳を行いなさい。なお、当社の決算日は</a:t>
            </a:r>
            <a:endParaRPr lang="en-US" altLang="ja-JP" sz="2400" dirty="0"/>
          </a:p>
          <a:p>
            <a:r>
              <a:rPr lang="ja-JP" altLang="en-US" sz="2400" dirty="0"/>
              <a:t>　　</a:t>
            </a:r>
            <a:r>
              <a:rPr lang="en-US" altLang="ja-JP" sz="2400" dirty="0"/>
              <a:t>3</a:t>
            </a:r>
            <a:r>
              <a:rPr lang="ja-JP" altLang="en-US" sz="2400" dirty="0"/>
              <a:t>月</a:t>
            </a:r>
            <a:r>
              <a:rPr lang="en-US" altLang="ja-JP" sz="2400" dirty="0"/>
              <a:t>31</a:t>
            </a:r>
            <a:r>
              <a:rPr lang="ja-JP" altLang="en-US" sz="2400" dirty="0"/>
              <a:t>日である。</a:t>
            </a:r>
            <a:r>
              <a:rPr lang="en-US" altLang="ja-JP" sz="2400" dirty="0"/>
              <a:t>9</a:t>
            </a:r>
            <a:r>
              <a:rPr lang="ja-JP" altLang="en-US" sz="2400" dirty="0"/>
              <a:t>月末、売買目的で保有している額面総額</a:t>
            </a:r>
            <a:r>
              <a:rPr lang="en-US" altLang="ja-JP" sz="2400" dirty="0"/>
              <a:t>500</a:t>
            </a:r>
            <a:r>
              <a:rPr lang="ja-JP" altLang="en-US" sz="2400" dirty="0"/>
              <a:t>円</a:t>
            </a:r>
            <a:endParaRPr lang="en-US" altLang="ja-JP" sz="2400" dirty="0"/>
          </a:p>
          <a:p>
            <a:r>
              <a:rPr lang="en-US" altLang="ja-JP" sz="2400" dirty="0"/>
              <a:t>       </a:t>
            </a:r>
            <a:r>
              <a:rPr lang="ja-JP" altLang="en-US" sz="2400" dirty="0"/>
              <a:t>の社債（年利率 </a:t>
            </a:r>
            <a:r>
              <a:rPr lang="en-US" altLang="ja-JP" sz="2400" dirty="0"/>
              <a:t>2%</a:t>
            </a:r>
            <a:r>
              <a:rPr lang="ja-JP" altLang="en-US" sz="2400" dirty="0"/>
              <a:t>、利払日は</a:t>
            </a:r>
            <a:r>
              <a:rPr lang="en-US" altLang="ja-JP" sz="2400" dirty="0"/>
              <a:t>3</a:t>
            </a:r>
            <a:r>
              <a:rPr lang="ja-JP" altLang="en-US" sz="2400" dirty="0"/>
              <a:t>月末）を、額面</a:t>
            </a:r>
            <a:r>
              <a:rPr lang="en-US" altLang="ja-JP" sz="2400" dirty="0"/>
              <a:t>100</a:t>
            </a:r>
            <a:r>
              <a:rPr lang="ja-JP" altLang="en-US" sz="2400" dirty="0"/>
              <a:t>円につき</a:t>
            </a:r>
            <a:r>
              <a:rPr lang="en-US" altLang="ja-JP" sz="2400" dirty="0"/>
              <a:t>95</a:t>
            </a:r>
            <a:r>
              <a:rPr lang="ja-JP" altLang="en-US" sz="2400" dirty="0"/>
              <a:t>円</a:t>
            </a:r>
            <a:endParaRPr lang="en-US" altLang="ja-JP" sz="2400" dirty="0"/>
          </a:p>
          <a:p>
            <a:r>
              <a:rPr lang="ja-JP" altLang="en-US" sz="2400" dirty="0"/>
              <a:t>　　の裸相場で売却し、当座預金口座に振り込まれた。なお、この社債</a:t>
            </a:r>
            <a:endParaRPr lang="en-US" altLang="ja-JP" sz="2400" dirty="0"/>
          </a:p>
          <a:p>
            <a:r>
              <a:rPr kumimoji="1" lang="ja-JP" altLang="en-US" sz="2400" dirty="0"/>
              <a:t>　　は当期</a:t>
            </a:r>
            <a:r>
              <a:rPr kumimoji="1" lang="en-US" altLang="ja-JP" sz="2400" dirty="0"/>
              <a:t>4</a:t>
            </a:r>
            <a:r>
              <a:rPr kumimoji="1" lang="ja-JP" altLang="en-US" sz="2400" dirty="0"/>
              <a:t>月</a:t>
            </a:r>
            <a:r>
              <a:rPr kumimoji="1" lang="en-US" altLang="ja-JP" sz="2400" dirty="0"/>
              <a:t>1</a:t>
            </a:r>
            <a:r>
              <a:rPr kumimoji="1" lang="ja-JP" altLang="en-US" sz="2400" dirty="0"/>
              <a:t>日に額面</a:t>
            </a:r>
            <a:r>
              <a:rPr kumimoji="1" lang="en-US" altLang="ja-JP" sz="2400" dirty="0"/>
              <a:t>100</a:t>
            </a:r>
            <a:r>
              <a:rPr kumimoji="1" lang="ja-JP" altLang="en-US" sz="2400" dirty="0"/>
              <a:t>円につき</a:t>
            </a:r>
            <a:r>
              <a:rPr kumimoji="1" lang="en-US" altLang="ja-JP" sz="2400" dirty="0"/>
              <a:t>97</a:t>
            </a:r>
            <a:r>
              <a:rPr kumimoji="1" lang="ja-JP" altLang="en-US" sz="2400" dirty="0"/>
              <a:t>円で買い入れたものである。</a:t>
            </a:r>
            <a:endParaRPr kumimoji="1" lang="en-US" altLang="ja-JP" sz="2400" dirty="0"/>
          </a:p>
          <a:p>
            <a:r>
              <a:rPr lang="ja-JP" altLang="en-US" sz="2400" dirty="0"/>
              <a:t>　　端数利息は月割計算すること。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977014" y="4080674"/>
            <a:ext cx="9304773" cy="954107"/>
          </a:xfrm>
          <a:prstGeom prst="rect">
            <a:avLst/>
          </a:prstGeom>
          <a:noFill/>
        </p:spPr>
        <p:txBody>
          <a:bodyPr wrap="square" rtlCol="0">
            <a:spAutoFit/>
          </a:bodyPr>
          <a:lstStyle/>
          <a:p>
            <a:r>
              <a:rPr lang="ja-JP" altLang="en-US" sz="2800" dirty="0"/>
              <a:t>当座預金　　　　</a:t>
            </a:r>
            <a:r>
              <a:rPr lang="en-US" altLang="ja-JP" sz="2800" dirty="0"/>
              <a:t>480</a:t>
            </a:r>
            <a:r>
              <a:rPr lang="ja-JP" altLang="en-US" sz="2800" dirty="0"/>
              <a:t>　</a:t>
            </a:r>
            <a:r>
              <a:rPr lang="en-US" altLang="ja-JP" sz="2800" dirty="0"/>
              <a:t>/</a:t>
            </a:r>
            <a:r>
              <a:rPr lang="ja-JP" altLang="en-US" sz="2800" dirty="0"/>
              <a:t>　売買目的有価証券　</a:t>
            </a:r>
            <a:r>
              <a:rPr lang="en-US" altLang="ja-JP" sz="2800" dirty="0"/>
              <a:t>485</a:t>
            </a:r>
          </a:p>
          <a:p>
            <a:r>
              <a:rPr lang="ja-JP" altLang="en-US" sz="2800" dirty="0"/>
              <a:t>有価証券売却損　</a:t>
            </a:r>
            <a:r>
              <a:rPr lang="en-US" altLang="ja-JP" sz="2800" dirty="0"/>
              <a:t>10</a:t>
            </a:r>
            <a:r>
              <a:rPr lang="ja-JP" altLang="en-US" sz="2800" dirty="0"/>
              <a:t>     　  有価証券利息　　　    </a:t>
            </a:r>
            <a:r>
              <a:rPr lang="en-US" altLang="ja-JP" sz="2800" dirty="0"/>
              <a:t>5</a:t>
            </a:r>
          </a:p>
        </p:txBody>
      </p:sp>
    </p:spTree>
    <p:extLst>
      <p:ext uri="{BB962C8B-B14F-4D97-AF65-F5344CB8AC3E}">
        <p14:creationId xmlns:p14="http://schemas.microsoft.com/office/powerpoint/2010/main" val="353969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490008"/>
            <a:ext cx="9975502" cy="1938992"/>
          </a:xfrm>
          <a:prstGeom prst="rect">
            <a:avLst/>
          </a:prstGeom>
          <a:noFill/>
        </p:spPr>
        <p:txBody>
          <a:bodyPr wrap="square" rtlCol="0">
            <a:spAutoFit/>
          </a:bodyPr>
          <a:lstStyle/>
          <a:p>
            <a:r>
              <a:rPr lang="ja-JP" altLang="en-US" sz="2400" dirty="0"/>
              <a:t>問</a:t>
            </a:r>
            <a:r>
              <a:rPr lang="en-US" altLang="ja-JP" sz="2400" dirty="0"/>
              <a:t>83.</a:t>
            </a:r>
            <a:r>
              <a:rPr lang="ja-JP" altLang="en-US" sz="2400" dirty="0"/>
              <a:t>次の取引の決算整理仕訳を行いなさい。</a:t>
            </a:r>
            <a:endParaRPr lang="en-US" altLang="ja-JP" sz="2400" dirty="0"/>
          </a:p>
          <a:p>
            <a:r>
              <a:rPr lang="ja-JP" altLang="en-US" sz="2400" dirty="0"/>
              <a:t>　　期末日における貸付金残高は</a:t>
            </a:r>
            <a:r>
              <a:rPr lang="en-US" altLang="ja-JP" sz="2400" dirty="0"/>
              <a:t>500</a:t>
            </a:r>
            <a:r>
              <a:rPr lang="ja-JP" altLang="en-US" sz="2400" dirty="0"/>
              <a:t>円であった。貸付金については、</a:t>
            </a:r>
            <a:endParaRPr lang="en-US" altLang="ja-JP" sz="2400" dirty="0"/>
          </a:p>
          <a:p>
            <a:r>
              <a:rPr lang="en-US" altLang="ja-JP" sz="2400" dirty="0"/>
              <a:t>       </a:t>
            </a:r>
            <a:r>
              <a:rPr lang="ja-JP" altLang="en-US" sz="2400" dirty="0"/>
              <a:t>債務者の財政状態が悪化したため、その回収不能額を</a:t>
            </a:r>
            <a:r>
              <a:rPr lang="en-US" altLang="ja-JP" sz="2400" dirty="0"/>
              <a:t>50%</a:t>
            </a:r>
            <a:r>
              <a:rPr lang="ja-JP" altLang="en-US" sz="2400" dirty="0"/>
              <a:t>と</a:t>
            </a:r>
            <a:endParaRPr lang="en-US" altLang="ja-JP" sz="2400" dirty="0"/>
          </a:p>
          <a:p>
            <a:r>
              <a:rPr lang="ja-JP" altLang="en-US" sz="2400" dirty="0"/>
              <a:t>　　見積もって、貸倒引当金を設定する。期末における貸倒引当金残高</a:t>
            </a:r>
            <a:endParaRPr lang="en-US" altLang="ja-JP" sz="2400" dirty="0"/>
          </a:p>
          <a:p>
            <a:r>
              <a:rPr kumimoji="1" lang="ja-JP" altLang="en-US" sz="2400" dirty="0"/>
              <a:t>　　は</a:t>
            </a:r>
            <a:r>
              <a:rPr kumimoji="1" lang="en-US" altLang="ja-JP" sz="2400" dirty="0"/>
              <a:t>30</a:t>
            </a:r>
            <a:r>
              <a:rPr kumimoji="1" lang="ja-JP" altLang="en-US" sz="2400" dirty="0"/>
              <a:t>円である。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22087" y="4080674"/>
            <a:ext cx="7947826" cy="523220"/>
          </a:xfrm>
          <a:prstGeom prst="rect">
            <a:avLst/>
          </a:prstGeom>
          <a:noFill/>
        </p:spPr>
        <p:txBody>
          <a:bodyPr wrap="square" rtlCol="0">
            <a:spAutoFit/>
          </a:bodyPr>
          <a:lstStyle/>
          <a:p>
            <a:r>
              <a:rPr lang="ja-JP" altLang="en-US" sz="2800" dirty="0"/>
              <a:t>貸倒引当金繰入　</a:t>
            </a:r>
            <a:r>
              <a:rPr lang="en-US" altLang="ja-JP" sz="2800" dirty="0"/>
              <a:t>220</a:t>
            </a:r>
            <a:r>
              <a:rPr lang="ja-JP" altLang="en-US" sz="2800" dirty="0"/>
              <a:t>　</a:t>
            </a:r>
            <a:r>
              <a:rPr lang="en-US" altLang="ja-JP" sz="2800" dirty="0"/>
              <a:t>/</a:t>
            </a:r>
            <a:r>
              <a:rPr lang="ja-JP" altLang="en-US" sz="2800" dirty="0"/>
              <a:t>　貸倒引当金　</a:t>
            </a:r>
            <a:r>
              <a:rPr lang="en-US" altLang="ja-JP" sz="2800" dirty="0"/>
              <a:t>220</a:t>
            </a:r>
          </a:p>
        </p:txBody>
      </p:sp>
    </p:spTree>
    <p:extLst>
      <p:ext uri="{BB962C8B-B14F-4D97-AF65-F5344CB8AC3E}">
        <p14:creationId xmlns:p14="http://schemas.microsoft.com/office/powerpoint/2010/main" val="3213244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490008"/>
            <a:ext cx="9975502" cy="1938992"/>
          </a:xfrm>
          <a:prstGeom prst="rect">
            <a:avLst/>
          </a:prstGeom>
          <a:noFill/>
        </p:spPr>
        <p:txBody>
          <a:bodyPr wrap="square" rtlCol="0">
            <a:spAutoFit/>
          </a:bodyPr>
          <a:lstStyle/>
          <a:p>
            <a:r>
              <a:rPr lang="ja-JP" altLang="en-US" sz="2400" dirty="0"/>
              <a:t>問</a:t>
            </a:r>
            <a:r>
              <a:rPr lang="en-US" altLang="ja-JP" sz="2400" dirty="0"/>
              <a:t>84.</a:t>
            </a:r>
            <a:r>
              <a:rPr lang="ja-JP" altLang="en-US" sz="2400" dirty="0"/>
              <a:t>次の取引の決算整理仕訳を行いなさい。</a:t>
            </a:r>
            <a:endParaRPr lang="en-US" altLang="ja-JP" sz="2400" dirty="0"/>
          </a:p>
          <a:p>
            <a:r>
              <a:rPr lang="ja-JP" altLang="en-US" sz="2400" dirty="0"/>
              <a:t>　　期末日おける売掛金残高</a:t>
            </a:r>
            <a:r>
              <a:rPr lang="en-US" altLang="ja-JP" sz="2400" dirty="0"/>
              <a:t>1,000</a:t>
            </a:r>
            <a:r>
              <a:rPr lang="ja-JP" altLang="en-US" sz="2400" dirty="0"/>
              <a:t>円、貸倒引当金残高は</a:t>
            </a:r>
            <a:r>
              <a:rPr lang="en-US" altLang="ja-JP" sz="2400" dirty="0"/>
              <a:t>100</a:t>
            </a:r>
            <a:r>
              <a:rPr lang="ja-JP" altLang="en-US" sz="2400" dirty="0"/>
              <a:t>円であっ</a:t>
            </a:r>
            <a:endParaRPr lang="en-US" altLang="ja-JP" sz="2400" dirty="0"/>
          </a:p>
          <a:p>
            <a:r>
              <a:rPr lang="ja-JP" altLang="en-US" sz="2400" dirty="0"/>
              <a:t>　　た。売掛金は全て得意先モフモフ社に対するものであり、債権額</a:t>
            </a:r>
            <a:endParaRPr lang="en-US" altLang="ja-JP" sz="2400" dirty="0"/>
          </a:p>
          <a:p>
            <a:r>
              <a:rPr lang="ja-JP" altLang="en-US" sz="2400" dirty="0"/>
              <a:t>　　から担保処分見積額</a:t>
            </a:r>
            <a:r>
              <a:rPr lang="en-US" altLang="ja-JP" sz="2400" dirty="0"/>
              <a:t>500</a:t>
            </a:r>
            <a:r>
              <a:rPr lang="ja-JP" altLang="en-US" sz="2400" dirty="0"/>
              <a:t>円を控除した残額</a:t>
            </a:r>
            <a:r>
              <a:rPr lang="en-US" altLang="ja-JP" sz="2400" dirty="0"/>
              <a:t>50%</a:t>
            </a:r>
            <a:r>
              <a:rPr lang="ja-JP" altLang="en-US" sz="2400" dirty="0"/>
              <a:t>の金額を貸倒引当金</a:t>
            </a:r>
            <a:endParaRPr lang="en-US" altLang="ja-JP" sz="2400" dirty="0"/>
          </a:p>
          <a:p>
            <a:r>
              <a:rPr lang="en-US" altLang="ja-JP" sz="2400" dirty="0"/>
              <a:t>       </a:t>
            </a:r>
            <a:r>
              <a:rPr lang="ja-JP" altLang="en-US" sz="2400" dirty="0"/>
              <a:t>として設定することとした。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22087" y="4080674"/>
            <a:ext cx="7947826" cy="523220"/>
          </a:xfrm>
          <a:prstGeom prst="rect">
            <a:avLst/>
          </a:prstGeom>
          <a:noFill/>
        </p:spPr>
        <p:txBody>
          <a:bodyPr wrap="square" rtlCol="0">
            <a:spAutoFit/>
          </a:bodyPr>
          <a:lstStyle/>
          <a:p>
            <a:r>
              <a:rPr lang="ja-JP" altLang="en-US" sz="2800" dirty="0"/>
              <a:t>貸倒引当金繰入　</a:t>
            </a:r>
            <a:r>
              <a:rPr lang="en-US" altLang="ja-JP" sz="2800" dirty="0"/>
              <a:t>150</a:t>
            </a:r>
            <a:r>
              <a:rPr lang="ja-JP" altLang="en-US" sz="2800" dirty="0"/>
              <a:t>　</a:t>
            </a:r>
            <a:r>
              <a:rPr lang="en-US" altLang="ja-JP" sz="2800" dirty="0"/>
              <a:t>/</a:t>
            </a:r>
            <a:r>
              <a:rPr lang="ja-JP" altLang="en-US" sz="2800" dirty="0"/>
              <a:t>　貸倒引当金　</a:t>
            </a:r>
            <a:r>
              <a:rPr lang="en-US" altLang="ja-JP" sz="2800" dirty="0"/>
              <a:t>150</a:t>
            </a:r>
          </a:p>
        </p:txBody>
      </p:sp>
    </p:spTree>
    <p:extLst>
      <p:ext uri="{BB962C8B-B14F-4D97-AF65-F5344CB8AC3E}">
        <p14:creationId xmlns:p14="http://schemas.microsoft.com/office/powerpoint/2010/main" val="3964007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79071" y="2262797"/>
            <a:ext cx="9975502" cy="1200329"/>
          </a:xfrm>
          <a:prstGeom prst="rect">
            <a:avLst/>
          </a:prstGeom>
          <a:noFill/>
        </p:spPr>
        <p:txBody>
          <a:bodyPr wrap="square" rtlCol="0">
            <a:spAutoFit/>
          </a:bodyPr>
          <a:lstStyle/>
          <a:p>
            <a:r>
              <a:rPr lang="ja-JP" altLang="en-US" sz="2400" dirty="0"/>
              <a:t>問</a:t>
            </a:r>
            <a:r>
              <a:rPr lang="en-US" altLang="ja-JP" sz="2400" dirty="0"/>
              <a:t>85.</a:t>
            </a:r>
            <a:r>
              <a:rPr lang="ja-JP" altLang="en-US" sz="2400" dirty="0"/>
              <a:t>次の取引の決算整理仕訳を行いなさい。</a:t>
            </a:r>
            <a:endParaRPr lang="en-US" altLang="ja-JP" sz="2400" dirty="0"/>
          </a:p>
          <a:p>
            <a:r>
              <a:rPr lang="ja-JP" altLang="en-US" sz="2400" dirty="0"/>
              <a:t>　　翌期の建物の修繕に備え、修繕引当金を</a:t>
            </a:r>
            <a:r>
              <a:rPr lang="en-US" altLang="ja-JP" sz="2400" dirty="0"/>
              <a:t>400</a:t>
            </a:r>
            <a:r>
              <a:rPr lang="ja-JP" altLang="en-US" sz="2400" dirty="0"/>
              <a:t>円設定する。</a:t>
            </a:r>
            <a:endParaRPr lang="en-US" altLang="ja-JP" sz="2400" dirty="0"/>
          </a:p>
          <a:p>
            <a:r>
              <a:rPr lang="ja-JP" altLang="en-US" sz="2400" dirty="0"/>
              <a:t>　　修繕引当金の残高は</a:t>
            </a:r>
            <a:r>
              <a:rPr lang="en-US" altLang="ja-JP" sz="2400" dirty="0"/>
              <a:t>200</a:t>
            </a:r>
            <a:r>
              <a:rPr lang="ja-JP" altLang="en-US" sz="2400" dirty="0"/>
              <a:t>円であり、差額補充法によること。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22087" y="4080674"/>
            <a:ext cx="7947826" cy="523220"/>
          </a:xfrm>
          <a:prstGeom prst="rect">
            <a:avLst/>
          </a:prstGeom>
          <a:noFill/>
        </p:spPr>
        <p:txBody>
          <a:bodyPr wrap="square" rtlCol="0">
            <a:spAutoFit/>
          </a:bodyPr>
          <a:lstStyle/>
          <a:p>
            <a:r>
              <a:rPr lang="ja-JP" altLang="en-US" sz="2800" dirty="0"/>
              <a:t>修繕引当金繰入　</a:t>
            </a:r>
            <a:r>
              <a:rPr lang="en-US" altLang="ja-JP" sz="2800" dirty="0"/>
              <a:t>200</a:t>
            </a:r>
            <a:r>
              <a:rPr lang="ja-JP" altLang="en-US" sz="2800" dirty="0"/>
              <a:t>　</a:t>
            </a:r>
            <a:r>
              <a:rPr lang="en-US" altLang="ja-JP" sz="2800" dirty="0"/>
              <a:t>/</a:t>
            </a:r>
            <a:r>
              <a:rPr lang="ja-JP" altLang="en-US" sz="2800" dirty="0"/>
              <a:t>　修繕引当金　</a:t>
            </a:r>
            <a:r>
              <a:rPr lang="en-US" altLang="ja-JP" sz="2800" dirty="0"/>
              <a:t>200</a:t>
            </a:r>
          </a:p>
        </p:txBody>
      </p:sp>
    </p:spTree>
    <p:extLst>
      <p:ext uri="{BB962C8B-B14F-4D97-AF65-F5344CB8AC3E}">
        <p14:creationId xmlns:p14="http://schemas.microsoft.com/office/powerpoint/2010/main" val="568300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79071" y="2262797"/>
            <a:ext cx="9975502" cy="1200329"/>
          </a:xfrm>
          <a:prstGeom prst="rect">
            <a:avLst/>
          </a:prstGeom>
          <a:noFill/>
        </p:spPr>
        <p:txBody>
          <a:bodyPr wrap="square" rtlCol="0">
            <a:spAutoFit/>
          </a:bodyPr>
          <a:lstStyle/>
          <a:p>
            <a:r>
              <a:rPr lang="ja-JP" altLang="en-US" sz="2400" dirty="0"/>
              <a:t>問</a:t>
            </a:r>
            <a:r>
              <a:rPr lang="en-US" altLang="ja-JP" sz="2400" dirty="0"/>
              <a:t>86.</a:t>
            </a:r>
            <a:r>
              <a:rPr lang="ja-JP" altLang="en-US" sz="2400" dirty="0"/>
              <a:t>保有する船舶について定期修繕を行い、修繕費用</a:t>
            </a:r>
            <a:r>
              <a:rPr lang="en-US" altLang="ja-JP" sz="2400" dirty="0"/>
              <a:t>800</a:t>
            </a:r>
            <a:r>
              <a:rPr lang="ja-JP" altLang="en-US" sz="2400" dirty="0"/>
              <a:t>円が当座預金</a:t>
            </a:r>
            <a:endParaRPr lang="en-US" altLang="ja-JP" sz="2400" dirty="0"/>
          </a:p>
          <a:p>
            <a:r>
              <a:rPr lang="ja-JP" altLang="en-US" sz="2400" dirty="0"/>
              <a:t>　　口座から支払われた。この修繕については、前期までに引当金</a:t>
            </a:r>
            <a:endParaRPr lang="en-US" altLang="ja-JP" sz="2400" dirty="0"/>
          </a:p>
          <a:p>
            <a:r>
              <a:rPr lang="ja-JP" altLang="en-US" sz="2400" dirty="0"/>
              <a:t>　　</a:t>
            </a:r>
            <a:r>
              <a:rPr lang="en-US" altLang="ja-JP" sz="2400" dirty="0"/>
              <a:t>300</a:t>
            </a:r>
            <a:r>
              <a:rPr lang="ja-JP" altLang="en-US" sz="2400" dirty="0"/>
              <a:t>円が設定されていた。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5574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5574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15424" y="4080674"/>
            <a:ext cx="6750608" cy="954107"/>
          </a:xfrm>
          <a:prstGeom prst="rect">
            <a:avLst/>
          </a:prstGeom>
          <a:noFill/>
        </p:spPr>
        <p:txBody>
          <a:bodyPr wrap="square" rtlCol="0">
            <a:spAutoFit/>
          </a:bodyPr>
          <a:lstStyle/>
          <a:p>
            <a:r>
              <a:rPr lang="ja-JP" altLang="en-US" sz="2800" dirty="0"/>
              <a:t>修繕引当金　</a:t>
            </a:r>
            <a:r>
              <a:rPr lang="en-US" altLang="ja-JP" sz="2800" dirty="0"/>
              <a:t>300</a:t>
            </a:r>
            <a:r>
              <a:rPr lang="ja-JP" altLang="en-US" sz="2800" dirty="0"/>
              <a:t>　</a:t>
            </a:r>
            <a:r>
              <a:rPr lang="en-US" altLang="ja-JP" sz="2800" dirty="0"/>
              <a:t>/</a:t>
            </a:r>
            <a:r>
              <a:rPr lang="ja-JP" altLang="en-US" sz="2800" dirty="0"/>
              <a:t>　当座預金　</a:t>
            </a:r>
            <a:r>
              <a:rPr lang="en-US" altLang="ja-JP" sz="2800" dirty="0"/>
              <a:t>800</a:t>
            </a:r>
          </a:p>
          <a:p>
            <a:r>
              <a:rPr lang="ja-JP" altLang="en-US" sz="2800" dirty="0"/>
              <a:t>修繕費　　　</a:t>
            </a:r>
            <a:r>
              <a:rPr lang="en-US" altLang="ja-JP" sz="2800" dirty="0"/>
              <a:t>500</a:t>
            </a:r>
          </a:p>
        </p:txBody>
      </p:sp>
    </p:spTree>
    <p:extLst>
      <p:ext uri="{BB962C8B-B14F-4D97-AF65-F5344CB8AC3E}">
        <p14:creationId xmlns:p14="http://schemas.microsoft.com/office/powerpoint/2010/main" val="634686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2051783"/>
            <a:ext cx="9975502" cy="1569660"/>
          </a:xfrm>
          <a:prstGeom prst="rect">
            <a:avLst/>
          </a:prstGeom>
          <a:noFill/>
        </p:spPr>
        <p:txBody>
          <a:bodyPr wrap="square" rtlCol="0">
            <a:spAutoFit/>
          </a:bodyPr>
          <a:lstStyle/>
          <a:p>
            <a:r>
              <a:rPr lang="ja-JP" altLang="en-US" sz="2400" dirty="0"/>
              <a:t>問</a:t>
            </a:r>
            <a:r>
              <a:rPr lang="en-US" altLang="ja-JP" sz="2400" dirty="0"/>
              <a:t>87.</a:t>
            </a:r>
            <a:r>
              <a:rPr lang="ja-JP" altLang="en-US" sz="2400" dirty="0"/>
              <a:t>建物の修繕工事を行い、代金</a:t>
            </a:r>
            <a:r>
              <a:rPr lang="en-US" altLang="ja-JP" sz="2400" dirty="0"/>
              <a:t>600</a:t>
            </a:r>
            <a:r>
              <a:rPr lang="ja-JP" altLang="en-US" sz="2400" dirty="0"/>
              <a:t>円を小切手を振り出して支払った。</a:t>
            </a:r>
            <a:endParaRPr lang="en-US" altLang="ja-JP" sz="2400" dirty="0"/>
          </a:p>
          <a:p>
            <a:r>
              <a:rPr lang="ja-JP" altLang="en-US" sz="2400" dirty="0"/>
              <a:t>　　なお、工事代金のうち</a:t>
            </a:r>
            <a:r>
              <a:rPr lang="en-US" altLang="ja-JP" sz="2400" dirty="0"/>
              <a:t>30%</a:t>
            </a:r>
            <a:r>
              <a:rPr lang="ja-JP" altLang="en-US" sz="2400" dirty="0"/>
              <a:t>は改良のための支出と判断された。</a:t>
            </a:r>
            <a:endParaRPr lang="en-US" altLang="ja-JP" sz="2400" dirty="0"/>
          </a:p>
          <a:p>
            <a:r>
              <a:rPr lang="ja-JP" altLang="en-US" sz="2400" dirty="0"/>
              <a:t>　　また、この修繕工事に備えて、前期までに</a:t>
            </a:r>
            <a:r>
              <a:rPr lang="en-US" altLang="ja-JP" sz="2400" dirty="0"/>
              <a:t>200</a:t>
            </a:r>
            <a:r>
              <a:rPr lang="ja-JP" altLang="en-US" sz="2400" dirty="0"/>
              <a:t>円の引当金を設定し</a:t>
            </a:r>
            <a:endParaRPr lang="en-US" altLang="ja-JP" sz="2400" dirty="0"/>
          </a:p>
          <a:p>
            <a:r>
              <a:rPr lang="ja-JP" altLang="en-US" sz="2400" dirty="0"/>
              <a:t>　　ていた。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52731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52731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15424" y="4050530"/>
            <a:ext cx="6750608" cy="1384995"/>
          </a:xfrm>
          <a:prstGeom prst="rect">
            <a:avLst/>
          </a:prstGeom>
          <a:noFill/>
        </p:spPr>
        <p:txBody>
          <a:bodyPr wrap="square" rtlCol="0">
            <a:spAutoFit/>
          </a:bodyPr>
          <a:lstStyle/>
          <a:p>
            <a:r>
              <a:rPr lang="ja-JP" altLang="en-US" sz="2800" dirty="0"/>
              <a:t>建物　　　　</a:t>
            </a:r>
            <a:r>
              <a:rPr lang="en-US" altLang="ja-JP" sz="2800" dirty="0"/>
              <a:t>180</a:t>
            </a:r>
            <a:r>
              <a:rPr lang="ja-JP" altLang="en-US" sz="2800" dirty="0"/>
              <a:t>　</a:t>
            </a:r>
            <a:r>
              <a:rPr lang="en-US" altLang="ja-JP" sz="2800" dirty="0"/>
              <a:t>/</a:t>
            </a:r>
            <a:r>
              <a:rPr lang="ja-JP" altLang="en-US" sz="2800" dirty="0"/>
              <a:t>　当座預金　</a:t>
            </a:r>
            <a:r>
              <a:rPr lang="en-US" altLang="ja-JP" sz="2800" dirty="0"/>
              <a:t>600</a:t>
            </a:r>
          </a:p>
          <a:p>
            <a:r>
              <a:rPr lang="ja-JP" altLang="en-US" sz="2800" dirty="0"/>
              <a:t>修繕引当金　</a:t>
            </a:r>
            <a:r>
              <a:rPr lang="en-US" altLang="ja-JP" sz="2800" dirty="0"/>
              <a:t>200</a:t>
            </a:r>
          </a:p>
          <a:p>
            <a:r>
              <a:rPr lang="ja-JP" altLang="en-US" sz="2800" dirty="0"/>
              <a:t>修繕費　　　</a:t>
            </a:r>
            <a:r>
              <a:rPr lang="en-US" altLang="ja-JP" sz="2800" dirty="0"/>
              <a:t>220</a:t>
            </a:r>
          </a:p>
        </p:txBody>
      </p:sp>
    </p:spTree>
    <p:extLst>
      <p:ext uri="{BB962C8B-B14F-4D97-AF65-F5344CB8AC3E}">
        <p14:creationId xmlns:p14="http://schemas.microsoft.com/office/powerpoint/2010/main" val="4082735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490008"/>
            <a:ext cx="9975502" cy="1938992"/>
          </a:xfrm>
          <a:prstGeom prst="rect">
            <a:avLst/>
          </a:prstGeom>
          <a:noFill/>
        </p:spPr>
        <p:txBody>
          <a:bodyPr wrap="square" rtlCol="0">
            <a:spAutoFit/>
          </a:bodyPr>
          <a:lstStyle/>
          <a:p>
            <a:r>
              <a:rPr lang="ja-JP" altLang="en-US" sz="2400" dirty="0"/>
              <a:t>問</a:t>
            </a:r>
            <a:r>
              <a:rPr lang="en-US" altLang="ja-JP" sz="2400" dirty="0"/>
              <a:t>88.</a:t>
            </a:r>
            <a:r>
              <a:rPr lang="ja-JP" altLang="en-US" sz="2400" dirty="0"/>
              <a:t>当期首に、建物（取得原価 </a:t>
            </a:r>
            <a:r>
              <a:rPr lang="en-US" altLang="ja-JP" sz="2400" dirty="0"/>
              <a:t>400</a:t>
            </a:r>
            <a:r>
              <a:rPr lang="ja-JP" altLang="en-US" sz="2400" dirty="0"/>
              <a:t>円、残存価額 </a:t>
            </a:r>
            <a:r>
              <a:rPr lang="en-US" altLang="ja-JP" sz="2400" dirty="0"/>
              <a:t>40</a:t>
            </a:r>
            <a:r>
              <a:rPr lang="ja-JP" altLang="en-US" sz="2400" dirty="0"/>
              <a:t>円、耐用年数</a:t>
            </a:r>
            <a:r>
              <a:rPr lang="en-US" altLang="ja-JP" sz="2400" dirty="0"/>
              <a:t>10</a:t>
            </a:r>
            <a:r>
              <a:rPr lang="ja-JP" altLang="en-US" sz="2400" dirty="0"/>
              <a:t>年、</a:t>
            </a:r>
            <a:endParaRPr lang="en-US" altLang="ja-JP" sz="2400" dirty="0"/>
          </a:p>
          <a:p>
            <a:r>
              <a:rPr lang="ja-JP" altLang="en-US" sz="2400" dirty="0"/>
              <a:t>　　定額法により償却、間接法により記帳）について修繕を行い、</a:t>
            </a:r>
            <a:endParaRPr lang="en-US" altLang="ja-JP" sz="2400" dirty="0"/>
          </a:p>
          <a:p>
            <a:r>
              <a:rPr lang="ja-JP" altLang="en-US" sz="2400" dirty="0"/>
              <a:t>　　代金</a:t>
            </a:r>
            <a:r>
              <a:rPr lang="en-US" altLang="ja-JP" sz="2400" dirty="0"/>
              <a:t>200</a:t>
            </a:r>
            <a:r>
              <a:rPr lang="ja-JP" altLang="en-US" sz="2400" dirty="0"/>
              <a:t>円は小切手を振り出して支払った。なお、このうち</a:t>
            </a:r>
            <a:r>
              <a:rPr lang="en-US" altLang="ja-JP" sz="2400" dirty="0"/>
              <a:t>50</a:t>
            </a:r>
            <a:r>
              <a:rPr lang="ja-JP" altLang="en-US" sz="2400" dirty="0"/>
              <a:t>円は</a:t>
            </a:r>
            <a:endParaRPr lang="en-US" altLang="ja-JP" sz="2400" dirty="0"/>
          </a:p>
          <a:p>
            <a:r>
              <a:rPr lang="ja-JP" altLang="en-US" sz="2400" dirty="0"/>
              <a:t>　　耐震機能を向上させる効果があるものと認められた。修繕引当金の</a:t>
            </a:r>
            <a:endParaRPr lang="en-US" altLang="ja-JP" sz="2400" dirty="0"/>
          </a:p>
          <a:p>
            <a:r>
              <a:rPr lang="ja-JP" altLang="en-US" sz="2400" dirty="0"/>
              <a:t>　　残高は</a:t>
            </a:r>
            <a:r>
              <a:rPr lang="en-US" altLang="ja-JP" sz="2400" dirty="0"/>
              <a:t>20</a:t>
            </a:r>
            <a:r>
              <a:rPr lang="ja-JP" altLang="en-US" sz="2400" dirty="0"/>
              <a:t>円である。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52731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52731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15424" y="4050530"/>
            <a:ext cx="6750608" cy="1384995"/>
          </a:xfrm>
          <a:prstGeom prst="rect">
            <a:avLst/>
          </a:prstGeom>
          <a:noFill/>
        </p:spPr>
        <p:txBody>
          <a:bodyPr wrap="square" rtlCol="0">
            <a:spAutoFit/>
          </a:bodyPr>
          <a:lstStyle/>
          <a:p>
            <a:r>
              <a:rPr lang="ja-JP" altLang="en-US" sz="2800" dirty="0"/>
              <a:t>建物　　　　  </a:t>
            </a:r>
            <a:r>
              <a:rPr lang="en-US" altLang="ja-JP" sz="2800" dirty="0"/>
              <a:t>50</a:t>
            </a:r>
            <a:r>
              <a:rPr lang="ja-JP" altLang="en-US" sz="2800" dirty="0"/>
              <a:t>　</a:t>
            </a:r>
            <a:r>
              <a:rPr lang="en-US" altLang="ja-JP" sz="2800" dirty="0"/>
              <a:t>/</a:t>
            </a:r>
            <a:r>
              <a:rPr lang="ja-JP" altLang="en-US" sz="2800" dirty="0"/>
              <a:t>　当座預金　</a:t>
            </a:r>
            <a:r>
              <a:rPr lang="en-US" altLang="ja-JP" sz="2800" dirty="0"/>
              <a:t>200</a:t>
            </a:r>
          </a:p>
          <a:p>
            <a:r>
              <a:rPr lang="ja-JP" altLang="en-US" sz="2800" dirty="0"/>
              <a:t>修繕引当金　  </a:t>
            </a:r>
            <a:r>
              <a:rPr lang="en-US" altLang="ja-JP" sz="2800" dirty="0"/>
              <a:t>20</a:t>
            </a:r>
          </a:p>
          <a:p>
            <a:r>
              <a:rPr lang="ja-JP" altLang="en-US" sz="2800" dirty="0"/>
              <a:t>修繕費　　　</a:t>
            </a:r>
            <a:r>
              <a:rPr lang="en-US" altLang="ja-JP" sz="2800" dirty="0"/>
              <a:t>  30</a:t>
            </a:r>
          </a:p>
        </p:txBody>
      </p:sp>
    </p:spTree>
    <p:extLst>
      <p:ext uri="{BB962C8B-B14F-4D97-AF65-F5344CB8AC3E}">
        <p14:creationId xmlns:p14="http://schemas.microsoft.com/office/powerpoint/2010/main" val="256090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518975" y="1682340"/>
            <a:ext cx="9355017" cy="1569660"/>
          </a:xfrm>
          <a:prstGeom prst="rect">
            <a:avLst/>
          </a:prstGeom>
          <a:noFill/>
        </p:spPr>
        <p:txBody>
          <a:bodyPr wrap="square" rtlCol="0">
            <a:spAutoFit/>
          </a:bodyPr>
          <a:lstStyle/>
          <a:p>
            <a:r>
              <a:rPr kumimoji="1" lang="ja-JP" altLang="en-US" sz="2400" dirty="0"/>
              <a:t>問</a:t>
            </a:r>
            <a:r>
              <a:rPr lang="en-US" altLang="ja-JP" sz="2400" dirty="0"/>
              <a:t>58</a:t>
            </a:r>
            <a:r>
              <a:rPr kumimoji="1" lang="en-US" altLang="ja-JP" sz="2400" dirty="0"/>
              <a:t>.</a:t>
            </a:r>
            <a:r>
              <a:rPr kumimoji="1" lang="ja-JP" altLang="en-US" sz="2400" dirty="0"/>
              <a:t>火災により焼失した建物（火災当時の簿価</a:t>
            </a:r>
            <a:r>
              <a:rPr kumimoji="1" lang="en-US" altLang="ja-JP" sz="2400" dirty="0"/>
              <a:t>300</a:t>
            </a:r>
            <a:r>
              <a:rPr kumimoji="1" lang="ja-JP" altLang="en-US" sz="2400" dirty="0"/>
              <a:t>円）に対し、</a:t>
            </a:r>
            <a:endParaRPr kumimoji="1" lang="en-US" altLang="ja-JP" sz="2400" dirty="0"/>
          </a:p>
          <a:p>
            <a:r>
              <a:rPr lang="ja-JP" altLang="en-US" sz="2400" dirty="0"/>
              <a:t>　　請求していた保険金について、本日、保険会社から</a:t>
            </a:r>
            <a:r>
              <a:rPr lang="en-US" altLang="ja-JP" sz="2400" dirty="0"/>
              <a:t>350</a:t>
            </a:r>
            <a:r>
              <a:rPr lang="ja-JP" altLang="en-US" sz="2400" dirty="0"/>
              <a:t>円</a:t>
            </a:r>
            <a:endParaRPr lang="en-US" altLang="ja-JP" sz="2400" dirty="0"/>
          </a:p>
          <a:p>
            <a:r>
              <a:rPr lang="ja-JP" altLang="en-US" sz="2400" dirty="0"/>
              <a:t>　　支払う旨の連絡を受けた。当該建物は、火災発生日に簿価の</a:t>
            </a:r>
            <a:endParaRPr lang="en-US" altLang="ja-JP" sz="2400" dirty="0"/>
          </a:p>
          <a:p>
            <a:r>
              <a:rPr lang="ja-JP" altLang="en-US" sz="2400" dirty="0"/>
              <a:t>　　全額を未決算勘定に振り替えていた。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718539" y="325200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800223" y="325200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305909" y="3775220"/>
            <a:ext cx="5878286" cy="954107"/>
          </a:xfrm>
          <a:prstGeom prst="rect">
            <a:avLst/>
          </a:prstGeom>
          <a:noFill/>
        </p:spPr>
        <p:txBody>
          <a:bodyPr wrap="square" rtlCol="0">
            <a:spAutoFit/>
          </a:bodyPr>
          <a:lstStyle/>
          <a:p>
            <a:r>
              <a:rPr lang="ja-JP" altLang="en-US" sz="2800" dirty="0"/>
              <a:t>未収入金</a:t>
            </a:r>
            <a:r>
              <a:rPr kumimoji="1" lang="ja-JP" altLang="en-US" sz="2800" dirty="0"/>
              <a:t>　</a:t>
            </a:r>
            <a:r>
              <a:rPr kumimoji="1" lang="en-US" altLang="ja-JP" sz="2800" dirty="0"/>
              <a:t>350</a:t>
            </a:r>
            <a:r>
              <a:rPr lang="ja-JP" altLang="en-US" sz="2800" dirty="0"/>
              <a:t>　</a:t>
            </a:r>
            <a:r>
              <a:rPr lang="en-US" altLang="ja-JP" sz="2800" dirty="0"/>
              <a:t>/</a:t>
            </a:r>
            <a:r>
              <a:rPr lang="ja-JP" altLang="en-US" sz="2800" dirty="0"/>
              <a:t>　未決算　  </a:t>
            </a:r>
            <a:r>
              <a:rPr lang="en-US" altLang="ja-JP" sz="2800" dirty="0"/>
              <a:t>300</a:t>
            </a:r>
          </a:p>
          <a:p>
            <a:r>
              <a:rPr kumimoji="1" lang="en-US" altLang="ja-JP" sz="2800" dirty="0"/>
              <a:t>			</a:t>
            </a:r>
            <a:r>
              <a:rPr lang="en-US" altLang="ja-JP" sz="2800" dirty="0"/>
              <a:t>     </a:t>
            </a:r>
            <a:r>
              <a:rPr lang="ja-JP" altLang="en-US" sz="2800" dirty="0"/>
              <a:t>保険差益　</a:t>
            </a:r>
            <a:r>
              <a:rPr lang="en-US" altLang="ja-JP" sz="2800" dirty="0"/>
              <a:t>50</a:t>
            </a:r>
            <a:endParaRPr kumimoji="1" lang="ja-JP" altLang="en-US" sz="2800" dirty="0"/>
          </a:p>
        </p:txBody>
      </p:sp>
    </p:spTree>
    <p:extLst>
      <p:ext uri="{BB962C8B-B14F-4D97-AF65-F5344CB8AC3E}">
        <p14:creationId xmlns:p14="http://schemas.microsoft.com/office/powerpoint/2010/main" val="2523762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248846"/>
            <a:ext cx="9975502" cy="2677656"/>
          </a:xfrm>
          <a:prstGeom prst="rect">
            <a:avLst/>
          </a:prstGeom>
          <a:noFill/>
        </p:spPr>
        <p:txBody>
          <a:bodyPr wrap="square" rtlCol="0">
            <a:spAutoFit/>
          </a:bodyPr>
          <a:lstStyle/>
          <a:p>
            <a:r>
              <a:rPr lang="ja-JP" altLang="en-US" sz="2400" dirty="0"/>
              <a:t>問</a:t>
            </a:r>
            <a:r>
              <a:rPr lang="en-US" altLang="ja-JP" sz="2400" dirty="0"/>
              <a:t>89.</a:t>
            </a:r>
            <a:r>
              <a:rPr lang="ja-JP" altLang="en-US" sz="2400" dirty="0"/>
              <a:t>四井商事株式会社は、その設立にあたって発行可能株式総数</a:t>
            </a:r>
            <a:r>
              <a:rPr lang="en-US" altLang="ja-JP" sz="2400" dirty="0"/>
              <a:t>100</a:t>
            </a:r>
            <a:r>
              <a:rPr lang="ja-JP" altLang="en-US" sz="2400" dirty="0"/>
              <a:t>株</a:t>
            </a:r>
            <a:endParaRPr lang="en-US" altLang="ja-JP" sz="2400" dirty="0"/>
          </a:p>
          <a:p>
            <a:r>
              <a:rPr lang="ja-JP" altLang="en-US" sz="2400" dirty="0"/>
              <a:t>　　のうち、</a:t>
            </a:r>
            <a:r>
              <a:rPr lang="en-US" altLang="ja-JP" sz="2400" dirty="0"/>
              <a:t>40</a:t>
            </a:r>
            <a:r>
              <a:rPr lang="ja-JP" altLang="en-US" sz="2400" dirty="0"/>
              <a:t>株を</a:t>
            </a:r>
            <a:r>
              <a:rPr lang="en-US" altLang="ja-JP" sz="2400" dirty="0"/>
              <a:t>1</a:t>
            </a:r>
            <a:r>
              <a:rPr lang="ja-JP" altLang="en-US" sz="2400" dirty="0"/>
              <a:t>株当たり</a:t>
            </a:r>
            <a:r>
              <a:rPr lang="en-US" altLang="ja-JP" sz="2400" dirty="0"/>
              <a:t>10</a:t>
            </a:r>
            <a:r>
              <a:rPr lang="ja-JP" altLang="en-US" sz="2400" dirty="0"/>
              <a:t>円で発行することとし、全株について</a:t>
            </a:r>
            <a:endParaRPr lang="en-US" altLang="ja-JP" sz="2400" dirty="0"/>
          </a:p>
          <a:p>
            <a:r>
              <a:rPr lang="ja-JP" altLang="en-US" sz="2400" dirty="0"/>
              <a:t>　　引き受け・払い込みを受け、払込金については当座預金口座に入金</a:t>
            </a:r>
            <a:endParaRPr lang="en-US" altLang="ja-JP" sz="2400" dirty="0"/>
          </a:p>
          <a:p>
            <a:r>
              <a:rPr lang="ja-JP" altLang="en-US" sz="2400" dirty="0"/>
              <a:t>　　した。資本金は、会社法で認められている最低限度額を計上する</a:t>
            </a:r>
            <a:endParaRPr lang="en-US" altLang="ja-JP" sz="2400" dirty="0"/>
          </a:p>
          <a:p>
            <a:r>
              <a:rPr lang="ja-JP" altLang="en-US" sz="2400" dirty="0"/>
              <a:t>　　こととした。なお、会社設立のための発起人は、株式発行に関わる</a:t>
            </a:r>
            <a:endParaRPr lang="en-US" altLang="ja-JP" sz="2400" dirty="0"/>
          </a:p>
          <a:p>
            <a:r>
              <a:rPr lang="ja-JP" altLang="en-US" sz="2400" dirty="0"/>
              <a:t>　　諸費用</a:t>
            </a:r>
            <a:r>
              <a:rPr lang="en-US" altLang="ja-JP" sz="2400" dirty="0"/>
              <a:t>10</a:t>
            </a:r>
            <a:r>
              <a:rPr lang="ja-JP" altLang="en-US" sz="2400" dirty="0"/>
              <a:t>円を立て替えて支払っていたことが判明したので、現金で</a:t>
            </a:r>
            <a:endParaRPr lang="en-US" altLang="ja-JP" sz="2400" dirty="0"/>
          </a:p>
          <a:p>
            <a:r>
              <a:rPr lang="ja-JP" altLang="en-US" sz="2400" dirty="0"/>
              <a:t>　　清算した。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84885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84885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15424" y="4372076"/>
            <a:ext cx="6750608" cy="1384995"/>
          </a:xfrm>
          <a:prstGeom prst="rect">
            <a:avLst/>
          </a:prstGeom>
          <a:noFill/>
        </p:spPr>
        <p:txBody>
          <a:bodyPr wrap="square" rtlCol="0">
            <a:spAutoFit/>
          </a:bodyPr>
          <a:lstStyle/>
          <a:p>
            <a:r>
              <a:rPr lang="ja-JP" altLang="en-US" sz="2800" dirty="0"/>
              <a:t>当座預金　　</a:t>
            </a:r>
            <a:r>
              <a:rPr lang="en-US" altLang="ja-JP" sz="2800" dirty="0"/>
              <a:t>400</a:t>
            </a:r>
            <a:r>
              <a:rPr lang="ja-JP" altLang="en-US" sz="2800" dirty="0"/>
              <a:t>　</a:t>
            </a:r>
            <a:r>
              <a:rPr lang="en-US" altLang="ja-JP" sz="2800" dirty="0"/>
              <a:t>/</a:t>
            </a:r>
            <a:r>
              <a:rPr lang="ja-JP" altLang="en-US" sz="2800" dirty="0"/>
              <a:t>　資本金　       </a:t>
            </a:r>
            <a:r>
              <a:rPr lang="en-US" altLang="ja-JP" sz="2800" dirty="0"/>
              <a:t>200</a:t>
            </a:r>
          </a:p>
          <a:p>
            <a:r>
              <a:rPr lang="ja-JP" altLang="en-US" sz="2800" dirty="0"/>
              <a:t>　　　　　　　　　    資本準備金　</a:t>
            </a:r>
            <a:r>
              <a:rPr lang="en-US" altLang="ja-JP" sz="2800" dirty="0"/>
              <a:t>200</a:t>
            </a:r>
          </a:p>
          <a:p>
            <a:r>
              <a:rPr lang="ja-JP" altLang="en-US" sz="2800" dirty="0"/>
              <a:t>創立日　　　</a:t>
            </a:r>
            <a:r>
              <a:rPr lang="en-US" altLang="ja-JP" sz="2800" dirty="0"/>
              <a:t>  10</a:t>
            </a:r>
            <a:r>
              <a:rPr lang="ja-JP" altLang="en-US" sz="2800" dirty="0"/>
              <a:t>　　  現金　　         </a:t>
            </a:r>
            <a:r>
              <a:rPr lang="en-US" altLang="ja-JP" sz="2800" dirty="0"/>
              <a:t>10</a:t>
            </a:r>
          </a:p>
        </p:txBody>
      </p:sp>
    </p:spTree>
    <p:extLst>
      <p:ext uri="{BB962C8B-B14F-4D97-AF65-F5344CB8AC3E}">
        <p14:creationId xmlns:p14="http://schemas.microsoft.com/office/powerpoint/2010/main" val="3343854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9" y="1648254"/>
            <a:ext cx="9975502" cy="1938992"/>
          </a:xfrm>
          <a:prstGeom prst="rect">
            <a:avLst/>
          </a:prstGeom>
          <a:noFill/>
        </p:spPr>
        <p:txBody>
          <a:bodyPr wrap="square" rtlCol="0">
            <a:spAutoFit/>
          </a:bodyPr>
          <a:lstStyle/>
          <a:p>
            <a:r>
              <a:rPr lang="ja-JP" altLang="en-US" sz="2400" dirty="0"/>
              <a:t>問</a:t>
            </a:r>
            <a:r>
              <a:rPr lang="en-US" altLang="ja-JP" sz="2400" dirty="0"/>
              <a:t>90.</a:t>
            </a:r>
            <a:r>
              <a:rPr lang="ja-JP" altLang="en-US" sz="2400" dirty="0"/>
              <a:t>新株</a:t>
            </a:r>
            <a:r>
              <a:rPr lang="en-US" altLang="ja-JP" sz="2400" dirty="0"/>
              <a:t>100</a:t>
            </a:r>
            <a:r>
              <a:rPr lang="ja-JP" altLang="en-US" sz="2400" dirty="0"/>
              <a:t>株の募集を行い、</a:t>
            </a:r>
            <a:r>
              <a:rPr lang="en-US" altLang="ja-JP" sz="2400" dirty="0"/>
              <a:t>1</a:t>
            </a:r>
            <a:r>
              <a:rPr lang="ja-JP" altLang="en-US" sz="2400" dirty="0"/>
              <a:t>株につき</a:t>
            </a:r>
            <a:r>
              <a:rPr lang="en-US" altLang="ja-JP" sz="2400" dirty="0"/>
              <a:t>10</a:t>
            </a:r>
            <a:r>
              <a:rPr lang="ja-JP" altLang="en-US" sz="2400" dirty="0"/>
              <a:t>円で発行することとし、</a:t>
            </a:r>
            <a:endParaRPr lang="en-US" altLang="ja-JP" sz="2400" dirty="0"/>
          </a:p>
          <a:p>
            <a:r>
              <a:rPr lang="ja-JP" altLang="en-US" sz="2400" dirty="0"/>
              <a:t>　　払込期日までのその全額が申込証拠金として別段預金に払い込まれ</a:t>
            </a:r>
            <a:endParaRPr lang="en-US" altLang="ja-JP" sz="2400" dirty="0"/>
          </a:p>
          <a:p>
            <a:r>
              <a:rPr lang="ja-JP" altLang="en-US" sz="2400" dirty="0"/>
              <a:t>　　ていただが、株式の払込期日となったため、申込証拠金を資本金に</a:t>
            </a:r>
            <a:endParaRPr lang="en-US" altLang="ja-JP" sz="2400" dirty="0"/>
          </a:p>
          <a:p>
            <a:r>
              <a:rPr lang="ja-JP" altLang="en-US" sz="2400" dirty="0"/>
              <a:t>　　充当し、別段預金を当座預金に預け替えた。なお、資本金には</a:t>
            </a:r>
            <a:endParaRPr lang="en-US" altLang="ja-JP" sz="2400" dirty="0"/>
          </a:p>
          <a:p>
            <a:r>
              <a:rPr lang="ja-JP" altLang="en-US" sz="2400" dirty="0"/>
              <a:t>　　会社法で認められている最低限度額を組み入れることとする。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741565" y="358724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823249" y="358724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012600" y="4110466"/>
            <a:ext cx="8166799" cy="1384995"/>
          </a:xfrm>
          <a:prstGeom prst="rect">
            <a:avLst/>
          </a:prstGeom>
          <a:noFill/>
        </p:spPr>
        <p:txBody>
          <a:bodyPr wrap="square" rtlCol="0">
            <a:spAutoFit/>
          </a:bodyPr>
          <a:lstStyle/>
          <a:p>
            <a:r>
              <a:rPr lang="ja-JP" altLang="en-US" sz="2800" dirty="0"/>
              <a:t>株式申込証拠金　</a:t>
            </a:r>
            <a:r>
              <a:rPr lang="en-US" altLang="ja-JP" sz="2800" dirty="0"/>
              <a:t>1,000</a:t>
            </a:r>
            <a:r>
              <a:rPr lang="ja-JP" altLang="en-US" sz="2800" dirty="0"/>
              <a:t>　</a:t>
            </a:r>
            <a:r>
              <a:rPr lang="en-US" altLang="ja-JP" sz="2800" dirty="0"/>
              <a:t>/</a:t>
            </a:r>
            <a:r>
              <a:rPr lang="ja-JP" altLang="en-US" sz="2800" dirty="0"/>
              <a:t>　資本金　          </a:t>
            </a:r>
            <a:r>
              <a:rPr lang="en-US" altLang="ja-JP" sz="2800" dirty="0"/>
              <a:t>500</a:t>
            </a:r>
          </a:p>
          <a:p>
            <a:r>
              <a:rPr lang="ja-JP" altLang="en-US" sz="2800" dirty="0"/>
              <a:t>　　   　　　　　　　　　    資本準備金　   </a:t>
            </a:r>
            <a:r>
              <a:rPr lang="en-US" altLang="ja-JP" sz="2800" dirty="0"/>
              <a:t>500</a:t>
            </a:r>
          </a:p>
          <a:p>
            <a:r>
              <a:rPr lang="ja-JP" altLang="en-US" sz="2800" dirty="0"/>
              <a:t>当座預金　　　　</a:t>
            </a:r>
            <a:r>
              <a:rPr lang="en-US" altLang="ja-JP" sz="2800" dirty="0"/>
              <a:t>1,000</a:t>
            </a:r>
            <a:r>
              <a:rPr lang="ja-JP" altLang="en-US" sz="2800" dirty="0"/>
              <a:t>　　  別段預金　　</a:t>
            </a:r>
            <a:r>
              <a:rPr lang="en-US" altLang="ja-JP" sz="2800" dirty="0"/>
              <a:t>1,000</a:t>
            </a:r>
          </a:p>
        </p:txBody>
      </p:sp>
    </p:spTree>
    <p:extLst>
      <p:ext uri="{BB962C8B-B14F-4D97-AF65-F5344CB8AC3E}">
        <p14:creationId xmlns:p14="http://schemas.microsoft.com/office/powerpoint/2010/main" val="41198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8248" y="2733343"/>
            <a:ext cx="9975502" cy="461665"/>
          </a:xfrm>
          <a:prstGeom prst="rect">
            <a:avLst/>
          </a:prstGeom>
          <a:noFill/>
        </p:spPr>
        <p:txBody>
          <a:bodyPr wrap="square" rtlCol="0">
            <a:spAutoFit/>
          </a:bodyPr>
          <a:lstStyle/>
          <a:p>
            <a:r>
              <a:rPr lang="ja-JP" altLang="en-US" sz="2400" dirty="0"/>
              <a:t>問</a:t>
            </a:r>
            <a:r>
              <a:rPr lang="en-US" altLang="ja-JP" sz="2400" dirty="0"/>
              <a:t>91.</a:t>
            </a:r>
            <a:r>
              <a:rPr lang="ja-JP" altLang="en-US" sz="2400" dirty="0"/>
              <a:t>当社は当期の決算を行った結果、</a:t>
            </a:r>
            <a:r>
              <a:rPr lang="en-US" altLang="ja-JP" sz="2400" dirty="0"/>
              <a:t>500</a:t>
            </a:r>
            <a:r>
              <a:rPr lang="ja-JP" altLang="en-US" sz="2400" dirty="0"/>
              <a:t>円の当期純損失を計上した。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741565" y="332599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823249" y="332599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79863" y="3849211"/>
            <a:ext cx="7241932" cy="523220"/>
          </a:xfrm>
          <a:prstGeom prst="rect">
            <a:avLst/>
          </a:prstGeom>
          <a:noFill/>
        </p:spPr>
        <p:txBody>
          <a:bodyPr wrap="square" rtlCol="0">
            <a:spAutoFit/>
          </a:bodyPr>
          <a:lstStyle/>
          <a:p>
            <a:r>
              <a:rPr lang="ja-JP" altLang="en-US" sz="2800" dirty="0"/>
              <a:t>繰越利益剰余金　</a:t>
            </a:r>
            <a:r>
              <a:rPr lang="en-US" altLang="ja-JP" sz="2800" dirty="0"/>
              <a:t>500</a:t>
            </a:r>
            <a:r>
              <a:rPr lang="ja-JP" altLang="en-US" sz="2800" dirty="0"/>
              <a:t>　</a:t>
            </a:r>
            <a:r>
              <a:rPr lang="en-US" altLang="ja-JP" sz="2800" dirty="0"/>
              <a:t>/</a:t>
            </a:r>
            <a:r>
              <a:rPr lang="ja-JP" altLang="en-US" sz="2800" dirty="0"/>
              <a:t>　損益　</a:t>
            </a:r>
            <a:r>
              <a:rPr lang="en-US" altLang="ja-JP" sz="2800" dirty="0"/>
              <a:t>500</a:t>
            </a:r>
          </a:p>
        </p:txBody>
      </p:sp>
    </p:spTree>
    <p:extLst>
      <p:ext uri="{BB962C8B-B14F-4D97-AF65-F5344CB8AC3E}">
        <p14:creationId xmlns:p14="http://schemas.microsoft.com/office/powerpoint/2010/main" val="617270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02219" y="196914"/>
            <a:ext cx="10417211" cy="4524315"/>
          </a:xfrm>
          <a:prstGeom prst="rect">
            <a:avLst/>
          </a:prstGeom>
          <a:noFill/>
        </p:spPr>
        <p:txBody>
          <a:bodyPr wrap="square" rtlCol="0">
            <a:spAutoFit/>
          </a:bodyPr>
          <a:lstStyle/>
          <a:p>
            <a:r>
              <a:rPr lang="ja-JP" altLang="en-US" sz="2400" dirty="0">
                <a:highlight>
                  <a:srgbClr val="FFFF00"/>
                </a:highlight>
              </a:rPr>
              <a:t>問</a:t>
            </a:r>
            <a:r>
              <a:rPr lang="en-US" altLang="ja-JP" sz="2400" dirty="0">
                <a:highlight>
                  <a:srgbClr val="FFFF00"/>
                </a:highlight>
              </a:rPr>
              <a:t>92.</a:t>
            </a:r>
            <a:r>
              <a:rPr lang="en-US" altLang="ja-JP" sz="2400" dirty="0"/>
              <a:t>X2</a:t>
            </a:r>
            <a:r>
              <a:rPr lang="ja-JP" altLang="en-US" sz="2400" dirty="0"/>
              <a:t>年</a:t>
            </a:r>
            <a:r>
              <a:rPr lang="en-US" altLang="ja-JP" sz="2400" dirty="0"/>
              <a:t>6</a:t>
            </a:r>
            <a:r>
              <a:rPr lang="ja-JP" altLang="en-US" sz="2400" dirty="0"/>
              <a:t>月</a:t>
            </a:r>
            <a:r>
              <a:rPr lang="en-US" altLang="ja-JP" sz="2400" dirty="0"/>
              <a:t>25</a:t>
            </a:r>
            <a:r>
              <a:rPr lang="ja-JP" altLang="en-US" sz="2400" dirty="0"/>
              <a:t>日に定時株主総会を開催し、利益剰余金の配当を次の</a:t>
            </a:r>
            <a:endParaRPr lang="en-US" altLang="ja-JP" sz="2400" dirty="0"/>
          </a:p>
          <a:p>
            <a:r>
              <a:rPr lang="ja-JP" altLang="en-US" sz="2400" dirty="0"/>
              <a:t>　　ように決定した。</a:t>
            </a:r>
            <a:endParaRPr lang="en-US" altLang="ja-JP" sz="2400" dirty="0"/>
          </a:p>
          <a:p>
            <a:r>
              <a:rPr lang="ja-JP" altLang="en-US" sz="2400" dirty="0"/>
              <a:t>　　（資料</a:t>
            </a:r>
            <a:r>
              <a:rPr lang="en-US" altLang="ja-JP" sz="2400" dirty="0"/>
              <a:t>1</a:t>
            </a:r>
            <a:r>
              <a:rPr lang="ja-JP" altLang="en-US" sz="2400" dirty="0"/>
              <a:t>）</a:t>
            </a:r>
            <a:endParaRPr lang="en-US" altLang="ja-JP" sz="2400" dirty="0"/>
          </a:p>
          <a:p>
            <a:r>
              <a:rPr lang="ja-JP" altLang="en-US" sz="2400" dirty="0"/>
              <a:t>　　１．株主への配当金について、その他資本剰余金を財源とし</a:t>
            </a:r>
            <a:r>
              <a:rPr lang="en-US" altLang="ja-JP" sz="2400" dirty="0"/>
              <a:t>200</a:t>
            </a:r>
            <a:r>
              <a:rPr lang="ja-JP" altLang="en-US" sz="2400" dirty="0"/>
              <a:t>円、</a:t>
            </a:r>
            <a:endParaRPr lang="en-US" altLang="ja-JP" sz="2400" dirty="0"/>
          </a:p>
          <a:p>
            <a:r>
              <a:rPr lang="ja-JP" altLang="en-US" sz="2400" dirty="0"/>
              <a:t>　　　　繰越利益剰余金を財源として</a:t>
            </a:r>
            <a:r>
              <a:rPr lang="en-US" altLang="ja-JP" sz="2400" dirty="0"/>
              <a:t>200</a:t>
            </a:r>
            <a:r>
              <a:rPr lang="ja-JP" altLang="en-US" sz="2400" dirty="0"/>
              <a:t>円、合計</a:t>
            </a:r>
            <a:r>
              <a:rPr lang="en-US" altLang="ja-JP" sz="2400" dirty="0"/>
              <a:t>400</a:t>
            </a:r>
            <a:r>
              <a:rPr lang="ja-JP" altLang="en-US" sz="2400" dirty="0"/>
              <a:t>円の配当を行う。</a:t>
            </a:r>
            <a:endParaRPr lang="en-US" altLang="ja-JP" sz="2400" dirty="0"/>
          </a:p>
          <a:p>
            <a:r>
              <a:rPr lang="ja-JP" altLang="en-US" sz="2400" dirty="0"/>
              <a:t>　　２．上記の配当に関連し、会社法が定める金額を準備金（資本準備金</a:t>
            </a:r>
            <a:endParaRPr lang="en-US" altLang="ja-JP" sz="2400" dirty="0"/>
          </a:p>
          <a:p>
            <a:r>
              <a:rPr lang="ja-JP" altLang="en-US" sz="2400" dirty="0"/>
              <a:t>　　　　及び利益準備金）として組み入れる。</a:t>
            </a:r>
            <a:endParaRPr lang="en-US" altLang="ja-JP" sz="2400" dirty="0"/>
          </a:p>
          <a:p>
            <a:r>
              <a:rPr lang="ja-JP" altLang="en-US" sz="2400" dirty="0"/>
              <a:t>　　（資料</a:t>
            </a:r>
            <a:r>
              <a:rPr lang="en-US" altLang="ja-JP" sz="2400" dirty="0"/>
              <a:t>2</a:t>
            </a:r>
            <a:r>
              <a:rPr lang="ja-JP" altLang="en-US" sz="2400" dirty="0"/>
              <a:t>）</a:t>
            </a:r>
            <a:endParaRPr lang="en-US" altLang="ja-JP" sz="2400" dirty="0"/>
          </a:p>
          <a:p>
            <a:r>
              <a:rPr lang="ja-JP" altLang="en-US" sz="2400" dirty="0"/>
              <a:t>　　株主総会時の純資産の残高は以下の通り。</a:t>
            </a:r>
            <a:endParaRPr lang="en-US" altLang="ja-JP" sz="2400" dirty="0"/>
          </a:p>
          <a:p>
            <a:r>
              <a:rPr lang="ja-JP" altLang="en-US" sz="2400" dirty="0"/>
              <a:t>　　　・資本金　    </a:t>
            </a:r>
            <a:r>
              <a:rPr lang="en-US" altLang="ja-JP" sz="2400" dirty="0"/>
              <a:t>2,000</a:t>
            </a:r>
            <a:r>
              <a:rPr lang="ja-JP" altLang="en-US" sz="2400" dirty="0"/>
              <a:t>円</a:t>
            </a:r>
            <a:endParaRPr lang="en-US" altLang="ja-JP" sz="2400" dirty="0"/>
          </a:p>
          <a:p>
            <a:r>
              <a:rPr lang="ja-JP" altLang="en-US" sz="2400" dirty="0"/>
              <a:t>　　　・資本準備金　</a:t>
            </a:r>
            <a:r>
              <a:rPr lang="en-US" altLang="ja-JP" sz="2400" dirty="0"/>
              <a:t>200</a:t>
            </a:r>
            <a:r>
              <a:rPr lang="ja-JP" altLang="en-US" sz="2400" dirty="0"/>
              <a:t>円</a:t>
            </a:r>
            <a:endParaRPr lang="en-US" altLang="ja-JP" sz="2400" dirty="0"/>
          </a:p>
          <a:p>
            <a:r>
              <a:rPr lang="ja-JP" altLang="en-US" sz="2400" dirty="0"/>
              <a:t>　　　・利益準備金　</a:t>
            </a:r>
            <a:r>
              <a:rPr lang="en-US" altLang="ja-JP" sz="2400" dirty="0"/>
              <a:t>100</a:t>
            </a:r>
            <a:r>
              <a:rPr lang="ja-JP" altLang="en-US" sz="2400" dirty="0"/>
              <a:t>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67814" y="464978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49498" y="464978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567542" y="5173001"/>
            <a:ext cx="8943033" cy="1384995"/>
          </a:xfrm>
          <a:prstGeom prst="rect">
            <a:avLst/>
          </a:prstGeom>
          <a:noFill/>
        </p:spPr>
        <p:txBody>
          <a:bodyPr wrap="square" rtlCol="0">
            <a:spAutoFit/>
          </a:bodyPr>
          <a:lstStyle/>
          <a:p>
            <a:r>
              <a:rPr lang="ja-JP" altLang="en-US" sz="2800" dirty="0"/>
              <a:t>その他利益剰余金　　</a:t>
            </a:r>
            <a:r>
              <a:rPr lang="en-US" altLang="ja-JP" sz="2800" dirty="0"/>
              <a:t>220</a:t>
            </a:r>
            <a:r>
              <a:rPr lang="ja-JP" altLang="en-US" sz="2800" dirty="0"/>
              <a:t>　</a:t>
            </a:r>
            <a:r>
              <a:rPr lang="en-US" altLang="ja-JP" sz="2800" dirty="0"/>
              <a:t>/</a:t>
            </a:r>
            <a:r>
              <a:rPr lang="ja-JP" altLang="en-US" sz="2800" dirty="0"/>
              <a:t>　未払配当金　</a:t>
            </a:r>
            <a:r>
              <a:rPr lang="en-US" altLang="ja-JP" sz="2800" dirty="0"/>
              <a:t>400</a:t>
            </a:r>
          </a:p>
          <a:p>
            <a:r>
              <a:rPr lang="ja-JP" altLang="en-US" sz="2800" dirty="0"/>
              <a:t>繰越利益剰余金　　　</a:t>
            </a:r>
            <a:r>
              <a:rPr lang="en-US" altLang="ja-JP" sz="2800" dirty="0"/>
              <a:t>220 </a:t>
            </a:r>
            <a:r>
              <a:rPr lang="ja-JP" altLang="en-US" sz="2800" dirty="0"/>
              <a:t>　    資本準備金　  </a:t>
            </a:r>
            <a:r>
              <a:rPr lang="en-US" altLang="ja-JP" sz="2800" dirty="0"/>
              <a:t>20</a:t>
            </a:r>
          </a:p>
          <a:p>
            <a:r>
              <a:rPr lang="ja-JP" altLang="en-US" sz="2800" dirty="0"/>
              <a:t>　　　　　　　　　　　　　　利益準備金      </a:t>
            </a:r>
            <a:r>
              <a:rPr lang="en-US" altLang="ja-JP" sz="2800" dirty="0"/>
              <a:t>20</a:t>
            </a:r>
          </a:p>
        </p:txBody>
      </p:sp>
    </p:spTree>
    <p:extLst>
      <p:ext uri="{BB962C8B-B14F-4D97-AF65-F5344CB8AC3E}">
        <p14:creationId xmlns:p14="http://schemas.microsoft.com/office/powerpoint/2010/main" val="1923498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82122" y="2240876"/>
            <a:ext cx="10417211" cy="1200329"/>
          </a:xfrm>
          <a:prstGeom prst="rect">
            <a:avLst/>
          </a:prstGeom>
          <a:noFill/>
        </p:spPr>
        <p:txBody>
          <a:bodyPr wrap="square" rtlCol="0">
            <a:spAutoFit/>
          </a:bodyPr>
          <a:lstStyle/>
          <a:p>
            <a:r>
              <a:rPr lang="ja-JP" altLang="en-US" sz="2400" dirty="0"/>
              <a:t>問</a:t>
            </a:r>
            <a:r>
              <a:rPr lang="en-US" altLang="ja-JP" sz="2400" dirty="0"/>
              <a:t>93.</a:t>
            </a:r>
            <a:r>
              <a:rPr lang="ja-JP" altLang="en-US" sz="2400" dirty="0"/>
              <a:t>繰越利益剰余金が</a:t>
            </a:r>
            <a:r>
              <a:rPr lang="en-US" altLang="ja-JP" sz="2400" dirty="0"/>
              <a:t>300</a:t>
            </a:r>
            <a:r>
              <a:rPr lang="ja-JP" altLang="en-US" sz="2400" dirty="0"/>
              <a:t>円の借方残高となっていたため、株主総会の</a:t>
            </a:r>
            <a:endParaRPr lang="en-US" altLang="ja-JP" sz="2400" dirty="0"/>
          </a:p>
          <a:p>
            <a:r>
              <a:rPr lang="ja-JP" altLang="en-US" sz="2400" dirty="0"/>
              <a:t>　　の決議によって、資本準備金</a:t>
            </a:r>
            <a:r>
              <a:rPr lang="en-US" altLang="ja-JP" sz="2400" dirty="0"/>
              <a:t>400</a:t>
            </a:r>
            <a:r>
              <a:rPr lang="ja-JP" altLang="en-US" sz="2400" dirty="0"/>
              <a:t>円と利益準備金</a:t>
            </a:r>
            <a:r>
              <a:rPr lang="en-US" altLang="ja-JP" sz="2400" dirty="0"/>
              <a:t>300</a:t>
            </a:r>
            <a:r>
              <a:rPr lang="ja-JP" altLang="en-US" sz="2400" dirty="0"/>
              <a:t>円を取り崩すこと</a:t>
            </a:r>
            <a:endParaRPr lang="en-US" altLang="ja-JP" sz="2400" dirty="0"/>
          </a:p>
          <a:p>
            <a:r>
              <a:rPr lang="ja-JP" altLang="en-US" sz="2400" dirty="0"/>
              <a:t>　　とした。利益準備金の取崩額は、繰越利益剰余金とした。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7089" y="353441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8773" y="353441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600848" y="4057634"/>
            <a:ext cx="8229601" cy="954107"/>
          </a:xfrm>
          <a:prstGeom prst="rect">
            <a:avLst/>
          </a:prstGeom>
          <a:noFill/>
        </p:spPr>
        <p:txBody>
          <a:bodyPr wrap="square" rtlCol="0">
            <a:spAutoFit/>
          </a:bodyPr>
          <a:lstStyle/>
          <a:p>
            <a:r>
              <a:rPr lang="ja-JP" altLang="en-US" sz="2800" dirty="0"/>
              <a:t>資本準備金　</a:t>
            </a:r>
            <a:r>
              <a:rPr lang="en-US" altLang="ja-JP" sz="2800" dirty="0"/>
              <a:t>400</a:t>
            </a:r>
            <a:r>
              <a:rPr lang="ja-JP" altLang="en-US" sz="2800" dirty="0"/>
              <a:t>　</a:t>
            </a:r>
            <a:r>
              <a:rPr lang="en-US" altLang="ja-JP" sz="2800" dirty="0"/>
              <a:t>/</a:t>
            </a:r>
            <a:r>
              <a:rPr lang="ja-JP" altLang="en-US" sz="2800" dirty="0"/>
              <a:t>　その他資本剰余金　</a:t>
            </a:r>
            <a:r>
              <a:rPr lang="en-US" altLang="ja-JP" sz="2800" dirty="0"/>
              <a:t>400</a:t>
            </a:r>
          </a:p>
          <a:p>
            <a:r>
              <a:rPr lang="ja-JP" altLang="en-US" sz="2800" dirty="0"/>
              <a:t>利益準備金　</a:t>
            </a:r>
            <a:r>
              <a:rPr lang="en-US" altLang="ja-JP" sz="2800" dirty="0"/>
              <a:t>300 </a:t>
            </a:r>
            <a:r>
              <a:rPr lang="ja-JP" altLang="en-US" sz="2800" dirty="0"/>
              <a:t>　    繰越利益剰余金       </a:t>
            </a:r>
            <a:r>
              <a:rPr lang="en-US" altLang="ja-JP" sz="2800" dirty="0"/>
              <a:t>300</a:t>
            </a:r>
          </a:p>
        </p:txBody>
      </p:sp>
    </p:spTree>
    <p:extLst>
      <p:ext uri="{BB962C8B-B14F-4D97-AF65-F5344CB8AC3E}">
        <p14:creationId xmlns:p14="http://schemas.microsoft.com/office/powerpoint/2010/main" val="3034470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442304" y="2441807"/>
            <a:ext cx="9490302" cy="830997"/>
          </a:xfrm>
          <a:prstGeom prst="rect">
            <a:avLst/>
          </a:prstGeom>
          <a:noFill/>
        </p:spPr>
        <p:txBody>
          <a:bodyPr wrap="square" rtlCol="0">
            <a:spAutoFit/>
          </a:bodyPr>
          <a:lstStyle/>
          <a:p>
            <a:r>
              <a:rPr lang="ja-JP" altLang="en-US" sz="2400" dirty="0"/>
              <a:t>問</a:t>
            </a:r>
            <a:r>
              <a:rPr lang="en-US" altLang="ja-JP" sz="2400" dirty="0"/>
              <a:t>94.</a:t>
            </a:r>
            <a:r>
              <a:rPr lang="ja-JP" altLang="en-US" sz="2400" dirty="0"/>
              <a:t>株主総会で繰越欠損金を補填するために、別途積立金</a:t>
            </a:r>
            <a:r>
              <a:rPr lang="en-US" altLang="ja-JP" sz="2400" dirty="0"/>
              <a:t>200</a:t>
            </a:r>
            <a:r>
              <a:rPr lang="ja-JP" altLang="en-US" sz="2400" dirty="0"/>
              <a:t>円と</a:t>
            </a:r>
            <a:endParaRPr lang="en-US" altLang="ja-JP" sz="2400" dirty="0"/>
          </a:p>
          <a:p>
            <a:r>
              <a:rPr lang="ja-JP" altLang="en-US" sz="2400" dirty="0"/>
              <a:t>　　利益準備金</a:t>
            </a:r>
            <a:r>
              <a:rPr lang="en-US" altLang="ja-JP" sz="2400" dirty="0"/>
              <a:t>100</a:t>
            </a:r>
            <a:r>
              <a:rPr lang="ja-JP" altLang="en-US" sz="2400" dirty="0"/>
              <a:t>円を取り崩すことが承認された。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7089" y="353441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8773" y="353441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600848" y="4057634"/>
            <a:ext cx="8229601" cy="954107"/>
          </a:xfrm>
          <a:prstGeom prst="rect">
            <a:avLst/>
          </a:prstGeom>
          <a:noFill/>
        </p:spPr>
        <p:txBody>
          <a:bodyPr wrap="square" rtlCol="0">
            <a:spAutoFit/>
          </a:bodyPr>
          <a:lstStyle/>
          <a:p>
            <a:r>
              <a:rPr lang="ja-JP" altLang="en-US" sz="2800" dirty="0"/>
              <a:t>別途積立金　</a:t>
            </a:r>
            <a:r>
              <a:rPr lang="en-US" altLang="ja-JP" sz="2800" dirty="0"/>
              <a:t>200</a:t>
            </a:r>
            <a:r>
              <a:rPr lang="ja-JP" altLang="en-US" sz="2800" dirty="0"/>
              <a:t>　</a:t>
            </a:r>
            <a:r>
              <a:rPr lang="en-US" altLang="ja-JP" sz="2800" dirty="0"/>
              <a:t>/</a:t>
            </a:r>
            <a:r>
              <a:rPr lang="ja-JP" altLang="en-US" sz="2800" dirty="0"/>
              <a:t>　繰越利益剰余金　</a:t>
            </a:r>
            <a:r>
              <a:rPr lang="en-US" altLang="ja-JP" sz="2800" dirty="0"/>
              <a:t>300</a:t>
            </a:r>
          </a:p>
          <a:p>
            <a:r>
              <a:rPr lang="ja-JP" altLang="en-US" sz="2800" dirty="0"/>
              <a:t>利益準備金　</a:t>
            </a:r>
            <a:r>
              <a:rPr lang="en-US" altLang="ja-JP" sz="2800" dirty="0"/>
              <a:t>100 </a:t>
            </a:r>
            <a:r>
              <a:rPr lang="ja-JP" altLang="en-US" sz="2800" dirty="0"/>
              <a:t>　   </a:t>
            </a:r>
            <a:endParaRPr lang="en-US" altLang="ja-JP" sz="2800" dirty="0"/>
          </a:p>
        </p:txBody>
      </p:sp>
    </p:spTree>
    <p:extLst>
      <p:ext uri="{BB962C8B-B14F-4D97-AF65-F5344CB8AC3E}">
        <p14:creationId xmlns:p14="http://schemas.microsoft.com/office/powerpoint/2010/main" val="3403325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442304" y="1626200"/>
            <a:ext cx="9490302" cy="1938992"/>
          </a:xfrm>
          <a:prstGeom prst="rect">
            <a:avLst/>
          </a:prstGeom>
          <a:noFill/>
        </p:spPr>
        <p:txBody>
          <a:bodyPr wrap="square" rtlCol="0">
            <a:spAutoFit/>
          </a:bodyPr>
          <a:lstStyle/>
          <a:p>
            <a:r>
              <a:rPr lang="ja-JP" altLang="en-US" sz="2400" dirty="0"/>
              <a:t>問</a:t>
            </a:r>
            <a:r>
              <a:rPr lang="en-US" altLang="ja-JP" sz="2400" dirty="0"/>
              <a:t>95.</a:t>
            </a:r>
            <a:r>
              <a:rPr lang="ja-JP" altLang="en-US" sz="2400" dirty="0"/>
              <a:t>次の取引について決算整理仕訳を行いなさい。</a:t>
            </a:r>
            <a:endParaRPr lang="en-US" altLang="ja-JP" sz="2400" dirty="0"/>
          </a:p>
          <a:p>
            <a:r>
              <a:rPr lang="ja-JP" altLang="en-US" sz="2400" dirty="0"/>
              <a:t>　　決算を行った結果、法人税額が</a:t>
            </a:r>
            <a:r>
              <a:rPr lang="en-US" altLang="ja-JP" sz="2400" dirty="0"/>
              <a:t>200</a:t>
            </a:r>
            <a:r>
              <a:rPr lang="ja-JP" altLang="en-US" sz="2400" dirty="0"/>
              <a:t>円、住民税額が</a:t>
            </a:r>
            <a:r>
              <a:rPr lang="en-US" altLang="ja-JP" sz="2400" dirty="0"/>
              <a:t>150</a:t>
            </a:r>
            <a:r>
              <a:rPr lang="ja-JP" altLang="en-US" sz="2400" dirty="0"/>
              <a:t>円、</a:t>
            </a:r>
            <a:endParaRPr lang="en-US" altLang="ja-JP" sz="2400" dirty="0"/>
          </a:p>
          <a:p>
            <a:r>
              <a:rPr lang="ja-JP" altLang="en-US" sz="2400" dirty="0"/>
              <a:t>　　事業税額が</a:t>
            </a:r>
            <a:r>
              <a:rPr lang="en-US" altLang="ja-JP" sz="2400" dirty="0"/>
              <a:t>100</a:t>
            </a:r>
            <a:r>
              <a:rPr lang="ja-JP" altLang="en-US" sz="2400" dirty="0"/>
              <a:t>円となることが確定した。これらの税額のうち、</a:t>
            </a:r>
            <a:endParaRPr lang="en-US" altLang="ja-JP" sz="2400" dirty="0"/>
          </a:p>
          <a:p>
            <a:r>
              <a:rPr lang="ja-JP" altLang="en-US" sz="2400" dirty="0"/>
              <a:t>　　法人税は</a:t>
            </a:r>
            <a:r>
              <a:rPr lang="en-US" altLang="ja-JP" sz="2400" dirty="0"/>
              <a:t>150</a:t>
            </a:r>
            <a:r>
              <a:rPr lang="ja-JP" altLang="en-US" sz="2400" dirty="0"/>
              <a:t>円、住民税は</a:t>
            </a:r>
            <a:r>
              <a:rPr lang="en-US" altLang="ja-JP" sz="2400" dirty="0"/>
              <a:t>100</a:t>
            </a:r>
            <a:r>
              <a:rPr lang="ja-JP" altLang="en-US" sz="2400" dirty="0"/>
              <a:t>円、事業税は</a:t>
            </a:r>
            <a:r>
              <a:rPr lang="en-US" altLang="ja-JP" sz="2400" dirty="0"/>
              <a:t>50</a:t>
            </a:r>
            <a:r>
              <a:rPr lang="ja-JP" altLang="en-US" sz="2400" dirty="0"/>
              <a:t>円をそれぞれ中間</a:t>
            </a:r>
            <a:endParaRPr lang="en-US" altLang="ja-JP" sz="2400" dirty="0"/>
          </a:p>
          <a:p>
            <a:r>
              <a:rPr lang="ja-JP" altLang="en-US" sz="2400" dirty="0"/>
              <a:t>　　納付していた。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7089" y="353441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8773" y="353441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72638" y="4057634"/>
            <a:ext cx="6894844" cy="954107"/>
          </a:xfrm>
          <a:prstGeom prst="rect">
            <a:avLst/>
          </a:prstGeom>
          <a:noFill/>
        </p:spPr>
        <p:txBody>
          <a:bodyPr wrap="square" rtlCol="0">
            <a:spAutoFit/>
          </a:bodyPr>
          <a:lstStyle/>
          <a:p>
            <a:r>
              <a:rPr lang="ja-JP" altLang="en-US" sz="2800" dirty="0"/>
              <a:t>法人税等　</a:t>
            </a:r>
            <a:r>
              <a:rPr lang="en-US" altLang="ja-JP" sz="2800" dirty="0"/>
              <a:t>450</a:t>
            </a:r>
            <a:r>
              <a:rPr lang="ja-JP" altLang="en-US" sz="2800" dirty="0"/>
              <a:t>　</a:t>
            </a:r>
            <a:r>
              <a:rPr lang="en-US" altLang="ja-JP" sz="2800" dirty="0"/>
              <a:t>/</a:t>
            </a:r>
            <a:r>
              <a:rPr lang="ja-JP" altLang="en-US" sz="2800" dirty="0"/>
              <a:t>　仮払法人税等　</a:t>
            </a:r>
            <a:r>
              <a:rPr lang="en-US" altLang="ja-JP" sz="2800" dirty="0"/>
              <a:t>300</a:t>
            </a:r>
          </a:p>
          <a:p>
            <a:r>
              <a:rPr lang="ja-JP" altLang="en-US" sz="2800" dirty="0"/>
              <a:t>　　　　　　　    　未払法人税等　</a:t>
            </a:r>
            <a:r>
              <a:rPr lang="en-US" altLang="ja-JP" sz="2800" dirty="0"/>
              <a:t>150</a:t>
            </a:r>
            <a:r>
              <a:rPr lang="ja-JP" altLang="en-US" sz="2800" dirty="0"/>
              <a:t>　   </a:t>
            </a:r>
            <a:endParaRPr lang="en-US" altLang="ja-JP" sz="2800" dirty="0"/>
          </a:p>
        </p:txBody>
      </p:sp>
    </p:spTree>
    <p:extLst>
      <p:ext uri="{BB962C8B-B14F-4D97-AF65-F5344CB8AC3E}">
        <p14:creationId xmlns:p14="http://schemas.microsoft.com/office/powerpoint/2010/main" val="750226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442304" y="1957793"/>
            <a:ext cx="9490302" cy="1938992"/>
          </a:xfrm>
          <a:prstGeom prst="rect">
            <a:avLst/>
          </a:prstGeom>
          <a:noFill/>
        </p:spPr>
        <p:txBody>
          <a:bodyPr wrap="square" rtlCol="0">
            <a:spAutoFit/>
          </a:bodyPr>
          <a:lstStyle/>
          <a:p>
            <a:r>
              <a:rPr lang="ja-JP" altLang="en-US" sz="2400" dirty="0"/>
              <a:t>問</a:t>
            </a:r>
            <a:r>
              <a:rPr lang="en-US" altLang="ja-JP" sz="2400" dirty="0"/>
              <a:t>96.</a:t>
            </a:r>
            <a:r>
              <a:rPr lang="ja-JP" altLang="en-US" sz="2400" dirty="0"/>
              <a:t>次の取引について決算整理仕訳を行いなさい。</a:t>
            </a:r>
            <a:endParaRPr lang="en-US" altLang="ja-JP" sz="2400" dirty="0"/>
          </a:p>
          <a:p>
            <a:r>
              <a:rPr lang="ja-JP" altLang="en-US" sz="2400" dirty="0"/>
              <a:t>　　当期の決算において、税引前当期純利益は</a:t>
            </a:r>
            <a:r>
              <a:rPr lang="en-US" altLang="ja-JP" sz="2400" dirty="0"/>
              <a:t>800</a:t>
            </a:r>
            <a:r>
              <a:rPr lang="ja-JP" altLang="en-US" sz="2400" dirty="0"/>
              <a:t>円計上してい</a:t>
            </a:r>
            <a:endParaRPr lang="en-US" altLang="ja-JP" sz="2400" dirty="0"/>
          </a:p>
          <a:p>
            <a:r>
              <a:rPr lang="ja-JP" altLang="en-US" sz="2400" dirty="0"/>
              <a:t>　　たが、減価償却費の損金不算入額が</a:t>
            </a:r>
            <a:r>
              <a:rPr lang="en-US" altLang="ja-JP" sz="2400" dirty="0"/>
              <a:t>200</a:t>
            </a:r>
            <a:r>
              <a:rPr lang="ja-JP" altLang="en-US" sz="2400" dirty="0"/>
              <a:t>円あったことが判明し</a:t>
            </a:r>
            <a:endParaRPr lang="en-US" altLang="ja-JP" sz="2400" dirty="0"/>
          </a:p>
          <a:p>
            <a:r>
              <a:rPr lang="ja-JP" altLang="en-US" sz="2400" dirty="0"/>
              <a:t>　　た。当期の法人税、住民税及び事業税の法定実効税率を</a:t>
            </a:r>
            <a:r>
              <a:rPr lang="en-US" altLang="ja-JP" sz="2400" dirty="0"/>
              <a:t>30%</a:t>
            </a:r>
            <a:r>
              <a:rPr lang="ja-JP" altLang="en-US" sz="2400" dirty="0"/>
              <a:t>と</a:t>
            </a:r>
            <a:endParaRPr lang="en-US" altLang="ja-JP" sz="2400" dirty="0"/>
          </a:p>
          <a:p>
            <a:r>
              <a:rPr lang="ja-JP" altLang="en-US" sz="2400" dirty="0"/>
              <a:t>　　して、未払法人税等を計上する。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7089" y="386600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8773" y="386600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72638" y="4389227"/>
            <a:ext cx="6894844" cy="523220"/>
          </a:xfrm>
          <a:prstGeom prst="rect">
            <a:avLst/>
          </a:prstGeom>
          <a:noFill/>
        </p:spPr>
        <p:txBody>
          <a:bodyPr wrap="square" rtlCol="0">
            <a:spAutoFit/>
          </a:bodyPr>
          <a:lstStyle/>
          <a:p>
            <a:r>
              <a:rPr lang="ja-JP" altLang="en-US" sz="2800" dirty="0"/>
              <a:t>法人税等　</a:t>
            </a:r>
            <a:r>
              <a:rPr lang="en-US" altLang="ja-JP" sz="2800" dirty="0"/>
              <a:t>300</a:t>
            </a:r>
            <a:r>
              <a:rPr lang="ja-JP" altLang="en-US" sz="2800" dirty="0"/>
              <a:t>　</a:t>
            </a:r>
            <a:r>
              <a:rPr lang="en-US" altLang="ja-JP" sz="2800" dirty="0"/>
              <a:t>/</a:t>
            </a:r>
            <a:r>
              <a:rPr lang="ja-JP" altLang="en-US" sz="2800" dirty="0"/>
              <a:t>　未払法人税等　</a:t>
            </a:r>
            <a:r>
              <a:rPr lang="en-US" altLang="ja-JP" sz="2800" dirty="0"/>
              <a:t>300</a:t>
            </a:r>
          </a:p>
        </p:txBody>
      </p:sp>
    </p:spTree>
    <p:extLst>
      <p:ext uri="{BB962C8B-B14F-4D97-AF65-F5344CB8AC3E}">
        <p14:creationId xmlns:p14="http://schemas.microsoft.com/office/powerpoint/2010/main" val="818991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442304" y="1957793"/>
            <a:ext cx="9490302" cy="1938992"/>
          </a:xfrm>
          <a:prstGeom prst="rect">
            <a:avLst/>
          </a:prstGeom>
          <a:noFill/>
        </p:spPr>
        <p:txBody>
          <a:bodyPr wrap="square" rtlCol="0">
            <a:spAutoFit/>
          </a:bodyPr>
          <a:lstStyle/>
          <a:p>
            <a:r>
              <a:rPr lang="ja-JP" altLang="en-US" sz="2400" dirty="0"/>
              <a:t>問</a:t>
            </a:r>
            <a:r>
              <a:rPr lang="en-US" altLang="ja-JP" sz="2400" dirty="0"/>
              <a:t>97.</a:t>
            </a:r>
            <a:r>
              <a:rPr lang="ja-JP" altLang="en-US" sz="2400" dirty="0"/>
              <a:t>次の取引について決算整理仕訳を行いなさい。</a:t>
            </a:r>
            <a:endParaRPr lang="en-US" altLang="ja-JP" sz="2400" dirty="0"/>
          </a:p>
          <a:p>
            <a:r>
              <a:rPr lang="ja-JP" altLang="en-US" sz="2400" dirty="0"/>
              <a:t>　　当期の決算において、税引前当期純利益は</a:t>
            </a:r>
            <a:r>
              <a:rPr lang="en-US" altLang="ja-JP" sz="2400" dirty="0"/>
              <a:t>800</a:t>
            </a:r>
            <a:r>
              <a:rPr lang="ja-JP" altLang="en-US" sz="2400" dirty="0"/>
              <a:t>円計上してい</a:t>
            </a:r>
            <a:endParaRPr lang="en-US" altLang="ja-JP" sz="2400" dirty="0"/>
          </a:p>
          <a:p>
            <a:r>
              <a:rPr lang="ja-JP" altLang="en-US" sz="2400" dirty="0"/>
              <a:t>　　たが、貸倒引当金の損金不算入額が</a:t>
            </a:r>
            <a:r>
              <a:rPr lang="en-US" altLang="ja-JP" sz="2400" dirty="0"/>
              <a:t>200</a:t>
            </a:r>
            <a:r>
              <a:rPr lang="ja-JP" altLang="en-US" sz="2400" dirty="0"/>
              <a:t>円あったことが判明し</a:t>
            </a:r>
            <a:endParaRPr lang="en-US" altLang="ja-JP" sz="2400" dirty="0"/>
          </a:p>
          <a:p>
            <a:r>
              <a:rPr lang="ja-JP" altLang="en-US" sz="2400" dirty="0"/>
              <a:t>　　た。当期の法人税、住民税及び事業税の法定実効税率を</a:t>
            </a:r>
            <a:r>
              <a:rPr lang="en-US" altLang="ja-JP" sz="2400" dirty="0"/>
              <a:t>30%</a:t>
            </a:r>
            <a:r>
              <a:rPr lang="ja-JP" altLang="en-US" sz="2400" dirty="0"/>
              <a:t>と</a:t>
            </a:r>
            <a:endParaRPr lang="en-US" altLang="ja-JP" sz="2400" dirty="0"/>
          </a:p>
          <a:p>
            <a:r>
              <a:rPr lang="ja-JP" altLang="en-US" sz="2400" dirty="0"/>
              <a:t>　　して、未払法人税等を計上する。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7089" y="386600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8773" y="386600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72638" y="4389227"/>
            <a:ext cx="6894844" cy="523220"/>
          </a:xfrm>
          <a:prstGeom prst="rect">
            <a:avLst/>
          </a:prstGeom>
          <a:noFill/>
        </p:spPr>
        <p:txBody>
          <a:bodyPr wrap="square" rtlCol="0">
            <a:spAutoFit/>
          </a:bodyPr>
          <a:lstStyle/>
          <a:p>
            <a:r>
              <a:rPr lang="ja-JP" altLang="en-US" sz="2800" dirty="0"/>
              <a:t>法人税等　</a:t>
            </a:r>
            <a:r>
              <a:rPr lang="en-US" altLang="ja-JP" sz="2800" dirty="0"/>
              <a:t>300</a:t>
            </a:r>
            <a:r>
              <a:rPr lang="ja-JP" altLang="en-US" sz="2800" dirty="0"/>
              <a:t>　</a:t>
            </a:r>
            <a:r>
              <a:rPr lang="en-US" altLang="ja-JP" sz="2800" dirty="0"/>
              <a:t>/</a:t>
            </a:r>
            <a:r>
              <a:rPr lang="ja-JP" altLang="en-US" sz="2800" dirty="0"/>
              <a:t>　未払法人税等　</a:t>
            </a:r>
            <a:r>
              <a:rPr lang="en-US" altLang="ja-JP" sz="2800" dirty="0"/>
              <a:t>300</a:t>
            </a:r>
          </a:p>
        </p:txBody>
      </p:sp>
    </p:spTree>
    <p:extLst>
      <p:ext uri="{BB962C8B-B14F-4D97-AF65-F5344CB8AC3E}">
        <p14:creationId xmlns:p14="http://schemas.microsoft.com/office/powerpoint/2010/main" val="89968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442304" y="1957793"/>
            <a:ext cx="9490302" cy="1569660"/>
          </a:xfrm>
          <a:prstGeom prst="rect">
            <a:avLst/>
          </a:prstGeom>
          <a:noFill/>
        </p:spPr>
        <p:txBody>
          <a:bodyPr wrap="square" rtlCol="0">
            <a:spAutoFit/>
          </a:bodyPr>
          <a:lstStyle/>
          <a:p>
            <a:r>
              <a:rPr lang="ja-JP" altLang="en-US" sz="2400" dirty="0"/>
              <a:t>問</a:t>
            </a:r>
            <a:r>
              <a:rPr lang="en-US" altLang="ja-JP" sz="2400" dirty="0"/>
              <a:t>98.</a:t>
            </a:r>
            <a:r>
              <a:rPr lang="ja-JP" altLang="en-US" sz="2400" dirty="0"/>
              <a:t>次の取引について決算整理仕訳を行いなさい。なお、法人税等</a:t>
            </a:r>
            <a:endParaRPr lang="en-US" altLang="ja-JP" sz="2400" dirty="0"/>
          </a:p>
          <a:p>
            <a:r>
              <a:rPr lang="ja-JP" altLang="en-US" sz="2400" dirty="0"/>
              <a:t>　　の実効税率は</a:t>
            </a:r>
            <a:r>
              <a:rPr lang="en-US" altLang="ja-JP" sz="2400" dirty="0"/>
              <a:t>30%</a:t>
            </a:r>
            <a:r>
              <a:rPr lang="ja-JP" altLang="en-US" sz="2400" dirty="0"/>
              <a:t>として税効果会計を適用すること。</a:t>
            </a:r>
            <a:endParaRPr lang="en-US" altLang="ja-JP" sz="2400" dirty="0"/>
          </a:p>
          <a:p>
            <a:r>
              <a:rPr lang="ja-JP" altLang="en-US" sz="2400" dirty="0"/>
              <a:t>　　決算にあたり、売掛金に対して貸倒引当金を</a:t>
            </a:r>
            <a:r>
              <a:rPr lang="en-US" altLang="ja-JP" sz="2400" dirty="0"/>
              <a:t>200</a:t>
            </a:r>
            <a:r>
              <a:rPr lang="ja-JP" altLang="en-US" sz="2400" dirty="0"/>
              <a:t>円計上するが、</a:t>
            </a:r>
            <a:endParaRPr lang="en-US" altLang="ja-JP" sz="2400" dirty="0"/>
          </a:p>
          <a:p>
            <a:r>
              <a:rPr lang="ja-JP" altLang="en-US" sz="2400" dirty="0"/>
              <a:t>　　うち</a:t>
            </a:r>
            <a:r>
              <a:rPr lang="en-US" altLang="ja-JP" sz="2400" dirty="0"/>
              <a:t>80</a:t>
            </a:r>
            <a:r>
              <a:rPr lang="ja-JP" altLang="en-US" sz="2400" dirty="0"/>
              <a:t>円は税法上損金に算入することが認められなかった。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48201" y="361479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29885" y="361479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14523" y="4138018"/>
            <a:ext cx="8425178" cy="954107"/>
          </a:xfrm>
          <a:prstGeom prst="rect">
            <a:avLst/>
          </a:prstGeom>
          <a:noFill/>
        </p:spPr>
        <p:txBody>
          <a:bodyPr wrap="square" rtlCol="0">
            <a:spAutoFit/>
          </a:bodyPr>
          <a:lstStyle/>
          <a:p>
            <a:r>
              <a:rPr lang="ja-JP" altLang="en-US" sz="2800" dirty="0"/>
              <a:t>貸倒引当金繰入　</a:t>
            </a:r>
            <a:r>
              <a:rPr lang="en-US" altLang="ja-JP" sz="2800" dirty="0"/>
              <a:t>200</a:t>
            </a:r>
            <a:r>
              <a:rPr lang="ja-JP" altLang="en-US" sz="2800" dirty="0"/>
              <a:t>　</a:t>
            </a:r>
            <a:r>
              <a:rPr lang="en-US" altLang="ja-JP" sz="2800" dirty="0"/>
              <a:t>/</a:t>
            </a:r>
            <a:r>
              <a:rPr lang="ja-JP" altLang="en-US" sz="2800" dirty="0"/>
              <a:t>　貸倒引当金　　　</a:t>
            </a:r>
            <a:r>
              <a:rPr lang="en-US" altLang="ja-JP" sz="2800" dirty="0"/>
              <a:t>200</a:t>
            </a:r>
          </a:p>
          <a:p>
            <a:r>
              <a:rPr lang="ja-JP" altLang="en-US" sz="2800" dirty="0"/>
              <a:t>繰延税金資産　　  </a:t>
            </a:r>
            <a:r>
              <a:rPr lang="en-US" altLang="ja-JP" sz="2800" dirty="0"/>
              <a:t>24</a:t>
            </a:r>
            <a:r>
              <a:rPr lang="ja-JP" altLang="en-US" sz="2800" dirty="0"/>
              <a:t>　　  法人税等調整額　  </a:t>
            </a:r>
            <a:r>
              <a:rPr lang="en-US" altLang="ja-JP" sz="2800" dirty="0"/>
              <a:t>24</a:t>
            </a:r>
          </a:p>
        </p:txBody>
      </p:sp>
    </p:spTree>
    <p:extLst>
      <p:ext uri="{BB962C8B-B14F-4D97-AF65-F5344CB8AC3E}">
        <p14:creationId xmlns:p14="http://schemas.microsoft.com/office/powerpoint/2010/main" val="226994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529024" y="1883307"/>
            <a:ext cx="9355017" cy="1200329"/>
          </a:xfrm>
          <a:prstGeom prst="rect">
            <a:avLst/>
          </a:prstGeom>
          <a:noFill/>
        </p:spPr>
        <p:txBody>
          <a:bodyPr wrap="square" rtlCol="0">
            <a:spAutoFit/>
          </a:bodyPr>
          <a:lstStyle/>
          <a:p>
            <a:r>
              <a:rPr kumimoji="1" lang="ja-JP" altLang="en-US" sz="2400" dirty="0"/>
              <a:t>問</a:t>
            </a:r>
            <a:r>
              <a:rPr lang="en-US" altLang="ja-JP" sz="2400" dirty="0"/>
              <a:t>59</a:t>
            </a:r>
            <a:r>
              <a:rPr kumimoji="1" lang="en-US" altLang="ja-JP" sz="2400" dirty="0"/>
              <a:t>.</a:t>
            </a:r>
            <a:r>
              <a:rPr kumimoji="1" lang="ja-JP" altLang="en-US" sz="2400" dirty="0"/>
              <a:t>期中にソフトウェアを</a:t>
            </a:r>
            <a:r>
              <a:rPr kumimoji="1" lang="en-US" altLang="ja-JP" sz="2400" dirty="0"/>
              <a:t>170</a:t>
            </a:r>
            <a:r>
              <a:rPr kumimoji="1" lang="ja-JP" altLang="en-US" sz="2400" dirty="0"/>
              <a:t>円で売却し、代金は翌月末に</a:t>
            </a:r>
            <a:endParaRPr kumimoji="1" lang="en-US" altLang="ja-JP" sz="2400" dirty="0"/>
          </a:p>
          <a:p>
            <a:r>
              <a:rPr lang="ja-JP" altLang="en-US" sz="2400" dirty="0"/>
              <a:t>　　受け取ることとした。ソフトウェアの帳簿価額は</a:t>
            </a:r>
            <a:r>
              <a:rPr lang="en-US" altLang="ja-JP" sz="2400" dirty="0"/>
              <a:t>200</a:t>
            </a:r>
            <a:r>
              <a:rPr lang="ja-JP" altLang="en-US" sz="2400" dirty="0"/>
              <a:t>円、</a:t>
            </a:r>
            <a:endParaRPr lang="en-US" altLang="ja-JP" sz="2400" dirty="0"/>
          </a:p>
          <a:p>
            <a:r>
              <a:rPr lang="ja-JP" altLang="en-US" sz="2400" dirty="0"/>
              <a:t>　　機種から売却時までの償却額は</a:t>
            </a:r>
            <a:r>
              <a:rPr lang="en-US" altLang="ja-JP" sz="2400" dirty="0"/>
              <a:t>50</a:t>
            </a:r>
            <a:r>
              <a:rPr lang="ja-JP" altLang="en-US" sz="2400" dirty="0"/>
              <a:t>円である。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37669" y="318166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19353" y="318166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701522" y="3704881"/>
            <a:ext cx="9063613" cy="954107"/>
          </a:xfrm>
          <a:prstGeom prst="rect">
            <a:avLst/>
          </a:prstGeom>
          <a:noFill/>
        </p:spPr>
        <p:txBody>
          <a:bodyPr wrap="square" rtlCol="0">
            <a:spAutoFit/>
          </a:bodyPr>
          <a:lstStyle/>
          <a:p>
            <a:r>
              <a:rPr kumimoji="1" lang="ja-JP" altLang="en-US" sz="2800" dirty="0"/>
              <a:t>ソフトウェア償却　  </a:t>
            </a:r>
            <a:r>
              <a:rPr lang="en-US" altLang="ja-JP" sz="2800" dirty="0"/>
              <a:t>5</a:t>
            </a:r>
            <a:r>
              <a:rPr kumimoji="1" lang="en-US" altLang="ja-JP" sz="2800" dirty="0"/>
              <a:t>0</a:t>
            </a:r>
            <a:r>
              <a:rPr lang="ja-JP" altLang="en-US" sz="2800" dirty="0"/>
              <a:t>　</a:t>
            </a:r>
            <a:r>
              <a:rPr lang="en-US" altLang="ja-JP" sz="2800" dirty="0"/>
              <a:t>/</a:t>
            </a:r>
            <a:r>
              <a:rPr lang="ja-JP" altLang="en-US" sz="2800" dirty="0"/>
              <a:t>　ソフトウェア　　　　</a:t>
            </a:r>
            <a:r>
              <a:rPr lang="en-US" altLang="ja-JP" sz="2800" dirty="0"/>
              <a:t>200</a:t>
            </a:r>
          </a:p>
          <a:p>
            <a:r>
              <a:rPr lang="ja-JP" altLang="en-US" sz="2800" dirty="0"/>
              <a:t>未収入金　　　　　</a:t>
            </a:r>
            <a:r>
              <a:rPr lang="en-US" altLang="ja-JP" sz="2800" dirty="0"/>
              <a:t>170	 </a:t>
            </a:r>
            <a:r>
              <a:rPr lang="ja-JP" altLang="en-US" sz="2800" dirty="0"/>
              <a:t>ソフトウェア売却益　  </a:t>
            </a:r>
            <a:r>
              <a:rPr lang="en-US" altLang="ja-JP" sz="2800" dirty="0"/>
              <a:t>20</a:t>
            </a:r>
          </a:p>
        </p:txBody>
      </p:sp>
    </p:spTree>
    <p:extLst>
      <p:ext uri="{BB962C8B-B14F-4D97-AF65-F5344CB8AC3E}">
        <p14:creationId xmlns:p14="http://schemas.microsoft.com/office/powerpoint/2010/main" val="1589554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65125" y="1264309"/>
            <a:ext cx="10209125" cy="3046988"/>
          </a:xfrm>
          <a:prstGeom prst="rect">
            <a:avLst/>
          </a:prstGeom>
          <a:noFill/>
        </p:spPr>
        <p:txBody>
          <a:bodyPr wrap="square" rtlCol="0">
            <a:spAutoFit/>
          </a:bodyPr>
          <a:lstStyle/>
          <a:p>
            <a:r>
              <a:rPr lang="ja-JP" altLang="en-US" sz="2400" dirty="0"/>
              <a:t>問</a:t>
            </a:r>
            <a:r>
              <a:rPr lang="en-US" altLang="ja-JP" sz="2400" dirty="0"/>
              <a:t>99.</a:t>
            </a:r>
            <a:r>
              <a:rPr lang="ja-JP" altLang="en-US" sz="2400" dirty="0"/>
              <a:t>次の取引について決算整理仕訳を行いなさい。</a:t>
            </a:r>
            <a:endParaRPr lang="en-US" altLang="ja-JP" sz="2400" dirty="0"/>
          </a:p>
          <a:p>
            <a:r>
              <a:rPr lang="ja-JP" altLang="en-US" sz="2400" dirty="0"/>
              <a:t>　　決算にあたり、売上債権の期末残高</a:t>
            </a:r>
            <a:r>
              <a:rPr lang="en-US" altLang="ja-JP" sz="2400" dirty="0"/>
              <a:t>200</a:t>
            </a:r>
            <a:r>
              <a:rPr lang="ja-JP" altLang="en-US" sz="2400" dirty="0"/>
              <a:t>円について</a:t>
            </a:r>
            <a:r>
              <a:rPr lang="en-US" altLang="ja-JP" sz="2400" dirty="0"/>
              <a:t>5%</a:t>
            </a:r>
            <a:r>
              <a:rPr lang="ja-JP" altLang="en-US" sz="2400" dirty="0"/>
              <a:t>の貸倒れを</a:t>
            </a:r>
            <a:endParaRPr lang="en-US" altLang="ja-JP" sz="2400" dirty="0"/>
          </a:p>
          <a:p>
            <a:r>
              <a:rPr lang="ja-JP" altLang="en-US" sz="2400" dirty="0"/>
              <a:t>　　見積もり、貸倒引当金を設定したが、その全額について税法上の</a:t>
            </a:r>
            <a:endParaRPr lang="en-US" altLang="ja-JP" sz="2400" dirty="0"/>
          </a:p>
          <a:p>
            <a:r>
              <a:rPr lang="ja-JP" altLang="en-US" sz="2400" dirty="0"/>
              <a:t>　　損金算入が認められなかったので、貸倒引当金に関わる税効果会計</a:t>
            </a:r>
            <a:endParaRPr lang="en-US" altLang="ja-JP" sz="2400" dirty="0"/>
          </a:p>
          <a:p>
            <a:r>
              <a:rPr lang="ja-JP" altLang="en-US" sz="2400" dirty="0"/>
              <a:t>　　の仕訳を行う。貸倒引当金に期首残高は無く、また法人税等の実効</a:t>
            </a:r>
            <a:endParaRPr lang="en-US" altLang="ja-JP" sz="2400" dirty="0"/>
          </a:p>
          <a:p>
            <a:r>
              <a:rPr lang="ja-JP" altLang="en-US" sz="2400" dirty="0"/>
              <a:t>　　税率は</a:t>
            </a:r>
            <a:r>
              <a:rPr lang="en-US" altLang="ja-JP" sz="2400" dirty="0"/>
              <a:t>30%</a:t>
            </a:r>
            <a:r>
              <a:rPr lang="ja-JP" altLang="en-US" sz="2400" dirty="0"/>
              <a:t>である。なお、貸倒引当金を設定するための決算整理</a:t>
            </a:r>
            <a:endParaRPr lang="en-US" altLang="ja-JP" sz="2400" dirty="0"/>
          </a:p>
          <a:p>
            <a:r>
              <a:rPr lang="ja-JP" altLang="en-US" sz="2400" dirty="0"/>
              <a:t>　　仕訳はすでに行っているものとし、税効果会計の適用に関わる仕訳</a:t>
            </a:r>
            <a:endParaRPr lang="en-US" altLang="ja-JP" sz="2400" dirty="0"/>
          </a:p>
          <a:p>
            <a:r>
              <a:rPr lang="ja-JP" altLang="en-US" sz="2400" dirty="0"/>
              <a:t>　　のみを解答すること。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48201" y="431818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29885" y="431818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54242" y="4841401"/>
            <a:ext cx="7260589" cy="523220"/>
          </a:xfrm>
          <a:prstGeom prst="rect">
            <a:avLst/>
          </a:prstGeom>
          <a:noFill/>
        </p:spPr>
        <p:txBody>
          <a:bodyPr wrap="square" rtlCol="0">
            <a:spAutoFit/>
          </a:bodyPr>
          <a:lstStyle/>
          <a:p>
            <a:r>
              <a:rPr lang="ja-JP" altLang="en-US" sz="2800" dirty="0"/>
              <a:t>繰延税金資産　</a:t>
            </a:r>
            <a:r>
              <a:rPr lang="en-US" altLang="ja-JP" sz="2800" dirty="0"/>
              <a:t>3</a:t>
            </a:r>
            <a:r>
              <a:rPr lang="ja-JP" altLang="en-US" sz="2800" dirty="0"/>
              <a:t>　</a:t>
            </a:r>
            <a:r>
              <a:rPr lang="en-US" altLang="ja-JP" sz="2800" dirty="0"/>
              <a:t>/</a:t>
            </a:r>
            <a:r>
              <a:rPr lang="ja-JP" altLang="en-US" sz="2800" dirty="0"/>
              <a:t>　法人税等調整額　</a:t>
            </a:r>
            <a:r>
              <a:rPr lang="en-US" altLang="ja-JP" sz="2800" dirty="0"/>
              <a:t>3</a:t>
            </a:r>
          </a:p>
        </p:txBody>
      </p:sp>
    </p:spTree>
    <p:extLst>
      <p:ext uri="{BB962C8B-B14F-4D97-AF65-F5344CB8AC3E}">
        <p14:creationId xmlns:p14="http://schemas.microsoft.com/office/powerpoint/2010/main" val="2523037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84738" y="1602304"/>
            <a:ext cx="10018207" cy="2308324"/>
          </a:xfrm>
          <a:prstGeom prst="rect">
            <a:avLst/>
          </a:prstGeom>
          <a:noFill/>
        </p:spPr>
        <p:txBody>
          <a:bodyPr wrap="square" rtlCol="0">
            <a:spAutoFit/>
          </a:bodyPr>
          <a:lstStyle/>
          <a:p>
            <a:r>
              <a:rPr lang="ja-JP" altLang="en-US" sz="2400" dirty="0"/>
              <a:t>問</a:t>
            </a:r>
            <a:r>
              <a:rPr lang="en-US" altLang="ja-JP" sz="2400" dirty="0"/>
              <a:t>100.</a:t>
            </a:r>
            <a:r>
              <a:rPr lang="ja-JP" altLang="en-US" sz="2400" dirty="0"/>
              <a:t>次の取引について決算整理仕訳を行いなさい。なお、法人税等</a:t>
            </a:r>
            <a:endParaRPr lang="en-US" altLang="ja-JP" sz="2400" dirty="0"/>
          </a:p>
          <a:p>
            <a:r>
              <a:rPr lang="ja-JP" altLang="en-US" sz="2400" dirty="0"/>
              <a:t>　　の実効税率は</a:t>
            </a:r>
            <a:r>
              <a:rPr lang="en-US" altLang="ja-JP" sz="2400" dirty="0"/>
              <a:t>30%</a:t>
            </a:r>
            <a:r>
              <a:rPr lang="ja-JP" altLang="en-US" sz="2400" dirty="0"/>
              <a:t>として税効果会計を適用すること。</a:t>
            </a:r>
            <a:endParaRPr lang="en-US" altLang="ja-JP" sz="2400" dirty="0"/>
          </a:p>
          <a:p>
            <a:r>
              <a:rPr lang="ja-JP" altLang="en-US" sz="2400" dirty="0"/>
              <a:t>　　決算にあたり、当期首に取得した備品について、減価償却費</a:t>
            </a:r>
            <a:r>
              <a:rPr lang="en-US" altLang="ja-JP" sz="2400" dirty="0"/>
              <a:t>800</a:t>
            </a:r>
            <a:r>
              <a:rPr lang="ja-JP" altLang="en-US" sz="2400" dirty="0"/>
              <a:t>円</a:t>
            </a:r>
            <a:endParaRPr lang="en-US" altLang="ja-JP" sz="2400" dirty="0"/>
          </a:p>
          <a:p>
            <a:r>
              <a:rPr lang="ja-JP" altLang="en-US" sz="2400" dirty="0"/>
              <a:t>　　を計上する。なお、税法で認められる償却額は</a:t>
            </a:r>
            <a:r>
              <a:rPr lang="en-US" altLang="ja-JP" sz="2400" dirty="0"/>
              <a:t>600</a:t>
            </a:r>
            <a:r>
              <a:rPr lang="ja-JP" altLang="en-US" sz="2400" dirty="0"/>
              <a:t>円であり、税法</a:t>
            </a:r>
            <a:endParaRPr lang="en-US" altLang="ja-JP" sz="2400" dirty="0"/>
          </a:p>
          <a:p>
            <a:r>
              <a:rPr lang="ja-JP" altLang="en-US" sz="2400" dirty="0"/>
              <a:t>　　で認められる償却額を超過した部分については損金に算入すること</a:t>
            </a:r>
            <a:endParaRPr lang="en-US" altLang="ja-JP" sz="2400" dirty="0"/>
          </a:p>
          <a:p>
            <a:r>
              <a:rPr lang="ja-JP" altLang="en-US" sz="2400" dirty="0"/>
              <a:t>　　は認められない。</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48201" y="374542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29885" y="374542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14523" y="4268644"/>
            <a:ext cx="8425178" cy="954107"/>
          </a:xfrm>
          <a:prstGeom prst="rect">
            <a:avLst/>
          </a:prstGeom>
          <a:noFill/>
        </p:spPr>
        <p:txBody>
          <a:bodyPr wrap="square" rtlCol="0">
            <a:spAutoFit/>
          </a:bodyPr>
          <a:lstStyle/>
          <a:p>
            <a:r>
              <a:rPr lang="ja-JP" altLang="en-US" sz="2800" dirty="0"/>
              <a:t>減価償却費　　</a:t>
            </a:r>
            <a:r>
              <a:rPr lang="en-US" altLang="ja-JP" sz="2800" dirty="0"/>
              <a:t>800</a:t>
            </a:r>
            <a:r>
              <a:rPr lang="ja-JP" altLang="en-US" sz="2800" dirty="0"/>
              <a:t>　</a:t>
            </a:r>
            <a:r>
              <a:rPr lang="en-US" altLang="ja-JP" sz="2800" dirty="0"/>
              <a:t>/</a:t>
            </a:r>
            <a:r>
              <a:rPr lang="ja-JP" altLang="en-US" sz="2800" dirty="0"/>
              <a:t>　減価償却累計額　</a:t>
            </a:r>
            <a:r>
              <a:rPr lang="en-US" altLang="ja-JP" sz="2800" dirty="0"/>
              <a:t>800</a:t>
            </a:r>
          </a:p>
          <a:p>
            <a:r>
              <a:rPr lang="ja-JP" altLang="en-US" sz="2800" dirty="0"/>
              <a:t>繰延税金資産　  </a:t>
            </a:r>
            <a:r>
              <a:rPr lang="en-US" altLang="ja-JP" sz="2800" dirty="0"/>
              <a:t>60</a:t>
            </a:r>
            <a:r>
              <a:rPr lang="ja-JP" altLang="en-US" sz="2800" dirty="0"/>
              <a:t>　　  法人税等調整額　  </a:t>
            </a:r>
            <a:r>
              <a:rPr lang="en-US" altLang="ja-JP" sz="2800" dirty="0"/>
              <a:t>60</a:t>
            </a:r>
          </a:p>
        </p:txBody>
      </p:sp>
    </p:spTree>
    <p:extLst>
      <p:ext uri="{BB962C8B-B14F-4D97-AF65-F5344CB8AC3E}">
        <p14:creationId xmlns:p14="http://schemas.microsoft.com/office/powerpoint/2010/main" val="3249140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84738" y="1859340"/>
            <a:ext cx="10018207" cy="1569660"/>
          </a:xfrm>
          <a:prstGeom prst="rect">
            <a:avLst/>
          </a:prstGeom>
          <a:noFill/>
        </p:spPr>
        <p:txBody>
          <a:bodyPr wrap="square" rtlCol="0">
            <a:spAutoFit/>
          </a:bodyPr>
          <a:lstStyle/>
          <a:p>
            <a:r>
              <a:rPr lang="ja-JP" altLang="en-US" sz="2400" dirty="0"/>
              <a:t>問</a:t>
            </a:r>
            <a:r>
              <a:rPr lang="en-US" altLang="ja-JP" sz="2400" dirty="0"/>
              <a:t>101.</a:t>
            </a:r>
            <a:r>
              <a:rPr lang="ja-JP" altLang="en-US" sz="2400" dirty="0"/>
              <a:t>次の取引について決算整理仕訳を行いなさい。なお、法人税等</a:t>
            </a:r>
            <a:endParaRPr lang="en-US" altLang="ja-JP" sz="2400" dirty="0"/>
          </a:p>
          <a:p>
            <a:r>
              <a:rPr lang="ja-JP" altLang="en-US" sz="2400" dirty="0"/>
              <a:t>　　の実効税率は</a:t>
            </a:r>
            <a:r>
              <a:rPr lang="en-US" altLang="ja-JP" sz="2400" dirty="0"/>
              <a:t>30%</a:t>
            </a:r>
            <a:r>
              <a:rPr lang="ja-JP" altLang="en-US" sz="2400" dirty="0"/>
              <a:t>として税効果会計を適用すること。</a:t>
            </a:r>
            <a:endParaRPr lang="en-US" altLang="ja-JP" sz="2400" dirty="0"/>
          </a:p>
          <a:p>
            <a:r>
              <a:rPr lang="ja-JP" altLang="en-US" sz="2400" dirty="0"/>
              <a:t>　　決算にあたり、長期投資目的で取得していたドッテリア株式会社</a:t>
            </a:r>
            <a:endParaRPr lang="en-US" altLang="ja-JP" sz="2400" dirty="0"/>
          </a:p>
          <a:p>
            <a:r>
              <a:rPr lang="ja-JP" altLang="en-US" sz="2400" dirty="0"/>
              <a:t>　　（取得原価 </a:t>
            </a:r>
            <a:r>
              <a:rPr lang="en-US" altLang="ja-JP" sz="2400" dirty="0"/>
              <a:t>900</a:t>
            </a:r>
            <a:r>
              <a:rPr lang="ja-JP" altLang="en-US" sz="2400" dirty="0"/>
              <a:t>円）を時価</a:t>
            </a:r>
            <a:r>
              <a:rPr lang="en-US" altLang="ja-JP" sz="2400" dirty="0"/>
              <a:t> 1,100</a:t>
            </a:r>
            <a:r>
              <a:rPr lang="ja-JP" altLang="en-US" sz="2400" dirty="0"/>
              <a:t>円に評価替えした。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623270" y="353440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5704954" y="353440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195754" y="4057628"/>
            <a:ext cx="10157864" cy="954107"/>
          </a:xfrm>
          <a:prstGeom prst="rect">
            <a:avLst/>
          </a:prstGeom>
          <a:noFill/>
        </p:spPr>
        <p:txBody>
          <a:bodyPr wrap="square" rtlCol="0">
            <a:spAutoFit/>
          </a:bodyPr>
          <a:lstStyle/>
          <a:p>
            <a:r>
              <a:rPr lang="ja-JP" altLang="en-US" sz="2800" dirty="0"/>
              <a:t>その他有価証券　</a:t>
            </a:r>
            <a:r>
              <a:rPr lang="en-US" altLang="ja-JP" sz="2800" dirty="0"/>
              <a:t>200</a:t>
            </a:r>
            <a:r>
              <a:rPr lang="ja-JP" altLang="en-US" sz="2800" dirty="0"/>
              <a:t>　</a:t>
            </a:r>
            <a:r>
              <a:rPr lang="en-US" altLang="ja-JP" sz="2800" dirty="0"/>
              <a:t>/</a:t>
            </a:r>
            <a:r>
              <a:rPr lang="ja-JP" altLang="en-US" sz="2800" dirty="0"/>
              <a:t>　その他有価証券評価差額金　</a:t>
            </a:r>
            <a:r>
              <a:rPr lang="en-US" altLang="ja-JP" sz="2800" dirty="0"/>
              <a:t>140</a:t>
            </a:r>
          </a:p>
          <a:p>
            <a:r>
              <a:rPr lang="ja-JP" altLang="en-US" sz="2800" dirty="0"/>
              <a:t>　　　　　　　　　　　　 繰延税金負債　                       </a:t>
            </a:r>
            <a:r>
              <a:rPr lang="en-US" altLang="ja-JP" sz="2800" dirty="0"/>
              <a:t>60</a:t>
            </a:r>
          </a:p>
        </p:txBody>
      </p:sp>
    </p:spTree>
    <p:extLst>
      <p:ext uri="{BB962C8B-B14F-4D97-AF65-F5344CB8AC3E}">
        <p14:creationId xmlns:p14="http://schemas.microsoft.com/office/powerpoint/2010/main" val="66578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61775" y="1778953"/>
            <a:ext cx="10018207" cy="1569660"/>
          </a:xfrm>
          <a:prstGeom prst="rect">
            <a:avLst/>
          </a:prstGeom>
          <a:noFill/>
        </p:spPr>
        <p:txBody>
          <a:bodyPr wrap="square" rtlCol="0">
            <a:spAutoFit/>
          </a:bodyPr>
          <a:lstStyle/>
          <a:p>
            <a:r>
              <a:rPr lang="ja-JP" altLang="en-US" sz="2400" dirty="0"/>
              <a:t>問</a:t>
            </a:r>
            <a:r>
              <a:rPr lang="en-US" altLang="ja-JP" sz="2400" dirty="0"/>
              <a:t>102.</a:t>
            </a:r>
            <a:r>
              <a:rPr lang="ja-JP" altLang="en-US" sz="2400" dirty="0"/>
              <a:t>次の取引について決算整理仕訳を行いなさい。なお、法人税等</a:t>
            </a:r>
            <a:endParaRPr lang="en-US" altLang="ja-JP" sz="2400" dirty="0"/>
          </a:p>
          <a:p>
            <a:r>
              <a:rPr lang="ja-JP" altLang="en-US" sz="2400" dirty="0"/>
              <a:t>　　の実効税率は</a:t>
            </a:r>
            <a:r>
              <a:rPr lang="en-US" altLang="ja-JP" sz="2400" dirty="0"/>
              <a:t>30%</a:t>
            </a:r>
            <a:r>
              <a:rPr lang="ja-JP" altLang="en-US" sz="2400" dirty="0"/>
              <a:t>として税効果会計を適用すること。</a:t>
            </a:r>
            <a:endParaRPr lang="en-US" altLang="ja-JP" sz="2400" dirty="0"/>
          </a:p>
          <a:p>
            <a:r>
              <a:rPr lang="ja-JP" altLang="en-US" sz="2400" dirty="0"/>
              <a:t>　　決算にあたり、長期投資目的で取得していたドッテリア株式会社</a:t>
            </a:r>
            <a:endParaRPr lang="en-US" altLang="ja-JP" sz="2400" dirty="0"/>
          </a:p>
          <a:p>
            <a:r>
              <a:rPr lang="ja-JP" altLang="en-US" sz="2400" dirty="0"/>
              <a:t>　　（取得原価 </a:t>
            </a:r>
            <a:r>
              <a:rPr lang="en-US" altLang="ja-JP" sz="2400" dirty="0"/>
              <a:t>1,100</a:t>
            </a:r>
            <a:r>
              <a:rPr lang="ja-JP" altLang="en-US" sz="2400" dirty="0"/>
              <a:t>円）を時価</a:t>
            </a:r>
            <a:r>
              <a:rPr lang="en-US" altLang="ja-JP" sz="2400" dirty="0"/>
              <a:t> 900</a:t>
            </a:r>
            <a:r>
              <a:rPr lang="ja-JP" altLang="en-US" sz="2400" dirty="0"/>
              <a:t>円に評価替えした。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488913" y="345402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570597" y="345402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272791" y="3977241"/>
            <a:ext cx="9646417" cy="954107"/>
          </a:xfrm>
          <a:prstGeom prst="rect">
            <a:avLst/>
          </a:prstGeom>
          <a:noFill/>
        </p:spPr>
        <p:txBody>
          <a:bodyPr wrap="square" rtlCol="0">
            <a:spAutoFit/>
          </a:bodyPr>
          <a:lstStyle/>
          <a:p>
            <a:r>
              <a:rPr lang="ja-JP" altLang="en-US" sz="2800" dirty="0"/>
              <a:t>その他有価証券評価差額金　</a:t>
            </a:r>
            <a:r>
              <a:rPr lang="en-US" altLang="ja-JP" sz="2800" dirty="0"/>
              <a:t>140</a:t>
            </a:r>
            <a:r>
              <a:rPr lang="ja-JP" altLang="en-US" sz="2800" dirty="0"/>
              <a:t>　</a:t>
            </a:r>
            <a:r>
              <a:rPr lang="en-US" altLang="ja-JP" sz="2800" dirty="0"/>
              <a:t>/</a:t>
            </a:r>
            <a:r>
              <a:rPr lang="ja-JP" altLang="en-US" sz="2800" dirty="0"/>
              <a:t>　その他有価証　</a:t>
            </a:r>
            <a:r>
              <a:rPr lang="en-US" altLang="ja-JP" sz="2800" dirty="0"/>
              <a:t>200</a:t>
            </a:r>
          </a:p>
          <a:p>
            <a:r>
              <a:rPr lang="ja-JP" altLang="en-US" sz="2800" dirty="0"/>
              <a:t>繰延税金資産　                       </a:t>
            </a:r>
            <a:r>
              <a:rPr lang="en-US" altLang="ja-JP" sz="2800" dirty="0"/>
              <a:t>60</a:t>
            </a:r>
          </a:p>
        </p:txBody>
      </p:sp>
    </p:spTree>
    <p:extLst>
      <p:ext uri="{BB962C8B-B14F-4D97-AF65-F5344CB8AC3E}">
        <p14:creationId xmlns:p14="http://schemas.microsoft.com/office/powerpoint/2010/main" val="2786781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6896" y="1921746"/>
            <a:ext cx="10018207" cy="1200329"/>
          </a:xfrm>
          <a:prstGeom prst="rect">
            <a:avLst/>
          </a:prstGeom>
          <a:noFill/>
        </p:spPr>
        <p:txBody>
          <a:bodyPr wrap="square" rtlCol="0">
            <a:spAutoFit/>
          </a:bodyPr>
          <a:lstStyle/>
          <a:p>
            <a:r>
              <a:rPr lang="ja-JP" altLang="en-US" sz="2400" dirty="0"/>
              <a:t>問</a:t>
            </a:r>
            <a:r>
              <a:rPr lang="en-US" altLang="ja-JP" sz="2400" dirty="0"/>
              <a:t>103.</a:t>
            </a:r>
            <a:r>
              <a:rPr lang="ja-JP" altLang="en-US" sz="2400" dirty="0"/>
              <a:t>カッポレ商店から、商品</a:t>
            </a:r>
            <a:r>
              <a:rPr lang="en-US" altLang="ja-JP" sz="2400" dirty="0"/>
              <a:t>300</a:t>
            </a:r>
            <a:r>
              <a:rPr lang="ja-JP" altLang="en-US" sz="2400" dirty="0"/>
              <a:t>円と研究開発用で使用する測定機器</a:t>
            </a:r>
            <a:endParaRPr lang="en-US" altLang="ja-JP" sz="2400" dirty="0"/>
          </a:p>
          <a:p>
            <a:r>
              <a:rPr lang="ja-JP" altLang="en-US" sz="2400" dirty="0"/>
              <a:t>　　備品</a:t>
            </a:r>
            <a:r>
              <a:rPr lang="en-US" altLang="ja-JP" sz="2400" dirty="0"/>
              <a:t>200</a:t>
            </a:r>
            <a:r>
              <a:rPr lang="ja-JP" altLang="en-US" sz="2400" dirty="0"/>
              <a:t>円を、翌月末払いの条件で購入した。これらに対する</a:t>
            </a:r>
            <a:endParaRPr lang="en-US" altLang="ja-JP" sz="2400" dirty="0"/>
          </a:p>
          <a:p>
            <a:r>
              <a:rPr lang="ja-JP" altLang="en-US" sz="2400" dirty="0"/>
              <a:t>　　消費税の税額は</a:t>
            </a:r>
            <a:r>
              <a:rPr lang="en-US" altLang="ja-JP" sz="2400" dirty="0"/>
              <a:t>10%</a:t>
            </a:r>
            <a:r>
              <a:rPr lang="ja-JP" altLang="en-US" sz="2400" dirty="0"/>
              <a:t>であり、取引は税抜方式で記帳する。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48201" y="338368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29885" y="338368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48536" y="3906905"/>
            <a:ext cx="6637591" cy="1384995"/>
          </a:xfrm>
          <a:prstGeom prst="rect">
            <a:avLst/>
          </a:prstGeom>
          <a:noFill/>
        </p:spPr>
        <p:txBody>
          <a:bodyPr wrap="square" rtlCol="0">
            <a:spAutoFit/>
          </a:bodyPr>
          <a:lstStyle/>
          <a:p>
            <a:r>
              <a:rPr lang="ja-JP" altLang="en-US" sz="2800" dirty="0"/>
              <a:t>仕入　　　　</a:t>
            </a:r>
            <a:r>
              <a:rPr lang="en-US" altLang="ja-JP" sz="2800" dirty="0"/>
              <a:t>300</a:t>
            </a:r>
            <a:r>
              <a:rPr lang="ja-JP" altLang="en-US" sz="2800" dirty="0"/>
              <a:t>　</a:t>
            </a:r>
            <a:r>
              <a:rPr lang="en-US" altLang="ja-JP" sz="2800" dirty="0"/>
              <a:t>/</a:t>
            </a:r>
            <a:r>
              <a:rPr lang="ja-JP" altLang="en-US" sz="2800" dirty="0"/>
              <a:t>　買掛金　　</a:t>
            </a:r>
            <a:r>
              <a:rPr lang="en-US" altLang="ja-JP" sz="2800" dirty="0"/>
              <a:t>330</a:t>
            </a:r>
          </a:p>
          <a:p>
            <a:r>
              <a:rPr lang="ja-JP" altLang="en-US" sz="2800" dirty="0"/>
              <a:t>研究開発費　</a:t>
            </a:r>
            <a:r>
              <a:rPr lang="en-US" altLang="ja-JP" sz="2800" dirty="0"/>
              <a:t>200</a:t>
            </a:r>
            <a:r>
              <a:rPr lang="ja-JP" altLang="en-US" sz="2800" dirty="0"/>
              <a:t>　　  未払い金　</a:t>
            </a:r>
            <a:r>
              <a:rPr lang="en-US" altLang="ja-JP" sz="2800" dirty="0"/>
              <a:t>220</a:t>
            </a:r>
          </a:p>
          <a:p>
            <a:r>
              <a:rPr lang="ja-JP" altLang="en-US" sz="2800" dirty="0"/>
              <a:t>仮払消費税　  </a:t>
            </a:r>
            <a:r>
              <a:rPr lang="en-US" altLang="ja-JP" sz="2800" dirty="0"/>
              <a:t>50</a:t>
            </a:r>
          </a:p>
        </p:txBody>
      </p:sp>
    </p:spTree>
    <p:extLst>
      <p:ext uri="{BB962C8B-B14F-4D97-AF65-F5344CB8AC3E}">
        <p14:creationId xmlns:p14="http://schemas.microsoft.com/office/powerpoint/2010/main" val="902170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47670" y="2238027"/>
            <a:ext cx="10018207" cy="830997"/>
          </a:xfrm>
          <a:prstGeom prst="rect">
            <a:avLst/>
          </a:prstGeom>
          <a:noFill/>
        </p:spPr>
        <p:txBody>
          <a:bodyPr wrap="square" rtlCol="0">
            <a:spAutoFit/>
          </a:bodyPr>
          <a:lstStyle/>
          <a:p>
            <a:r>
              <a:rPr lang="ja-JP" altLang="en-US" sz="2400" dirty="0"/>
              <a:t>問</a:t>
            </a:r>
            <a:r>
              <a:rPr lang="en-US" altLang="ja-JP" sz="2400" dirty="0"/>
              <a:t>106.</a:t>
            </a:r>
            <a:r>
              <a:rPr lang="ja-JP" altLang="en-US" sz="2400" dirty="0"/>
              <a:t>役員の報酬</a:t>
            </a:r>
            <a:r>
              <a:rPr lang="en-US" altLang="ja-JP" sz="2400" dirty="0"/>
              <a:t>700</a:t>
            </a:r>
            <a:r>
              <a:rPr lang="ja-JP" altLang="en-US" sz="2400" dirty="0"/>
              <a:t>円に対し、源泉所得税等の預り金</a:t>
            </a:r>
            <a:r>
              <a:rPr lang="en-US" altLang="ja-JP" sz="2400" dirty="0"/>
              <a:t>150</a:t>
            </a:r>
            <a:r>
              <a:rPr lang="ja-JP" altLang="en-US" sz="2400" dirty="0"/>
              <a:t>円を差し</a:t>
            </a:r>
            <a:endParaRPr lang="en-US" altLang="ja-JP" sz="2400" dirty="0"/>
          </a:p>
          <a:p>
            <a:r>
              <a:rPr lang="ja-JP" altLang="en-US" sz="2400" dirty="0"/>
              <a:t>　　引き、残額は普通預金口座から支払った。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77863" y="317267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59547" y="317267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169929" y="3695890"/>
            <a:ext cx="6979235" cy="954107"/>
          </a:xfrm>
          <a:prstGeom prst="rect">
            <a:avLst/>
          </a:prstGeom>
          <a:noFill/>
        </p:spPr>
        <p:txBody>
          <a:bodyPr wrap="square" rtlCol="0">
            <a:spAutoFit/>
          </a:bodyPr>
          <a:lstStyle/>
          <a:p>
            <a:r>
              <a:rPr lang="ja-JP" altLang="en-US" sz="2800" dirty="0"/>
              <a:t>役員報酬　</a:t>
            </a:r>
            <a:r>
              <a:rPr lang="en-US" altLang="ja-JP" sz="2800" dirty="0"/>
              <a:t>700</a:t>
            </a:r>
            <a:r>
              <a:rPr lang="ja-JP" altLang="en-US" sz="2800" dirty="0"/>
              <a:t>　</a:t>
            </a:r>
            <a:r>
              <a:rPr lang="en-US" altLang="ja-JP" sz="2800" dirty="0"/>
              <a:t>/</a:t>
            </a:r>
            <a:r>
              <a:rPr lang="ja-JP" altLang="en-US" sz="2800" dirty="0"/>
              <a:t>　役員預り金　</a:t>
            </a:r>
            <a:r>
              <a:rPr lang="en-US" altLang="ja-JP" sz="2800" dirty="0"/>
              <a:t>150</a:t>
            </a:r>
          </a:p>
          <a:p>
            <a:r>
              <a:rPr lang="ja-JP" altLang="en-US" sz="2800" dirty="0"/>
              <a:t>　　　　　　　　 　普通預金   　</a:t>
            </a:r>
            <a:r>
              <a:rPr lang="en-US" altLang="ja-JP" sz="2800" dirty="0"/>
              <a:t>550</a:t>
            </a:r>
          </a:p>
        </p:txBody>
      </p:sp>
      <p:sp>
        <p:nvSpPr>
          <p:cNvPr id="10" name="テキスト ボックス 9">
            <a:extLst>
              <a:ext uri="{FF2B5EF4-FFF2-40B4-BE49-F238E27FC236}">
                <a16:creationId xmlns:a16="http://schemas.microsoft.com/office/drawing/2014/main" id="{1B3DD79D-E7EE-2DB2-0C53-CA35A284F297}"/>
              </a:ext>
            </a:extLst>
          </p:cNvPr>
          <p:cNvSpPr txBox="1"/>
          <p:nvPr/>
        </p:nvSpPr>
        <p:spPr>
          <a:xfrm>
            <a:off x="2803673" y="4753643"/>
            <a:ext cx="6979235" cy="523220"/>
          </a:xfrm>
          <a:prstGeom prst="rect">
            <a:avLst/>
          </a:prstGeom>
          <a:noFill/>
        </p:spPr>
        <p:txBody>
          <a:bodyPr wrap="square" rtlCol="0">
            <a:spAutoFit/>
          </a:bodyPr>
          <a:lstStyle/>
          <a:p>
            <a:r>
              <a:rPr lang="ja-JP" altLang="en-US" sz="2800" dirty="0">
                <a:solidFill>
                  <a:srgbClr val="FF0000"/>
                </a:solidFill>
              </a:rPr>
              <a:t>「役員預り金」は「預り金」の場合もある</a:t>
            </a:r>
            <a:endParaRPr lang="en-US" altLang="ja-JP" sz="2800" dirty="0">
              <a:solidFill>
                <a:srgbClr val="FF0000"/>
              </a:solidFill>
            </a:endParaRPr>
          </a:p>
        </p:txBody>
      </p:sp>
    </p:spTree>
    <p:extLst>
      <p:ext uri="{BB962C8B-B14F-4D97-AF65-F5344CB8AC3E}">
        <p14:creationId xmlns:p14="http://schemas.microsoft.com/office/powerpoint/2010/main" val="1411490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88347" y="2273280"/>
            <a:ext cx="10018207" cy="1200329"/>
          </a:xfrm>
          <a:prstGeom prst="rect">
            <a:avLst/>
          </a:prstGeom>
          <a:noFill/>
        </p:spPr>
        <p:txBody>
          <a:bodyPr wrap="square" rtlCol="0">
            <a:spAutoFit/>
          </a:bodyPr>
          <a:lstStyle/>
          <a:p>
            <a:r>
              <a:rPr lang="ja-JP" altLang="en-US" sz="2400" dirty="0"/>
              <a:t>問</a:t>
            </a:r>
            <a:r>
              <a:rPr lang="en-US" altLang="ja-JP" sz="2400" dirty="0"/>
              <a:t>107.</a:t>
            </a:r>
            <a:r>
              <a:rPr lang="ja-JP" altLang="en-US" sz="2400" dirty="0"/>
              <a:t>株式会社ブラック工業は、給料支払い時に控除していた源泉</a:t>
            </a:r>
            <a:endParaRPr lang="en-US" altLang="ja-JP" sz="2400" dirty="0"/>
          </a:p>
          <a:p>
            <a:r>
              <a:rPr lang="ja-JP" altLang="en-US" sz="2400" dirty="0"/>
              <a:t>　　所得税</a:t>
            </a:r>
            <a:r>
              <a:rPr lang="en-US" altLang="ja-JP" sz="2400" dirty="0"/>
              <a:t>120</a:t>
            </a:r>
            <a:r>
              <a:rPr lang="ja-JP" altLang="en-US" sz="2400" dirty="0"/>
              <a:t>円、住民税</a:t>
            </a:r>
            <a:r>
              <a:rPr lang="en-US" altLang="ja-JP" sz="2400" dirty="0"/>
              <a:t>40</a:t>
            </a:r>
            <a:r>
              <a:rPr lang="ja-JP" altLang="en-US" sz="2400" dirty="0"/>
              <a:t>円及び社会保険料</a:t>
            </a:r>
            <a:r>
              <a:rPr lang="en-US" altLang="ja-JP" sz="2400" dirty="0"/>
              <a:t>20</a:t>
            </a:r>
            <a:r>
              <a:rPr lang="ja-JP" altLang="en-US" sz="2400" dirty="0"/>
              <a:t>円と会社負担の社会</a:t>
            </a:r>
            <a:endParaRPr lang="en-US" altLang="ja-JP" sz="2400" dirty="0"/>
          </a:p>
          <a:p>
            <a:r>
              <a:rPr lang="ja-JP" altLang="en-US" sz="2400" dirty="0"/>
              <a:t>　　保険料</a:t>
            </a:r>
            <a:r>
              <a:rPr lang="en-US" altLang="ja-JP" sz="2400" dirty="0"/>
              <a:t>20</a:t>
            </a:r>
            <a:r>
              <a:rPr lang="ja-JP" altLang="en-US" sz="2400" dirty="0"/>
              <a:t>円を合わせて小切手を振り出して納付した。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949652" y="358465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031336" y="358465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07859" y="4107873"/>
            <a:ext cx="6979235" cy="954107"/>
          </a:xfrm>
          <a:prstGeom prst="rect">
            <a:avLst/>
          </a:prstGeom>
          <a:noFill/>
        </p:spPr>
        <p:txBody>
          <a:bodyPr wrap="square" rtlCol="0">
            <a:spAutoFit/>
          </a:bodyPr>
          <a:lstStyle/>
          <a:p>
            <a:r>
              <a:rPr lang="ja-JP" altLang="en-US" sz="2800" dirty="0"/>
              <a:t>従業員預り金　</a:t>
            </a:r>
            <a:r>
              <a:rPr lang="en-US" altLang="ja-JP" sz="2800" dirty="0"/>
              <a:t>180</a:t>
            </a:r>
            <a:r>
              <a:rPr lang="ja-JP" altLang="en-US" sz="2800" dirty="0"/>
              <a:t>　</a:t>
            </a:r>
            <a:r>
              <a:rPr lang="en-US" altLang="ja-JP" sz="2800" dirty="0"/>
              <a:t>/</a:t>
            </a:r>
            <a:r>
              <a:rPr lang="ja-JP" altLang="en-US" sz="2800" dirty="0"/>
              <a:t>　当座預金　</a:t>
            </a:r>
            <a:r>
              <a:rPr lang="en-US" altLang="ja-JP" sz="2800" dirty="0"/>
              <a:t>200</a:t>
            </a:r>
          </a:p>
          <a:p>
            <a:r>
              <a:rPr lang="ja-JP" altLang="en-US" sz="2800" dirty="0"/>
              <a:t>法定福利費         </a:t>
            </a:r>
            <a:r>
              <a:rPr lang="en-US" altLang="ja-JP" sz="2800" dirty="0"/>
              <a:t>20</a:t>
            </a:r>
          </a:p>
        </p:txBody>
      </p:sp>
    </p:spTree>
    <p:extLst>
      <p:ext uri="{BB962C8B-B14F-4D97-AF65-F5344CB8AC3E}">
        <p14:creationId xmlns:p14="http://schemas.microsoft.com/office/powerpoint/2010/main" val="3430721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16559" y="1731167"/>
            <a:ext cx="10018207" cy="1938992"/>
          </a:xfrm>
          <a:prstGeom prst="rect">
            <a:avLst/>
          </a:prstGeom>
          <a:noFill/>
        </p:spPr>
        <p:txBody>
          <a:bodyPr wrap="square" rtlCol="0">
            <a:spAutoFit/>
          </a:bodyPr>
          <a:lstStyle/>
          <a:p>
            <a:r>
              <a:rPr lang="ja-JP" altLang="en-US" sz="2400" dirty="0"/>
              <a:t>問</a:t>
            </a:r>
            <a:r>
              <a:rPr lang="en-US" altLang="ja-JP" sz="2400" dirty="0"/>
              <a:t>108.</a:t>
            </a:r>
            <a:r>
              <a:rPr lang="ja-JP" altLang="en-US" sz="2400" dirty="0"/>
              <a:t>研究開発部門を拡張することになったため、実験専用の機器を</a:t>
            </a:r>
            <a:endParaRPr lang="en-US" altLang="ja-JP" sz="2400" dirty="0"/>
          </a:p>
          <a:p>
            <a:r>
              <a:rPr lang="ja-JP" altLang="en-US" sz="2400" dirty="0"/>
              <a:t>　　追加購入し、代金</a:t>
            </a:r>
            <a:r>
              <a:rPr lang="en-US" altLang="ja-JP" sz="2400" dirty="0"/>
              <a:t>100</a:t>
            </a:r>
            <a:r>
              <a:rPr lang="ja-JP" altLang="en-US" sz="2400" dirty="0"/>
              <a:t>円は小切手を振り出して支払った。また、</a:t>
            </a:r>
            <a:endParaRPr lang="en-US" altLang="ja-JP" sz="2400" dirty="0"/>
          </a:p>
          <a:p>
            <a:r>
              <a:rPr lang="ja-JP" altLang="en-US" sz="2400" dirty="0"/>
              <a:t>　　研究開発のみ目的で使用するために備品</a:t>
            </a:r>
            <a:r>
              <a:rPr lang="en-US" altLang="ja-JP" sz="2400" dirty="0"/>
              <a:t>50</a:t>
            </a:r>
            <a:r>
              <a:rPr lang="ja-JP" altLang="en-US" sz="2400" dirty="0"/>
              <a:t>円も購入し、代金は</a:t>
            </a:r>
            <a:endParaRPr lang="en-US" altLang="ja-JP" sz="2400" dirty="0"/>
          </a:p>
          <a:p>
            <a:r>
              <a:rPr lang="ja-JP" altLang="en-US" sz="2400" dirty="0"/>
              <a:t>　　翌月末払いとした。さらに、研究開発部門で働く研究員への今月分</a:t>
            </a:r>
            <a:endParaRPr lang="en-US" altLang="ja-JP" sz="2400" dirty="0"/>
          </a:p>
          <a:p>
            <a:r>
              <a:rPr lang="ja-JP" altLang="en-US" sz="2400" dirty="0"/>
              <a:t>　　の給料及び諸手当</a:t>
            </a:r>
            <a:r>
              <a:rPr lang="en-US" altLang="ja-JP" sz="2400" dirty="0"/>
              <a:t>50</a:t>
            </a:r>
            <a:r>
              <a:rPr lang="ja-JP" altLang="en-US" sz="2400" dirty="0"/>
              <a:t>円を現金で支払った。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8" y="382581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2" y="382581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58103" y="4349032"/>
            <a:ext cx="6979235" cy="1384995"/>
          </a:xfrm>
          <a:prstGeom prst="rect">
            <a:avLst/>
          </a:prstGeom>
          <a:noFill/>
        </p:spPr>
        <p:txBody>
          <a:bodyPr wrap="square" rtlCol="0">
            <a:spAutoFit/>
          </a:bodyPr>
          <a:lstStyle/>
          <a:p>
            <a:r>
              <a:rPr lang="ja-JP" altLang="en-US" sz="2800" dirty="0"/>
              <a:t>研究開発費　</a:t>
            </a:r>
            <a:r>
              <a:rPr lang="en-US" altLang="ja-JP" sz="2800" dirty="0"/>
              <a:t>200</a:t>
            </a:r>
            <a:r>
              <a:rPr lang="ja-JP" altLang="en-US" sz="2800" dirty="0"/>
              <a:t>　</a:t>
            </a:r>
            <a:r>
              <a:rPr lang="en-US" altLang="ja-JP" sz="2800" dirty="0"/>
              <a:t>/</a:t>
            </a:r>
            <a:r>
              <a:rPr lang="ja-JP" altLang="en-US" sz="2800" dirty="0"/>
              <a:t>　当座預金　</a:t>
            </a:r>
            <a:r>
              <a:rPr lang="en-US" altLang="ja-JP" sz="2800" dirty="0"/>
              <a:t>100</a:t>
            </a:r>
          </a:p>
          <a:p>
            <a:r>
              <a:rPr lang="en-US" altLang="ja-JP" sz="2800" dirty="0"/>
              <a:t>                                    </a:t>
            </a:r>
            <a:r>
              <a:rPr lang="ja-JP" altLang="en-US" sz="2800" dirty="0"/>
              <a:t>未払金        </a:t>
            </a:r>
            <a:r>
              <a:rPr lang="en-US" altLang="ja-JP" sz="2800" dirty="0"/>
              <a:t>50</a:t>
            </a:r>
          </a:p>
          <a:p>
            <a:r>
              <a:rPr lang="ja-JP" altLang="en-US" sz="2800" dirty="0"/>
              <a:t>　　　　　　　　　　 現金            </a:t>
            </a:r>
            <a:r>
              <a:rPr lang="en-US" altLang="ja-JP" sz="2800" dirty="0"/>
              <a:t>50</a:t>
            </a:r>
            <a:r>
              <a:rPr lang="ja-JP" altLang="en-US" sz="2800" dirty="0"/>
              <a:t>　　　</a:t>
            </a:r>
            <a:endParaRPr lang="en-US" altLang="ja-JP" sz="2800" dirty="0"/>
          </a:p>
        </p:txBody>
      </p:sp>
    </p:spTree>
    <p:extLst>
      <p:ext uri="{BB962C8B-B14F-4D97-AF65-F5344CB8AC3E}">
        <p14:creationId xmlns:p14="http://schemas.microsoft.com/office/powerpoint/2010/main" val="3606302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6896" y="1994542"/>
            <a:ext cx="10018207" cy="1569660"/>
          </a:xfrm>
          <a:prstGeom prst="rect">
            <a:avLst/>
          </a:prstGeom>
          <a:noFill/>
        </p:spPr>
        <p:txBody>
          <a:bodyPr wrap="square" rtlCol="0">
            <a:spAutoFit/>
          </a:bodyPr>
          <a:lstStyle/>
          <a:p>
            <a:r>
              <a:rPr lang="ja-JP" altLang="en-US" sz="2400" dirty="0"/>
              <a:t>問</a:t>
            </a:r>
            <a:r>
              <a:rPr lang="en-US" altLang="ja-JP" sz="2400" dirty="0"/>
              <a:t>109.</a:t>
            </a:r>
            <a:r>
              <a:rPr lang="ja-JP" altLang="en-US" sz="2400" dirty="0"/>
              <a:t>特定の研究開発の目的で備品</a:t>
            </a:r>
            <a:r>
              <a:rPr lang="en-US" altLang="ja-JP" sz="2400" dirty="0"/>
              <a:t>400</a:t>
            </a:r>
            <a:r>
              <a:rPr lang="ja-JP" altLang="en-US" sz="2400" dirty="0"/>
              <a:t>円と実験用の薬剤</a:t>
            </a:r>
            <a:r>
              <a:rPr lang="en-US" altLang="ja-JP" sz="2400" dirty="0"/>
              <a:t>100</a:t>
            </a:r>
            <a:r>
              <a:rPr lang="ja-JP" altLang="en-US" sz="2400" dirty="0"/>
              <a:t>円を購入</a:t>
            </a:r>
            <a:endParaRPr lang="en-US" altLang="ja-JP" sz="2400" dirty="0"/>
          </a:p>
          <a:p>
            <a:r>
              <a:rPr lang="ja-JP" altLang="en-US" sz="2400" dirty="0"/>
              <a:t>　　し、代金は小切手を振り出して支払うとともに、この研究プロジェ</a:t>
            </a:r>
            <a:endParaRPr lang="en-US" altLang="ja-JP" sz="2400" dirty="0"/>
          </a:p>
          <a:p>
            <a:r>
              <a:rPr lang="ja-JP" altLang="en-US" sz="2400" dirty="0"/>
              <a:t>　　クトにのみに従事している客員研究員に対する今月分の業務委託費</a:t>
            </a:r>
            <a:endParaRPr lang="en-US" altLang="ja-JP" sz="2400" dirty="0"/>
          </a:p>
          <a:p>
            <a:r>
              <a:rPr lang="ja-JP" altLang="en-US" sz="2400" dirty="0"/>
              <a:t>　　</a:t>
            </a:r>
            <a:r>
              <a:rPr lang="en-US" altLang="ja-JP" sz="2400" dirty="0"/>
              <a:t>200</a:t>
            </a:r>
            <a:r>
              <a:rPr lang="ja-JP" altLang="en-US" sz="2400" dirty="0"/>
              <a:t>円を当社の普通預金口座から振り込んだ。</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8" y="382581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2" y="382581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48054" y="4349032"/>
            <a:ext cx="6979235" cy="954107"/>
          </a:xfrm>
          <a:prstGeom prst="rect">
            <a:avLst/>
          </a:prstGeom>
          <a:noFill/>
        </p:spPr>
        <p:txBody>
          <a:bodyPr wrap="square" rtlCol="0">
            <a:spAutoFit/>
          </a:bodyPr>
          <a:lstStyle/>
          <a:p>
            <a:r>
              <a:rPr lang="ja-JP" altLang="en-US" sz="2800" dirty="0"/>
              <a:t>研究開発費　</a:t>
            </a:r>
            <a:r>
              <a:rPr lang="en-US" altLang="ja-JP" sz="2800" dirty="0"/>
              <a:t>700</a:t>
            </a:r>
            <a:r>
              <a:rPr lang="ja-JP" altLang="en-US" sz="2800" dirty="0"/>
              <a:t>　</a:t>
            </a:r>
            <a:r>
              <a:rPr lang="en-US" altLang="ja-JP" sz="2800" dirty="0"/>
              <a:t>/</a:t>
            </a:r>
            <a:r>
              <a:rPr lang="ja-JP" altLang="en-US" sz="2800" dirty="0"/>
              <a:t>　当座預金　</a:t>
            </a:r>
            <a:r>
              <a:rPr lang="en-US" altLang="ja-JP" sz="2800" dirty="0"/>
              <a:t>500</a:t>
            </a:r>
          </a:p>
          <a:p>
            <a:r>
              <a:rPr lang="en-US" altLang="ja-JP" sz="2800" dirty="0"/>
              <a:t>                                    </a:t>
            </a:r>
            <a:r>
              <a:rPr lang="ja-JP" altLang="en-US" sz="2800" dirty="0"/>
              <a:t>普通預金    </a:t>
            </a:r>
            <a:r>
              <a:rPr lang="en-US" altLang="ja-JP" sz="2800" dirty="0"/>
              <a:t>200</a:t>
            </a:r>
          </a:p>
        </p:txBody>
      </p:sp>
    </p:spTree>
    <p:extLst>
      <p:ext uri="{BB962C8B-B14F-4D97-AF65-F5344CB8AC3E}">
        <p14:creationId xmlns:p14="http://schemas.microsoft.com/office/powerpoint/2010/main" val="1030855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6896" y="2049918"/>
            <a:ext cx="10018207" cy="830997"/>
          </a:xfrm>
          <a:prstGeom prst="rect">
            <a:avLst/>
          </a:prstGeom>
          <a:noFill/>
        </p:spPr>
        <p:txBody>
          <a:bodyPr wrap="square" rtlCol="0">
            <a:spAutoFit/>
          </a:bodyPr>
          <a:lstStyle/>
          <a:p>
            <a:r>
              <a:rPr lang="ja-JP" altLang="en-US" sz="2400" dirty="0"/>
              <a:t>問</a:t>
            </a:r>
            <a:r>
              <a:rPr lang="en-US" altLang="ja-JP" sz="2400" dirty="0"/>
              <a:t>110.</a:t>
            </a:r>
            <a:r>
              <a:rPr lang="ja-JP" altLang="en-US" sz="2400" dirty="0"/>
              <a:t>ドドンパ社を現金</a:t>
            </a:r>
            <a:r>
              <a:rPr lang="en-US" altLang="ja-JP" sz="2400" dirty="0"/>
              <a:t>400</a:t>
            </a:r>
            <a:r>
              <a:rPr lang="ja-JP" altLang="en-US" sz="2400" dirty="0"/>
              <a:t>円で買収した。ドドンパ社の買収時の資産、</a:t>
            </a:r>
            <a:endParaRPr lang="en-US" altLang="ja-JP" sz="2400" dirty="0"/>
          </a:p>
          <a:p>
            <a:r>
              <a:rPr lang="ja-JP" altLang="en-US" sz="2400" dirty="0"/>
              <a:t>　　負債は受取手形</a:t>
            </a:r>
            <a:r>
              <a:rPr lang="en-US" altLang="ja-JP" sz="2400" dirty="0"/>
              <a:t>200</a:t>
            </a:r>
            <a:r>
              <a:rPr lang="ja-JP" altLang="en-US" sz="2400" dirty="0"/>
              <a:t>円、商品</a:t>
            </a:r>
            <a:r>
              <a:rPr lang="en-US" altLang="ja-JP" sz="2400" dirty="0"/>
              <a:t>250</a:t>
            </a:r>
            <a:r>
              <a:rPr lang="ja-JP" altLang="en-US" sz="2400" dirty="0"/>
              <a:t>円、買掛金</a:t>
            </a:r>
            <a:r>
              <a:rPr lang="en-US" altLang="ja-JP" sz="2400" dirty="0"/>
              <a:t>200</a:t>
            </a:r>
            <a:r>
              <a:rPr lang="ja-JP" altLang="en-US" sz="2400" dirty="0"/>
              <a:t>円であった。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8" y="314252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2" y="314252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270414" y="3665745"/>
            <a:ext cx="6979235" cy="1384995"/>
          </a:xfrm>
          <a:prstGeom prst="rect">
            <a:avLst/>
          </a:prstGeom>
          <a:noFill/>
        </p:spPr>
        <p:txBody>
          <a:bodyPr wrap="square" rtlCol="0">
            <a:spAutoFit/>
          </a:bodyPr>
          <a:lstStyle/>
          <a:p>
            <a:r>
              <a:rPr lang="ja-JP" altLang="en-US" sz="2800" dirty="0"/>
              <a:t>受取手形　</a:t>
            </a:r>
            <a:r>
              <a:rPr lang="en-US" altLang="ja-JP" sz="2800" dirty="0"/>
              <a:t>200</a:t>
            </a:r>
            <a:r>
              <a:rPr lang="ja-JP" altLang="en-US" sz="2800" dirty="0"/>
              <a:t>　</a:t>
            </a:r>
            <a:r>
              <a:rPr lang="en-US" altLang="ja-JP" sz="2800" dirty="0"/>
              <a:t>/</a:t>
            </a:r>
            <a:r>
              <a:rPr lang="ja-JP" altLang="en-US" sz="2800" dirty="0"/>
              <a:t>　現金　　</a:t>
            </a:r>
            <a:r>
              <a:rPr lang="en-US" altLang="ja-JP" sz="2800" dirty="0"/>
              <a:t>400</a:t>
            </a:r>
          </a:p>
          <a:p>
            <a:r>
              <a:rPr lang="ja-JP" altLang="en-US" sz="2800" dirty="0"/>
              <a:t>仕入　　　</a:t>
            </a:r>
            <a:r>
              <a:rPr lang="en-US" altLang="ja-JP" sz="2800" dirty="0"/>
              <a:t>250         </a:t>
            </a:r>
            <a:r>
              <a:rPr lang="ja-JP" altLang="en-US" sz="2800" dirty="0"/>
              <a:t>買掛金    </a:t>
            </a:r>
            <a:r>
              <a:rPr lang="en-US" altLang="ja-JP" sz="2800" dirty="0"/>
              <a:t>200</a:t>
            </a:r>
          </a:p>
          <a:p>
            <a:r>
              <a:rPr lang="ja-JP" altLang="en-US" sz="2800" dirty="0"/>
              <a:t>のれん　　</a:t>
            </a:r>
            <a:r>
              <a:rPr lang="en-US" altLang="ja-JP" sz="2800" dirty="0"/>
              <a:t>150</a:t>
            </a:r>
          </a:p>
        </p:txBody>
      </p:sp>
    </p:spTree>
    <p:extLst>
      <p:ext uri="{BB962C8B-B14F-4D97-AF65-F5344CB8AC3E}">
        <p14:creationId xmlns:p14="http://schemas.microsoft.com/office/powerpoint/2010/main" val="79349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589313" y="2227554"/>
            <a:ext cx="9355017" cy="830997"/>
          </a:xfrm>
          <a:prstGeom prst="rect">
            <a:avLst/>
          </a:prstGeom>
          <a:noFill/>
        </p:spPr>
        <p:txBody>
          <a:bodyPr wrap="square" rtlCol="0">
            <a:spAutoFit/>
          </a:bodyPr>
          <a:lstStyle/>
          <a:p>
            <a:r>
              <a:rPr kumimoji="1" lang="ja-JP" altLang="en-US" sz="2400" dirty="0"/>
              <a:t>問</a:t>
            </a:r>
            <a:r>
              <a:rPr kumimoji="1" lang="en-US" altLang="ja-JP" sz="2400" dirty="0"/>
              <a:t>60.</a:t>
            </a:r>
            <a:r>
              <a:rPr kumimoji="1" lang="ja-JP" altLang="en-US" sz="2400" dirty="0"/>
              <a:t>前期末にソフトウェアを除却した。ソフトウェアの帳簿価額</a:t>
            </a:r>
            <a:endParaRPr kumimoji="1" lang="en-US" altLang="ja-JP" sz="2400" dirty="0"/>
          </a:p>
          <a:p>
            <a:r>
              <a:rPr lang="ja-JP" altLang="en-US" sz="2400" dirty="0"/>
              <a:t>　　は</a:t>
            </a:r>
            <a:r>
              <a:rPr lang="en-US" altLang="ja-JP" sz="2400" dirty="0"/>
              <a:t>300</a:t>
            </a:r>
            <a:r>
              <a:rPr lang="ja-JP" altLang="en-US" sz="2400" dirty="0"/>
              <a:t>円、期首から除却時までの償却額は</a:t>
            </a:r>
            <a:r>
              <a:rPr lang="en-US" altLang="ja-JP" sz="2400" dirty="0"/>
              <a:t>60</a:t>
            </a:r>
            <a:r>
              <a:rPr lang="ja-JP" altLang="en-US" sz="2400" dirty="0"/>
              <a:t>円である。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708491" y="318166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90175" y="318166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593920" y="3704881"/>
            <a:ext cx="9063613" cy="954107"/>
          </a:xfrm>
          <a:prstGeom prst="rect">
            <a:avLst/>
          </a:prstGeom>
          <a:noFill/>
        </p:spPr>
        <p:txBody>
          <a:bodyPr wrap="square" rtlCol="0">
            <a:spAutoFit/>
          </a:bodyPr>
          <a:lstStyle/>
          <a:p>
            <a:r>
              <a:rPr kumimoji="1" lang="ja-JP" altLang="en-US" sz="2800" dirty="0"/>
              <a:t>ソフトウェア償却　      </a:t>
            </a:r>
            <a:r>
              <a:rPr kumimoji="1" lang="en-US" altLang="ja-JP" sz="2800" dirty="0"/>
              <a:t>60</a:t>
            </a:r>
            <a:r>
              <a:rPr lang="ja-JP" altLang="en-US" sz="2800" dirty="0"/>
              <a:t>　</a:t>
            </a:r>
            <a:r>
              <a:rPr lang="en-US" altLang="ja-JP" sz="2800" dirty="0"/>
              <a:t>/</a:t>
            </a:r>
            <a:r>
              <a:rPr lang="ja-JP" altLang="en-US" sz="2800" dirty="0"/>
              <a:t>　ソフトウェア　</a:t>
            </a:r>
            <a:r>
              <a:rPr lang="en-US" altLang="ja-JP" sz="2800" dirty="0"/>
              <a:t>300</a:t>
            </a:r>
          </a:p>
          <a:p>
            <a:r>
              <a:rPr lang="ja-JP" altLang="en-US" sz="2800" dirty="0"/>
              <a:t>ソフトウェア除却損　</a:t>
            </a:r>
            <a:r>
              <a:rPr lang="en-US" altLang="ja-JP" sz="2800" dirty="0"/>
              <a:t>240</a:t>
            </a:r>
          </a:p>
        </p:txBody>
      </p:sp>
    </p:spTree>
    <p:extLst>
      <p:ext uri="{BB962C8B-B14F-4D97-AF65-F5344CB8AC3E}">
        <p14:creationId xmlns:p14="http://schemas.microsoft.com/office/powerpoint/2010/main" val="3344164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6896" y="2130304"/>
            <a:ext cx="10018207" cy="830997"/>
          </a:xfrm>
          <a:prstGeom prst="rect">
            <a:avLst/>
          </a:prstGeom>
          <a:noFill/>
        </p:spPr>
        <p:txBody>
          <a:bodyPr wrap="square" rtlCol="0">
            <a:spAutoFit/>
          </a:bodyPr>
          <a:lstStyle/>
          <a:p>
            <a:r>
              <a:rPr lang="ja-JP" altLang="en-US" sz="2400" dirty="0"/>
              <a:t>問</a:t>
            </a:r>
            <a:r>
              <a:rPr lang="en-US" altLang="ja-JP" sz="2400" dirty="0"/>
              <a:t>112.</a:t>
            </a:r>
            <a:r>
              <a:rPr lang="ja-JP" altLang="en-US" sz="2400" dirty="0"/>
              <a:t>建物の賃貸借契約を締結し、家賃二ヶ月分</a:t>
            </a:r>
            <a:r>
              <a:rPr lang="en-US" altLang="ja-JP" sz="2400" dirty="0"/>
              <a:t>100</a:t>
            </a:r>
            <a:r>
              <a:rPr lang="ja-JP" altLang="en-US" sz="2400" dirty="0"/>
              <a:t>円と保証金</a:t>
            </a:r>
            <a:r>
              <a:rPr lang="en-US" altLang="ja-JP" sz="2400" dirty="0"/>
              <a:t>200</a:t>
            </a:r>
            <a:r>
              <a:rPr lang="ja-JP" altLang="en-US" sz="2400" dirty="0"/>
              <a:t>円</a:t>
            </a:r>
            <a:endParaRPr lang="en-US" altLang="ja-JP" sz="2400" dirty="0"/>
          </a:p>
          <a:p>
            <a:r>
              <a:rPr lang="ja-JP" altLang="en-US" sz="2400" dirty="0"/>
              <a:t>　　を現金で支払った。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78348" y="322291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60032" y="322291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64772" y="3746131"/>
            <a:ext cx="6979235" cy="954107"/>
          </a:xfrm>
          <a:prstGeom prst="rect">
            <a:avLst/>
          </a:prstGeom>
          <a:noFill/>
        </p:spPr>
        <p:txBody>
          <a:bodyPr wrap="square" rtlCol="0">
            <a:spAutoFit/>
          </a:bodyPr>
          <a:lstStyle/>
          <a:p>
            <a:r>
              <a:rPr lang="ja-JP" altLang="en-US" sz="2800" dirty="0"/>
              <a:t>支払家賃　　</a:t>
            </a:r>
            <a:r>
              <a:rPr lang="en-US" altLang="ja-JP" sz="2800" dirty="0"/>
              <a:t>100</a:t>
            </a:r>
            <a:r>
              <a:rPr lang="ja-JP" altLang="en-US" sz="2800" dirty="0"/>
              <a:t>　</a:t>
            </a:r>
            <a:r>
              <a:rPr lang="en-US" altLang="ja-JP" sz="2800" dirty="0"/>
              <a:t>/</a:t>
            </a:r>
            <a:r>
              <a:rPr lang="ja-JP" altLang="en-US" sz="2800" dirty="0"/>
              <a:t>　現金　</a:t>
            </a:r>
            <a:r>
              <a:rPr lang="en-US" altLang="ja-JP" sz="2800" dirty="0"/>
              <a:t>300</a:t>
            </a:r>
          </a:p>
          <a:p>
            <a:r>
              <a:rPr lang="ja-JP" altLang="en-US" sz="2800" dirty="0"/>
              <a:t>差入保証金　</a:t>
            </a:r>
            <a:r>
              <a:rPr lang="en-US" altLang="ja-JP" sz="2800" dirty="0"/>
              <a:t>200</a:t>
            </a:r>
          </a:p>
        </p:txBody>
      </p:sp>
    </p:spTree>
    <p:extLst>
      <p:ext uri="{BB962C8B-B14F-4D97-AF65-F5344CB8AC3E}">
        <p14:creationId xmlns:p14="http://schemas.microsoft.com/office/powerpoint/2010/main" val="153015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448217" y="1644750"/>
            <a:ext cx="9355017" cy="1938992"/>
          </a:xfrm>
          <a:prstGeom prst="rect">
            <a:avLst/>
          </a:prstGeom>
          <a:noFill/>
        </p:spPr>
        <p:txBody>
          <a:bodyPr wrap="square" rtlCol="0">
            <a:spAutoFit/>
          </a:bodyPr>
          <a:lstStyle/>
          <a:p>
            <a:r>
              <a:rPr kumimoji="1" lang="ja-JP" altLang="en-US" sz="2400" dirty="0"/>
              <a:t>問</a:t>
            </a:r>
            <a:r>
              <a:rPr kumimoji="1" lang="en-US" altLang="ja-JP" sz="2400" dirty="0"/>
              <a:t>61.</a:t>
            </a:r>
            <a:r>
              <a:rPr kumimoji="1" lang="ja-JP" altLang="en-US" sz="2400" dirty="0"/>
              <a:t>外部に開発を依頼していた社内利用目的のソフトウェア</a:t>
            </a:r>
            <a:endParaRPr kumimoji="1" lang="en-US" altLang="ja-JP" sz="2400" dirty="0"/>
          </a:p>
          <a:p>
            <a:r>
              <a:rPr lang="ja-JP" altLang="en-US" sz="2400" dirty="0"/>
              <a:t>　　（開発費用 </a:t>
            </a:r>
            <a:r>
              <a:rPr lang="en-US" altLang="ja-JP" sz="2400" dirty="0"/>
              <a:t>800</a:t>
            </a:r>
            <a:r>
              <a:rPr lang="ja-JP" altLang="en-US" sz="2400" dirty="0"/>
              <a:t>円は全額支払い済み）が完成し、使用を開始</a:t>
            </a:r>
            <a:endParaRPr kumimoji="1" lang="en-US" altLang="ja-JP" sz="2400" dirty="0"/>
          </a:p>
          <a:p>
            <a:r>
              <a:rPr lang="ja-JP" altLang="en-US" sz="2400" dirty="0"/>
              <a:t>　　したため、ソフトウェア勘定に振り替えた。</a:t>
            </a:r>
            <a:endParaRPr lang="en-US" altLang="ja-JP" sz="2400" dirty="0"/>
          </a:p>
          <a:p>
            <a:r>
              <a:rPr lang="ja-JP" altLang="en-US" sz="2400" dirty="0"/>
              <a:t>　　なお、開発費用</a:t>
            </a:r>
            <a:r>
              <a:rPr lang="en-US" altLang="ja-JP" sz="2400" dirty="0"/>
              <a:t>800</a:t>
            </a:r>
            <a:r>
              <a:rPr lang="ja-JP" altLang="en-US" sz="2400" dirty="0"/>
              <a:t>円の中には、今後</a:t>
            </a:r>
            <a:r>
              <a:rPr lang="en-US" altLang="ja-JP" sz="2400" dirty="0"/>
              <a:t>5</a:t>
            </a:r>
            <a:r>
              <a:rPr lang="ja-JP" altLang="en-US" sz="2400" dirty="0"/>
              <a:t>年間のシステム保守</a:t>
            </a:r>
            <a:endParaRPr lang="en-US" altLang="ja-JP" sz="2400" dirty="0"/>
          </a:p>
          <a:p>
            <a:r>
              <a:rPr lang="ja-JP" altLang="en-US" sz="2400" dirty="0"/>
              <a:t>　　費用</a:t>
            </a:r>
            <a:r>
              <a:rPr lang="en-US" altLang="ja-JP" sz="2400" dirty="0"/>
              <a:t>200</a:t>
            </a:r>
            <a:r>
              <a:rPr lang="ja-JP" altLang="en-US" sz="2400" dirty="0"/>
              <a:t>円が含まれている。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47523" y="374436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29207" y="374436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097594" y="4267589"/>
            <a:ext cx="8705640" cy="954107"/>
          </a:xfrm>
          <a:prstGeom prst="rect">
            <a:avLst/>
          </a:prstGeom>
          <a:noFill/>
        </p:spPr>
        <p:txBody>
          <a:bodyPr wrap="square" rtlCol="0">
            <a:spAutoFit/>
          </a:bodyPr>
          <a:lstStyle/>
          <a:p>
            <a:r>
              <a:rPr kumimoji="1" lang="ja-JP" altLang="en-US" sz="2800" dirty="0"/>
              <a:t>ソフトウェア　</a:t>
            </a:r>
            <a:r>
              <a:rPr kumimoji="1" lang="en-US" altLang="ja-JP" sz="2800" dirty="0"/>
              <a:t>600</a:t>
            </a:r>
            <a:r>
              <a:rPr lang="ja-JP" altLang="en-US" sz="2800" dirty="0"/>
              <a:t>　</a:t>
            </a:r>
            <a:r>
              <a:rPr lang="en-US" altLang="ja-JP" sz="2800" dirty="0"/>
              <a:t>/</a:t>
            </a:r>
            <a:r>
              <a:rPr lang="ja-JP" altLang="en-US" sz="2800" dirty="0"/>
              <a:t>　ソフトウェア仮勘定　</a:t>
            </a:r>
            <a:r>
              <a:rPr lang="en-US" altLang="ja-JP" sz="2800" dirty="0"/>
              <a:t>800</a:t>
            </a:r>
          </a:p>
          <a:p>
            <a:r>
              <a:rPr lang="ja-JP" altLang="en-US" sz="2800" dirty="0"/>
              <a:t>長期前払費用　</a:t>
            </a:r>
            <a:r>
              <a:rPr lang="en-US" altLang="ja-JP" sz="2800" dirty="0"/>
              <a:t>200</a:t>
            </a:r>
          </a:p>
        </p:txBody>
      </p:sp>
    </p:spTree>
    <p:extLst>
      <p:ext uri="{BB962C8B-B14F-4D97-AF65-F5344CB8AC3E}">
        <p14:creationId xmlns:p14="http://schemas.microsoft.com/office/powerpoint/2010/main" val="198331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569216" y="2508908"/>
            <a:ext cx="9355017" cy="830997"/>
          </a:xfrm>
          <a:prstGeom prst="rect">
            <a:avLst/>
          </a:prstGeom>
          <a:noFill/>
        </p:spPr>
        <p:txBody>
          <a:bodyPr wrap="square" rtlCol="0">
            <a:spAutoFit/>
          </a:bodyPr>
          <a:lstStyle/>
          <a:p>
            <a:r>
              <a:rPr kumimoji="1" lang="ja-JP" altLang="en-US" sz="2400" dirty="0"/>
              <a:t>問</a:t>
            </a:r>
            <a:r>
              <a:rPr kumimoji="1" lang="en-US" altLang="ja-JP" sz="2400" dirty="0"/>
              <a:t>62.</a:t>
            </a:r>
            <a:r>
              <a:rPr kumimoji="1" lang="ja-JP" altLang="en-US" sz="2400" dirty="0"/>
              <a:t>当期首に取得した特許権</a:t>
            </a:r>
            <a:r>
              <a:rPr kumimoji="1" lang="en-US" altLang="ja-JP" sz="2400" dirty="0"/>
              <a:t>360</a:t>
            </a:r>
            <a:r>
              <a:rPr kumimoji="1" lang="ja-JP" altLang="en-US" sz="2400" dirty="0"/>
              <a:t>円の償却を行う。なお、特許権は</a:t>
            </a:r>
            <a:endParaRPr kumimoji="1" lang="en-US" altLang="ja-JP" sz="2400" dirty="0"/>
          </a:p>
          <a:p>
            <a:r>
              <a:rPr lang="ja-JP" altLang="en-US" sz="2400" dirty="0"/>
              <a:t>　　</a:t>
            </a:r>
            <a:r>
              <a:rPr lang="en-US" altLang="ja-JP" sz="2400" dirty="0"/>
              <a:t>10</a:t>
            </a:r>
            <a:r>
              <a:rPr lang="ja-JP" altLang="en-US" sz="2400" dirty="0"/>
              <a:t>年で、毎期均等額を償却する。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88394" y="346301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70078" y="346301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111222" y="3986235"/>
            <a:ext cx="5660990" cy="523220"/>
          </a:xfrm>
          <a:prstGeom prst="rect">
            <a:avLst/>
          </a:prstGeom>
          <a:noFill/>
        </p:spPr>
        <p:txBody>
          <a:bodyPr wrap="square" rtlCol="0">
            <a:spAutoFit/>
          </a:bodyPr>
          <a:lstStyle/>
          <a:p>
            <a:r>
              <a:rPr lang="ja-JP" altLang="en-US" sz="2800" dirty="0"/>
              <a:t>特許権償却　</a:t>
            </a:r>
            <a:r>
              <a:rPr lang="en-US" altLang="ja-JP" sz="2800" dirty="0"/>
              <a:t>36</a:t>
            </a:r>
            <a:r>
              <a:rPr lang="ja-JP" altLang="en-US" sz="2800" dirty="0"/>
              <a:t>　</a:t>
            </a:r>
            <a:r>
              <a:rPr lang="en-US" altLang="ja-JP" sz="2800" dirty="0"/>
              <a:t>/</a:t>
            </a:r>
            <a:r>
              <a:rPr lang="ja-JP" altLang="en-US" sz="2800" dirty="0"/>
              <a:t>　特許権　</a:t>
            </a:r>
            <a:r>
              <a:rPr lang="en-US" altLang="ja-JP" sz="2800" dirty="0"/>
              <a:t>36</a:t>
            </a:r>
          </a:p>
        </p:txBody>
      </p:sp>
    </p:spTree>
    <p:extLst>
      <p:ext uri="{BB962C8B-B14F-4D97-AF65-F5344CB8AC3E}">
        <p14:creationId xmlns:p14="http://schemas.microsoft.com/office/powerpoint/2010/main" val="274301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2084273"/>
            <a:ext cx="9654793" cy="1569660"/>
          </a:xfrm>
          <a:prstGeom prst="rect">
            <a:avLst/>
          </a:prstGeom>
          <a:noFill/>
        </p:spPr>
        <p:txBody>
          <a:bodyPr wrap="square" rtlCol="0">
            <a:spAutoFit/>
          </a:bodyPr>
          <a:lstStyle/>
          <a:p>
            <a:r>
              <a:rPr kumimoji="1" lang="ja-JP" altLang="en-US" sz="2400" dirty="0"/>
              <a:t>問</a:t>
            </a:r>
            <a:r>
              <a:rPr kumimoji="1" lang="en-US" altLang="ja-JP" sz="2400" dirty="0"/>
              <a:t>64.</a:t>
            </a:r>
            <a:r>
              <a:rPr kumimoji="1" lang="ja-JP" altLang="en-US" sz="2400" dirty="0"/>
              <a:t>備品</a:t>
            </a:r>
            <a:r>
              <a:rPr kumimoji="1" lang="en-US" altLang="ja-JP" sz="2400" dirty="0"/>
              <a:t>400</a:t>
            </a:r>
            <a:r>
              <a:rPr lang="ja-JP" altLang="en-US" sz="2400" dirty="0"/>
              <a:t>円の取得に当たり、国庫補助金</a:t>
            </a:r>
            <a:r>
              <a:rPr lang="en-US" altLang="ja-JP" sz="2400" dirty="0"/>
              <a:t>100</a:t>
            </a:r>
            <a:r>
              <a:rPr lang="ja-JP" altLang="en-US" sz="2400" dirty="0"/>
              <a:t>円を受け取り、</a:t>
            </a:r>
            <a:endParaRPr kumimoji="1" lang="en-US" altLang="ja-JP" sz="2400" dirty="0"/>
          </a:p>
          <a:p>
            <a:r>
              <a:rPr lang="ja-JP" altLang="en-US" sz="2400" dirty="0"/>
              <a:t>　　これに関わる会計処理も適切に行われていたが、当該国庫補助金</a:t>
            </a:r>
            <a:endParaRPr lang="en-US" altLang="ja-JP" sz="2400" dirty="0"/>
          </a:p>
          <a:p>
            <a:r>
              <a:rPr lang="ja-JP" altLang="en-US" sz="2400" dirty="0"/>
              <a:t>　　を返還しないことが本日確定したため、直接控除方式により</a:t>
            </a:r>
            <a:endParaRPr lang="en-US" altLang="ja-JP" sz="2400" dirty="0"/>
          </a:p>
          <a:p>
            <a:r>
              <a:rPr lang="ja-JP" altLang="en-US" sz="2400" dirty="0"/>
              <a:t>　　圧縮記帳の処理を行った。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88394" y="365393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70078" y="365393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24663" y="4177153"/>
            <a:ext cx="6394519" cy="523220"/>
          </a:xfrm>
          <a:prstGeom prst="rect">
            <a:avLst/>
          </a:prstGeom>
          <a:noFill/>
        </p:spPr>
        <p:txBody>
          <a:bodyPr wrap="square" rtlCol="0">
            <a:spAutoFit/>
          </a:bodyPr>
          <a:lstStyle/>
          <a:p>
            <a:r>
              <a:rPr lang="ja-JP" altLang="en-US" sz="2800" dirty="0"/>
              <a:t>固定資産圧縮損　</a:t>
            </a:r>
            <a:r>
              <a:rPr lang="en-US" altLang="ja-JP" sz="2800" dirty="0"/>
              <a:t>100</a:t>
            </a:r>
            <a:r>
              <a:rPr lang="ja-JP" altLang="en-US" sz="2800" dirty="0"/>
              <a:t>　</a:t>
            </a:r>
            <a:r>
              <a:rPr lang="en-US" altLang="ja-JP" sz="2800" dirty="0"/>
              <a:t>/</a:t>
            </a:r>
            <a:r>
              <a:rPr lang="ja-JP" altLang="en-US" sz="2800" dirty="0"/>
              <a:t>　備品　</a:t>
            </a:r>
            <a:r>
              <a:rPr lang="en-US" altLang="ja-JP" sz="2800" dirty="0"/>
              <a:t>100</a:t>
            </a:r>
          </a:p>
        </p:txBody>
      </p:sp>
    </p:spTree>
    <p:extLst>
      <p:ext uri="{BB962C8B-B14F-4D97-AF65-F5344CB8AC3E}">
        <p14:creationId xmlns:p14="http://schemas.microsoft.com/office/powerpoint/2010/main" val="374728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68603" y="1757590"/>
            <a:ext cx="9654793" cy="2308324"/>
          </a:xfrm>
          <a:prstGeom prst="rect">
            <a:avLst/>
          </a:prstGeom>
          <a:noFill/>
        </p:spPr>
        <p:txBody>
          <a:bodyPr wrap="square" rtlCol="0">
            <a:spAutoFit/>
          </a:bodyPr>
          <a:lstStyle/>
          <a:p>
            <a:r>
              <a:rPr kumimoji="1" lang="ja-JP" altLang="en-US" sz="2400" dirty="0"/>
              <a:t>問</a:t>
            </a:r>
            <a:r>
              <a:rPr kumimoji="1" lang="en-US" altLang="ja-JP" sz="2400" dirty="0"/>
              <a:t>65.</a:t>
            </a:r>
            <a:r>
              <a:rPr kumimoji="1" lang="ja-JP" altLang="en-US" sz="2400" dirty="0"/>
              <a:t>販売店舗用のレジ</a:t>
            </a:r>
            <a:r>
              <a:rPr kumimoji="1" lang="en-US" altLang="ja-JP" sz="2400" dirty="0"/>
              <a:t>800</a:t>
            </a:r>
            <a:r>
              <a:rPr kumimoji="1" lang="ja-JP" altLang="en-US" sz="2400" dirty="0"/>
              <a:t>円の導入にあたり、</a:t>
            </a:r>
            <a:r>
              <a:rPr kumimoji="1" lang="en-US" altLang="ja-JP" sz="2400" dirty="0"/>
              <a:t>6</a:t>
            </a:r>
            <a:r>
              <a:rPr kumimoji="1" lang="ja-JP" altLang="en-US" sz="2400" dirty="0"/>
              <a:t>月</a:t>
            </a:r>
            <a:r>
              <a:rPr kumimoji="1" lang="en-US" altLang="ja-JP" sz="2400" dirty="0"/>
              <a:t>1</a:t>
            </a:r>
            <a:r>
              <a:rPr kumimoji="1" lang="ja-JP" altLang="en-US" sz="2400" dirty="0"/>
              <a:t>日に国から</a:t>
            </a:r>
            <a:r>
              <a:rPr kumimoji="1" lang="en-US" altLang="ja-JP" sz="2400" dirty="0"/>
              <a:t>200</a:t>
            </a:r>
            <a:r>
              <a:rPr kumimoji="1" lang="ja-JP" altLang="en-US" sz="2400" dirty="0"/>
              <a:t>円</a:t>
            </a:r>
            <a:endParaRPr kumimoji="1" lang="en-US" altLang="ja-JP" sz="2400" dirty="0"/>
          </a:p>
          <a:p>
            <a:r>
              <a:rPr lang="ja-JP" altLang="en-US" sz="2400" dirty="0"/>
              <a:t>　　の補助金を得て、補助金の受領については適切に会計処理を</a:t>
            </a:r>
            <a:endParaRPr lang="en-US" altLang="ja-JP" sz="2400" dirty="0"/>
          </a:p>
          <a:p>
            <a:r>
              <a:rPr lang="ja-JP" altLang="en-US" sz="2400" dirty="0"/>
              <a:t>　　行った。本日（</a:t>
            </a:r>
            <a:r>
              <a:rPr lang="en-US" altLang="ja-JP" sz="2400" dirty="0"/>
              <a:t>7</a:t>
            </a:r>
            <a:r>
              <a:rPr lang="ja-JP" altLang="en-US" sz="2400" dirty="0"/>
              <a:t>月</a:t>
            </a:r>
            <a:r>
              <a:rPr lang="en-US" altLang="ja-JP" sz="2400" dirty="0"/>
              <a:t>1</a:t>
            </a:r>
            <a:r>
              <a:rPr lang="ja-JP" altLang="en-US" sz="2400" dirty="0"/>
              <a:t>日）、レジを予定通り購入し、小切手を</a:t>
            </a:r>
            <a:endParaRPr lang="en-US" altLang="ja-JP" sz="2400" dirty="0"/>
          </a:p>
          <a:p>
            <a:r>
              <a:rPr lang="ja-JP" altLang="en-US" sz="2400" dirty="0"/>
              <a:t>　　振り出して支払った。補助金に対する圧縮記帳は直接控除方式で</a:t>
            </a:r>
            <a:endParaRPr lang="en-US" altLang="ja-JP" sz="2400" dirty="0"/>
          </a:p>
          <a:p>
            <a:r>
              <a:rPr lang="ja-JP" altLang="en-US" sz="2400" dirty="0"/>
              <a:t>　　行った。なお、備品勘定は圧縮記帳した事実を示すように記帳</a:t>
            </a:r>
            <a:endParaRPr lang="en-US" altLang="ja-JP" sz="2400" dirty="0"/>
          </a:p>
          <a:p>
            <a:r>
              <a:rPr lang="ja-JP" altLang="en-US" sz="2400" dirty="0"/>
              <a:t>　　すること。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88394" y="393528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70078" y="393528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64857" y="4458506"/>
            <a:ext cx="7793543" cy="954107"/>
          </a:xfrm>
          <a:prstGeom prst="rect">
            <a:avLst/>
          </a:prstGeom>
          <a:noFill/>
        </p:spPr>
        <p:txBody>
          <a:bodyPr wrap="square" rtlCol="0">
            <a:spAutoFit/>
          </a:bodyPr>
          <a:lstStyle/>
          <a:p>
            <a:r>
              <a:rPr lang="ja-JP" altLang="en-US" sz="2800" dirty="0"/>
              <a:t>備品　　　　　　</a:t>
            </a:r>
            <a:r>
              <a:rPr lang="en-US" altLang="ja-JP" sz="2800" dirty="0"/>
              <a:t>800</a:t>
            </a:r>
            <a:r>
              <a:rPr lang="ja-JP" altLang="en-US" sz="2800" dirty="0"/>
              <a:t>　</a:t>
            </a:r>
            <a:r>
              <a:rPr lang="en-US" altLang="ja-JP" sz="2800" dirty="0"/>
              <a:t>/</a:t>
            </a:r>
            <a:r>
              <a:rPr lang="ja-JP" altLang="en-US" sz="2800" dirty="0"/>
              <a:t>　当座預金　</a:t>
            </a:r>
            <a:r>
              <a:rPr lang="en-US" altLang="ja-JP" sz="2800" dirty="0"/>
              <a:t>800</a:t>
            </a:r>
          </a:p>
          <a:p>
            <a:r>
              <a:rPr lang="ja-JP" altLang="en-US" sz="2800" dirty="0"/>
              <a:t>固定資産圧縮損　</a:t>
            </a:r>
            <a:r>
              <a:rPr lang="en-US" altLang="ja-JP" sz="2800" dirty="0"/>
              <a:t>200</a:t>
            </a:r>
            <a:r>
              <a:rPr lang="ja-JP" altLang="en-US" sz="2800" dirty="0"/>
              <a:t>　　  備品　　   </a:t>
            </a:r>
            <a:r>
              <a:rPr lang="en-US" altLang="ja-JP" sz="2800" dirty="0"/>
              <a:t>200</a:t>
            </a:r>
          </a:p>
        </p:txBody>
      </p:sp>
    </p:spTree>
    <p:extLst>
      <p:ext uri="{BB962C8B-B14F-4D97-AF65-F5344CB8AC3E}">
        <p14:creationId xmlns:p14="http://schemas.microsoft.com/office/powerpoint/2010/main" val="8890807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4112</Words>
  <Application>Microsoft Office PowerPoint</Application>
  <PresentationFormat>ワイド画面</PresentationFormat>
  <Paragraphs>426</Paragraphs>
  <Slides>50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50</vt:i4>
      </vt:variant>
    </vt:vector>
  </HeadingPairs>
  <TitlesOfParts>
    <vt:vector size="5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227</cp:revision>
  <dcterms:created xsi:type="dcterms:W3CDTF">2023-10-19T04:21:29Z</dcterms:created>
  <dcterms:modified xsi:type="dcterms:W3CDTF">2023-11-21T01:19:46Z</dcterms:modified>
</cp:coreProperties>
</file>