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3" d="100"/>
          <a:sy n="83" d="100"/>
        </p:scale>
        <p:origin x="586" y="7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D713EE13-E53E-968F-10AA-3E5BD16991B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080139F6-0006-5DE6-ABC8-29A0802226F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636D393B-E17B-BE59-CDB5-2B52AC1167B5}"/>
              </a:ext>
            </a:extLst>
          </p:cNvPr>
          <p:cNvSpPr>
            <a:spLocks noGrp="1"/>
          </p:cNvSpPr>
          <p:nvPr>
            <p:ph type="dt" sz="half" idx="10"/>
          </p:nvPr>
        </p:nvSpPr>
        <p:spPr/>
        <p:txBody>
          <a:bodyPr/>
          <a:lstStyle/>
          <a:p>
            <a:fld id="{7E6659E3-AF4E-4097-B951-5CEE4C68EC00}" type="datetimeFigureOut">
              <a:rPr kumimoji="1" lang="ja-JP" altLang="en-US" smtClean="0"/>
              <a:t>2023/11/30</a:t>
            </a:fld>
            <a:endParaRPr kumimoji="1" lang="ja-JP" altLang="en-US"/>
          </a:p>
        </p:txBody>
      </p:sp>
      <p:sp>
        <p:nvSpPr>
          <p:cNvPr id="5" name="フッター プレースホルダー 4">
            <a:extLst>
              <a:ext uri="{FF2B5EF4-FFF2-40B4-BE49-F238E27FC236}">
                <a16:creationId xmlns:a16="http://schemas.microsoft.com/office/drawing/2014/main" id="{ECC20AC5-313F-68FB-1F82-9A1C040FADD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37F714C-63B4-E0A6-2634-DC561C256416}"/>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124623336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9251349-E83E-189C-3F6F-02919DF17A5B}"/>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F9EE85F-5471-5414-28E5-3BA55E64E3CE}"/>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0E5D245-05A9-8B7A-2CDD-2A7B4E51589A}"/>
              </a:ext>
            </a:extLst>
          </p:cNvPr>
          <p:cNvSpPr>
            <a:spLocks noGrp="1"/>
          </p:cNvSpPr>
          <p:nvPr>
            <p:ph type="dt" sz="half" idx="10"/>
          </p:nvPr>
        </p:nvSpPr>
        <p:spPr/>
        <p:txBody>
          <a:bodyPr/>
          <a:lstStyle/>
          <a:p>
            <a:fld id="{7E6659E3-AF4E-4097-B951-5CEE4C68EC00}" type="datetimeFigureOut">
              <a:rPr kumimoji="1" lang="ja-JP" altLang="en-US" smtClean="0"/>
              <a:t>2023/11/30</a:t>
            </a:fld>
            <a:endParaRPr kumimoji="1" lang="ja-JP" altLang="en-US"/>
          </a:p>
        </p:txBody>
      </p:sp>
      <p:sp>
        <p:nvSpPr>
          <p:cNvPr id="5" name="フッター プレースホルダー 4">
            <a:extLst>
              <a:ext uri="{FF2B5EF4-FFF2-40B4-BE49-F238E27FC236}">
                <a16:creationId xmlns:a16="http://schemas.microsoft.com/office/drawing/2014/main" id="{E813A2C2-F277-00F1-B0C7-43782D6ECD4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5C5759B-A2EA-E12E-BF72-D24375505EDD}"/>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279379254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6975389E-1A6E-E07E-E236-F5CA39448A4E}"/>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EB913E6F-3D87-98A2-75E1-E3122A406CD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C342B24-18A5-4E75-CBA4-E1EDE74E45A3}"/>
              </a:ext>
            </a:extLst>
          </p:cNvPr>
          <p:cNvSpPr>
            <a:spLocks noGrp="1"/>
          </p:cNvSpPr>
          <p:nvPr>
            <p:ph type="dt" sz="half" idx="10"/>
          </p:nvPr>
        </p:nvSpPr>
        <p:spPr/>
        <p:txBody>
          <a:bodyPr/>
          <a:lstStyle/>
          <a:p>
            <a:fld id="{7E6659E3-AF4E-4097-B951-5CEE4C68EC00}" type="datetimeFigureOut">
              <a:rPr kumimoji="1" lang="ja-JP" altLang="en-US" smtClean="0"/>
              <a:t>2023/11/30</a:t>
            </a:fld>
            <a:endParaRPr kumimoji="1" lang="ja-JP" altLang="en-US"/>
          </a:p>
        </p:txBody>
      </p:sp>
      <p:sp>
        <p:nvSpPr>
          <p:cNvPr id="5" name="フッター プレースホルダー 4">
            <a:extLst>
              <a:ext uri="{FF2B5EF4-FFF2-40B4-BE49-F238E27FC236}">
                <a16:creationId xmlns:a16="http://schemas.microsoft.com/office/drawing/2014/main" id="{DDB8E504-2216-6822-D971-228FE511D6DA}"/>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EEB6FF23-9AED-D68C-CA65-DBBD5F1C23AF}"/>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800030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1650E4A-3EC1-972D-77E5-4923D1D22231}"/>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2C92F36-A6DF-D0B5-05DC-FFFFF8836605}"/>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FC22459-9663-2080-9CF8-395CE08AB5B4}"/>
              </a:ext>
            </a:extLst>
          </p:cNvPr>
          <p:cNvSpPr>
            <a:spLocks noGrp="1"/>
          </p:cNvSpPr>
          <p:nvPr>
            <p:ph type="dt" sz="half" idx="10"/>
          </p:nvPr>
        </p:nvSpPr>
        <p:spPr/>
        <p:txBody>
          <a:bodyPr/>
          <a:lstStyle/>
          <a:p>
            <a:fld id="{7E6659E3-AF4E-4097-B951-5CEE4C68EC00}" type="datetimeFigureOut">
              <a:rPr kumimoji="1" lang="ja-JP" altLang="en-US" smtClean="0"/>
              <a:t>2023/11/30</a:t>
            </a:fld>
            <a:endParaRPr kumimoji="1" lang="ja-JP" altLang="en-US"/>
          </a:p>
        </p:txBody>
      </p:sp>
      <p:sp>
        <p:nvSpPr>
          <p:cNvPr id="5" name="フッター プレースホルダー 4">
            <a:extLst>
              <a:ext uri="{FF2B5EF4-FFF2-40B4-BE49-F238E27FC236}">
                <a16:creationId xmlns:a16="http://schemas.microsoft.com/office/drawing/2014/main" id="{2BE30E9B-2FA6-B5AB-ACE3-A50C2149F1F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5028879-FD21-37E3-3552-85DAEEB00AE8}"/>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224743053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4BA3A2-874D-4BE9-C388-B3A0E374F471}"/>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AACCB62-16D5-08E5-CEBE-F05B066A5A4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688D4585-BACF-06B0-2EA1-673595CD2531}"/>
              </a:ext>
            </a:extLst>
          </p:cNvPr>
          <p:cNvSpPr>
            <a:spLocks noGrp="1"/>
          </p:cNvSpPr>
          <p:nvPr>
            <p:ph type="dt" sz="half" idx="10"/>
          </p:nvPr>
        </p:nvSpPr>
        <p:spPr/>
        <p:txBody>
          <a:bodyPr/>
          <a:lstStyle/>
          <a:p>
            <a:fld id="{7E6659E3-AF4E-4097-B951-5CEE4C68EC00}" type="datetimeFigureOut">
              <a:rPr kumimoji="1" lang="ja-JP" altLang="en-US" smtClean="0"/>
              <a:t>2023/11/30</a:t>
            </a:fld>
            <a:endParaRPr kumimoji="1" lang="ja-JP" altLang="en-US"/>
          </a:p>
        </p:txBody>
      </p:sp>
      <p:sp>
        <p:nvSpPr>
          <p:cNvPr id="5" name="フッター プレースホルダー 4">
            <a:extLst>
              <a:ext uri="{FF2B5EF4-FFF2-40B4-BE49-F238E27FC236}">
                <a16:creationId xmlns:a16="http://schemas.microsoft.com/office/drawing/2014/main" id="{7305A1CF-D0F1-D75F-A992-2AE817BCE6B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16DD052-4C4A-CAB9-61A8-FA662BE1675B}"/>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3164960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E3567D-A8ED-D111-D0F3-9A21536E27A0}"/>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814C964D-D31A-AEF3-475D-19B96BDB818B}"/>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18B00E2D-7C09-871D-07F9-BCA93E5BE679}"/>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4A69DC15-3DAB-9BE6-D240-CF4A620AFF3A}"/>
              </a:ext>
            </a:extLst>
          </p:cNvPr>
          <p:cNvSpPr>
            <a:spLocks noGrp="1"/>
          </p:cNvSpPr>
          <p:nvPr>
            <p:ph type="dt" sz="half" idx="10"/>
          </p:nvPr>
        </p:nvSpPr>
        <p:spPr/>
        <p:txBody>
          <a:bodyPr/>
          <a:lstStyle/>
          <a:p>
            <a:fld id="{7E6659E3-AF4E-4097-B951-5CEE4C68EC00}" type="datetimeFigureOut">
              <a:rPr kumimoji="1" lang="ja-JP" altLang="en-US" smtClean="0"/>
              <a:t>2023/11/30</a:t>
            </a:fld>
            <a:endParaRPr kumimoji="1" lang="ja-JP" altLang="en-US"/>
          </a:p>
        </p:txBody>
      </p:sp>
      <p:sp>
        <p:nvSpPr>
          <p:cNvPr id="6" name="フッター プレースホルダー 5">
            <a:extLst>
              <a:ext uri="{FF2B5EF4-FFF2-40B4-BE49-F238E27FC236}">
                <a16:creationId xmlns:a16="http://schemas.microsoft.com/office/drawing/2014/main" id="{83385BEF-E649-B4EF-803A-4A1AA169FDE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B2662CD-7659-B569-8E30-51F404FCE88D}"/>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842107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DB73D7A-CBB2-E8A7-0EE5-14427EF74A17}"/>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621B17B-FCEA-FF8D-163A-E51A6EA941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21B57FCA-C47F-031D-AE2E-6F48D69911AE}"/>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78022031-A2AE-5E9C-231E-0B674A59BD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D12758D5-3390-4047-167C-3EE3AC9E22D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9E3E056F-2928-67C9-1B64-17EA35FB1253}"/>
              </a:ext>
            </a:extLst>
          </p:cNvPr>
          <p:cNvSpPr>
            <a:spLocks noGrp="1"/>
          </p:cNvSpPr>
          <p:nvPr>
            <p:ph type="dt" sz="half" idx="10"/>
          </p:nvPr>
        </p:nvSpPr>
        <p:spPr/>
        <p:txBody>
          <a:bodyPr/>
          <a:lstStyle/>
          <a:p>
            <a:fld id="{7E6659E3-AF4E-4097-B951-5CEE4C68EC00}" type="datetimeFigureOut">
              <a:rPr kumimoji="1" lang="ja-JP" altLang="en-US" smtClean="0"/>
              <a:t>2023/11/30</a:t>
            </a:fld>
            <a:endParaRPr kumimoji="1" lang="ja-JP" altLang="en-US"/>
          </a:p>
        </p:txBody>
      </p:sp>
      <p:sp>
        <p:nvSpPr>
          <p:cNvPr id="8" name="フッター プレースホルダー 7">
            <a:extLst>
              <a:ext uri="{FF2B5EF4-FFF2-40B4-BE49-F238E27FC236}">
                <a16:creationId xmlns:a16="http://schemas.microsoft.com/office/drawing/2014/main" id="{AF018C53-BA0E-007E-E622-25CEEC695B8E}"/>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F917D049-579A-DD47-19B3-8D81489FB1E6}"/>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40899174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EEDA101-AC73-9BF6-9B5C-6DE970EF80EE}"/>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AD594641-2C8E-D76D-7628-A5C2C3DD3B51}"/>
              </a:ext>
            </a:extLst>
          </p:cNvPr>
          <p:cNvSpPr>
            <a:spLocks noGrp="1"/>
          </p:cNvSpPr>
          <p:nvPr>
            <p:ph type="dt" sz="half" idx="10"/>
          </p:nvPr>
        </p:nvSpPr>
        <p:spPr/>
        <p:txBody>
          <a:bodyPr/>
          <a:lstStyle/>
          <a:p>
            <a:fld id="{7E6659E3-AF4E-4097-B951-5CEE4C68EC00}" type="datetimeFigureOut">
              <a:rPr kumimoji="1" lang="ja-JP" altLang="en-US" smtClean="0"/>
              <a:t>2023/11/30</a:t>
            </a:fld>
            <a:endParaRPr kumimoji="1" lang="ja-JP" altLang="en-US"/>
          </a:p>
        </p:txBody>
      </p:sp>
      <p:sp>
        <p:nvSpPr>
          <p:cNvPr id="4" name="フッター プレースホルダー 3">
            <a:extLst>
              <a:ext uri="{FF2B5EF4-FFF2-40B4-BE49-F238E27FC236}">
                <a16:creationId xmlns:a16="http://schemas.microsoft.com/office/drawing/2014/main" id="{BCC370C7-D57C-0F5C-003A-F090A004574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6F4F308-9A95-CFBE-C5DC-8B5D53D45ED1}"/>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0789467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C1A3471-3FD9-21D7-F730-DCE80BAF8F82}"/>
              </a:ext>
            </a:extLst>
          </p:cNvPr>
          <p:cNvSpPr>
            <a:spLocks noGrp="1"/>
          </p:cNvSpPr>
          <p:nvPr>
            <p:ph type="dt" sz="half" idx="10"/>
          </p:nvPr>
        </p:nvSpPr>
        <p:spPr/>
        <p:txBody>
          <a:bodyPr/>
          <a:lstStyle/>
          <a:p>
            <a:fld id="{7E6659E3-AF4E-4097-B951-5CEE4C68EC00}" type="datetimeFigureOut">
              <a:rPr kumimoji="1" lang="ja-JP" altLang="en-US" smtClean="0"/>
              <a:t>2023/11/30</a:t>
            </a:fld>
            <a:endParaRPr kumimoji="1" lang="ja-JP" altLang="en-US"/>
          </a:p>
        </p:txBody>
      </p:sp>
      <p:sp>
        <p:nvSpPr>
          <p:cNvPr id="3" name="フッター プレースホルダー 2">
            <a:extLst>
              <a:ext uri="{FF2B5EF4-FFF2-40B4-BE49-F238E27FC236}">
                <a16:creationId xmlns:a16="http://schemas.microsoft.com/office/drawing/2014/main" id="{212A1E2E-FFB2-7C2B-270D-BFD94A3D671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52D76C60-BB7F-CB36-158C-CE7891378D08}"/>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12942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AC6154A-F873-61AA-7805-53B27E5B5BBB}"/>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AF513261-1500-8A8E-F1F1-451DCA23785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569AED63-0AD7-6D39-DBB0-102603CF20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9569ADC-732C-872D-F810-3303EF1126E6}"/>
              </a:ext>
            </a:extLst>
          </p:cNvPr>
          <p:cNvSpPr>
            <a:spLocks noGrp="1"/>
          </p:cNvSpPr>
          <p:nvPr>
            <p:ph type="dt" sz="half" idx="10"/>
          </p:nvPr>
        </p:nvSpPr>
        <p:spPr/>
        <p:txBody>
          <a:bodyPr/>
          <a:lstStyle/>
          <a:p>
            <a:fld id="{7E6659E3-AF4E-4097-B951-5CEE4C68EC00}" type="datetimeFigureOut">
              <a:rPr kumimoji="1" lang="ja-JP" altLang="en-US" smtClean="0"/>
              <a:t>2023/11/30</a:t>
            </a:fld>
            <a:endParaRPr kumimoji="1" lang="ja-JP" altLang="en-US"/>
          </a:p>
        </p:txBody>
      </p:sp>
      <p:sp>
        <p:nvSpPr>
          <p:cNvPr id="6" name="フッター プレースホルダー 5">
            <a:extLst>
              <a:ext uri="{FF2B5EF4-FFF2-40B4-BE49-F238E27FC236}">
                <a16:creationId xmlns:a16="http://schemas.microsoft.com/office/drawing/2014/main" id="{86A99248-A80B-6DD7-C4F8-B6063368449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54404F0-A918-5F82-8E0E-EDA0FBF46A86}"/>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586006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66D44FD-8E6D-B02B-C9A6-082997C46A4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428458CF-2AA9-5B1D-B4BA-C274597DD58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DEA36BC0-312F-E5EA-A324-89100030DE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4B7F34A-6207-D10B-2191-645ED96921B8}"/>
              </a:ext>
            </a:extLst>
          </p:cNvPr>
          <p:cNvSpPr>
            <a:spLocks noGrp="1"/>
          </p:cNvSpPr>
          <p:nvPr>
            <p:ph type="dt" sz="half" idx="10"/>
          </p:nvPr>
        </p:nvSpPr>
        <p:spPr/>
        <p:txBody>
          <a:bodyPr/>
          <a:lstStyle/>
          <a:p>
            <a:fld id="{7E6659E3-AF4E-4097-B951-5CEE4C68EC00}" type="datetimeFigureOut">
              <a:rPr kumimoji="1" lang="ja-JP" altLang="en-US" smtClean="0"/>
              <a:t>2023/11/30</a:t>
            </a:fld>
            <a:endParaRPr kumimoji="1" lang="ja-JP" altLang="en-US"/>
          </a:p>
        </p:txBody>
      </p:sp>
      <p:sp>
        <p:nvSpPr>
          <p:cNvPr id="6" name="フッター プレースホルダー 5">
            <a:extLst>
              <a:ext uri="{FF2B5EF4-FFF2-40B4-BE49-F238E27FC236}">
                <a16:creationId xmlns:a16="http://schemas.microsoft.com/office/drawing/2014/main" id="{E99D7CD2-5DAF-9E00-783B-C4402826B801}"/>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31972243-B18D-C5B8-391B-2EE5DCABAD6E}"/>
              </a:ext>
            </a:extLst>
          </p:cNvPr>
          <p:cNvSpPr>
            <a:spLocks noGrp="1"/>
          </p:cNvSpPr>
          <p:nvPr>
            <p:ph type="sldNum" sz="quarter" idx="12"/>
          </p:nvPr>
        </p:nvSpPr>
        <p:spPr/>
        <p:txBody>
          <a:body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9788837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C2D95810-6BE8-51BE-56C8-A1BEC246D8E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6E507CC-6800-03FC-0943-6F0712A4A2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2987754-2B7D-1867-63AD-BC8CA072EE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E6659E3-AF4E-4097-B951-5CEE4C68EC00}" type="datetimeFigureOut">
              <a:rPr kumimoji="1" lang="ja-JP" altLang="en-US" smtClean="0"/>
              <a:t>2023/11/30</a:t>
            </a:fld>
            <a:endParaRPr kumimoji="1" lang="ja-JP" altLang="en-US"/>
          </a:p>
        </p:txBody>
      </p:sp>
      <p:sp>
        <p:nvSpPr>
          <p:cNvPr id="5" name="フッター プレースホルダー 4">
            <a:extLst>
              <a:ext uri="{FF2B5EF4-FFF2-40B4-BE49-F238E27FC236}">
                <a16:creationId xmlns:a16="http://schemas.microsoft.com/office/drawing/2014/main" id="{7712A0E5-4AA1-5ED8-A89A-995482AEB3A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55ABE94A-721A-9BF8-F7D3-43AECE9A41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2E4005-32D0-46A9-BCBD-AA3147AE2AA9}" type="slidenum">
              <a:rPr kumimoji="1" lang="ja-JP" altLang="en-US" smtClean="0"/>
              <a:t>‹#›</a:t>
            </a:fld>
            <a:endParaRPr kumimoji="1" lang="ja-JP" altLang="en-US"/>
          </a:p>
        </p:txBody>
      </p:sp>
    </p:spTree>
    <p:extLst>
      <p:ext uri="{BB962C8B-B14F-4D97-AF65-F5344CB8AC3E}">
        <p14:creationId xmlns:p14="http://schemas.microsoft.com/office/powerpoint/2010/main" val="30055636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91921" y="1823017"/>
            <a:ext cx="10008158" cy="1938992"/>
          </a:xfrm>
          <a:prstGeom prst="rect">
            <a:avLst/>
          </a:prstGeom>
          <a:noFill/>
        </p:spPr>
        <p:txBody>
          <a:bodyPr wrap="square" rtlCol="0">
            <a:spAutoFit/>
          </a:bodyPr>
          <a:lstStyle/>
          <a:p>
            <a:r>
              <a:rPr kumimoji="1" lang="ja-JP" altLang="en-US" sz="2400" dirty="0"/>
              <a:t>問</a:t>
            </a:r>
            <a:r>
              <a:rPr kumimoji="1" lang="en-US" altLang="ja-JP" sz="2400" dirty="0"/>
              <a:t>20.</a:t>
            </a:r>
            <a:r>
              <a:rPr kumimoji="1" lang="ja-JP" altLang="en-US" sz="2400" dirty="0"/>
              <a:t>次の取引の決算整理仕訳を行いなさい。</a:t>
            </a:r>
            <a:endParaRPr kumimoji="1" lang="en-US" altLang="ja-JP" sz="2400" dirty="0"/>
          </a:p>
          <a:p>
            <a:r>
              <a:rPr lang="ja-JP" altLang="en-US" sz="2400" dirty="0"/>
              <a:t>　　決算に際し、営業用の車両（取得原価</a:t>
            </a:r>
            <a:r>
              <a:rPr lang="en-US" altLang="ja-JP" sz="2400" dirty="0"/>
              <a:t> 400</a:t>
            </a:r>
            <a:r>
              <a:rPr lang="ja-JP" altLang="en-US" sz="2400" dirty="0"/>
              <a:t>円）に対し、生産高比例</a:t>
            </a:r>
            <a:endParaRPr lang="en-US" altLang="ja-JP" sz="2400" dirty="0"/>
          </a:p>
          <a:p>
            <a:r>
              <a:rPr lang="ja-JP" altLang="en-US" sz="2400" dirty="0"/>
              <a:t>　　法により減価償却（間接法で記帳）を行った。車両の残存価額ゼロ、</a:t>
            </a:r>
            <a:endParaRPr lang="en-US" altLang="ja-JP" sz="2400" dirty="0"/>
          </a:p>
          <a:p>
            <a:r>
              <a:rPr lang="ja-JP" altLang="en-US" sz="2400" dirty="0"/>
              <a:t>　　見積もり走行可能距離は</a:t>
            </a:r>
            <a:r>
              <a:rPr lang="en-US" altLang="ja-JP" sz="2400" dirty="0"/>
              <a:t>100km</a:t>
            </a:r>
            <a:r>
              <a:rPr lang="ja-JP" altLang="en-US" sz="2400" dirty="0"/>
              <a:t>である。このトラックは、当期</a:t>
            </a:r>
            <a:r>
              <a:rPr lang="en-US" altLang="ja-JP" sz="2400" dirty="0"/>
              <a:t>10</a:t>
            </a:r>
            <a:r>
              <a:rPr lang="ja-JP" altLang="en-US" sz="2400" dirty="0"/>
              <a:t>月</a:t>
            </a:r>
            <a:endParaRPr lang="en-US" altLang="ja-JP" sz="2400" dirty="0"/>
          </a:p>
          <a:p>
            <a:r>
              <a:rPr lang="ja-JP" altLang="en-US" sz="2400" dirty="0"/>
              <a:t>　　</a:t>
            </a:r>
            <a:r>
              <a:rPr lang="en-US" altLang="ja-JP" sz="2400" dirty="0"/>
              <a:t>1</a:t>
            </a:r>
            <a:r>
              <a:rPr lang="ja-JP" altLang="en-US" sz="2400" dirty="0"/>
              <a:t>日に取得し、当期の実走行距離は</a:t>
            </a:r>
            <a:r>
              <a:rPr lang="en-US" altLang="ja-JP" sz="2400" dirty="0"/>
              <a:t>10km</a:t>
            </a:r>
            <a:r>
              <a:rPr lang="ja-JP" altLang="en-US" sz="2400" dirty="0"/>
              <a:t>であった。</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3583076" y="3830152"/>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5664760" y="3830152"/>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1949381" y="4353372"/>
            <a:ext cx="8953082" cy="523220"/>
          </a:xfrm>
          <a:prstGeom prst="rect">
            <a:avLst/>
          </a:prstGeom>
          <a:noFill/>
        </p:spPr>
        <p:txBody>
          <a:bodyPr wrap="square" rtlCol="0">
            <a:spAutoFit/>
          </a:bodyPr>
          <a:lstStyle/>
          <a:p>
            <a:r>
              <a:rPr lang="ja-JP" altLang="en-US" sz="2800" dirty="0"/>
              <a:t>減価償却費</a:t>
            </a:r>
            <a:r>
              <a:rPr kumimoji="1" lang="ja-JP" altLang="en-US" sz="2800" dirty="0"/>
              <a:t>　</a:t>
            </a:r>
            <a:r>
              <a:rPr kumimoji="1" lang="en-US" altLang="ja-JP" sz="2800" dirty="0"/>
              <a:t>40</a:t>
            </a:r>
            <a:r>
              <a:rPr lang="ja-JP" altLang="en-US" sz="2800" dirty="0"/>
              <a:t>　</a:t>
            </a:r>
            <a:r>
              <a:rPr lang="en-US" altLang="ja-JP" sz="2800" dirty="0"/>
              <a:t>/</a:t>
            </a:r>
            <a:r>
              <a:rPr lang="ja-JP" altLang="en-US" sz="2800" dirty="0"/>
              <a:t>　車両運搬具減価償却累計額　</a:t>
            </a:r>
            <a:r>
              <a:rPr lang="en-US" altLang="ja-JP" sz="2800" dirty="0"/>
              <a:t>40</a:t>
            </a:r>
            <a:endParaRPr kumimoji="1" lang="ja-JP" altLang="en-US" sz="2800" dirty="0"/>
          </a:p>
        </p:txBody>
      </p:sp>
      <p:sp>
        <p:nvSpPr>
          <p:cNvPr id="3" name="テキスト ボックス 2">
            <a:extLst>
              <a:ext uri="{FF2B5EF4-FFF2-40B4-BE49-F238E27FC236}">
                <a16:creationId xmlns:a16="http://schemas.microsoft.com/office/drawing/2014/main" id="{64A3E74C-F4EB-5E33-2DB2-5DE671C5E80C}"/>
              </a:ext>
            </a:extLst>
          </p:cNvPr>
          <p:cNvSpPr txBox="1"/>
          <p:nvPr/>
        </p:nvSpPr>
        <p:spPr>
          <a:xfrm>
            <a:off x="3795765" y="5057816"/>
            <a:ext cx="4077956" cy="523220"/>
          </a:xfrm>
          <a:prstGeom prst="rect">
            <a:avLst/>
          </a:prstGeom>
          <a:noFill/>
        </p:spPr>
        <p:txBody>
          <a:bodyPr wrap="square" rtlCol="0">
            <a:spAutoFit/>
          </a:bodyPr>
          <a:lstStyle/>
          <a:p>
            <a:r>
              <a:rPr lang="en-US" altLang="ja-JP" sz="2800" dirty="0">
                <a:solidFill>
                  <a:srgbClr val="FF0000"/>
                </a:solidFill>
              </a:rPr>
              <a:t>(400-0)×10/100=40</a:t>
            </a:r>
            <a:endParaRPr kumimoji="1" lang="ja-JP" altLang="en-US" sz="2800" dirty="0">
              <a:solidFill>
                <a:srgbClr val="FF0000"/>
              </a:solidFill>
            </a:endParaRPr>
          </a:p>
        </p:txBody>
      </p:sp>
    </p:spTree>
    <p:extLst>
      <p:ext uri="{BB962C8B-B14F-4D97-AF65-F5344CB8AC3E}">
        <p14:creationId xmlns:p14="http://schemas.microsoft.com/office/powerpoint/2010/main" val="1089559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864158" y="1807462"/>
            <a:ext cx="10186518" cy="1569660"/>
          </a:xfrm>
          <a:prstGeom prst="rect">
            <a:avLst/>
          </a:prstGeom>
          <a:noFill/>
        </p:spPr>
        <p:txBody>
          <a:bodyPr wrap="square" rtlCol="0">
            <a:spAutoFit/>
          </a:bodyPr>
          <a:lstStyle/>
          <a:p>
            <a:r>
              <a:rPr kumimoji="1" lang="ja-JP" altLang="en-US" sz="2400" dirty="0"/>
              <a:t>問</a:t>
            </a:r>
            <a:r>
              <a:rPr kumimoji="1" lang="en-US" altLang="ja-JP" sz="2400" dirty="0"/>
              <a:t>31.</a:t>
            </a:r>
            <a:r>
              <a:rPr kumimoji="1" lang="ja-JP" altLang="en-US" sz="2400" dirty="0"/>
              <a:t>当社の決算日は</a:t>
            </a:r>
            <a:r>
              <a:rPr kumimoji="1" lang="en-US" altLang="ja-JP" sz="2400" dirty="0"/>
              <a:t>3</a:t>
            </a:r>
            <a:r>
              <a:rPr kumimoji="1" lang="ja-JP" altLang="en-US" sz="2400" dirty="0"/>
              <a:t>月</a:t>
            </a:r>
            <a:r>
              <a:rPr kumimoji="1" lang="en-US" altLang="ja-JP" sz="2400" dirty="0"/>
              <a:t>31</a:t>
            </a:r>
            <a:r>
              <a:rPr kumimoji="1" lang="ja-JP" altLang="en-US" sz="2400" dirty="0"/>
              <a:t>日である。当期</a:t>
            </a:r>
            <a:r>
              <a:rPr kumimoji="1" lang="en-US" altLang="ja-JP" sz="2400" dirty="0"/>
              <a:t>1</a:t>
            </a:r>
            <a:r>
              <a:rPr kumimoji="1" lang="ja-JP" altLang="en-US" sz="2400" dirty="0"/>
              <a:t>月</a:t>
            </a:r>
            <a:r>
              <a:rPr kumimoji="1" lang="en-US" altLang="ja-JP" sz="2400" dirty="0"/>
              <a:t>31</a:t>
            </a:r>
            <a:r>
              <a:rPr kumimoji="1" lang="ja-JP" altLang="en-US" sz="2400" dirty="0"/>
              <a:t>日にソフトウェアを除却</a:t>
            </a:r>
            <a:endParaRPr kumimoji="1" lang="en-US" altLang="ja-JP" sz="2400" dirty="0"/>
          </a:p>
          <a:p>
            <a:r>
              <a:rPr lang="ja-JP" altLang="en-US" sz="2400" dirty="0"/>
              <a:t>　　した。ソフトウェアは</a:t>
            </a:r>
            <a:r>
              <a:rPr lang="en-US" altLang="ja-JP" sz="2400" dirty="0"/>
              <a:t>10</a:t>
            </a:r>
            <a:r>
              <a:rPr lang="ja-JP" altLang="en-US" sz="2400" dirty="0"/>
              <a:t>年間の定額法で償却しており、期首残高は　　</a:t>
            </a:r>
            <a:endParaRPr lang="en-US" altLang="ja-JP" sz="2400" dirty="0"/>
          </a:p>
          <a:p>
            <a:r>
              <a:rPr lang="ja-JP" altLang="en-US" sz="2400" dirty="0"/>
              <a:t>　　</a:t>
            </a:r>
            <a:r>
              <a:rPr lang="en-US" altLang="ja-JP" sz="2400" dirty="0"/>
              <a:t>120</a:t>
            </a:r>
            <a:r>
              <a:rPr lang="ja-JP" altLang="en-US" sz="2400" dirty="0"/>
              <a:t>円（期首で取得後</a:t>
            </a:r>
            <a:r>
              <a:rPr lang="en-US" altLang="ja-JP" sz="2400" dirty="0"/>
              <a:t>8</a:t>
            </a:r>
            <a:r>
              <a:rPr lang="ja-JP" altLang="en-US" sz="2400" dirty="0"/>
              <a:t>年経過）である。除却までの償却計算は月割</a:t>
            </a:r>
            <a:endParaRPr lang="en-US" altLang="ja-JP" sz="2400" dirty="0"/>
          </a:p>
          <a:p>
            <a:r>
              <a:rPr lang="ja-JP" altLang="en-US" sz="2400" dirty="0"/>
              <a:t>　　計算すること。</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507524" y="3203461"/>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589208" y="3203461"/>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1637880" y="3722583"/>
            <a:ext cx="8779749" cy="954107"/>
          </a:xfrm>
          <a:prstGeom prst="rect">
            <a:avLst/>
          </a:prstGeom>
          <a:noFill/>
        </p:spPr>
        <p:txBody>
          <a:bodyPr wrap="square" rtlCol="0">
            <a:spAutoFit/>
          </a:bodyPr>
          <a:lstStyle/>
          <a:p>
            <a:r>
              <a:rPr lang="ja-JP" altLang="en-US" sz="2800" dirty="0"/>
              <a:t>ソフトウェア償却　   </a:t>
            </a:r>
            <a:r>
              <a:rPr lang="en-US" altLang="ja-JP" sz="2800" dirty="0"/>
              <a:t>5</a:t>
            </a:r>
            <a:r>
              <a:rPr kumimoji="1" lang="en-US" altLang="ja-JP" sz="2800" dirty="0"/>
              <a:t>0</a:t>
            </a:r>
            <a:r>
              <a:rPr lang="ja-JP" altLang="en-US" sz="2800" dirty="0"/>
              <a:t>　</a:t>
            </a:r>
            <a:r>
              <a:rPr lang="en-US" altLang="ja-JP" sz="2800" dirty="0"/>
              <a:t>/</a:t>
            </a:r>
            <a:r>
              <a:rPr lang="ja-JP" altLang="en-US" sz="2800" dirty="0"/>
              <a:t>　ソフトウェア　</a:t>
            </a:r>
            <a:r>
              <a:rPr lang="en-US" altLang="ja-JP" sz="2800" dirty="0"/>
              <a:t>120</a:t>
            </a:r>
          </a:p>
          <a:p>
            <a:r>
              <a:rPr kumimoji="1" lang="ja-JP" altLang="en-US" sz="2800" dirty="0"/>
              <a:t>ソフトウェア除却損　</a:t>
            </a:r>
            <a:r>
              <a:rPr kumimoji="1" lang="en-US" altLang="ja-JP" sz="2800" dirty="0"/>
              <a:t>70</a:t>
            </a:r>
            <a:endParaRPr kumimoji="1" lang="ja-JP" altLang="en-US" sz="2800" dirty="0"/>
          </a:p>
        </p:txBody>
      </p:sp>
      <p:sp>
        <p:nvSpPr>
          <p:cNvPr id="3" name="テキスト ボックス 2">
            <a:extLst>
              <a:ext uri="{FF2B5EF4-FFF2-40B4-BE49-F238E27FC236}">
                <a16:creationId xmlns:a16="http://schemas.microsoft.com/office/drawing/2014/main" id="{9047C8CA-6155-C176-2655-639EFBAA9235}"/>
              </a:ext>
            </a:extLst>
          </p:cNvPr>
          <p:cNvSpPr txBox="1"/>
          <p:nvPr/>
        </p:nvSpPr>
        <p:spPr>
          <a:xfrm>
            <a:off x="2557308" y="4831387"/>
            <a:ext cx="8063799" cy="954107"/>
          </a:xfrm>
          <a:prstGeom prst="rect">
            <a:avLst/>
          </a:prstGeom>
          <a:noFill/>
        </p:spPr>
        <p:txBody>
          <a:bodyPr wrap="square" rtlCol="0">
            <a:spAutoFit/>
          </a:bodyPr>
          <a:lstStyle/>
          <a:p>
            <a:r>
              <a:rPr lang="ja-JP" altLang="en-US" sz="2800" dirty="0">
                <a:solidFill>
                  <a:srgbClr val="FF0000"/>
                </a:solidFill>
              </a:rPr>
              <a:t>償却年額　</a:t>
            </a:r>
            <a:r>
              <a:rPr lang="en-US" altLang="ja-JP" sz="2800" dirty="0">
                <a:solidFill>
                  <a:srgbClr val="FF0000"/>
                </a:solidFill>
              </a:rPr>
              <a:t>120/(10-8)=60</a:t>
            </a:r>
          </a:p>
          <a:p>
            <a:r>
              <a:rPr lang="ja-JP" altLang="en-US" sz="2800" dirty="0">
                <a:solidFill>
                  <a:srgbClr val="FF0000"/>
                </a:solidFill>
              </a:rPr>
              <a:t>当期は</a:t>
            </a:r>
            <a:r>
              <a:rPr lang="en-US" altLang="ja-JP" sz="2800" dirty="0">
                <a:solidFill>
                  <a:srgbClr val="FF0000"/>
                </a:solidFill>
              </a:rPr>
              <a:t>4</a:t>
            </a:r>
            <a:r>
              <a:rPr lang="ja-JP" altLang="en-US" sz="2800" dirty="0">
                <a:solidFill>
                  <a:srgbClr val="FF0000"/>
                </a:solidFill>
              </a:rPr>
              <a:t>月～</a:t>
            </a:r>
            <a:r>
              <a:rPr lang="en-US" altLang="ja-JP" sz="2800" dirty="0">
                <a:solidFill>
                  <a:srgbClr val="FF0000"/>
                </a:solidFill>
              </a:rPr>
              <a:t>1</a:t>
            </a:r>
            <a:r>
              <a:rPr lang="ja-JP" altLang="en-US" sz="2800" dirty="0">
                <a:solidFill>
                  <a:srgbClr val="FF0000"/>
                </a:solidFill>
              </a:rPr>
              <a:t>月の</a:t>
            </a:r>
            <a:r>
              <a:rPr lang="en-US" altLang="ja-JP" sz="2800" dirty="0">
                <a:solidFill>
                  <a:srgbClr val="FF0000"/>
                </a:solidFill>
              </a:rPr>
              <a:t>10</a:t>
            </a:r>
            <a:r>
              <a:rPr lang="ja-JP" altLang="en-US" sz="2800" dirty="0">
                <a:solidFill>
                  <a:srgbClr val="FF0000"/>
                </a:solidFill>
              </a:rPr>
              <a:t>か月　</a:t>
            </a:r>
            <a:r>
              <a:rPr lang="en-US" altLang="ja-JP" sz="2800" dirty="0">
                <a:solidFill>
                  <a:srgbClr val="FF0000"/>
                </a:solidFill>
              </a:rPr>
              <a:t>60×10/12=50</a:t>
            </a:r>
            <a:endParaRPr kumimoji="1" lang="ja-JP" altLang="en-US" sz="2800" dirty="0">
              <a:solidFill>
                <a:srgbClr val="FF0000"/>
              </a:solidFill>
            </a:endParaRPr>
          </a:p>
        </p:txBody>
      </p:sp>
    </p:spTree>
    <p:extLst>
      <p:ext uri="{BB962C8B-B14F-4D97-AF65-F5344CB8AC3E}">
        <p14:creationId xmlns:p14="http://schemas.microsoft.com/office/powerpoint/2010/main" val="5469910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864156" y="1598519"/>
            <a:ext cx="10327195" cy="2308324"/>
          </a:xfrm>
          <a:prstGeom prst="rect">
            <a:avLst/>
          </a:prstGeom>
          <a:noFill/>
        </p:spPr>
        <p:txBody>
          <a:bodyPr wrap="square" rtlCol="0">
            <a:spAutoFit/>
          </a:bodyPr>
          <a:lstStyle/>
          <a:p>
            <a:r>
              <a:rPr kumimoji="1" lang="ja-JP" altLang="en-US" sz="2400" dirty="0"/>
              <a:t>問</a:t>
            </a:r>
            <a:r>
              <a:rPr kumimoji="1" lang="en-US" altLang="ja-JP" sz="2400" dirty="0"/>
              <a:t>32.</a:t>
            </a:r>
            <a:r>
              <a:rPr kumimoji="1" lang="ja-JP" altLang="en-US" sz="2400" dirty="0"/>
              <a:t>外部に開発を依頼していた社内利用目的のソフトウェア（開発費</a:t>
            </a:r>
            <a:endParaRPr kumimoji="1" lang="en-US" altLang="ja-JP" sz="2400" dirty="0"/>
          </a:p>
          <a:p>
            <a:r>
              <a:rPr lang="ja-JP" altLang="en-US" sz="2400" dirty="0"/>
              <a:t>　　</a:t>
            </a:r>
            <a:r>
              <a:rPr lang="en-US" altLang="ja-JP" sz="2400" dirty="0"/>
              <a:t>800</a:t>
            </a:r>
            <a:r>
              <a:rPr lang="ja-JP" altLang="en-US" sz="2400" dirty="0"/>
              <a:t>円は前期に銀行振り込みにより全額支払い済み）が完成し、使用</a:t>
            </a:r>
            <a:endParaRPr kumimoji="1" lang="en-US" altLang="ja-JP" sz="2400" dirty="0"/>
          </a:p>
          <a:p>
            <a:r>
              <a:rPr lang="ja-JP" altLang="en-US" sz="2400" dirty="0"/>
              <a:t>　　を開始したためソフトウェア勘定へ振り替えた。なお、この開発費用　　</a:t>
            </a:r>
            <a:endParaRPr lang="en-US" altLang="ja-JP" sz="2400" dirty="0"/>
          </a:p>
          <a:p>
            <a:r>
              <a:rPr lang="ja-JP" altLang="en-US" sz="2400" dirty="0"/>
              <a:t>　　を精査したところ、</a:t>
            </a:r>
            <a:r>
              <a:rPr lang="en-US" altLang="ja-JP" sz="2400" dirty="0"/>
              <a:t>800</a:t>
            </a:r>
            <a:r>
              <a:rPr lang="ja-JP" altLang="en-US" sz="2400" dirty="0"/>
              <a:t>円の中にはソフトウェアの作り直し対象と</a:t>
            </a:r>
            <a:endParaRPr lang="en-US" altLang="ja-JP" sz="2400" dirty="0"/>
          </a:p>
          <a:p>
            <a:r>
              <a:rPr lang="ja-JP" altLang="en-US" sz="2400" dirty="0"/>
              <a:t>　　なった部分の費用</a:t>
            </a:r>
            <a:r>
              <a:rPr lang="en-US" altLang="ja-JP" sz="2400" dirty="0"/>
              <a:t> 200</a:t>
            </a:r>
            <a:r>
              <a:rPr lang="ja-JP" altLang="en-US" sz="2400" dirty="0"/>
              <a:t>円が含まれており、資産性が無いものとして</a:t>
            </a:r>
            <a:endParaRPr lang="en-US" altLang="ja-JP" sz="2400" dirty="0"/>
          </a:p>
          <a:p>
            <a:r>
              <a:rPr lang="ja-JP" altLang="en-US" sz="2400" dirty="0"/>
              <a:t>　　除却処理することとした。</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668298" y="3906843"/>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749982" y="3906843"/>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1798654" y="4425965"/>
            <a:ext cx="8779749" cy="954107"/>
          </a:xfrm>
          <a:prstGeom prst="rect">
            <a:avLst/>
          </a:prstGeom>
          <a:noFill/>
        </p:spPr>
        <p:txBody>
          <a:bodyPr wrap="square" rtlCol="0">
            <a:spAutoFit/>
          </a:bodyPr>
          <a:lstStyle/>
          <a:p>
            <a:r>
              <a:rPr lang="ja-JP" altLang="en-US" sz="2800" dirty="0"/>
              <a:t>ソフトウェア　　</a:t>
            </a:r>
            <a:r>
              <a:rPr lang="en-US" altLang="ja-JP" sz="2800" dirty="0"/>
              <a:t>60</a:t>
            </a:r>
            <a:r>
              <a:rPr kumimoji="1" lang="en-US" altLang="ja-JP" sz="2800" dirty="0"/>
              <a:t>0</a:t>
            </a:r>
            <a:r>
              <a:rPr lang="ja-JP" altLang="en-US" sz="2800" dirty="0"/>
              <a:t>　</a:t>
            </a:r>
            <a:r>
              <a:rPr lang="en-US" altLang="ja-JP" sz="2800" dirty="0"/>
              <a:t>/</a:t>
            </a:r>
            <a:r>
              <a:rPr lang="ja-JP" altLang="en-US" sz="2800" dirty="0"/>
              <a:t>　ソフトウェア仮勘定　</a:t>
            </a:r>
            <a:r>
              <a:rPr lang="en-US" altLang="ja-JP" sz="2800" dirty="0"/>
              <a:t>800</a:t>
            </a:r>
          </a:p>
          <a:p>
            <a:r>
              <a:rPr lang="ja-JP" altLang="en-US" sz="2800" dirty="0"/>
              <a:t>固定資産</a:t>
            </a:r>
            <a:r>
              <a:rPr kumimoji="1" lang="ja-JP" altLang="en-US" sz="2800" dirty="0"/>
              <a:t>除却損　</a:t>
            </a:r>
            <a:r>
              <a:rPr kumimoji="1" lang="en-US" altLang="ja-JP" sz="2800" dirty="0"/>
              <a:t>200</a:t>
            </a:r>
            <a:endParaRPr kumimoji="1" lang="ja-JP" altLang="en-US" sz="2800" dirty="0"/>
          </a:p>
        </p:txBody>
      </p:sp>
    </p:spTree>
    <p:extLst>
      <p:ext uri="{BB962C8B-B14F-4D97-AF65-F5344CB8AC3E}">
        <p14:creationId xmlns:p14="http://schemas.microsoft.com/office/powerpoint/2010/main" val="6496742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864156" y="1598519"/>
            <a:ext cx="10327195" cy="1938992"/>
          </a:xfrm>
          <a:prstGeom prst="rect">
            <a:avLst/>
          </a:prstGeom>
          <a:noFill/>
        </p:spPr>
        <p:txBody>
          <a:bodyPr wrap="square" rtlCol="0">
            <a:spAutoFit/>
          </a:bodyPr>
          <a:lstStyle/>
          <a:p>
            <a:r>
              <a:rPr kumimoji="1" lang="ja-JP" altLang="en-US" sz="2400" dirty="0"/>
              <a:t>問</a:t>
            </a:r>
            <a:r>
              <a:rPr kumimoji="1" lang="en-US" altLang="ja-JP" sz="2400" dirty="0"/>
              <a:t>33.</a:t>
            </a:r>
            <a:r>
              <a:rPr kumimoji="1" lang="ja-JP" altLang="en-US" sz="2400" dirty="0"/>
              <a:t>社内利用目的のソフトウェアの開発を外部に依頼し、</a:t>
            </a:r>
            <a:r>
              <a:rPr lang="en-US" altLang="ja-JP" sz="2400" dirty="0"/>
              <a:t>5</a:t>
            </a:r>
            <a:r>
              <a:rPr kumimoji="1" lang="ja-JP" altLang="en-US" sz="2400" dirty="0"/>
              <a:t>回均等分割</a:t>
            </a:r>
            <a:endParaRPr kumimoji="1" lang="en-US" altLang="ja-JP" sz="2400" dirty="0"/>
          </a:p>
          <a:p>
            <a:r>
              <a:rPr lang="ja-JP" altLang="en-US" sz="2400" dirty="0"/>
              <a:t>　　支払いの条件で契約総合 </a:t>
            </a:r>
            <a:r>
              <a:rPr lang="en-US" altLang="ja-JP" sz="2400" dirty="0"/>
              <a:t>1,000</a:t>
            </a:r>
            <a:r>
              <a:rPr lang="ja-JP" altLang="en-US" sz="2400" dirty="0"/>
              <a:t>円の全額を未払計上し、</a:t>
            </a:r>
            <a:r>
              <a:rPr lang="en-US" altLang="ja-JP" sz="2400" dirty="0"/>
              <a:t>4</a:t>
            </a:r>
            <a:r>
              <a:rPr lang="ja-JP" altLang="en-US" sz="2400" dirty="0"/>
              <a:t>回分をすで</a:t>
            </a:r>
            <a:endParaRPr lang="en-US" altLang="ja-JP" sz="2400" dirty="0"/>
          </a:p>
          <a:p>
            <a:r>
              <a:rPr kumimoji="1" lang="ja-JP" altLang="en-US" sz="2400" dirty="0"/>
              <a:t>　　に支払っていた。本日、このソフトウェアが完成し、使用を開始した</a:t>
            </a:r>
            <a:endParaRPr kumimoji="1" lang="en-US" altLang="ja-JP" sz="2400" dirty="0"/>
          </a:p>
          <a:p>
            <a:r>
              <a:rPr lang="ja-JP" altLang="en-US" sz="2400" dirty="0"/>
              <a:t>　　ためソフトウェア勘定へ振り替えた。ソフトウェアの勘定に振り替え</a:t>
            </a:r>
            <a:endParaRPr lang="en-US" altLang="ja-JP" sz="2400" dirty="0"/>
          </a:p>
          <a:p>
            <a:r>
              <a:rPr lang="ja-JP" altLang="en-US" sz="2400" dirty="0"/>
              <a:t>　　るとともに、最終回（第</a:t>
            </a:r>
            <a:r>
              <a:rPr lang="en-US" altLang="ja-JP" sz="2400" dirty="0"/>
              <a:t>5</a:t>
            </a:r>
            <a:r>
              <a:rPr lang="ja-JP" altLang="en-US" sz="2400" dirty="0"/>
              <a:t>回目）の支払いを現金で行った。</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366848" y="3685779"/>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448532" y="3685779"/>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1856436" y="4208999"/>
            <a:ext cx="9184192" cy="954107"/>
          </a:xfrm>
          <a:prstGeom prst="rect">
            <a:avLst/>
          </a:prstGeom>
          <a:noFill/>
        </p:spPr>
        <p:txBody>
          <a:bodyPr wrap="square" rtlCol="0">
            <a:spAutoFit/>
          </a:bodyPr>
          <a:lstStyle/>
          <a:p>
            <a:r>
              <a:rPr lang="ja-JP" altLang="en-US" sz="2800" dirty="0"/>
              <a:t>ソフトウェア　</a:t>
            </a:r>
            <a:r>
              <a:rPr lang="en-US" altLang="ja-JP" sz="2800" dirty="0"/>
              <a:t>1,00</a:t>
            </a:r>
            <a:r>
              <a:rPr kumimoji="1" lang="en-US" altLang="ja-JP" sz="2800" dirty="0"/>
              <a:t>0</a:t>
            </a:r>
            <a:r>
              <a:rPr lang="ja-JP" altLang="en-US" sz="2800" dirty="0"/>
              <a:t>　</a:t>
            </a:r>
            <a:r>
              <a:rPr lang="en-US" altLang="ja-JP" sz="2800" dirty="0"/>
              <a:t>/</a:t>
            </a:r>
            <a:r>
              <a:rPr lang="ja-JP" altLang="en-US" sz="2800" dirty="0"/>
              <a:t>　ソフトウェア仮勘定　</a:t>
            </a:r>
            <a:r>
              <a:rPr lang="en-US" altLang="ja-JP" sz="2800" dirty="0"/>
              <a:t>1,000</a:t>
            </a:r>
          </a:p>
          <a:p>
            <a:r>
              <a:rPr lang="ja-JP" altLang="en-US" sz="2800" dirty="0"/>
              <a:t>未払金　　　　   </a:t>
            </a:r>
            <a:r>
              <a:rPr lang="en-US" altLang="ja-JP" sz="2800" dirty="0"/>
              <a:t>200</a:t>
            </a:r>
            <a:r>
              <a:rPr lang="ja-JP" altLang="en-US" sz="2800" dirty="0"/>
              <a:t>　　  現金　　　　　　　　   </a:t>
            </a:r>
            <a:r>
              <a:rPr lang="en-US" altLang="ja-JP" sz="2800" dirty="0"/>
              <a:t>200</a:t>
            </a:r>
            <a:endParaRPr kumimoji="1" lang="en-US" altLang="ja-JP" sz="2800" dirty="0"/>
          </a:p>
        </p:txBody>
      </p:sp>
    </p:spTree>
    <p:extLst>
      <p:ext uri="{BB962C8B-B14F-4D97-AF65-F5344CB8AC3E}">
        <p14:creationId xmlns:p14="http://schemas.microsoft.com/office/powerpoint/2010/main" val="295609827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21581" y="859742"/>
            <a:ext cx="10530675" cy="4154984"/>
          </a:xfrm>
          <a:prstGeom prst="rect">
            <a:avLst/>
          </a:prstGeom>
          <a:noFill/>
        </p:spPr>
        <p:txBody>
          <a:bodyPr wrap="square" rtlCol="0">
            <a:spAutoFit/>
          </a:bodyPr>
          <a:lstStyle/>
          <a:p>
            <a:r>
              <a:rPr kumimoji="1" lang="ja-JP" altLang="en-US" sz="2400" dirty="0"/>
              <a:t>問</a:t>
            </a:r>
            <a:r>
              <a:rPr kumimoji="1" lang="en-US" altLang="ja-JP" sz="2400" dirty="0"/>
              <a:t>35.3</a:t>
            </a:r>
            <a:r>
              <a:rPr kumimoji="1" lang="ja-JP" altLang="en-US" sz="2400" dirty="0"/>
              <a:t>月</a:t>
            </a:r>
            <a:r>
              <a:rPr kumimoji="1" lang="en-US" altLang="ja-JP" sz="2400" dirty="0"/>
              <a:t>31</a:t>
            </a:r>
            <a:r>
              <a:rPr kumimoji="1" lang="ja-JP" altLang="en-US" sz="2400" dirty="0"/>
              <a:t>日の決算日にあたり、下記のリース契約について、パソコン</a:t>
            </a:r>
            <a:endParaRPr kumimoji="1" lang="en-US" altLang="ja-JP" sz="2400" dirty="0"/>
          </a:p>
          <a:p>
            <a:r>
              <a:rPr lang="ja-JP" altLang="en-US" sz="2400" dirty="0"/>
              <a:t>　　（耐用年数</a:t>
            </a:r>
            <a:r>
              <a:rPr lang="en-US" altLang="ja-JP" sz="2400" dirty="0"/>
              <a:t>5</a:t>
            </a:r>
            <a:r>
              <a:rPr lang="ja-JP" altLang="en-US" sz="2400" dirty="0"/>
              <a:t>年、残存価額ゼロ、定額法）の減価償却を行う。</a:t>
            </a:r>
            <a:endParaRPr lang="en-US" altLang="ja-JP" sz="2400" dirty="0"/>
          </a:p>
          <a:p>
            <a:r>
              <a:rPr lang="ja-JP" altLang="en-US" sz="2400" dirty="0"/>
              <a:t>　　＜リース契約＞</a:t>
            </a:r>
            <a:endParaRPr lang="en-US" altLang="ja-JP" sz="2400" dirty="0"/>
          </a:p>
          <a:p>
            <a:r>
              <a:rPr lang="ja-JP" altLang="en-US" sz="2400" dirty="0"/>
              <a:t>　　当社は当期</a:t>
            </a:r>
            <a:r>
              <a:rPr lang="en-US" altLang="ja-JP" sz="2400" dirty="0"/>
              <a:t>10</a:t>
            </a:r>
            <a:r>
              <a:rPr lang="ja-JP" altLang="en-US" sz="2400" dirty="0"/>
              <a:t>月</a:t>
            </a:r>
            <a:r>
              <a:rPr lang="en-US" altLang="ja-JP" sz="2400" dirty="0"/>
              <a:t>1</a:t>
            </a:r>
            <a:r>
              <a:rPr lang="ja-JP" altLang="en-US" sz="2400" dirty="0"/>
              <a:t>日に次の条件でパソコンのリース契約を締結した。</a:t>
            </a:r>
            <a:endParaRPr lang="en-US" altLang="ja-JP" sz="2400" dirty="0"/>
          </a:p>
          <a:p>
            <a:r>
              <a:rPr lang="ja-JP" altLang="en-US" sz="2400" dirty="0"/>
              <a:t>　　当該リース契約はファイナンス・リース取引であり、利子込み法を</a:t>
            </a:r>
            <a:endParaRPr lang="en-US" altLang="ja-JP" sz="2400" dirty="0"/>
          </a:p>
          <a:p>
            <a:r>
              <a:rPr lang="ja-JP" altLang="en-US" sz="2400" dirty="0"/>
              <a:t>　　採用している。</a:t>
            </a:r>
            <a:endParaRPr lang="en-US" altLang="ja-JP" sz="2400" dirty="0"/>
          </a:p>
          <a:p>
            <a:r>
              <a:rPr lang="ja-JP" altLang="en-US" sz="2400" dirty="0"/>
              <a:t>　　　リース期間　</a:t>
            </a:r>
            <a:r>
              <a:rPr lang="en-US" altLang="ja-JP" sz="2400" dirty="0"/>
              <a:t>5</a:t>
            </a:r>
            <a:r>
              <a:rPr lang="ja-JP" altLang="en-US" sz="2400" dirty="0"/>
              <a:t>年間</a:t>
            </a:r>
            <a:endParaRPr lang="en-US" altLang="ja-JP" sz="2400" dirty="0"/>
          </a:p>
          <a:p>
            <a:r>
              <a:rPr lang="ja-JP" altLang="en-US" sz="2400" dirty="0"/>
              <a:t>　　　リース料　　年額</a:t>
            </a:r>
            <a:r>
              <a:rPr lang="en-US" altLang="ja-JP" sz="2400" dirty="0"/>
              <a:t>240</a:t>
            </a:r>
            <a:r>
              <a:rPr lang="ja-JP" altLang="en-US" sz="2400" dirty="0"/>
              <a:t>円（毎年</a:t>
            </a:r>
            <a:r>
              <a:rPr lang="en-US" altLang="ja-JP" sz="2400" dirty="0"/>
              <a:t>9</a:t>
            </a:r>
            <a:r>
              <a:rPr lang="ja-JP" altLang="en-US" sz="2400" dirty="0"/>
              <a:t>月末払い）</a:t>
            </a:r>
            <a:endParaRPr lang="en-US" altLang="ja-JP" sz="2400" dirty="0"/>
          </a:p>
          <a:p>
            <a:r>
              <a:rPr lang="ja-JP" altLang="en-US" sz="2400" dirty="0"/>
              <a:t>　　　利息相当額　年額</a:t>
            </a:r>
            <a:r>
              <a:rPr lang="en-US" altLang="ja-JP" sz="2400" dirty="0"/>
              <a:t>40</a:t>
            </a:r>
            <a:r>
              <a:rPr lang="ja-JP" altLang="en-US" sz="2400" dirty="0"/>
              <a:t>円</a:t>
            </a:r>
            <a:endParaRPr lang="en-US" altLang="ja-JP" sz="2400" dirty="0"/>
          </a:p>
          <a:p>
            <a:r>
              <a:rPr lang="ja-JP" altLang="en-US" sz="2400" dirty="0"/>
              <a:t>　　　リース資産　見積現金購入価額　</a:t>
            </a:r>
            <a:r>
              <a:rPr lang="en-US" altLang="ja-JP" sz="2400" dirty="0"/>
              <a:t>1,000</a:t>
            </a:r>
            <a:r>
              <a:rPr lang="ja-JP" altLang="en-US" sz="2400" dirty="0"/>
              <a:t>円</a:t>
            </a:r>
            <a:endParaRPr lang="en-US" altLang="ja-JP" sz="2400" dirty="0"/>
          </a:p>
          <a:p>
            <a:r>
              <a:rPr lang="ja-JP" altLang="en-US" sz="2400" dirty="0"/>
              <a:t>　　　</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366848" y="4620273"/>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448532" y="4620273"/>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2584941" y="5143493"/>
            <a:ext cx="7727181" cy="523220"/>
          </a:xfrm>
          <a:prstGeom prst="rect">
            <a:avLst/>
          </a:prstGeom>
          <a:noFill/>
        </p:spPr>
        <p:txBody>
          <a:bodyPr wrap="square" rtlCol="0">
            <a:spAutoFit/>
          </a:bodyPr>
          <a:lstStyle/>
          <a:p>
            <a:r>
              <a:rPr lang="ja-JP" altLang="en-US" sz="2800" dirty="0"/>
              <a:t>減価償却費　</a:t>
            </a:r>
            <a:r>
              <a:rPr lang="en-US" altLang="ja-JP" sz="2800" dirty="0"/>
              <a:t>12</a:t>
            </a:r>
            <a:r>
              <a:rPr kumimoji="1" lang="en-US" altLang="ja-JP" sz="2800" dirty="0"/>
              <a:t>0</a:t>
            </a:r>
            <a:r>
              <a:rPr lang="ja-JP" altLang="en-US" sz="2800" dirty="0"/>
              <a:t>　</a:t>
            </a:r>
            <a:r>
              <a:rPr lang="en-US" altLang="ja-JP" sz="2800" dirty="0"/>
              <a:t>/</a:t>
            </a:r>
            <a:r>
              <a:rPr lang="ja-JP" altLang="en-US" sz="2800" dirty="0"/>
              <a:t>　減価償却累計額　</a:t>
            </a:r>
            <a:r>
              <a:rPr lang="en-US" altLang="ja-JP" sz="2800" dirty="0"/>
              <a:t>120</a:t>
            </a:r>
            <a:r>
              <a:rPr lang="ja-JP" altLang="en-US" sz="2800" dirty="0"/>
              <a:t>　　　　　</a:t>
            </a:r>
            <a:endParaRPr kumimoji="1" lang="en-US" altLang="ja-JP" sz="2800" dirty="0"/>
          </a:p>
        </p:txBody>
      </p:sp>
    </p:spTree>
    <p:extLst>
      <p:ext uri="{BB962C8B-B14F-4D97-AF65-F5344CB8AC3E}">
        <p14:creationId xmlns:p14="http://schemas.microsoft.com/office/powerpoint/2010/main" val="32609188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21581" y="794939"/>
            <a:ext cx="10530675" cy="4524315"/>
          </a:xfrm>
          <a:prstGeom prst="rect">
            <a:avLst/>
          </a:prstGeom>
          <a:noFill/>
        </p:spPr>
        <p:txBody>
          <a:bodyPr wrap="square" rtlCol="0">
            <a:spAutoFit/>
          </a:bodyPr>
          <a:lstStyle/>
          <a:p>
            <a:r>
              <a:rPr kumimoji="1" lang="ja-JP" altLang="en-US" sz="2400" dirty="0"/>
              <a:t>問</a:t>
            </a:r>
            <a:r>
              <a:rPr kumimoji="1" lang="en-US" altLang="ja-JP" sz="2400" dirty="0"/>
              <a:t>36.3</a:t>
            </a:r>
            <a:r>
              <a:rPr kumimoji="1" lang="ja-JP" altLang="en-US" sz="2400" dirty="0"/>
              <a:t>月</a:t>
            </a:r>
            <a:r>
              <a:rPr kumimoji="1" lang="en-US" altLang="ja-JP" sz="2400" dirty="0"/>
              <a:t>31</a:t>
            </a:r>
            <a:r>
              <a:rPr kumimoji="1" lang="ja-JP" altLang="en-US" sz="2400" dirty="0"/>
              <a:t>日の決算日にあたり、下記のリース契約について、パソコン</a:t>
            </a:r>
            <a:endParaRPr kumimoji="1" lang="en-US" altLang="ja-JP" sz="2400" dirty="0"/>
          </a:p>
          <a:p>
            <a:r>
              <a:rPr lang="ja-JP" altLang="en-US" sz="2400" dirty="0"/>
              <a:t>　　（耐用年数</a:t>
            </a:r>
            <a:r>
              <a:rPr lang="en-US" altLang="ja-JP" sz="2400" dirty="0"/>
              <a:t>5</a:t>
            </a:r>
            <a:r>
              <a:rPr lang="ja-JP" altLang="en-US" sz="2400" dirty="0"/>
              <a:t>年、残存価額ゼロ、定額法）の減価償却と支払利息の</a:t>
            </a:r>
            <a:endParaRPr lang="en-US" altLang="ja-JP" sz="2400" dirty="0"/>
          </a:p>
          <a:p>
            <a:r>
              <a:rPr lang="ja-JP" altLang="en-US" sz="2400" dirty="0"/>
              <a:t>　　未計上分を計上する。</a:t>
            </a:r>
            <a:endParaRPr lang="en-US" altLang="ja-JP" sz="2400" dirty="0"/>
          </a:p>
          <a:p>
            <a:r>
              <a:rPr lang="ja-JP" altLang="en-US" sz="2400" dirty="0"/>
              <a:t>　　＜リース契約＞</a:t>
            </a:r>
            <a:endParaRPr lang="en-US" altLang="ja-JP" sz="2400" dirty="0"/>
          </a:p>
          <a:p>
            <a:r>
              <a:rPr lang="ja-JP" altLang="en-US" sz="2400" dirty="0"/>
              <a:t>　　当社は当期</a:t>
            </a:r>
            <a:r>
              <a:rPr lang="en-US" altLang="ja-JP" sz="2400" dirty="0"/>
              <a:t>10</a:t>
            </a:r>
            <a:r>
              <a:rPr lang="ja-JP" altLang="en-US" sz="2400" dirty="0"/>
              <a:t>月</a:t>
            </a:r>
            <a:r>
              <a:rPr lang="en-US" altLang="ja-JP" sz="2400" dirty="0"/>
              <a:t>1</a:t>
            </a:r>
            <a:r>
              <a:rPr lang="ja-JP" altLang="en-US" sz="2400" dirty="0"/>
              <a:t>日に次の条件でパソコンのリース契約を締結した。</a:t>
            </a:r>
            <a:endParaRPr lang="en-US" altLang="ja-JP" sz="2400" dirty="0"/>
          </a:p>
          <a:p>
            <a:r>
              <a:rPr lang="ja-JP" altLang="en-US" sz="2400" dirty="0"/>
              <a:t>　　当該リース契約はファイナンス・リース取引であり、利子抜き法を</a:t>
            </a:r>
            <a:endParaRPr lang="en-US" altLang="ja-JP" sz="2400" dirty="0"/>
          </a:p>
          <a:p>
            <a:r>
              <a:rPr lang="ja-JP" altLang="en-US" sz="2400" dirty="0"/>
              <a:t>　　採用している。</a:t>
            </a:r>
            <a:endParaRPr lang="en-US" altLang="ja-JP" sz="2400" dirty="0"/>
          </a:p>
          <a:p>
            <a:r>
              <a:rPr lang="ja-JP" altLang="en-US" sz="2400" dirty="0"/>
              <a:t>　　　リース期間　</a:t>
            </a:r>
            <a:r>
              <a:rPr lang="en-US" altLang="ja-JP" sz="2400" dirty="0"/>
              <a:t>5</a:t>
            </a:r>
            <a:r>
              <a:rPr lang="ja-JP" altLang="en-US" sz="2400" dirty="0"/>
              <a:t>年間</a:t>
            </a:r>
            <a:endParaRPr lang="en-US" altLang="ja-JP" sz="2400" dirty="0"/>
          </a:p>
          <a:p>
            <a:r>
              <a:rPr lang="ja-JP" altLang="en-US" sz="2400" dirty="0"/>
              <a:t>　　　リース料　　年額</a:t>
            </a:r>
            <a:r>
              <a:rPr lang="en-US" altLang="ja-JP" sz="2400" dirty="0"/>
              <a:t>240</a:t>
            </a:r>
            <a:r>
              <a:rPr lang="ja-JP" altLang="en-US" sz="2400" dirty="0"/>
              <a:t>円（毎年</a:t>
            </a:r>
            <a:r>
              <a:rPr lang="en-US" altLang="ja-JP" sz="2400" dirty="0"/>
              <a:t>9</a:t>
            </a:r>
            <a:r>
              <a:rPr lang="ja-JP" altLang="en-US" sz="2400" dirty="0"/>
              <a:t>月末払い）</a:t>
            </a:r>
            <a:endParaRPr lang="en-US" altLang="ja-JP" sz="2400" dirty="0"/>
          </a:p>
          <a:p>
            <a:r>
              <a:rPr lang="ja-JP" altLang="en-US" sz="2400" dirty="0"/>
              <a:t>　　　利息相当額　年額</a:t>
            </a:r>
            <a:r>
              <a:rPr lang="en-US" altLang="ja-JP" sz="2400" dirty="0"/>
              <a:t>40</a:t>
            </a:r>
            <a:r>
              <a:rPr lang="ja-JP" altLang="en-US" sz="2400" dirty="0"/>
              <a:t>円</a:t>
            </a:r>
            <a:endParaRPr lang="en-US" altLang="ja-JP" sz="2400" dirty="0"/>
          </a:p>
          <a:p>
            <a:r>
              <a:rPr lang="ja-JP" altLang="en-US" sz="2400" dirty="0"/>
              <a:t>　　　リース資産　見積現金購入価額　</a:t>
            </a:r>
            <a:r>
              <a:rPr lang="en-US" altLang="ja-JP" sz="2400" dirty="0"/>
              <a:t>1,000</a:t>
            </a:r>
            <a:r>
              <a:rPr lang="ja-JP" altLang="en-US" sz="2400" dirty="0"/>
              <a:t>円</a:t>
            </a:r>
            <a:endParaRPr lang="en-US" altLang="ja-JP" sz="2400" dirty="0"/>
          </a:p>
          <a:p>
            <a:r>
              <a:rPr lang="ja-JP" altLang="en-US" sz="2400" dirty="0"/>
              <a:t>　　　</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366848" y="4951868"/>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448532" y="4951868"/>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2584941" y="5475088"/>
            <a:ext cx="7727181" cy="954107"/>
          </a:xfrm>
          <a:prstGeom prst="rect">
            <a:avLst/>
          </a:prstGeom>
          <a:noFill/>
        </p:spPr>
        <p:txBody>
          <a:bodyPr wrap="square" rtlCol="0">
            <a:spAutoFit/>
          </a:bodyPr>
          <a:lstStyle/>
          <a:p>
            <a:r>
              <a:rPr lang="ja-JP" altLang="en-US" sz="2800" dirty="0"/>
              <a:t>減価償却費　</a:t>
            </a:r>
            <a:r>
              <a:rPr lang="en-US" altLang="ja-JP" sz="2800" dirty="0"/>
              <a:t>10</a:t>
            </a:r>
            <a:r>
              <a:rPr kumimoji="1" lang="en-US" altLang="ja-JP" sz="2800" dirty="0"/>
              <a:t>0</a:t>
            </a:r>
            <a:r>
              <a:rPr lang="ja-JP" altLang="en-US" sz="2800" dirty="0"/>
              <a:t>　</a:t>
            </a:r>
            <a:r>
              <a:rPr lang="en-US" altLang="ja-JP" sz="2800" dirty="0"/>
              <a:t>/</a:t>
            </a:r>
            <a:r>
              <a:rPr lang="ja-JP" altLang="en-US" sz="2800" dirty="0"/>
              <a:t>　減価償却累計額　</a:t>
            </a:r>
            <a:r>
              <a:rPr lang="en-US" altLang="ja-JP" sz="2800" dirty="0"/>
              <a:t>100</a:t>
            </a:r>
          </a:p>
          <a:p>
            <a:r>
              <a:rPr lang="ja-JP" altLang="en-US" sz="2800" dirty="0"/>
              <a:t>支払利息　　  </a:t>
            </a:r>
            <a:r>
              <a:rPr lang="en-US" altLang="ja-JP" sz="2800" dirty="0"/>
              <a:t>20</a:t>
            </a:r>
            <a:r>
              <a:rPr lang="ja-JP" altLang="en-US" sz="2800" dirty="0"/>
              <a:t>　　  未払利息　　　　  </a:t>
            </a:r>
            <a:r>
              <a:rPr lang="en-US" altLang="ja-JP" sz="2800" dirty="0"/>
              <a:t>20</a:t>
            </a:r>
            <a:r>
              <a:rPr lang="ja-JP" altLang="en-US" sz="2800" dirty="0"/>
              <a:t>　　　　　</a:t>
            </a:r>
            <a:endParaRPr kumimoji="1" lang="en-US" altLang="ja-JP" sz="2800" dirty="0"/>
          </a:p>
        </p:txBody>
      </p:sp>
    </p:spTree>
    <p:extLst>
      <p:ext uri="{BB962C8B-B14F-4D97-AF65-F5344CB8AC3E}">
        <p14:creationId xmlns:p14="http://schemas.microsoft.com/office/powerpoint/2010/main" val="2389438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880904" y="1693756"/>
            <a:ext cx="10530675" cy="1569660"/>
          </a:xfrm>
          <a:prstGeom prst="rect">
            <a:avLst/>
          </a:prstGeom>
          <a:noFill/>
        </p:spPr>
        <p:txBody>
          <a:bodyPr wrap="square" rtlCol="0">
            <a:spAutoFit/>
          </a:bodyPr>
          <a:lstStyle/>
          <a:p>
            <a:r>
              <a:rPr kumimoji="1" lang="ja-JP" altLang="en-US" sz="2400" dirty="0"/>
              <a:t>問</a:t>
            </a:r>
            <a:r>
              <a:rPr kumimoji="1" lang="en-US" altLang="ja-JP" sz="2400" dirty="0"/>
              <a:t>39.</a:t>
            </a:r>
            <a:r>
              <a:rPr kumimoji="1" lang="ja-JP" altLang="en-US" sz="2400" dirty="0"/>
              <a:t>売買目的有価証券として保有しているプリプリ社の株式（帳簿価額</a:t>
            </a:r>
            <a:endParaRPr kumimoji="1" lang="en-US" altLang="ja-JP" sz="2400" dirty="0"/>
          </a:p>
          <a:p>
            <a:r>
              <a:rPr lang="ja-JP" altLang="en-US" sz="2400" dirty="0"/>
              <a:t>　　</a:t>
            </a:r>
            <a:r>
              <a:rPr lang="en-US" altLang="ja-JP" sz="2400" dirty="0"/>
              <a:t>400</a:t>
            </a:r>
            <a:r>
              <a:rPr lang="ja-JP" altLang="en-US" sz="2400" dirty="0"/>
              <a:t>円）を</a:t>
            </a:r>
            <a:r>
              <a:rPr lang="en-US" altLang="ja-JP" sz="2400" dirty="0"/>
              <a:t>440</a:t>
            </a:r>
            <a:r>
              <a:rPr lang="ja-JP" altLang="en-US" sz="2400" dirty="0"/>
              <a:t>円で売却した。売買手数料</a:t>
            </a:r>
            <a:r>
              <a:rPr lang="en-US" altLang="ja-JP" sz="2400" dirty="0"/>
              <a:t> 10</a:t>
            </a:r>
            <a:r>
              <a:rPr lang="ja-JP" altLang="en-US" sz="2400" dirty="0"/>
              <a:t>円を控除した金額</a:t>
            </a:r>
            <a:r>
              <a:rPr lang="en-US" altLang="ja-JP" sz="2400" dirty="0"/>
              <a:t> 430</a:t>
            </a:r>
            <a:r>
              <a:rPr lang="ja-JP" altLang="en-US" sz="2400" dirty="0"/>
              <a:t>円が</a:t>
            </a:r>
            <a:endParaRPr lang="en-US" altLang="ja-JP" sz="2400" dirty="0"/>
          </a:p>
          <a:p>
            <a:r>
              <a:rPr kumimoji="1" lang="ja-JP" altLang="en-US" sz="2400" dirty="0"/>
              <a:t>　　当座預金口座に振り込まれた。売買手数料は有価証券売却益または</a:t>
            </a:r>
            <a:endParaRPr kumimoji="1" lang="en-US" altLang="ja-JP" sz="2400" dirty="0"/>
          </a:p>
          <a:p>
            <a:r>
              <a:rPr lang="ja-JP" altLang="en-US" sz="2400" dirty="0"/>
              <a:t>　　売却損に加減して処理せず、独立して処理すること。</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276413" y="3263416"/>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358097" y="3263416"/>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2494506" y="3786636"/>
            <a:ext cx="7727181" cy="954107"/>
          </a:xfrm>
          <a:prstGeom prst="rect">
            <a:avLst/>
          </a:prstGeom>
          <a:noFill/>
        </p:spPr>
        <p:txBody>
          <a:bodyPr wrap="square" rtlCol="0">
            <a:spAutoFit/>
          </a:bodyPr>
          <a:lstStyle/>
          <a:p>
            <a:r>
              <a:rPr lang="ja-JP" altLang="en-US" sz="2800" dirty="0"/>
              <a:t>支払手数料　  </a:t>
            </a:r>
            <a:r>
              <a:rPr lang="en-US" altLang="ja-JP" sz="2800" dirty="0"/>
              <a:t>1</a:t>
            </a:r>
            <a:r>
              <a:rPr kumimoji="1" lang="en-US" altLang="ja-JP" sz="2800" dirty="0"/>
              <a:t>0</a:t>
            </a:r>
            <a:r>
              <a:rPr lang="ja-JP" altLang="en-US" sz="2800" dirty="0"/>
              <a:t>　</a:t>
            </a:r>
            <a:r>
              <a:rPr lang="en-US" altLang="ja-JP" sz="2800" dirty="0"/>
              <a:t>/</a:t>
            </a:r>
            <a:r>
              <a:rPr lang="ja-JP" altLang="en-US" sz="2800" dirty="0"/>
              <a:t>　売買目的有価証券　</a:t>
            </a:r>
            <a:r>
              <a:rPr lang="en-US" altLang="ja-JP" sz="2800" dirty="0"/>
              <a:t>400</a:t>
            </a:r>
          </a:p>
          <a:p>
            <a:r>
              <a:rPr lang="ja-JP" altLang="en-US" sz="2800" dirty="0"/>
              <a:t>当座預金　　</a:t>
            </a:r>
            <a:r>
              <a:rPr lang="en-US" altLang="ja-JP" sz="2800" dirty="0"/>
              <a:t>430</a:t>
            </a:r>
            <a:r>
              <a:rPr lang="ja-JP" altLang="en-US" sz="2800" dirty="0"/>
              <a:t>　　  有価証券売却益　　  </a:t>
            </a:r>
            <a:r>
              <a:rPr lang="en-US" altLang="ja-JP" sz="2800" dirty="0"/>
              <a:t>40</a:t>
            </a:r>
            <a:r>
              <a:rPr lang="ja-JP" altLang="en-US" sz="2800" dirty="0"/>
              <a:t>　　　</a:t>
            </a:r>
            <a:endParaRPr kumimoji="1" lang="en-US" altLang="ja-JP" sz="2800" dirty="0"/>
          </a:p>
        </p:txBody>
      </p:sp>
      <p:sp>
        <p:nvSpPr>
          <p:cNvPr id="3" name="テキスト ボックス 2">
            <a:extLst>
              <a:ext uri="{FF2B5EF4-FFF2-40B4-BE49-F238E27FC236}">
                <a16:creationId xmlns:a16="http://schemas.microsoft.com/office/drawing/2014/main" id="{C9925A11-D5FA-C6FD-A3C3-5FAE570EFBB0}"/>
              </a:ext>
            </a:extLst>
          </p:cNvPr>
          <p:cNvSpPr txBox="1"/>
          <p:nvPr/>
        </p:nvSpPr>
        <p:spPr>
          <a:xfrm>
            <a:off x="2233249" y="4879242"/>
            <a:ext cx="8063799" cy="954107"/>
          </a:xfrm>
          <a:prstGeom prst="rect">
            <a:avLst/>
          </a:prstGeom>
          <a:noFill/>
        </p:spPr>
        <p:txBody>
          <a:bodyPr wrap="square" rtlCol="0">
            <a:spAutoFit/>
          </a:bodyPr>
          <a:lstStyle/>
          <a:p>
            <a:r>
              <a:rPr kumimoji="1" lang="ja-JP" altLang="en-US" sz="2800" dirty="0">
                <a:solidFill>
                  <a:srgbClr val="FF0000"/>
                </a:solidFill>
              </a:rPr>
              <a:t>付随費用（手数料）を独立して処理するため、</a:t>
            </a:r>
            <a:endParaRPr kumimoji="1" lang="en-US" altLang="ja-JP" sz="2800" dirty="0">
              <a:solidFill>
                <a:srgbClr val="FF0000"/>
              </a:solidFill>
            </a:endParaRPr>
          </a:p>
          <a:p>
            <a:r>
              <a:rPr lang="ja-JP" altLang="en-US" sz="2800" dirty="0">
                <a:solidFill>
                  <a:srgbClr val="FF0000"/>
                </a:solidFill>
              </a:rPr>
              <a:t>「支払手数料」を使用する</a:t>
            </a:r>
            <a:endParaRPr kumimoji="1" lang="ja-JP" altLang="en-US" sz="2800" dirty="0">
              <a:solidFill>
                <a:srgbClr val="FF0000"/>
              </a:solidFill>
            </a:endParaRPr>
          </a:p>
        </p:txBody>
      </p:sp>
    </p:spTree>
    <p:extLst>
      <p:ext uri="{BB962C8B-B14F-4D97-AF65-F5344CB8AC3E}">
        <p14:creationId xmlns:p14="http://schemas.microsoft.com/office/powerpoint/2010/main" val="36539084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880904" y="1924867"/>
            <a:ext cx="10530675" cy="1569660"/>
          </a:xfrm>
          <a:prstGeom prst="rect">
            <a:avLst/>
          </a:prstGeom>
          <a:noFill/>
        </p:spPr>
        <p:txBody>
          <a:bodyPr wrap="square" rtlCol="0">
            <a:spAutoFit/>
          </a:bodyPr>
          <a:lstStyle/>
          <a:p>
            <a:r>
              <a:rPr kumimoji="1" lang="ja-JP" altLang="en-US" sz="2400" dirty="0"/>
              <a:t>問</a:t>
            </a:r>
            <a:r>
              <a:rPr kumimoji="1" lang="en-US" altLang="ja-JP" sz="2400" dirty="0"/>
              <a:t>40.</a:t>
            </a:r>
            <a:r>
              <a:rPr kumimoji="1" lang="ja-JP" altLang="en-US" sz="2400" dirty="0"/>
              <a:t>売買目的有価証券として保有しているプリプリ社の株式（帳簿価額</a:t>
            </a:r>
            <a:endParaRPr kumimoji="1" lang="en-US" altLang="ja-JP" sz="2400" dirty="0"/>
          </a:p>
          <a:p>
            <a:r>
              <a:rPr lang="ja-JP" altLang="en-US" sz="2400" dirty="0"/>
              <a:t>　　</a:t>
            </a:r>
            <a:r>
              <a:rPr lang="en-US" altLang="ja-JP" sz="2400" dirty="0"/>
              <a:t>400</a:t>
            </a:r>
            <a:r>
              <a:rPr lang="ja-JP" altLang="en-US" sz="2400" dirty="0"/>
              <a:t>円）を</a:t>
            </a:r>
            <a:r>
              <a:rPr lang="en-US" altLang="ja-JP" sz="2400" dirty="0"/>
              <a:t>440</a:t>
            </a:r>
            <a:r>
              <a:rPr lang="ja-JP" altLang="en-US" sz="2400" dirty="0"/>
              <a:t>円で売却した。売買手数料</a:t>
            </a:r>
            <a:r>
              <a:rPr lang="en-US" altLang="ja-JP" sz="2400" dirty="0"/>
              <a:t> 10</a:t>
            </a:r>
            <a:r>
              <a:rPr lang="ja-JP" altLang="en-US" sz="2400" dirty="0"/>
              <a:t>円を控除した金額</a:t>
            </a:r>
            <a:r>
              <a:rPr lang="en-US" altLang="ja-JP" sz="2400" dirty="0"/>
              <a:t> 430</a:t>
            </a:r>
            <a:r>
              <a:rPr lang="ja-JP" altLang="en-US" sz="2400" dirty="0"/>
              <a:t>円が</a:t>
            </a:r>
            <a:endParaRPr lang="en-US" altLang="ja-JP" sz="2400" dirty="0"/>
          </a:p>
          <a:p>
            <a:r>
              <a:rPr kumimoji="1" lang="ja-JP" altLang="en-US" sz="2400" dirty="0"/>
              <a:t>　　当座預金口座に振り込まれた。売買手数料は有価証券売却益または</a:t>
            </a:r>
            <a:endParaRPr kumimoji="1" lang="en-US" altLang="ja-JP" sz="2400" dirty="0"/>
          </a:p>
          <a:p>
            <a:r>
              <a:rPr lang="ja-JP" altLang="en-US" sz="2400" dirty="0"/>
              <a:t>　　売却損に加減して処理すること。</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276413" y="3494527"/>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358097" y="3494527"/>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2695473" y="4017747"/>
            <a:ext cx="7727181" cy="954107"/>
          </a:xfrm>
          <a:prstGeom prst="rect">
            <a:avLst/>
          </a:prstGeom>
          <a:noFill/>
        </p:spPr>
        <p:txBody>
          <a:bodyPr wrap="square" rtlCol="0">
            <a:spAutoFit/>
          </a:bodyPr>
          <a:lstStyle/>
          <a:p>
            <a:r>
              <a:rPr lang="ja-JP" altLang="en-US" sz="2800" dirty="0"/>
              <a:t>当座預金　</a:t>
            </a:r>
            <a:r>
              <a:rPr lang="en-US" altLang="ja-JP" sz="2800" dirty="0"/>
              <a:t>430</a:t>
            </a:r>
            <a:r>
              <a:rPr lang="ja-JP" altLang="en-US" sz="2800" dirty="0"/>
              <a:t>　</a:t>
            </a:r>
            <a:r>
              <a:rPr lang="en-US" altLang="ja-JP" sz="2800" dirty="0"/>
              <a:t>/</a:t>
            </a:r>
            <a:r>
              <a:rPr lang="ja-JP" altLang="en-US" sz="2800" dirty="0"/>
              <a:t>　売買目的有価証券　</a:t>
            </a:r>
            <a:r>
              <a:rPr lang="en-US" altLang="ja-JP" sz="2800" dirty="0"/>
              <a:t>400</a:t>
            </a:r>
          </a:p>
          <a:p>
            <a:r>
              <a:rPr lang="ja-JP" altLang="en-US" sz="2800" dirty="0"/>
              <a:t>　　　　　　  　　  有価証券売却益　　  </a:t>
            </a:r>
            <a:r>
              <a:rPr lang="en-US" altLang="ja-JP" sz="2800" dirty="0"/>
              <a:t>30</a:t>
            </a:r>
            <a:r>
              <a:rPr lang="ja-JP" altLang="en-US" sz="2800" dirty="0"/>
              <a:t>　　　</a:t>
            </a:r>
            <a:endParaRPr kumimoji="1" lang="en-US" altLang="ja-JP" sz="2800" dirty="0"/>
          </a:p>
        </p:txBody>
      </p:sp>
    </p:spTree>
    <p:extLst>
      <p:ext uri="{BB962C8B-B14F-4D97-AF65-F5344CB8AC3E}">
        <p14:creationId xmlns:p14="http://schemas.microsoft.com/office/powerpoint/2010/main" val="10300296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840711" y="1944964"/>
            <a:ext cx="10530675" cy="1569660"/>
          </a:xfrm>
          <a:prstGeom prst="rect">
            <a:avLst/>
          </a:prstGeom>
          <a:noFill/>
        </p:spPr>
        <p:txBody>
          <a:bodyPr wrap="square" rtlCol="0">
            <a:spAutoFit/>
          </a:bodyPr>
          <a:lstStyle/>
          <a:p>
            <a:r>
              <a:rPr kumimoji="1" lang="ja-JP" altLang="en-US" sz="2400" dirty="0"/>
              <a:t>問</a:t>
            </a:r>
            <a:r>
              <a:rPr kumimoji="1" lang="en-US" altLang="ja-JP" sz="2400" dirty="0"/>
              <a:t>42.</a:t>
            </a:r>
            <a:r>
              <a:rPr lang="ja-JP" altLang="en-US" sz="2400" dirty="0"/>
              <a:t>ダムダムバーガー社の株式</a:t>
            </a:r>
            <a:r>
              <a:rPr lang="en-US" altLang="ja-JP" sz="2400" dirty="0"/>
              <a:t>20</a:t>
            </a:r>
            <a:r>
              <a:rPr lang="ja-JP" altLang="en-US" sz="2400" dirty="0"/>
              <a:t>株（取得価額</a:t>
            </a:r>
            <a:r>
              <a:rPr lang="en-US" altLang="ja-JP" sz="2400" dirty="0"/>
              <a:t>@10</a:t>
            </a:r>
            <a:r>
              <a:rPr lang="ja-JP" altLang="en-US" sz="2400" dirty="0"/>
              <a:t>円）を</a:t>
            </a:r>
            <a:r>
              <a:rPr lang="en-US" altLang="ja-JP" sz="2400" dirty="0"/>
              <a:t>@12</a:t>
            </a:r>
            <a:r>
              <a:rPr lang="ja-JP" altLang="en-US" sz="2400" dirty="0"/>
              <a:t>円で売却し、</a:t>
            </a:r>
            <a:endParaRPr lang="en-US" altLang="ja-JP" sz="2400" dirty="0"/>
          </a:p>
          <a:p>
            <a:r>
              <a:rPr kumimoji="1" lang="ja-JP" altLang="en-US" sz="2400" dirty="0"/>
              <a:t>　　代金は翌月末に受け取ることとした。なお、売却時において、当社は</a:t>
            </a:r>
            <a:endParaRPr lang="en-US" altLang="ja-JP" sz="2400" dirty="0"/>
          </a:p>
          <a:p>
            <a:r>
              <a:rPr kumimoji="1" lang="ja-JP" altLang="en-US" sz="2400" dirty="0"/>
              <a:t>　　ダムダムバーガー社が発行する株式の過半数（</a:t>
            </a:r>
            <a:r>
              <a:rPr kumimoji="1" lang="en-US" altLang="ja-JP" sz="2400" dirty="0"/>
              <a:t>50%</a:t>
            </a:r>
            <a:r>
              <a:rPr kumimoji="1" lang="ja-JP" altLang="en-US" sz="2400" dirty="0"/>
              <a:t>超）を保有している</a:t>
            </a:r>
            <a:endParaRPr kumimoji="1" lang="en-US" altLang="ja-JP" sz="2400" dirty="0"/>
          </a:p>
          <a:p>
            <a:r>
              <a:rPr lang="ja-JP" altLang="en-US" sz="2400" dirty="0"/>
              <a:t>　　ものとする。</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135737" y="3429000"/>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217421" y="3429000"/>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2695474" y="3952220"/>
            <a:ext cx="7727181" cy="954107"/>
          </a:xfrm>
          <a:prstGeom prst="rect">
            <a:avLst/>
          </a:prstGeom>
          <a:noFill/>
        </p:spPr>
        <p:txBody>
          <a:bodyPr wrap="square" rtlCol="0">
            <a:spAutoFit/>
          </a:bodyPr>
          <a:lstStyle/>
          <a:p>
            <a:r>
              <a:rPr lang="ja-JP" altLang="en-US" sz="2800" dirty="0"/>
              <a:t>未収入金　</a:t>
            </a:r>
            <a:r>
              <a:rPr lang="en-US" altLang="ja-JP" sz="2800" dirty="0"/>
              <a:t>240</a:t>
            </a:r>
            <a:r>
              <a:rPr lang="ja-JP" altLang="en-US" sz="2800" dirty="0"/>
              <a:t>　</a:t>
            </a:r>
            <a:r>
              <a:rPr lang="en-US" altLang="ja-JP" sz="2800" dirty="0"/>
              <a:t>/</a:t>
            </a:r>
            <a:r>
              <a:rPr lang="ja-JP" altLang="en-US" sz="2800" dirty="0"/>
              <a:t>　子会社株式　　　　  </a:t>
            </a:r>
            <a:r>
              <a:rPr lang="en-US" altLang="ja-JP" sz="2800" dirty="0"/>
              <a:t>200</a:t>
            </a:r>
          </a:p>
          <a:p>
            <a:r>
              <a:rPr lang="ja-JP" altLang="en-US" sz="2800" dirty="0"/>
              <a:t>　　　　　　  　　  関係会社株式売却益　</a:t>
            </a:r>
            <a:r>
              <a:rPr lang="en-US" altLang="ja-JP" sz="2800" dirty="0"/>
              <a:t>40</a:t>
            </a:r>
            <a:r>
              <a:rPr lang="ja-JP" altLang="en-US" sz="2800" dirty="0"/>
              <a:t>　　　</a:t>
            </a:r>
            <a:endParaRPr kumimoji="1" lang="en-US" altLang="ja-JP" sz="2800" dirty="0"/>
          </a:p>
        </p:txBody>
      </p:sp>
      <p:sp>
        <p:nvSpPr>
          <p:cNvPr id="3" name="テキスト ボックス 2">
            <a:extLst>
              <a:ext uri="{FF2B5EF4-FFF2-40B4-BE49-F238E27FC236}">
                <a16:creationId xmlns:a16="http://schemas.microsoft.com/office/drawing/2014/main" id="{10823C48-8663-5593-F58B-D71FD8DAF58E}"/>
              </a:ext>
            </a:extLst>
          </p:cNvPr>
          <p:cNvSpPr txBox="1"/>
          <p:nvPr/>
        </p:nvSpPr>
        <p:spPr>
          <a:xfrm>
            <a:off x="2185521" y="5018757"/>
            <a:ext cx="8063799" cy="954107"/>
          </a:xfrm>
          <a:prstGeom prst="rect">
            <a:avLst/>
          </a:prstGeom>
          <a:noFill/>
        </p:spPr>
        <p:txBody>
          <a:bodyPr wrap="square" rtlCol="0">
            <a:spAutoFit/>
          </a:bodyPr>
          <a:lstStyle/>
          <a:p>
            <a:r>
              <a:rPr lang="ja-JP" altLang="en-US" sz="2800" dirty="0">
                <a:solidFill>
                  <a:srgbClr val="FF0000"/>
                </a:solidFill>
              </a:rPr>
              <a:t>子会社株式や関連会社株式を売却した場合、</a:t>
            </a:r>
            <a:endParaRPr lang="en-US" altLang="ja-JP" sz="2800" dirty="0">
              <a:solidFill>
                <a:srgbClr val="FF0000"/>
              </a:solidFill>
            </a:endParaRPr>
          </a:p>
          <a:p>
            <a:r>
              <a:rPr kumimoji="1" lang="ja-JP" altLang="en-US" sz="2800" dirty="0">
                <a:solidFill>
                  <a:srgbClr val="FF0000"/>
                </a:solidFill>
              </a:rPr>
              <a:t>「</a:t>
            </a:r>
            <a:r>
              <a:rPr kumimoji="1" lang="ja-JP" altLang="en-US" sz="2800" u="sng" dirty="0">
                <a:solidFill>
                  <a:srgbClr val="FF0000"/>
                </a:solidFill>
              </a:rPr>
              <a:t>関係</a:t>
            </a:r>
            <a:r>
              <a:rPr kumimoji="1" lang="ja-JP" altLang="en-US" sz="2800" dirty="0">
                <a:solidFill>
                  <a:srgbClr val="FF0000"/>
                </a:solidFill>
              </a:rPr>
              <a:t>会社株式売却益、売却損」勘定を使用する</a:t>
            </a:r>
          </a:p>
        </p:txBody>
      </p:sp>
    </p:spTree>
    <p:extLst>
      <p:ext uri="{BB962C8B-B14F-4D97-AF65-F5344CB8AC3E}">
        <p14:creationId xmlns:p14="http://schemas.microsoft.com/office/powerpoint/2010/main" val="19230115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840711" y="1944964"/>
            <a:ext cx="10530675" cy="1200329"/>
          </a:xfrm>
          <a:prstGeom prst="rect">
            <a:avLst/>
          </a:prstGeom>
          <a:noFill/>
        </p:spPr>
        <p:txBody>
          <a:bodyPr wrap="square" rtlCol="0">
            <a:spAutoFit/>
          </a:bodyPr>
          <a:lstStyle/>
          <a:p>
            <a:r>
              <a:rPr kumimoji="1" lang="ja-JP" altLang="en-US" sz="2400" dirty="0"/>
              <a:t>問</a:t>
            </a:r>
            <a:r>
              <a:rPr kumimoji="1" lang="en-US" altLang="ja-JP" sz="2400" dirty="0"/>
              <a:t>43.</a:t>
            </a:r>
            <a:r>
              <a:rPr lang="ja-JP" altLang="en-US" sz="2400" dirty="0"/>
              <a:t>ダムダムバーガー社の株式</a:t>
            </a:r>
            <a:r>
              <a:rPr lang="en-US" altLang="ja-JP" sz="2400" dirty="0"/>
              <a:t>20</a:t>
            </a:r>
            <a:r>
              <a:rPr lang="ja-JP" altLang="en-US" sz="2400" dirty="0"/>
              <a:t>株（取得価額</a:t>
            </a:r>
            <a:r>
              <a:rPr lang="en-US" altLang="ja-JP" sz="2400" dirty="0"/>
              <a:t>@10</a:t>
            </a:r>
            <a:r>
              <a:rPr lang="ja-JP" altLang="en-US" sz="2400" dirty="0"/>
              <a:t>円）を</a:t>
            </a:r>
            <a:r>
              <a:rPr lang="en-US" altLang="ja-JP" sz="2400" dirty="0"/>
              <a:t>@8</a:t>
            </a:r>
            <a:r>
              <a:rPr lang="ja-JP" altLang="en-US" sz="2400" dirty="0"/>
              <a:t>円で売却し、</a:t>
            </a:r>
            <a:endParaRPr lang="en-US" altLang="ja-JP" sz="2400" dirty="0"/>
          </a:p>
          <a:p>
            <a:r>
              <a:rPr kumimoji="1" lang="ja-JP" altLang="en-US" sz="2400" dirty="0"/>
              <a:t>　　代金は翌月末に受け取ることとした。なお、売却時において、当社は</a:t>
            </a:r>
            <a:endParaRPr lang="en-US" altLang="ja-JP" sz="2400" dirty="0"/>
          </a:p>
          <a:p>
            <a:r>
              <a:rPr kumimoji="1" lang="ja-JP" altLang="en-US" sz="2400" dirty="0"/>
              <a:t>　　ダムダムバーガー社が発行する株式の</a:t>
            </a:r>
            <a:r>
              <a:rPr kumimoji="1" lang="en-US" altLang="ja-JP" sz="2400" dirty="0"/>
              <a:t>25%</a:t>
            </a:r>
            <a:r>
              <a:rPr kumimoji="1" lang="ja-JP" altLang="en-US" sz="2400" dirty="0"/>
              <a:t>を保有している</a:t>
            </a:r>
            <a:r>
              <a:rPr lang="ja-JP" altLang="en-US" sz="2400" dirty="0"/>
              <a:t>ものとする。</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959701" y="3189488"/>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7041385" y="3189488"/>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1917980" y="3712708"/>
            <a:ext cx="8201969" cy="954107"/>
          </a:xfrm>
          <a:prstGeom prst="rect">
            <a:avLst/>
          </a:prstGeom>
          <a:noFill/>
        </p:spPr>
        <p:txBody>
          <a:bodyPr wrap="square" rtlCol="0">
            <a:spAutoFit/>
          </a:bodyPr>
          <a:lstStyle/>
          <a:p>
            <a:r>
              <a:rPr lang="ja-JP" altLang="en-US" sz="2800" dirty="0"/>
              <a:t>未収入金　　　　  　</a:t>
            </a:r>
            <a:r>
              <a:rPr lang="en-US" altLang="ja-JP" sz="2800" dirty="0"/>
              <a:t>160</a:t>
            </a:r>
            <a:r>
              <a:rPr lang="ja-JP" altLang="en-US" sz="2800" dirty="0"/>
              <a:t>　</a:t>
            </a:r>
            <a:r>
              <a:rPr lang="en-US" altLang="ja-JP" sz="2800" dirty="0"/>
              <a:t>/</a:t>
            </a:r>
            <a:r>
              <a:rPr lang="ja-JP" altLang="en-US" sz="2800" dirty="0"/>
              <a:t>　関連会社株式　</a:t>
            </a:r>
            <a:r>
              <a:rPr lang="en-US" altLang="ja-JP" sz="2800" dirty="0"/>
              <a:t>200</a:t>
            </a:r>
          </a:p>
          <a:p>
            <a:r>
              <a:rPr lang="ja-JP" altLang="en-US" sz="2800" dirty="0"/>
              <a:t>関係会社株式売却損　</a:t>
            </a:r>
            <a:r>
              <a:rPr lang="en-US" altLang="ja-JP" sz="2800" dirty="0"/>
              <a:t>40</a:t>
            </a:r>
            <a:r>
              <a:rPr lang="ja-JP" altLang="en-US" sz="2800" dirty="0"/>
              <a:t>　　　</a:t>
            </a:r>
            <a:endParaRPr kumimoji="1" lang="en-US" altLang="ja-JP" sz="2800" dirty="0"/>
          </a:p>
        </p:txBody>
      </p:sp>
      <p:sp>
        <p:nvSpPr>
          <p:cNvPr id="3" name="テキスト ボックス 2">
            <a:extLst>
              <a:ext uri="{FF2B5EF4-FFF2-40B4-BE49-F238E27FC236}">
                <a16:creationId xmlns:a16="http://schemas.microsoft.com/office/drawing/2014/main" id="{9ECA290C-CC2D-3C9B-82AE-DB7CED7FA4E0}"/>
              </a:ext>
            </a:extLst>
          </p:cNvPr>
          <p:cNvSpPr txBox="1"/>
          <p:nvPr/>
        </p:nvSpPr>
        <p:spPr>
          <a:xfrm>
            <a:off x="2145328" y="4878080"/>
            <a:ext cx="8063799" cy="954107"/>
          </a:xfrm>
          <a:prstGeom prst="rect">
            <a:avLst/>
          </a:prstGeom>
          <a:noFill/>
        </p:spPr>
        <p:txBody>
          <a:bodyPr wrap="square" rtlCol="0">
            <a:spAutoFit/>
          </a:bodyPr>
          <a:lstStyle/>
          <a:p>
            <a:r>
              <a:rPr lang="ja-JP" altLang="en-US" sz="2800" dirty="0">
                <a:solidFill>
                  <a:srgbClr val="FF0000"/>
                </a:solidFill>
              </a:rPr>
              <a:t>子会社株式や関連会社株式を売却した場合、</a:t>
            </a:r>
            <a:endParaRPr lang="en-US" altLang="ja-JP" sz="2800" dirty="0">
              <a:solidFill>
                <a:srgbClr val="FF0000"/>
              </a:solidFill>
            </a:endParaRPr>
          </a:p>
          <a:p>
            <a:r>
              <a:rPr kumimoji="1" lang="ja-JP" altLang="en-US" sz="2800" dirty="0">
                <a:solidFill>
                  <a:srgbClr val="FF0000"/>
                </a:solidFill>
              </a:rPr>
              <a:t>「</a:t>
            </a:r>
            <a:r>
              <a:rPr kumimoji="1" lang="ja-JP" altLang="en-US" sz="2800" u="sng" dirty="0">
                <a:solidFill>
                  <a:srgbClr val="FF0000"/>
                </a:solidFill>
              </a:rPr>
              <a:t>関係</a:t>
            </a:r>
            <a:r>
              <a:rPr kumimoji="1" lang="ja-JP" altLang="en-US" sz="2800" dirty="0">
                <a:solidFill>
                  <a:srgbClr val="FF0000"/>
                </a:solidFill>
              </a:rPr>
              <a:t>会社株式売却益、売却損」勘定を使用する</a:t>
            </a:r>
          </a:p>
        </p:txBody>
      </p:sp>
    </p:spTree>
    <p:extLst>
      <p:ext uri="{BB962C8B-B14F-4D97-AF65-F5344CB8AC3E}">
        <p14:creationId xmlns:p14="http://schemas.microsoft.com/office/powerpoint/2010/main" val="16035135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830662" y="1424481"/>
            <a:ext cx="10530675" cy="2308324"/>
          </a:xfrm>
          <a:prstGeom prst="rect">
            <a:avLst/>
          </a:prstGeom>
          <a:noFill/>
        </p:spPr>
        <p:txBody>
          <a:bodyPr wrap="square" rtlCol="0">
            <a:spAutoFit/>
          </a:bodyPr>
          <a:lstStyle/>
          <a:p>
            <a:r>
              <a:rPr kumimoji="1" lang="ja-JP" altLang="en-US" sz="2400" dirty="0"/>
              <a:t>問</a:t>
            </a:r>
            <a:r>
              <a:rPr kumimoji="1" lang="en-US" altLang="ja-JP" sz="2400" dirty="0"/>
              <a:t>44.</a:t>
            </a:r>
            <a:r>
              <a:rPr kumimoji="1" lang="ja-JP" altLang="en-US" sz="2400" dirty="0"/>
              <a:t>次の取引の決算整理仕訳を行いなさい。</a:t>
            </a:r>
            <a:endParaRPr kumimoji="1" lang="en-US" altLang="ja-JP" sz="2400" dirty="0"/>
          </a:p>
          <a:p>
            <a:r>
              <a:rPr lang="ja-JP" altLang="en-US" sz="2400" dirty="0"/>
              <a:t>　　当期首に取得した</a:t>
            </a:r>
            <a:r>
              <a:rPr lang="en-US" altLang="ja-JP" sz="2400" dirty="0"/>
              <a:t>2</a:t>
            </a:r>
            <a:r>
              <a:rPr lang="ja-JP" altLang="en-US" sz="2400" dirty="0"/>
              <a:t>年満期の村上商事社の社債（額面総額 </a:t>
            </a:r>
            <a:r>
              <a:rPr lang="en-US" altLang="ja-JP" sz="2400" dirty="0"/>
              <a:t>600</a:t>
            </a:r>
            <a:r>
              <a:rPr lang="ja-JP" altLang="en-US" sz="2400" dirty="0"/>
              <a:t>円、取得</a:t>
            </a:r>
            <a:endParaRPr lang="en-US" altLang="ja-JP" sz="2400" dirty="0"/>
          </a:p>
          <a:p>
            <a:r>
              <a:rPr lang="ja-JP" altLang="en-US" sz="2400" dirty="0"/>
              <a:t>　　原価 </a:t>
            </a:r>
            <a:r>
              <a:rPr lang="en-US" altLang="ja-JP" sz="2400" dirty="0"/>
              <a:t>400</a:t>
            </a:r>
            <a:r>
              <a:rPr lang="ja-JP" altLang="en-US" sz="2400" dirty="0"/>
              <a:t>円、期末時価 </a:t>
            </a:r>
            <a:r>
              <a:rPr lang="en-US" altLang="ja-JP" sz="2400" dirty="0"/>
              <a:t>350</a:t>
            </a:r>
            <a:r>
              <a:rPr lang="ja-JP" altLang="en-US" sz="2400" dirty="0"/>
              <a:t>円）について決算整理を行った。なお、村上</a:t>
            </a:r>
            <a:endParaRPr lang="en-US" altLang="ja-JP" sz="2400" dirty="0"/>
          </a:p>
          <a:p>
            <a:r>
              <a:rPr lang="ja-JP" altLang="en-US" sz="2400" dirty="0"/>
              <a:t>　　商事社の社債はその他有価証券として保有しており、額面総額と取得</a:t>
            </a:r>
            <a:endParaRPr kumimoji="1" lang="en-US" altLang="ja-JP" sz="2400" dirty="0"/>
          </a:p>
          <a:p>
            <a:r>
              <a:rPr lang="ja-JP" altLang="en-US" sz="2400" dirty="0"/>
              <a:t>　　原価の差額は金利調整差額と認められるため、償却原価法を適用した</a:t>
            </a:r>
            <a:endParaRPr lang="en-US" altLang="ja-JP" sz="2400" dirty="0"/>
          </a:p>
          <a:p>
            <a:r>
              <a:rPr lang="ja-JP" altLang="en-US" sz="2400" dirty="0"/>
              <a:t>　　うえで時価評価を行うこと。</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5653037" y="3716873"/>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7734721" y="3716873"/>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1446962" y="4248858"/>
            <a:ext cx="10008157" cy="954107"/>
          </a:xfrm>
          <a:prstGeom prst="rect">
            <a:avLst/>
          </a:prstGeom>
          <a:noFill/>
        </p:spPr>
        <p:txBody>
          <a:bodyPr wrap="square" rtlCol="0">
            <a:spAutoFit/>
          </a:bodyPr>
          <a:lstStyle/>
          <a:p>
            <a:r>
              <a:rPr lang="ja-JP" altLang="en-US" sz="2800" dirty="0"/>
              <a:t>その他有価証券　　　　　　</a:t>
            </a:r>
            <a:r>
              <a:rPr lang="en-US" altLang="ja-JP" sz="2800" dirty="0"/>
              <a:t>100</a:t>
            </a:r>
            <a:r>
              <a:rPr lang="ja-JP" altLang="en-US" sz="2800" dirty="0"/>
              <a:t>　</a:t>
            </a:r>
            <a:r>
              <a:rPr lang="en-US" altLang="ja-JP" sz="2800" dirty="0"/>
              <a:t>/</a:t>
            </a:r>
            <a:r>
              <a:rPr lang="ja-JP" altLang="en-US" sz="2800" dirty="0"/>
              <a:t>　有価証券利息　 </a:t>
            </a:r>
            <a:r>
              <a:rPr lang="en-US" altLang="ja-JP" sz="2800" dirty="0"/>
              <a:t>100</a:t>
            </a:r>
          </a:p>
          <a:p>
            <a:r>
              <a:rPr lang="ja-JP" altLang="en-US" sz="2800" dirty="0"/>
              <a:t>その他有価証券評価差額金　</a:t>
            </a:r>
            <a:r>
              <a:rPr lang="en-US" altLang="ja-JP" sz="2800" dirty="0"/>
              <a:t>150</a:t>
            </a:r>
            <a:r>
              <a:rPr lang="ja-JP" altLang="en-US" sz="2800" dirty="0"/>
              <a:t>　　 その他有価証券  </a:t>
            </a:r>
            <a:r>
              <a:rPr lang="en-US" altLang="ja-JP" sz="2800" dirty="0"/>
              <a:t>150</a:t>
            </a:r>
            <a:r>
              <a:rPr lang="ja-JP" altLang="en-US" sz="2800" dirty="0"/>
              <a:t>　　　</a:t>
            </a:r>
            <a:endParaRPr kumimoji="1" lang="en-US" altLang="ja-JP" sz="2800" dirty="0"/>
          </a:p>
        </p:txBody>
      </p:sp>
    </p:spTree>
    <p:extLst>
      <p:ext uri="{BB962C8B-B14F-4D97-AF65-F5344CB8AC3E}">
        <p14:creationId xmlns:p14="http://schemas.microsoft.com/office/powerpoint/2010/main" val="37557767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373275" y="1926440"/>
            <a:ext cx="10008158" cy="1200329"/>
          </a:xfrm>
          <a:prstGeom prst="rect">
            <a:avLst/>
          </a:prstGeom>
          <a:noFill/>
        </p:spPr>
        <p:txBody>
          <a:bodyPr wrap="square" rtlCol="0">
            <a:spAutoFit/>
          </a:bodyPr>
          <a:lstStyle/>
          <a:p>
            <a:r>
              <a:rPr kumimoji="1" lang="ja-JP" altLang="en-US" sz="2400" dirty="0"/>
              <a:t>問</a:t>
            </a:r>
            <a:r>
              <a:rPr kumimoji="1" lang="en-US" altLang="ja-JP" sz="2400" dirty="0"/>
              <a:t>22.</a:t>
            </a:r>
            <a:r>
              <a:rPr kumimoji="1" lang="ja-JP" altLang="en-US" sz="2400" dirty="0"/>
              <a:t>前期末で耐用年数を経過していた備品（取得原価 </a:t>
            </a:r>
            <a:r>
              <a:rPr kumimoji="1" lang="en-US" altLang="ja-JP" sz="2400" dirty="0"/>
              <a:t>300</a:t>
            </a:r>
            <a:r>
              <a:rPr kumimoji="1" lang="ja-JP" altLang="en-US" sz="2400" dirty="0"/>
              <a:t>円、</a:t>
            </a:r>
            <a:endParaRPr kumimoji="1" lang="en-US" altLang="ja-JP" sz="2400" dirty="0"/>
          </a:p>
          <a:p>
            <a:r>
              <a:rPr lang="ja-JP" altLang="en-US" sz="2400" dirty="0"/>
              <a:t>　　</a:t>
            </a:r>
            <a:r>
              <a:rPr kumimoji="1" lang="ja-JP" altLang="en-US" sz="2400" dirty="0"/>
              <a:t>減価償却累計額 </a:t>
            </a:r>
            <a:r>
              <a:rPr kumimoji="1" lang="en-US" altLang="ja-JP" sz="2400" dirty="0"/>
              <a:t>200</a:t>
            </a:r>
            <a:r>
              <a:rPr kumimoji="1" lang="ja-JP" altLang="en-US" sz="2400" dirty="0"/>
              <a:t>円、間接法で記帳）を本日除却した。</a:t>
            </a:r>
            <a:endParaRPr kumimoji="1" lang="en-US" altLang="ja-JP" sz="2400" dirty="0"/>
          </a:p>
          <a:p>
            <a:r>
              <a:rPr lang="ja-JP" altLang="en-US" sz="2400" dirty="0"/>
              <a:t>　　なお、この備品の処分価値は</a:t>
            </a:r>
            <a:r>
              <a:rPr lang="en-US" altLang="ja-JP" sz="2400" dirty="0"/>
              <a:t>20</a:t>
            </a:r>
            <a:r>
              <a:rPr lang="ja-JP" altLang="en-US" sz="2400" dirty="0"/>
              <a:t>円と見積もられた。</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5311393" y="3311435"/>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7393077" y="3311435"/>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2170444" y="3834655"/>
            <a:ext cx="8088923" cy="1384995"/>
          </a:xfrm>
          <a:prstGeom prst="rect">
            <a:avLst/>
          </a:prstGeom>
          <a:noFill/>
        </p:spPr>
        <p:txBody>
          <a:bodyPr wrap="square" rtlCol="0">
            <a:spAutoFit/>
          </a:bodyPr>
          <a:lstStyle/>
          <a:p>
            <a:r>
              <a:rPr lang="ja-JP" altLang="en-US" sz="2800" dirty="0"/>
              <a:t>備品減価償却累計額</a:t>
            </a:r>
            <a:r>
              <a:rPr kumimoji="1" lang="ja-JP" altLang="en-US" sz="2800" dirty="0"/>
              <a:t>　</a:t>
            </a:r>
            <a:r>
              <a:rPr kumimoji="1" lang="en-US" altLang="ja-JP" sz="2800" dirty="0"/>
              <a:t>200</a:t>
            </a:r>
            <a:r>
              <a:rPr lang="ja-JP" altLang="en-US" sz="2800" dirty="0"/>
              <a:t>　</a:t>
            </a:r>
            <a:r>
              <a:rPr lang="en-US" altLang="ja-JP" sz="2800" dirty="0"/>
              <a:t>/</a:t>
            </a:r>
            <a:r>
              <a:rPr lang="ja-JP" altLang="en-US" sz="2800" dirty="0"/>
              <a:t>　備品　</a:t>
            </a:r>
            <a:r>
              <a:rPr lang="en-US" altLang="ja-JP" sz="2800" dirty="0"/>
              <a:t>300</a:t>
            </a:r>
          </a:p>
          <a:p>
            <a:r>
              <a:rPr kumimoji="1" lang="ja-JP" altLang="en-US" sz="2800" dirty="0"/>
              <a:t>貯蔵品　　　　　　　  </a:t>
            </a:r>
            <a:r>
              <a:rPr kumimoji="1" lang="en-US" altLang="ja-JP" sz="2800" dirty="0"/>
              <a:t>20</a:t>
            </a:r>
          </a:p>
          <a:p>
            <a:r>
              <a:rPr lang="ja-JP" altLang="en-US" sz="2800" dirty="0"/>
              <a:t>固定資産除却損　　　</a:t>
            </a:r>
            <a:r>
              <a:rPr lang="en-US" altLang="ja-JP" sz="2800" dirty="0"/>
              <a:t>  80</a:t>
            </a:r>
            <a:endParaRPr kumimoji="1" lang="ja-JP" altLang="en-US" sz="2800" dirty="0"/>
          </a:p>
        </p:txBody>
      </p:sp>
    </p:spTree>
    <p:extLst>
      <p:ext uri="{BB962C8B-B14F-4D97-AF65-F5344CB8AC3E}">
        <p14:creationId xmlns:p14="http://schemas.microsoft.com/office/powerpoint/2010/main" val="21068205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880904" y="1924867"/>
            <a:ext cx="10530675" cy="1569660"/>
          </a:xfrm>
          <a:prstGeom prst="rect">
            <a:avLst/>
          </a:prstGeom>
          <a:noFill/>
        </p:spPr>
        <p:txBody>
          <a:bodyPr wrap="square" rtlCol="0">
            <a:spAutoFit/>
          </a:bodyPr>
          <a:lstStyle/>
          <a:p>
            <a:r>
              <a:rPr kumimoji="1" lang="ja-JP" altLang="en-US" sz="2400" dirty="0"/>
              <a:t>問</a:t>
            </a:r>
            <a:r>
              <a:rPr kumimoji="1" lang="en-US" altLang="ja-JP" sz="2400" dirty="0"/>
              <a:t>45.</a:t>
            </a:r>
            <a:r>
              <a:rPr kumimoji="1" lang="ja-JP" altLang="en-US" sz="2400" dirty="0"/>
              <a:t>ブラック工業社が発行した社債（額面総額 </a:t>
            </a:r>
            <a:r>
              <a:rPr kumimoji="1" lang="en-US" altLang="ja-JP" sz="2400" dirty="0"/>
              <a:t>500</a:t>
            </a:r>
            <a:r>
              <a:rPr kumimoji="1" lang="ja-JP" altLang="en-US" sz="2400" dirty="0"/>
              <a:t>円）を</a:t>
            </a:r>
            <a:r>
              <a:rPr kumimoji="1" lang="en-US" altLang="ja-JP" sz="2400" dirty="0"/>
              <a:t>400</a:t>
            </a:r>
            <a:r>
              <a:rPr kumimoji="1" lang="ja-JP" altLang="en-US" sz="2400" dirty="0"/>
              <a:t>円で</a:t>
            </a:r>
            <a:endParaRPr kumimoji="1" lang="en-US" altLang="ja-JP" sz="2400" dirty="0"/>
          </a:p>
          <a:p>
            <a:r>
              <a:rPr lang="ja-JP" altLang="en-US" sz="2400" dirty="0"/>
              <a:t>　　</a:t>
            </a:r>
            <a:r>
              <a:rPr kumimoji="1" lang="ja-JP" altLang="en-US" sz="2400" dirty="0"/>
              <a:t>買い入れ、代金は証券会社への手数料</a:t>
            </a:r>
            <a:r>
              <a:rPr lang="en-US" altLang="ja-JP" sz="2400" dirty="0"/>
              <a:t>20</a:t>
            </a:r>
            <a:r>
              <a:rPr lang="ja-JP" altLang="en-US" sz="2400" dirty="0"/>
              <a:t>円及び端数利息</a:t>
            </a:r>
            <a:r>
              <a:rPr lang="en-US" altLang="ja-JP" sz="2400" dirty="0"/>
              <a:t>10</a:t>
            </a:r>
            <a:r>
              <a:rPr lang="ja-JP" altLang="en-US" sz="2400" dirty="0"/>
              <a:t>円と共に</a:t>
            </a:r>
            <a:endParaRPr kumimoji="1" lang="en-US" altLang="ja-JP" sz="2400" dirty="0"/>
          </a:p>
          <a:p>
            <a:r>
              <a:rPr lang="ja-JP" altLang="en-US" sz="2400" dirty="0"/>
              <a:t>　　小切手を振り出して支払った。当社は、この社債を満期日まで保有</a:t>
            </a:r>
            <a:endParaRPr lang="en-US" altLang="ja-JP" sz="2400" dirty="0"/>
          </a:p>
          <a:p>
            <a:r>
              <a:rPr lang="ja-JP" altLang="en-US" sz="2400" dirty="0"/>
              <a:t>　　する予定である。</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879314" y="3263415"/>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960998" y="3263415"/>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1992088" y="3786635"/>
            <a:ext cx="7727181" cy="954107"/>
          </a:xfrm>
          <a:prstGeom prst="rect">
            <a:avLst/>
          </a:prstGeom>
          <a:noFill/>
        </p:spPr>
        <p:txBody>
          <a:bodyPr wrap="square" rtlCol="0">
            <a:spAutoFit/>
          </a:bodyPr>
          <a:lstStyle/>
          <a:p>
            <a:r>
              <a:rPr lang="ja-JP" altLang="en-US" sz="2800" dirty="0"/>
              <a:t>満期保有目的債権　</a:t>
            </a:r>
            <a:r>
              <a:rPr lang="en-US" altLang="ja-JP" sz="2800" dirty="0"/>
              <a:t>420</a:t>
            </a:r>
            <a:r>
              <a:rPr lang="ja-JP" altLang="en-US" sz="2800" dirty="0"/>
              <a:t>　</a:t>
            </a:r>
            <a:r>
              <a:rPr lang="en-US" altLang="ja-JP" sz="2800" dirty="0"/>
              <a:t>/</a:t>
            </a:r>
            <a:r>
              <a:rPr lang="ja-JP" altLang="en-US" sz="2800" dirty="0"/>
              <a:t>　当座預金　</a:t>
            </a:r>
            <a:r>
              <a:rPr lang="en-US" altLang="ja-JP" sz="2800" dirty="0"/>
              <a:t>430</a:t>
            </a:r>
          </a:p>
          <a:p>
            <a:r>
              <a:rPr lang="ja-JP" altLang="en-US" sz="2800" dirty="0"/>
              <a:t>有価証券利息　　　  </a:t>
            </a:r>
            <a:r>
              <a:rPr lang="en-US" altLang="ja-JP" sz="2800" dirty="0"/>
              <a:t>10</a:t>
            </a:r>
            <a:r>
              <a:rPr lang="ja-JP" altLang="en-US" sz="2800" dirty="0"/>
              <a:t>　　　</a:t>
            </a:r>
            <a:endParaRPr kumimoji="1" lang="en-US" altLang="ja-JP" sz="2800" dirty="0"/>
          </a:p>
        </p:txBody>
      </p:sp>
    </p:spTree>
    <p:extLst>
      <p:ext uri="{BB962C8B-B14F-4D97-AF65-F5344CB8AC3E}">
        <p14:creationId xmlns:p14="http://schemas.microsoft.com/office/powerpoint/2010/main" val="237920457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870855" y="2226317"/>
            <a:ext cx="10530675" cy="1569660"/>
          </a:xfrm>
          <a:prstGeom prst="rect">
            <a:avLst/>
          </a:prstGeom>
          <a:noFill/>
        </p:spPr>
        <p:txBody>
          <a:bodyPr wrap="square" rtlCol="0">
            <a:spAutoFit/>
          </a:bodyPr>
          <a:lstStyle/>
          <a:p>
            <a:r>
              <a:rPr kumimoji="1" lang="ja-JP" altLang="en-US" sz="2400" dirty="0"/>
              <a:t>問</a:t>
            </a:r>
            <a:r>
              <a:rPr kumimoji="1" lang="en-US" altLang="ja-JP" sz="2400" dirty="0"/>
              <a:t>46.</a:t>
            </a:r>
            <a:r>
              <a:rPr kumimoji="1" lang="ja-JP" altLang="en-US" sz="2400" dirty="0"/>
              <a:t>ゴリアテ社の社債（額面総額 </a:t>
            </a:r>
            <a:r>
              <a:rPr kumimoji="1" lang="en-US" altLang="ja-JP" sz="2400" dirty="0"/>
              <a:t>500</a:t>
            </a:r>
            <a:r>
              <a:rPr kumimoji="1" lang="ja-JP" altLang="en-US" sz="2400" dirty="0"/>
              <a:t>円）を額面</a:t>
            </a:r>
            <a:r>
              <a:rPr kumimoji="1" lang="en-US" altLang="ja-JP" sz="2400" dirty="0"/>
              <a:t>100</a:t>
            </a:r>
            <a:r>
              <a:rPr kumimoji="1" lang="ja-JP" altLang="en-US" sz="2400" dirty="0"/>
              <a:t>円につき</a:t>
            </a:r>
            <a:r>
              <a:rPr kumimoji="1" lang="en-US" altLang="ja-JP" sz="2400" dirty="0"/>
              <a:t>90</a:t>
            </a:r>
            <a:r>
              <a:rPr kumimoji="1" lang="ja-JP" altLang="en-US" sz="2400" dirty="0"/>
              <a:t>円で買い</a:t>
            </a:r>
            <a:endParaRPr kumimoji="1" lang="en-US" altLang="ja-JP" sz="2400" dirty="0"/>
          </a:p>
          <a:p>
            <a:r>
              <a:rPr lang="ja-JP" altLang="en-US" sz="2400" dirty="0"/>
              <a:t>　　</a:t>
            </a:r>
            <a:r>
              <a:rPr kumimoji="1" lang="ja-JP" altLang="en-US" sz="2400" dirty="0"/>
              <a:t>入れ、代金は証券会社への手数料</a:t>
            </a:r>
            <a:r>
              <a:rPr lang="en-US" altLang="ja-JP" sz="2400" dirty="0"/>
              <a:t>5</a:t>
            </a:r>
            <a:r>
              <a:rPr kumimoji="1" lang="en-US" altLang="ja-JP" sz="2400" dirty="0"/>
              <a:t>0</a:t>
            </a:r>
            <a:r>
              <a:rPr kumimoji="1" lang="ja-JP" altLang="en-US" sz="2400" dirty="0"/>
              <a:t>円</a:t>
            </a:r>
            <a:r>
              <a:rPr lang="ja-JP" altLang="en-US" sz="2400" dirty="0"/>
              <a:t>及び端数利息</a:t>
            </a:r>
            <a:r>
              <a:rPr lang="en-US" altLang="ja-JP" sz="2400" dirty="0"/>
              <a:t>10</a:t>
            </a:r>
            <a:r>
              <a:rPr lang="ja-JP" altLang="en-US" sz="2400" dirty="0"/>
              <a:t>円と共に小切手</a:t>
            </a:r>
            <a:endParaRPr lang="en-US" altLang="ja-JP" sz="2400" dirty="0"/>
          </a:p>
          <a:p>
            <a:r>
              <a:rPr lang="ja-JP" altLang="en-US" sz="2400" dirty="0"/>
              <a:t>　　を振り出して支払った。ゴリアテ社の社債の保有目的は、売買目的</a:t>
            </a:r>
            <a:endParaRPr lang="en-US" altLang="ja-JP" sz="2400" dirty="0"/>
          </a:p>
          <a:p>
            <a:r>
              <a:rPr lang="ja-JP" altLang="en-US" sz="2400" dirty="0"/>
              <a:t>　　でも満期保有目的でもない。</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919507" y="3795977"/>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7001191" y="3795977"/>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2544747" y="4319197"/>
            <a:ext cx="7727181" cy="954107"/>
          </a:xfrm>
          <a:prstGeom prst="rect">
            <a:avLst/>
          </a:prstGeom>
          <a:noFill/>
        </p:spPr>
        <p:txBody>
          <a:bodyPr wrap="square" rtlCol="0">
            <a:spAutoFit/>
          </a:bodyPr>
          <a:lstStyle/>
          <a:p>
            <a:r>
              <a:rPr lang="ja-JP" altLang="en-US" sz="2800" dirty="0"/>
              <a:t>その他有価証券　</a:t>
            </a:r>
            <a:r>
              <a:rPr lang="en-US" altLang="ja-JP" sz="2800" dirty="0"/>
              <a:t>500</a:t>
            </a:r>
            <a:r>
              <a:rPr lang="ja-JP" altLang="en-US" sz="2800" dirty="0"/>
              <a:t>　</a:t>
            </a:r>
            <a:r>
              <a:rPr lang="en-US" altLang="ja-JP" sz="2800" dirty="0"/>
              <a:t>/</a:t>
            </a:r>
            <a:r>
              <a:rPr lang="ja-JP" altLang="en-US" sz="2800" dirty="0"/>
              <a:t>　当座預金　</a:t>
            </a:r>
            <a:r>
              <a:rPr lang="en-US" altLang="ja-JP" sz="2800" dirty="0"/>
              <a:t>510</a:t>
            </a:r>
          </a:p>
          <a:p>
            <a:r>
              <a:rPr lang="ja-JP" altLang="en-US" sz="2800" dirty="0"/>
              <a:t>有価証券利息　  　</a:t>
            </a:r>
            <a:r>
              <a:rPr lang="en-US" altLang="ja-JP" sz="2800" dirty="0"/>
              <a:t>10</a:t>
            </a:r>
            <a:r>
              <a:rPr lang="ja-JP" altLang="en-US" sz="2800" dirty="0"/>
              <a:t>　　　</a:t>
            </a:r>
            <a:endParaRPr kumimoji="1" lang="en-US" altLang="ja-JP" sz="2800" dirty="0"/>
          </a:p>
        </p:txBody>
      </p:sp>
    </p:spTree>
    <p:extLst>
      <p:ext uri="{BB962C8B-B14F-4D97-AF65-F5344CB8AC3E}">
        <p14:creationId xmlns:p14="http://schemas.microsoft.com/office/powerpoint/2010/main" val="124628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830662" y="1985156"/>
            <a:ext cx="10530675" cy="1569660"/>
          </a:xfrm>
          <a:prstGeom prst="rect">
            <a:avLst/>
          </a:prstGeom>
          <a:noFill/>
        </p:spPr>
        <p:txBody>
          <a:bodyPr wrap="square" rtlCol="0">
            <a:spAutoFit/>
          </a:bodyPr>
          <a:lstStyle/>
          <a:p>
            <a:r>
              <a:rPr kumimoji="1" lang="ja-JP" altLang="en-US" sz="2400" dirty="0"/>
              <a:t>問</a:t>
            </a:r>
            <a:r>
              <a:rPr kumimoji="1" lang="en-US" altLang="ja-JP" sz="2400" dirty="0"/>
              <a:t>47.</a:t>
            </a:r>
            <a:r>
              <a:rPr lang="ja-JP" altLang="en-US" sz="2400" dirty="0"/>
              <a:t>手元にある額面総額</a:t>
            </a:r>
            <a:r>
              <a:rPr lang="en-US" altLang="ja-JP" sz="2400" dirty="0"/>
              <a:t>400</a:t>
            </a:r>
            <a:r>
              <a:rPr lang="ja-JP" altLang="en-US" sz="2400" dirty="0"/>
              <a:t>円の社債を、額面</a:t>
            </a:r>
            <a:r>
              <a:rPr lang="en-US" altLang="ja-JP" sz="2400" dirty="0"/>
              <a:t>100</a:t>
            </a:r>
            <a:r>
              <a:rPr lang="ja-JP" altLang="en-US" sz="2400" dirty="0"/>
              <a:t>円につき</a:t>
            </a:r>
            <a:r>
              <a:rPr lang="en-US" altLang="ja-JP" sz="2400" dirty="0"/>
              <a:t>90</a:t>
            </a:r>
            <a:r>
              <a:rPr lang="ja-JP" altLang="en-US" sz="2400" dirty="0"/>
              <a:t>円の裸相場で</a:t>
            </a:r>
            <a:endParaRPr kumimoji="1" lang="en-US" altLang="ja-JP" sz="2400" dirty="0"/>
          </a:p>
          <a:p>
            <a:r>
              <a:rPr lang="ja-JP" altLang="en-US" sz="2400" dirty="0"/>
              <a:t>　　売却し、売却代金は端数利息</a:t>
            </a:r>
            <a:r>
              <a:rPr lang="en-US" altLang="ja-JP" sz="2400" dirty="0"/>
              <a:t>40</a:t>
            </a:r>
            <a:r>
              <a:rPr lang="ja-JP" altLang="en-US" sz="2400" dirty="0"/>
              <a:t>円と共に受け取り、直ちに当座預金と</a:t>
            </a:r>
            <a:endParaRPr lang="en-US" altLang="ja-JP" sz="2400" dirty="0"/>
          </a:p>
          <a:p>
            <a:r>
              <a:rPr lang="ja-JP" altLang="en-US" sz="2400" dirty="0"/>
              <a:t>　　した。なお、この社債は売買目的の有価証券として当期に</a:t>
            </a:r>
            <a:r>
              <a:rPr lang="en-US" altLang="ja-JP" sz="2400" dirty="0"/>
              <a:t>320</a:t>
            </a:r>
            <a:r>
              <a:rPr lang="ja-JP" altLang="en-US" sz="2400" dirty="0"/>
              <a:t>円で</a:t>
            </a:r>
            <a:endParaRPr lang="en-US" altLang="ja-JP" sz="2400" dirty="0"/>
          </a:p>
          <a:p>
            <a:r>
              <a:rPr lang="ja-JP" altLang="en-US" sz="2400" dirty="0"/>
              <a:t>　　買い入れた他社発行の社債である。</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3974123" y="3554816"/>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055807" y="3554816"/>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2504554" y="4078036"/>
            <a:ext cx="7727181" cy="1384995"/>
          </a:xfrm>
          <a:prstGeom prst="rect">
            <a:avLst/>
          </a:prstGeom>
          <a:noFill/>
        </p:spPr>
        <p:txBody>
          <a:bodyPr wrap="square" rtlCol="0">
            <a:spAutoFit/>
          </a:bodyPr>
          <a:lstStyle/>
          <a:p>
            <a:r>
              <a:rPr lang="ja-JP" altLang="en-US" sz="2800" dirty="0"/>
              <a:t>当座預金　</a:t>
            </a:r>
            <a:r>
              <a:rPr lang="en-US" altLang="ja-JP" sz="2800" dirty="0"/>
              <a:t>400</a:t>
            </a:r>
            <a:r>
              <a:rPr lang="ja-JP" altLang="en-US" sz="2800" dirty="0"/>
              <a:t>　</a:t>
            </a:r>
            <a:r>
              <a:rPr lang="en-US" altLang="ja-JP" sz="2800" dirty="0"/>
              <a:t>/</a:t>
            </a:r>
            <a:r>
              <a:rPr lang="ja-JP" altLang="en-US" sz="2800" dirty="0"/>
              <a:t>　売買目的有価証券　</a:t>
            </a:r>
            <a:r>
              <a:rPr lang="en-US" altLang="ja-JP" sz="2800" dirty="0"/>
              <a:t>320</a:t>
            </a:r>
          </a:p>
          <a:p>
            <a:r>
              <a:rPr lang="ja-JP" altLang="en-US" sz="2800" dirty="0"/>
              <a:t>　　　　　　　　　 有価証券利息　　　  </a:t>
            </a:r>
            <a:r>
              <a:rPr lang="en-US" altLang="ja-JP" sz="2800" dirty="0"/>
              <a:t>40</a:t>
            </a:r>
          </a:p>
          <a:p>
            <a:r>
              <a:rPr lang="ja-JP" altLang="en-US" sz="2800" dirty="0"/>
              <a:t>　　　　　　　　　 有価証券売却益　　  </a:t>
            </a:r>
            <a:r>
              <a:rPr lang="en-US" altLang="ja-JP" sz="2800" dirty="0"/>
              <a:t>40</a:t>
            </a:r>
          </a:p>
        </p:txBody>
      </p:sp>
    </p:spTree>
    <p:extLst>
      <p:ext uri="{BB962C8B-B14F-4D97-AF65-F5344CB8AC3E}">
        <p14:creationId xmlns:p14="http://schemas.microsoft.com/office/powerpoint/2010/main" val="13140072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750275" y="1380843"/>
            <a:ext cx="10530675" cy="2677656"/>
          </a:xfrm>
          <a:prstGeom prst="rect">
            <a:avLst/>
          </a:prstGeom>
          <a:noFill/>
        </p:spPr>
        <p:txBody>
          <a:bodyPr wrap="square" rtlCol="0">
            <a:spAutoFit/>
          </a:bodyPr>
          <a:lstStyle/>
          <a:p>
            <a:r>
              <a:rPr kumimoji="1" lang="ja-JP" altLang="en-US" sz="2400" dirty="0"/>
              <a:t>問</a:t>
            </a:r>
            <a:r>
              <a:rPr lang="en-US" altLang="ja-JP" sz="2400" dirty="0"/>
              <a:t>51</a:t>
            </a:r>
            <a:r>
              <a:rPr kumimoji="1" lang="en-US" altLang="ja-JP" sz="2400" dirty="0"/>
              <a:t>.</a:t>
            </a:r>
            <a:r>
              <a:rPr kumimoji="1" lang="ja-JP" altLang="en-US" sz="2400" dirty="0"/>
              <a:t>次の取引の決算整理仕訳を行いなさい。決算日は</a:t>
            </a:r>
            <a:r>
              <a:rPr kumimoji="1" lang="en-US" altLang="ja-JP" sz="2400" dirty="0"/>
              <a:t>3</a:t>
            </a:r>
            <a:r>
              <a:rPr kumimoji="1" lang="ja-JP" altLang="en-US" sz="2400" dirty="0"/>
              <a:t>月</a:t>
            </a:r>
            <a:r>
              <a:rPr kumimoji="1" lang="en-US" altLang="ja-JP" sz="2400" dirty="0"/>
              <a:t>31</a:t>
            </a:r>
            <a:r>
              <a:rPr kumimoji="1" lang="ja-JP" altLang="en-US" sz="2400" dirty="0"/>
              <a:t>日である。</a:t>
            </a:r>
            <a:endParaRPr kumimoji="1" lang="en-US" altLang="ja-JP" sz="2400" dirty="0"/>
          </a:p>
          <a:p>
            <a:r>
              <a:rPr lang="ja-JP" altLang="en-US" sz="2400" dirty="0"/>
              <a:t>　　カッポレ社株式（売買目的で保有）</a:t>
            </a:r>
            <a:endParaRPr lang="en-US" altLang="ja-JP" sz="2400" dirty="0"/>
          </a:p>
          <a:p>
            <a:r>
              <a:rPr lang="ja-JP" altLang="en-US" sz="2400" dirty="0"/>
              <a:t>　　　取得価額　</a:t>
            </a:r>
            <a:r>
              <a:rPr lang="en-US" altLang="ja-JP" sz="2400" dirty="0"/>
              <a:t>200</a:t>
            </a:r>
            <a:r>
              <a:rPr lang="ja-JP" altLang="en-US" sz="2400" dirty="0"/>
              <a:t>円</a:t>
            </a:r>
            <a:endParaRPr lang="en-US" altLang="ja-JP" sz="2400" dirty="0"/>
          </a:p>
          <a:p>
            <a:r>
              <a:rPr lang="ja-JP" altLang="en-US" sz="2400" dirty="0"/>
              <a:t>　　　時価　　　</a:t>
            </a:r>
            <a:r>
              <a:rPr lang="en-US" altLang="ja-JP" sz="2400" dirty="0"/>
              <a:t>250</a:t>
            </a:r>
            <a:r>
              <a:rPr lang="ja-JP" altLang="en-US" sz="2400" dirty="0"/>
              <a:t>円</a:t>
            </a:r>
            <a:endParaRPr lang="en-US" altLang="ja-JP" sz="2400" dirty="0"/>
          </a:p>
          <a:p>
            <a:r>
              <a:rPr lang="ja-JP" altLang="en-US" sz="2400" dirty="0"/>
              <a:t>　　なお、カッポレ社株式は</a:t>
            </a:r>
            <a:r>
              <a:rPr lang="en-US" altLang="ja-JP" sz="2400" dirty="0"/>
              <a:t>3</a:t>
            </a:r>
            <a:r>
              <a:rPr lang="ja-JP" altLang="en-US" sz="2400" dirty="0"/>
              <a:t>月末までに配当権落ちしており、来期に受け</a:t>
            </a:r>
            <a:endParaRPr lang="en-US" altLang="ja-JP" sz="2400" dirty="0"/>
          </a:p>
          <a:p>
            <a:r>
              <a:rPr lang="ja-JP" altLang="en-US" sz="2400" dirty="0"/>
              <a:t>　　取ることが予想される配当金は</a:t>
            </a:r>
            <a:r>
              <a:rPr lang="en-US" altLang="ja-JP" sz="2400" dirty="0"/>
              <a:t>30</a:t>
            </a:r>
            <a:r>
              <a:rPr lang="ja-JP" altLang="en-US" sz="2400" dirty="0"/>
              <a:t>円であり、当期に未収配当金に計上</a:t>
            </a:r>
            <a:endParaRPr lang="en-US" altLang="ja-JP" sz="2400" dirty="0"/>
          </a:p>
          <a:p>
            <a:r>
              <a:rPr lang="ja-JP" altLang="en-US" sz="2400" dirty="0"/>
              <a:t>　　する。</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516733" y="3946701"/>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598417" y="3946701"/>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1868993" y="4469921"/>
            <a:ext cx="8219552" cy="954107"/>
          </a:xfrm>
          <a:prstGeom prst="rect">
            <a:avLst/>
          </a:prstGeom>
          <a:noFill/>
        </p:spPr>
        <p:txBody>
          <a:bodyPr wrap="square" rtlCol="0">
            <a:spAutoFit/>
          </a:bodyPr>
          <a:lstStyle/>
          <a:p>
            <a:r>
              <a:rPr lang="ja-JP" altLang="en-US" sz="2800" dirty="0"/>
              <a:t>売買目的有価証券　</a:t>
            </a:r>
            <a:r>
              <a:rPr lang="en-US" altLang="ja-JP" sz="2800" dirty="0"/>
              <a:t>50</a:t>
            </a:r>
            <a:r>
              <a:rPr lang="ja-JP" altLang="en-US" sz="2800" dirty="0"/>
              <a:t>　</a:t>
            </a:r>
            <a:r>
              <a:rPr lang="en-US" altLang="ja-JP" sz="2800" dirty="0"/>
              <a:t>/</a:t>
            </a:r>
            <a:r>
              <a:rPr lang="ja-JP" altLang="en-US" sz="2800" dirty="0"/>
              <a:t>　有価証券評価益　</a:t>
            </a:r>
            <a:r>
              <a:rPr lang="en-US" altLang="ja-JP" sz="2800" dirty="0"/>
              <a:t>50</a:t>
            </a:r>
          </a:p>
          <a:p>
            <a:r>
              <a:rPr lang="ja-JP" altLang="en-US" sz="2800" dirty="0"/>
              <a:t>未収配当金　　　　</a:t>
            </a:r>
            <a:r>
              <a:rPr lang="en-US" altLang="ja-JP" sz="2800" dirty="0"/>
              <a:t>30</a:t>
            </a:r>
            <a:r>
              <a:rPr lang="ja-JP" altLang="en-US" sz="2800" dirty="0"/>
              <a:t>　　  受取配当金　　   </a:t>
            </a:r>
            <a:r>
              <a:rPr lang="en-US" altLang="ja-JP" sz="2800" dirty="0"/>
              <a:t>30</a:t>
            </a:r>
          </a:p>
        </p:txBody>
      </p:sp>
    </p:spTree>
    <p:extLst>
      <p:ext uri="{BB962C8B-B14F-4D97-AF65-F5344CB8AC3E}">
        <p14:creationId xmlns:p14="http://schemas.microsoft.com/office/powerpoint/2010/main" val="364916336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713431" y="2311134"/>
            <a:ext cx="10530675" cy="1200329"/>
          </a:xfrm>
          <a:prstGeom prst="rect">
            <a:avLst/>
          </a:prstGeom>
          <a:noFill/>
        </p:spPr>
        <p:txBody>
          <a:bodyPr wrap="square" rtlCol="0">
            <a:spAutoFit/>
          </a:bodyPr>
          <a:lstStyle/>
          <a:p>
            <a:r>
              <a:rPr kumimoji="1" lang="ja-JP" altLang="en-US" sz="2400" dirty="0"/>
              <a:t>問</a:t>
            </a:r>
            <a:r>
              <a:rPr lang="en-US" altLang="ja-JP" sz="2400" dirty="0"/>
              <a:t>54</a:t>
            </a:r>
            <a:r>
              <a:rPr kumimoji="1" lang="en-US" altLang="ja-JP" sz="2400" dirty="0"/>
              <a:t>.</a:t>
            </a:r>
            <a:r>
              <a:rPr kumimoji="1" lang="ja-JP" altLang="en-US" sz="2400" dirty="0"/>
              <a:t>本日（</a:t>
            </a:r>
            <a:r>
              <a:rPr kumimoji="1" lang="en-US" altLang="ja-JP" sz="2400" dirty="0"/>
              <a:t>4</a:t>
            </a:r>
            <a:r>
              <a:rPr kumimoji="1" lang="ja-JP" altLang="en-US" sz="2400" dirty="0"/>
              <a:t>月</a:t>
            </a:r>
            <a:r>
              <a:rPr kumimoji="1" lang="en-US" altLang="ja-JP" sz="2400" dirty="0"/>
              <a:t>1</a:t>
            </a:r>
            <a:r>
              <a:rPr kumimoji="1" lang="ja-JP" altLang="en-US" sz="2400" dirty="0"/>
              <a:t>日）に発行された国債（額面総額 </a:t>
            </a:r>
            <a:r>
              <a:rPr kumimoji="1" lang="en-US" altLang="ja-JP" sz="2400" dirty="0"/>
              <a:t>400</a:t>
            </a:r>
            <a:r>
              <a:rPr kumimoji="1" lang="ja-JP" altLang="en-US" sz="2400" dirty="0"/>
              <a:t>円、満期日 </a:t>
            </a:r>
            <a:r>
              <a:rPr kumimoji="1" lang="en-US" altLang="ja-JP" sz="2400" dirty="0"/>
              <a:t>4</a:t>
            </a:r>
            <a:r>
              <a:rPr kumimoji="1" lang="ja-JP" altLang="en-US" sz="2400" dirty="0"/>
              <a:t>年後）</a:t>
            </a:r>
            <a:endParaRPr kumimoji="1" lang="en-US" altLang="ja-JP" sz="2400" dirty="0"/>
          </a:p>
          <a:p>
            <a:r>
              <a:rPr lang="ja-JP" altLang="en-US" sz="2400" dirty="0"/>
              <a:t>　　を</a:t>
            </a:r>
            <a:r>
              <a:rPr lang="en-US" altLang="ja-JP" sz="2400" dirty="0"/>
              <a:t>400</a:t>
            </a:r>
            <a:r>
              <a:rPr lang="ja-JP" altLang="en-US" sz="2400" dirty="0"/>
              <a:t>円で取得し、代金は翌月末に支払うこととした。国債は売買目的</a:t>
            </a:r>
            <a:endParaRPr lang="en-US" altLang="ja-JP" sz="2400" dirty="0"/>
          </a:p>
          <a:p>
            <a:r>
              <a:rPr kumimoji="1" lang="ja-JP" altLang="en-US" sz="2400" dirty="0"/>
              <a:t>　　ではなく、満期まで保有するために取得したものでもない。</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506685" y="3511463"/>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588369" y="3511463"/>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2391508" y="3990441"/>
            <a:ext cx="7656844" cy="523220"/>
          </a:xfrm>
          <a:prstGeom prst="rect">
            <a:avLst/>
          </a:prstGeom>
          <a:noFill/>
        </p:spPr>
        <p:txBody>
          <a:bodyPr wrap="square" rtlCol="0">
            <a:spAutoFit/>
          </a:bodyPr>
          <a:lstStyle/>
          <a:p>
            <a:r>
              <a:rPr lang="ja-JP" altLang="en-US" sz="2800" dirty="0"/>
              <a:t>投資有価証券　</a:t>
            </a:r>
            <a:r>
              <a:rPr lang="en-US" altLang="ja-JP" sz="2800" dirty="0"/>
              <a:t>400</a:t>
            </a:r>
            <a:r>
              <a:rPr lang="ja-JP" altLang="en-US" sz="2800" dirty="0"/>
              <a:t>　</a:t>
            </a:r>
            <a:r>
              <a:rPr lang="en-US" altLang="ja-JP" sz="2800" dirty="0"/>
              <a:t>/</a:t>
            </a:r>
            <a:r>
              <a:rPr lang="ja-JP" altLang="en-US" sz="2800" dirty="0"/>
              <a:t>　未払金　</a:t>
            </a:r>
            <a:r>
              <a:rPr lang="en-US" altLang="ja-JP" sz="2800" dirty="0"/>
              <a:t>400</a:t>
            </a:r>
          </a:p>
        </p:txBody>
      </p:sp>
    </p:spTree>
    <p:extLst>
      <p:ext uri="{BB962C8B-B14F-4D97-AF65-F5344CB8AC3E}">
        <p14:creationId xmlns:p14="http://schemas.microsoft.com/office/powerpoint/2010/main" val="36729895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713431" y="2180506"/>
            <a:ext cx="10530675" cy="1200329"/>
          </a:xfrm>
          <a:prstGeom prst="rect">
            <a:avLst/>
          </a:prstGeom>
          <a:noFill/>
        </p:spPr>
        <p:txBody>
          <a:bodyPr wrap="square" rtlCol="0">
            <a:spAutoFit/>
          </a:bodyPr>
          <a:lstStyle/>
          <a:p>
            <a:r>
              <a:rPr kumimoji="1" lang="ja-JP" altLang="en-US" sz="2400" dirty="0"/>
              <a:t>問</a:t>
            </a:r>
            <a:r>
              <a:rPr lang="en-US" altLang="ja-JP" sz="2400" dirty="0"/>
              <a:t>55</a:t>
            </a:r>
            <a:r>
              <a:rPr kumimoji="1" lang="en-US" altLang="ja-JP" sz="2400" dirty="0"/>
              <a:t>.</a:t>
            </a:r>
            <a:r>
              <a:rPr lang="ja-JP" altLang="en-US" sz="2400" dirty="0"/>
              <a:t>国債</a:t>
            </a:r>
            <a:r>
              <a:rPr kumimoji="1" lang="ja-JP" altLang="en-US" sz="2400" dirty="0"/>
              <a:t>（額面総額 </a:t>
            </a:r>
            <a:r>
              <a:rPr kumimoji="1" lang="en-US" altLang="ja-JP" sz="2400" dirty="0"/>
              <a:t>400</a:t>
            </a:r>
            <a:r>
              <a:rPr kumimoji="1" lang="ja-JP" altLang="en-US" sz="2400" dirty="0"/>
              <a:t>円、償還日までの残余期間は六か月）を</a:t>
            </a:r>
            <a:r>
              <a:rPr lang="en-US" altLang="ja-JP" sz="2400" dirty="0"/>
              <a:t>400</a:t>
            </a:r>
            <a:r>
              <a:rPr lang="ja-JP" altLang="en-US" sz="2400" dirty="0"/>
              <a:t>円で</a:t>
            </a:r>
            <a:endParaRPr lang="en-US" altLang="ja-JP" sz="2400" dirty="0"/>
          </a:p>
          <a:p>
            <a:r>
              <a:rPr kumimoji="1" lang="ja-JP" altLang="en-US" sz="2400" dirty="0"/>
              <a:t>　　取得し、代金は翌月末に支払うこととした。</a:t>
            </a:r>
            <a:r>
              <a:rPr lang="ja-JP" altLang="en-US" sz="2400" dirty="0"/>
              <a:t>国債は売買目的</a:t>
            </a:r>
            <a:r>
              <a:rPr kumimoji="1" lang="ja-JP" altLang="en-US" sz="2400" dirty="0"/>
              <a:t>ではなく、</a:t>
            </a:r>
            <a:endParaRPr kumimoji="1" lang="en-US" altLang="ja-JP" sz="2400" dirty="0"/>
          </a:p>
          <a:p>
            <a:r>
              <a:rPr lang="ja-JP" altLang="en-US" sz="2400" dirty="0"/>
              <a:t>　　</a:t>
            </a:r>
            <a:r>
              <a:rPr kumimoji="1" lang="ja-JP" altLang="en-US" sz="2400" dirty="0"/>
              <a:t>満期まで保有するために取得したものである。</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506685" y="3380835"/>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588369" y="3380835"/>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3074796" y="3819619"/>
            <a:ext cx="7656844" cy="523220"/>
          </a:xfrm>
          <a:prstGeom prst="rect">
            <a:avLst/>
          </a:prstGeom>
          <a:noFill/>
        </p:spPr>
        <p:txBody>
          <a:bodyPr wrap="square" rtlCol="0">
            <a:spAutoFit/>
          </a:bodyPr>
          <a:lstStyle/>
          <a:p>
            <a:r>
              <a:rPr lang="ja-JP" altLang="en-US" sz="2800" dirty="0"/>
              <a:t>有価証券　</a:t>
            </a:r>
            <a:r>
              <a:rPr lang="en-US" altLang="ja-JP" sz="2800" dirty="0"/>
              <a:t>400</a:t>
            </a:r>
            <a:r>
              <a:rPr lang="ja-JP" altLang="en-US" sz="2800" dirty="0"/>
              <a:t>　</a:t>
            </a:r>
            <a:r>
              <a:rPr lang="en-US" altLang="ja-JP" sz="2800" dirty="0"/>
              <a:t>/</a:t>
            </a:r>
            <a:r>
              <a:rPr lang="ja-JP" altLang="en-US" sz="2800" dirty="0"/>
              <a:t>　未払金　</a:t>
            </a:r>
            <a:r>
              <a:rPr lang="en-US" altLang="ja-JP" sz="2800" dirty="0"/>
              <a:t>400</a:t>
            </a:r>
          </a:p>
        </p:txBody>
      </p:sp>
      <p:sp>
        <p:nvSpPr>
          <p:cNvPr id="3" name="テキスト ボックス 2">
            <a:extLst>
              <a:ext uri="{FF2B5EF4-FFF2-40B4-BE49-F238E27FC236}">
                <a16:creationId xmlns:a16="http://schemas.microsoft.com/office/drawing/2014/main" id="{F392DCE9-F955-B887-69CC-4D70244F81B2}"/>
              </a:ext>
            </a:extLst>
          </p:cNvPr>
          <p:cNvSpPr txBox="1"/>
          <p:nvPr/>
        </p:nvSpPr>
        <p:spPr>
          <a:xfrm>
            <a:off x="2145328" y="4747452"/>
            <a:ext cx="8063799" cy="954107"/>
          </a:xfrm>
          <a:prstGeom prst="rect">
            <a:avLst/>
          </a:prstGeom>
          <a:noFill/>
        </p:spPr>
        <p:txBody>
          <a:bodyPr wrap="square" rtlCol="0">
            <a:spAutoFit/>
          </a:bodyPr>
          <a:lstStyle/>
          <a:p>
            <a:r>
              <a:rPr lang="ja-JP" altLang="en-US" sz="2800" dirty="0">
                <a:solidFill>
                  <a:srgbClr val="FF0000"/>
                </a:solidFill>
              </a:rPr>
              <a:t>国債の満期日が当期末の翌日より</a:t>
            </a:r>
            <a:r>
              <a:rPr lang="en-US" altLang="ja-JP" sz="2800" dirty="0">
                <a:solidFill>
                  <a:srgbClr val="FF0000"/>
                </a:solidFill>
              </a:rPr>
              <a:t>1</a:t>
            </a:r>
            <a:r>
              <a:rPr lang="ja-JP" altLang="en-US" sz="2800" dirty="0">
                <a:solidFill>
                  <a:srgbClr val="FF0000"/>
                </a:solidFill>
              </a:rPr>
              <a:t>年以下なので</a:t>
            </a:r>
            <a:endParaRPr lang="en-US" altLang="ja-JP" sz="2800" dirty="0">
              <a:solidFill>
                <a:srgbClr val="FF0000"/>
              </a:solidFill>
            </a:endParaRPr>
          </a:p>
          <a:p>
            <a:r>
              <a:rPr kumimoji="1" lang="ja-JP" altLang="en-US" sz="2800" dirty="0">
                <a:solidFill>
                  <a:srgbClr val="FF0000"/>
                </a:solidFill>
              </a:rPr>
              <a:t>「有価証券」を勘定科目に使用する</a:t>
            </a:r>
          </a:p>
        </p:txBody>
      </p:sp>
    </p:spTree>
    <p:extLst>
      <p:ext uri="{BB962C8B-B14F-4D97-AF65-F5344CB8AC3E}">
        <p14:creationId xmlns:p14="http://schemas.microsoft.com/office/powerpoint/2010/main" val="174481279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713431" y="1989587"/>
            <a:ext cx="10651255" cy="1569660"/>
          </a:xfrm>
          <a:prstGeom prst="rect">
            <a:avLst/>
          </a:prstGeom>
          <a:noFill/>
        </p:spPr>
        <p:txBody>
          <a:bodyPr wrap="square" rtlCol="0">
            <a:spAutoFit/>
          </a:bodyPr>
          <a:lstStyle/>
          <a:p>
            <a:r>
              <a:rPr kumimoji="1" lang="ja-JP" altLang="en-US" sz="2400" dirty="0"/>
              <a:t>問</a:t>
            </a:r>
            <a:r>
              <a:rPr lang="en-US" altLang="ja-JP" sz="2400" dirty="0"/>
              <a:t>56</a:t>
            </a:r>
            <a:r>
              <a:rPr kumimoji="1" lang="en-US" altLang="ja-JP" sz="2400" dirty="0"/>
              <a:t>.</a:t>
            </a:r>
            <a:r>
              <a:rPr kumimoji="1" lang="ja-JP" altLang="en-US" sz="2400" dirty="0"/>
              <a:t>ドーマン社の社債（額面総額 </a:t>
            </a:r>
            <a:r>
              <a:rPr kumimoji="1" lang="en-US" altLang="ja-JP" sz="2400" dirty="0"/>
              <a:t>400</a:t>
            </a:r>
            <a:r>
              <a:rPr kumimoji="1" lang="ja-JP" altLang="en-US" sz="2400" dirty="0"/>
              <a:t>円、償還日までの残余期間は六か月）</a:t>
            </a:r>
            <a:endParaRPr kumimoji="1" lang="en-US" altLang="ja-JP" sz="2400" dirty="0"/>
          </a:p>
          <a:p>
            <a:r>
              <a:rPr lang="ja-JP" altLang="en-US" sz="2400" dirty="0"/>
              <a:t>　　については、全部純資産直入法により時価評価する。なお、ドーマン社</a:t>
            </a:r>
            <a:endParaRPr lang="en-US" altLang="ja-JP" sz="2400" dirty="0"/>
          </a:p>
          <a:p>
            <a:r>
              <a:rPr kumimoji="1" lang="ja-JP" altLang="en-US" sz="2400" dirty="0"/>
              <a:t>　　社債の取得価額は</a:t>
            </a:r>
            <a:r>
              <a:rPr kumimoji="1" lang="en-US" altLang="ja-JP" sz="2400" dirty="0"/>
              <a:t>400</a:t>
            </a:r>
            <a:r>
              <a:rPr kumimoji="1" lang="ja-JP" altLang="en-US" sz="2400" dirty="0"/>
              <a:t>円、時価は</a:t>
            </a:r>
            <a:r>
              <a:rPr kumimoji="1" lang="en-US" altLang="ja-JP" sz="2400" dirty="0"/>
              <a:t>350</a:t>
            </a:r>
            <a:r>
              <a:rPr kumimoji="1" lang="ja-JP" altLang="en-US" sz="2400" dirty="0"/>
              <a:t>円であり、その他有価証券として</a:t>
            </a:r>
            <a:endParaRPr kumimoji="1" lang="en-US" altLang="ja-JP" sz="2400" dirty="0"/>
          </a:p>
          <a:p>
            <a:r>
              <a:rPr lang="ja-JP" altLang="en-US" sz="2400" dirty="0"/>
              <a:t>　　処理している。</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5802923" y="3451173"/>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7884607" y="3451173"/>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1647929" y="3974393"/>
            <a:ext cx="8500906" cy="523220"/>
          </a:xfrm>
          <a:prstGeom prst="rect">
            <a:avLst/>
          </a:prstGeom>
          <a:noFill/>
        </p:spPr>
        <p:txBody>
          <a:bodyPr wrap="square" rtlCol="0">
            <a:spAutoFit/>
          </a:bodyPr>
          <a:lstStyle/>
          <a:p>
            <a:r>
              <a:rPr lang="ja-JP" altLang="en-US" sz="2800" dirty="0"/>
              <a:t>その他有価証券評価差額金　</a:t>
            </a:r>
            <a:r>
              <a:rPr lang="en-US" altLang="ja-JP" sz="2800" dirty="0"/>
              <a:t>50</a:t>
            </a:r>
            <a:r>
              <a:rPr lang="ja-JP" altLang="en-US" sz="2800" dirty="0"/>
              <a:t>　</a:t>
            </a:r>
            <a:r>
              <a:rPr lang="en-US" altLang="ja-JP" sz="2800" dirty="0"/>
              <a:t>/</a:t>
            </a:r>
            <a:r>
              <a:rPr lang="ja-JP" altLang="en-US" sz="2800" dirty="0"/>
              <a:t>　有価証券　</a:t>
            </a:r>
            <a:r>
              <a:rPr lang="en-US" altLang="ja-JP" sz="2800" dirty="0"/>
              <a:t>50</a:t>
            </a:r>
          </a:p>
        </p:txBody>
      </p:sp>
      <p:sp>
        <p:nvSpPr>
          <p:cNvPr id="5" name="テキスト ボックス 4">
            <a:extLst>
              <a:ext uri="{FF2B5EF4-FFF2-40B4-BE49-F238E27FC236}">
                <a16:creationId xmlns:a16="http://schemas.microsoft.com/office/drawing/2014/main" id="{45055E73-4F58-4831-8ECC-6FD76D02434D}"/>
              </a:ext>
            </a:extLst>
          </p:cNvPr>
          <p:cNvSpPr txBox="1"/>
          <p:nvPr/>
        </p:nvSpPr>
        <p:spPr>
          <a:xfrm>
            <a:off x="2300655" y="4667065"/>
            <a:ext cx="8063799" cy="954107"/>
          </a:xfrm>
          <a:prstGeom prst="rect">
            <a:avLst/>
          </a:prstGeom>
          <a:noFill/>
        </p:spPr>
        <p:txBody>
          <a:bodyPr wrap="square" rtlCol="0">
            <a:spAutoFit/>
          </a:bodyPr>
          <a:lstStyle/>
          <a:p>
            <a:r>
              <a:rPr lang="ja-JP" altLang="en-US" sz="2800" dirty="0">
                <a:solidFill>
                  <a:srgbClr val="FF0000"/>
                </a:solidFill>
              </a:rPr>
              <a:t>国債の満期日が当期末の翌日より</a:t>
            </a:r>
            <a:r>
              <a:rPr lang="en-US" altLang="ja-JP" sz="2800" dirty="0">
                <a:solidFill>
                  <a:srgbClr val="FF0000"/>
                </a:solidFill>
              </a:rPr>
              <a:t>1</a:t>
            </a:r>
            <a:r>
              <a:rPr lang="ja-JP" altLang="en-US" sz="2800" dirty="0">
                <a:solidFill>
                  <a:srgbClr val="FF0000"/>
                </a:solidFill>
              </a:rPr>
              <a:t>年以下なので</a:t>
            </a:r>
            <a:endParaRPr lang="en-US" altLang="ja-JP" sz="2800" dirty="0">
              <a:solidFill>
                <a:srgbClr val="FF0000"/>
              </a:solidFill>
            </a:endParaRPr>
          </a:p>
          <a:p>
            <a:r>
              <a:rPr kumimoji="1" lang="ja-JP" altLang="en-US" sz="2800" dirty="0">
                <a:solidFill>
                  <a:srgbClr val="FF0000"/>
                </a:solidFill>
              </a:rPr>
              <a:t>「有価証券」を勘定科目に使用する</a:t>
            </a:r>
          </a:p>
        </p:txBody>
      </p:sp>
    </p:spTree>
    <p:extLst>
      <p:ext uri="{BB962C8B-B14F-4D97-AF65-F5344CB8AC3E}">
        <p14:creationId xmlns:p14="http://schemas.microsoft.com/office/powerpoint/2010/main" val="6083018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644766" y="1320557"/>
            <a:ext cx="10651255" cy="3046988"/>
          </a:xfrm>
          <a:prstGeom prst="rect">
            <a:avLst/>
          </a:prstGeom>
          <a:noFill/>
        </p:spPr>
        <p:txBody>
          <a:bodyPr wrap="square" rtlCol="0">
            <a:spAutoFit/>
          </a:bodyPr>
          <a:lstStyle/>
          <a:p>
            <a:r>
              <a:rPr kumimoji="1" lang="ja-JP" altLang="en-US" sz="2400" dirty="0"/>
              <a:t>問</a:t>
            </a:r>
            <a:r>
              <a:rPr lang="en-US" altLang="ja-JP" sz="2400" dirty="0"/>
              <a:t>59</a:t>
            </a:r>
            <a:r>
              <a:rPr kumimoji="1" lang="en-US" altLang="ja-JP" sz="2400" dirty="0"/>
              <a:t>.</a:t>
            </a:r>
            <a:r>
              <a:rPr kumimoji="1" lang="ja-JP" altLang="en-US" sz="2400" dirty="0"/>
              <a:t>次の取引の決算整理仕訳を行いなさい。</a:t>
            </a:r>
            <a:endParaRPr kumimoji="1" lang="en-US" altLang="ja-JP" sz="2400" dirty="0"/>
          </a:p>
          <a:p>
            <a:r>
              <a:rPr lang="ja-JP" altLang="en-US" sz="2400" dirty="0"/>
              <a:t>　　期末における売掛金残高は</a:t>
            </a:r>
            <a:r>
              <a:rPr lang="en-US" altLang="ja-JP" sz="2400" dirty="0"/>
              <a:t>500</a:t>
            </a:r>
            <a:r>
              <a:rPr lang="ja-JP" altLang="en-US" sz="2400" dirty="0"/>
              <a:t>円であり、内訳は以下の通りであった。</a:t>
            </a:r>
            <a:endParaRPr kumimoji="1" lang="en-US" altLang="ja-JP" sz="2400" dirty="0"/>
          </a:p>
          <a:p>
            <a:r>
              <a:rPr lang="ja-JP" altLang="en-US" sz="2400" dirty="0"/>
              <a:t>　　　ゲレゲレ社に対する売掛金　</a:t>
            </a:r>
            <a:r>
              <a:rPr lang="en-US" altLang="ja-JP" sz="2400" dirty="0"/>
              <a:t>300</a:t>
            </a:r>
            <a:r>
              <a:rPr lang="ja-JP" altLang="en-US" sz="2400" dirty="0"/>
              <a:t>円</a:t>
            </a:r>
            <a:endParaRPr lang="en-US" altLang="ja-JP" sz="2400" dirty="0"/>
          </a:p>
          <a:p>
            <a:r>
              <a:rPr lang="ja-JP" altLang="en-US" sz="2400" dirty="0"/>
              <a:t>　　　プックリ社に対する売掛金　</a:t>
            </a:r>
            <a:r>
              <a:rPr lang="en-US" altLang="ja-JP" sz="2400" dirty="0"/>
              <a:t>200</a:t>
            </a:r>
            <a:r>
              <a:rPr lang="ja-JP" altLang="en-US" sz="2400" dirty="0"/>
              <a:t>円</a:t>
            </a:r>
            <a:endParaRPr lang="en-US" altLang="ja-JP" sz="2400" dirty="0"/>
          </a:p>
          <a:p>
            <a:r>
              <a:rPr lang="ja-JP" altLang="en-US" sz="2400" dirty="0"/>
              <a:t>　　ゲレゲレ社に対する売掛金については、過去の貸倒実績率</a:t>
            </a:r>
            <a:r>
              <a:rPr lang="en-US" altLang="ja-JP" sz="2400" dirty="0"/>
              <a:t>3%</a:t>
            </a:r>
            <a:r>
              <a:rPr lang="ja-JP" altLang="en-US" sz="2400" dirty="0"/>
              <a:t>に基づき</a:t>
            </a:r>
            <a:endParaRPr lang="en-US" altLang="ja-JP" sz="2400" dirty="0"/>
          </a:p>
          <a:p>
            <a:r>
              <a:rPr lang="ja-JP" altLang="en-US" sz="2400" dirty="0"/>
              <a:t>　　貸倒引当金を設定するが、プックリ社については、その回収不能額を</a:t>
            </a:r>
            <a:endParaRPr lang="en-US" altLang="ja-JP" sz="2400" dirty="0"/>
          </a:p>
          <a:p>
            <a:r>
              <a:rPr lang="ja-JP" altLang="en-US" sz="2400" dirty="0"/>
              <a:t>　　</a:t>
            </a:r>
            <a:r>
              <a:rPr lang="en-US" altLang="ja-JP" sz="2400" dirty="0"/>
              <a:t>50%</a:t>
            </a:r>
            <a:r>
              <a:rPr lang="ja-JP" altLang="en-US" sz="2400" dirty="0"/>
              <a:t>と見積もり貸倒引当金を設定する。期末における貸倒引当金の残高</a:t>
            </a:r>
            <a:endParaRPr lang="en-US" altLang="ja-JP" sz="2400" dirty="0"/>
          </a:p>
          <a:p>
            <a:r>
              <a:rPr lang="ja-JP" altLang="en-US" sz="2400" dirty="0"/>
              <a:t>　　は</a:t>
            </a:r>
            <a:r>
              <a:rPr lang="en-US" altLang="ja-JP" sz="2400" dirty="0"/>
              <a:t>50</a:t>
            </a:r>
            <a:r>
              <a:rPr lang="ja-JP" altLang="en-US" sz="2400" dirty="0"/>
              <a:t>円である。</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880148" y="4234945"/>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961832" y="4234945"/>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2614245" y="4758165"/>
            <a:ext cx="6963509" cy="523220"/>
          </a:xfrm>
          <a:prstGeom prst="rect">
            <a:avLst/>
          </a:prstGeom>
          <a:noFill/>
        </p:spPr>
        <p:txBody>
          <a:bodyPr wrap="square" rtlCol="0">
            <a:spAutoFit/>
          </a:bodyPr>
          <a:lstStyle/>
          <a:p>
            <a:r>
              <a:rPr lang="ja-JP" altLang="en-US" sz="2800" dirty="0"/>
              <a:t>貸倒引当金繰入　</a:t>
            </a:r>
            <a:r>
              <a:rPr lang="en-US" altLang="ja-JP" sz="2800" dirty="0"/>
              <a:t>59</a:t>
            </a:r>
            <a:r>
              <a:rPr lang="ja-JP" altLang="en-US" sz="2800" dirty="0"/>
              <a:t>　</a:t>
            </a:r>
            <a:r>
              <a:rPr lang="en-US" altLang="ja-JP" sz="2800" dirty="0"/>
              <a:t>/</a:t>
            </a:r>
            <a:r>
              <a:rPr lang="ja-JP" altLang="en-US" sz="2800" dirty="0"/>
              <a:t>　貸倒引当金　</a:t>
            </a:r>
            <a:r>
              <a:rPr lang="en-US" altLang="ja-JP" sz="2800" dirty="0"/>
              <a:t>59</a:t>
            </a:r>
          </a:p>
        </p:txBody>
      </p:sp>
    </p:spTree>
    <p:extLst>
      <p:ext uri="{BB962C8B-B14F-4D97-AF65-F5344CB8AC3E}">
        <p14:creationId xmlns:p14="http://schemas.microsoft.com/office/powerpoint/2010/main" val="1371612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613784" y="2289396"/>
            <a:ext cx="10651255" cy="1200329"/>
          </a:xfrm>
          <a:prstGeom prst="rect">
            <a:avLst/>
          </a:prstGeom>
          <a:noFill/>
        </p:spPr>
        <p:txBody>
          <a:bodyPr wrap="square" rtlCol="0">
            <a:spAutoFit/>
          </a:bodyPr>
          <a:lstStyle/>
          <a:p>
            <a:r>
              <a:rPr kumimoji="1" lang="ja-JP" altLang="en-US" sz="2400" dirty="0"/>
              <a:t>問</a:t>
            </a:r>
            <a:r>
              <a:rPr kumimoji="1" lang="en-US" altLang="ja-JP" sz="2400" dirty="0"/>
              <a:t>60.</a:t>
            </a:r>
            <a:r>
              <a:rPr kumimoji="1" lang="ja-JP" altLang="en-US" sz="2400" dirty="0"/>
              <a:t>次の取引の決算整理仕訳を行いなさい。</a:t>
            </a:r>
            <a:endParaRPr kumimoji="1" lang="en-US" altLang="ja-JP" sz="2400" dirty="0"/>
          </a:p>
          <a:p>
            <a:r>
              <a:rPr lang="ja-JP" altLang="en-US" sz="2400" dirty="0"/>
              <a:t>　　期末における売掛金残高は</a:t>
            </a:r>
            <a:r>
              <a:rPr lang="en-US" altLang="ja-JP" sz="2400" dirty="0"/>
              <a:t>500</a:t>
            </a:r>
            <a:r>
              <a:rPr lang="ja-JP" altLang="en-US" sz="2400" dirty="0"/>
              <a:t>円であり、過去の貸倒実績率</a:t>
            </a:r>
            <a:r>
              <a:rPr lang="en-US" altLang="ja-JP" sz="2400" dirty="0"/>
              <a:t>3%</a:t>
            </a:r>
            <a:r>
              <a:rPr lang="ja-JP" altLang="en-US" sz="2400" dirty="0"/>
              <a:t>に基づき</a:t>
            </a:r>
            <a:endParaRPr lang="en-US" altLang="ja-JP" sz="2400" dirty="0"/>
          </a:p>
          <a:p>
            <a:r>
              <a:rPr lang="ja-JP" altLang="en-US" sz="2400" dirty="0"/>
              <a:t>　　貸倒引当金を設定する。期末における貸倒引当金の残高は</a:t>
            </a:r>
            <a:r>
              <a:rPr lang="en-US" altLang="ja-JP" sz="2400" dirty="0"/>
              <a:t>20</a:t>
            </a:r>
            <a:r>
              <a:rPr lang="ja-JP" altLang="en-US" sz="2400" dirty="0"/>
              <a:t>円である。</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508359" y="3489725"/>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590043" y="3489725"/>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3016179" y="4012945"/>
            <a:ext cx="6963509" cy="523220"/>
          </a:xfrm>
          <a:prstGeom prst="rect">
            <a:avLst/>
          </a:prstGeom>
          <a:noFill/>
        </p:spPr>
        <p:txBody>
          <a:bodyPr wrap="square" rtlCol="0">
            <a:spAutoFit/>
          </a:bodyPr>
          <a:lstStyle/>
          <a:p>
            <a:r>
              <a:rPr lang="ja-JP" altLang="en-US" sz="2800" dirty="0"/>
              <a:t>貸倒引当金　</a:t>
            </a:r>
            <a:r>
              <a:rPr lang="en-US" altLang="ja-JP" sz="2800" dirty="0"/>
              <a:t>5</a:t>
            </a:r>
            <a:r>
              <a:rPr lang="ja-JP" altLang="en-US" sz="2800" dirty="0"/>
              <a:t>　</a:t>
            </a:r>
            <a:r>
              <a:rPr lang="en-US" altLang="ja-JP" sz="2800" dirty="0"/>
              <a:t>/</a:t>
            </a:r>
            <a:r>
              <a:rPr lang="ja-JP" altLang="en-US" sz="2800" dirty="0"/>
              <a:t>　貸倒引当金戻入　</a:t>
            </a:r>
            <a:r>
              <a:rPr lang="en-US" altLang="ja-JP" sz="2800" dirty="0"/>
              <a:t>5</a:t>
            </a:r>
          </a:p>
        </p:txBody>
      </p:sp>
    </p:spTree>
    <p:extLst>
      <p:ext uri="{BB962C8B-B14F-4D97-AF65-F5344CB8AC3E}">
        <p14:creationId xmlns:p14="http://schemas.microsoft.com/office/powerpoint/2010/main" val="352524090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172305" y="2429556"/>
            <a:ext cx="10651255" cy="830997"/>
          </a:xfrm>
          <a:prstGeom prst="rect">
            <a:avLst/>
          </a:prstGeom>
          <a:noFill/>
        </p:spPr>
        <p:txBody>
          <a:bodyPr wrap="square" rtlCol="0">
            <a:spAutoFit/>
          </a:bodyPr>
          <a:lstStyle/>
          <a:p>
            <a:r>
              <a:rPr kumimoji="1" lang="ja-JP" altLang="en-US" sz="2400" dirty="0"/>
              <a:t>問</a:t>
            </a:r>
            <a:r>
              <a:rPr kumimoji="1" lang="en-US" altLang="ja-JP" sz="2400" dirty="0"/>
              <a:t>61.</a:t>
            </a:r>
            <a:r>
              <a:rPr kumimoji="1" lang="ja-JP" altLang="en-US" sz="2400" dirty="0"/>
              <a:t>当期に発生した売掛金のうち、</a:t>
            </a:r>
            <a:r>
              <a:rPr lang="en-US" altLang="ja-JP" sz="2400" dirty="0"/>
              <a:t>100</a:t>
            </a:r>
            <a:r>
              <a:rPr lang="ja-JP" altLang="en-US" sz="2400" dirty="0"/>
              <a:t>円を既に貸倒処理しているが、</a:t>
            </a:r>
            <a:endParaRPr kumimoji="1" lang="en-US" altLang="ja-JP" sz="2400" dirty="0"/>
          </a:p>
          <a:p>
            <a:r>
              <a:rPr lang="ja-JP" altLang="en-US" sz="2400" dirty="0"/>
              <a:t>　　決算日においてこのうち</a:t>
            </a:r>
            <a:r>
              <a:rPr lang="en-US" altLang="ja-JP" sz="2400" dirty="0"/>
              <a:t>30</a:t>
            </a:r>
            <a:r>
              <a:rPr lang="ja-JP" altLang="en-US" sz="2400" dirty="0"/>
              <a:t>円を現金で回収した。</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216957" y="3429000"/>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298641" y="3429000"/>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3709516" y="3919782"/>
            <a:ext cx="6963509" cy="523220"/>
          </a:xfrm>
          <a:prstGeom prst="rect">
            <a:avLst/>
          </a:prstGeom>
          <a:noFill/>
        </p:spPr>
        <p:txBody>
          <a:bodyPr wrap="square" rtlCol="0">
            <a:spAutoFit/>
          </a:bodyPr>
          <a:lstStyle/>
          <a:p>
            <a:r>
              <a:rPr lang="ja-JP" altLang="en-US" sz="2800" dirty="0"/>
              <a:t>現金　</a:t>
            </a:r>
            <a:r>
              <a:rPr lang="en-US" altLang="ja-JP" sz="2800" dirty="0"/>
              <a:t>30</a:t>
            </a:r>
            <a:r>
              <a:rPr lang="ja-JP" altLang="en-US" sz="2800" dirty="0"/>
              <a:t>　</a:t>
            </a:r>
            <a:r>
              <a:rPr lang="en-US" altLang="ja-JP" sz="2800" dirty="0"/>
              <a:t>/</a:t>
            </a:r>
            <a:r>
              <a:rPr lang="ja-JP" altLang="en-US" sz="2800" dirty="0"/>
              <a:t>　貸倒損失　</a:t>
            </a:r>
            <a:r>
              <a:rPr lang="en-US" altLang="ja-JP" sz="2800" dirty="0"/>
              <a:t>30</a:t>
            </a:r>
          </a:p>
        </p:txBody>
      </p:sp>
    </p:spTree>
    <p:extLst>
      <p:ext uri="{BB962C8B-B14F-4D97-AF65-F5344CB8AC3E}">
        <p14:creationId xmlns:p14="http://schemas.microsoft.com/office/powerpoint/2010/main" val="21709192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91921" y="2452852"/>
            <a:ext cx="10008158" cy="830997"/>
          </a:xfrm>
          <a:prstGeom prst="rect">
            <a:avLst/>
          </a:prstGeom>
          <a:noFill/>
        </p:spPr>
        <p:txBody>
          <a:bodyPr wrap="square" rtlCol="0">
            <a:spAutoFit/>
          </a:bodyPr>
          <a:lstStyle/>
          <a:p>
            <a:r>
              <a:rPr kumimoji="1" lang="ja-JP" altLang="en-US" sz="2400" dirty="0"/>
              <a:t>問</a:t>
            </a:r>
            <a:r>
              <a:rPr kumimoji="1" lang="en-US" altLang="ja-JP" sz="2400" dirty="0"/>
              <a:t>23.</a:t>
            </a:r>
            <a:r>
              <a:rPr kumimoji="1" lang="ja-JP" altLang="en-US" sz="2400" dirty="0"/>
              <a:t>使用中の備品 </a:t>
            </a:r>
            <a:r>
              <a:rPr kumimoji="1" lang="en-US" altLang="ja-JP" sz="2400" dirty="0"/>
              <a:t>400</a:t>
            </a:r>
            <a:r>
              <a:rPr kumimoji="1" lang="ja-JP" altLang="en-US" sz="2400" dirty="0"/>
              <a:t>円（減価償却累計額 </a:t>
            </a:r>
            <a:r>
              <a:rPr kumimoji="1" lang="en-US" altLang="ja-JP" sz="2400" dirty="0"/>
              <a:t>200</a:t>
            </a:r>
            <a:r>
              <a:rPr kumimoji="1" lang="ja-JP" altLang="en-US" sz="2400" dirty="0"/>
              <a:t>円、直接法で記帳）を</a:t>
            </a:r>
            <a:endParaRPr kumimoji="1" lang="en-US" altLang="ja-JP" sz="2400" dirty="0"/>
          </a:p>
          <a:p>
            <a:r>
              <a:rPr lang="ja-JP" altLang="en-US" sz="2400" dirty="0"/>
              <a:t>　　期首除却した。その備品の処分価値は</a:t>
            </a:r>
            <a:r>
              <a:rPr lang="en-US" altLang="ja-JP" sz="2400" dirty="0"/>
              <a:t>100</a:t>
            </a:r>
            <a:r>
              <a:rPr lang="ja-JP" altLang="en-US" sz="2400" dirty="0"/>
              <a:t>円と見積もられた。</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618056" y="3358662"/>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699740" y="3358662"/>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2150348" y="3881882"/>
            <a:ext cx="8088923" cy="954107"/>
          </a:xfrm>
          <a:prstGeom prst="rect">
            <a:avLst/>
          </a:prstGeom>
          <a:noFill/>
        </p:spPr>
        <p:txBody>
          <a:bodyPr wrap="square" rtlCol="0">
            <a:spAutoFit/>
          </a:bodyPr>
          <a:lstStyle/>
          <a:p>
            <a:r>
              <a:rPr kumimoji="1" lang="ja-JP" altLang="en-US" sz="2800" dirty="0"/>
              <a:t>貯蔵品　　　　　</a:t>
            </a:r>
            <a:r>
              <a:rPr kumimoji="1" lang="en-US" altLang="ja-JP" sz="2800" dirty="0"/>
              <a:t>100</a:t>
            </a:r>
            <a:r>
              <a:rPr lang="ja-JP" altLang="en-US" sz="2800" dirty="0"/>
              <a:t>　</a:t>
            </a:r>
            <a:r>
              <a:rPr lang="en-US" altLang="ja-JP" sz="2800" dirty="0"/>
              <a:t>/</a:t>
            </a:r>
            <a:r>
              <a:rPr lang="ja-JP" altLang="en-US" sz="2800" dirty="0"/>
              <a:t>　備品　</a:t>
            </a:r>
            <a:r>
              <a:rPr lang="en-US" altLang="ja-JP" sz="2800" dirty="0"/>
              <a:t>200</a:t>
            </a:r>
          </a:p>
          <a:p>
            <a:r>
              <a:rPr kumimoji="1" lang="ja-JP" altLang="en-US" sz="2800" dirty="0"/>
              <a:t>固定資産除却損　</a:t>
            </a:r>
            <a:r>
              <a:rPr kumimoji="1" lang="en-US" altLang="ja-JP" sz="2800" dirty="0"/>
              <a:t>100</a:t>
            </a:r>
            <a:endParaRPr kumimoji="1" lang="ja-JP" altLang="en-US" sz="2800" dirty="0"/>
          </a:p>
        </p:txBody>
      </p:sp>
    </p:spTree>
    <p:extLst>
      <p:ext uri="{BB962C8B-B14F-4D97-AF65-F5344CB8AC3E}">
        <p14:creationId xmlns:p14="http://schemas.microsoft.com/office/powerpoint/2010/main" val="37124346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172305" y="2429556"/>
            <a:ext cx="10651255" cy="830997"/>
          </a:xfrm>
          <a:prstGeom prst="rect">
            <a:avLst/>
          </a:prstGeom>
          <a:noFill/>
        </p:spPr>
        <p:txBody>
          <a:bodyPr wrap="square" rtlCol="0">
            <a:spAutoFit/>
          </a:bodyPr>
          <a:lstStyle/>
          <a:p>
            <a:r>
              <a:rPr kumimoji="1" lang="ja-JP" altLang="en-US" sz="2400" dirty="0"/>
              <a:t>問</a:t>
            </a:r>
            <a:r>
              <a:rPr kumimoji="1" lang="en-US" altLang="ja-JP" sz="2400" dirty="0"/>
              <a:t>62.</a:t>
            </a:r>
            <a:r>
              <a:rPr kumimoji="1" lang="ja-JP" altLang="en-US" sz="2400" dirty="0"/>
              <a:t>前期に発生した売掛金のうち、</a:t>
            </a:r>
            <a:r>
              <a:rPr lang="en-US" altLang="ja-JP" sz="2400" dirty="0"/>
              <a:t>100</a:t>
            </a:r>
            <a:r>
              <a:rPr lang="ja-JP" altLang="en-US" sz="2400" dirty="0"/>
              <a:t>円は前期に貸倒処理しているが、</a:t>
            </a:r>
            <a:endParaRPr kumimoji="1" lang="en-US" altLang="ja-JP" sz="2400" dirty="0"/>
          </a:p>
          <a:p>
            <a:r>
              <a:rPr lang="ja-JP" altLang="en-US" sz="2400" dirty="0"/>
              <a:t>　　決算日においてこのうち</a:t>
            </a:r>
            <a:r>
              <a:rPr lang="en-US" altLang="ja-JP" sz="2400" dirty="0"/>
              <a:t>30</a:t>
            </a:r>
            <a:r>
              <a:rPr lang="ja-JP" altLang="en-US" sz="2400" dirty="0"/>
              <a:t>円を現金で回収した。</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216957" y="3429000"/>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298641" y="3429000"/>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3709516" y="3919782"/>
            <a:ext cx="6963509" cy="523220"/>
          </a:xfrm>
          <a:prstGeom prst="rect">
            <a:avLst/>
          </a:prstGeom>
          <a:noFill/>
        </p:spPr>
        <p:txBody>
          <a:bodyPr wrap="square" rtlCol="0">
            <a:spAutoFit/>
          </a:bodyPr>
          <a:lstStyle/>
          <a:p>
            <a:r>
              <a:rPr lang="ja-JP" altLang="en-US" sz="2800" dirty="0"/>
              <a:t>現金　</a:t>
            </a:r>
            <a:r>
              <a:rPr lang="en-US" altLang="ja-JP" sz="2800" dirty="0"/>
              <a:t>30</a:t>
            </a:r>
            <a:r>
              <a:rPr lang="ja-JP" altLang="en-US" sz="2800" dirty="0"/>
              <a:t>　</a:t>
            </a:r>
            <a:r>
              <a:rPr lang="en-US" altLang="ja-JP" sz="2800" dirty="0"/>
              <a:t>/</a:t>
            </a:r>
            <a:r>
              <a:rPr lang="ja-JP" altLang="en-US" sz="2800" dirty="0"/>
              <a:t>　償却債権取立益　</a:t>
            </a:r>
            <a:r>
              <a:rPr lang="en-US" altLang="ja-JP" sz="2800" dirty="0"/>
              <a:t>30</a:t>
            </a:r>
          </a:p>
        </p:txBody>
      </p:sp>
    </p:spTree>
    <p:extLst>
      <p:ext uri="{BB962C8B-B14F-4D97-AF65-F5344CB8AC3E}">
        <p14:creationId xmlns:p14="http://schemas.microsoft.com/office/powerpoint/2010/main" val="1908740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942868" y="1599668"/>
            <a:ext cx="10651255" cy="2308324"/>
          </a:xfrm>
          <a:prstGeom prst="rect">
            <a:avLst/>
          </a:prstGeom>
          <a:noFill/>
        </p:spPr>
        <p:txBody>
          <a:bodyPr wrap="square" rtlCol="0">
            <a:spAutoFit/>
          </a:bodyPr>
          <a:lstStyle/>
          <a:p>
            <a:r>
              <a:rPr kumimoji="1" lang="ja-JP" altLang="en-US" sz="2400" dirty="0"/>
              <a:t>問</a:t>
            </a:r>
            <a:r>
              <a:rPr kumimoji="1" lang="en-US" altLang="ja-JP" sz="2400" dirty="0"/>
              <a:t>65.</a:t>
            </a:r>
            <a:r>
              <a:rPr kumimoji="1" lang="ja-JP" altLang="en-US" sz="2400" dirty="0"/>
              <a:t>次の取引の決算整理仕訳を行いなさい。</a:t>
            </a:r>
            <a:endParaRPr kumimoji="1" lang="en-US" altLang="ja-JP" sz="2400" dirty="0"/>
          </a:p>
          <a:p>
            <a:r>
              <a:rPr kumimoji="1" lang="ja-JP" altLang="en-US" sz="2400" dirty="0"/>
              <a:t>　　当社は賞与を</a:t>
            </a:r>
            <a:r>
              <a:rPr kumimoji="1" lang="en-US" altLang="ja-JP" sz="2400" dirty="0"/>
              <a:t>6</a:t>
            </a:r>
            <a:r>
              <a:rPr kumimoji="1" lang="ja-JP" altLang="en-US" sz="2400" dirty="0"/>
              <a:t>月</a:t>
            </a:r>
            <a:r>
              <a:rPr kumimoji="1" lang="en-US" altLang="ja-JP" sz="2400" dirty="0"/>
              <a:t>10</a:t>
            </a:r>
            <a:r>
              <a:rPr kumimoji="1" lang="ja-JP" altLang="en-US" sz="2400" dirty="0"/>
              <a:t>日（支給対象期間は</a:t>
            </a:r>
            <a:r>
              <a:rPr kumimoji="1" lang="en-US" altLang="ja-JP" sz="2400" dirty="0"/>
              <a:t>12</a:t>
            </a:r>
            <a:r>
              <a:rPr kumimoji="1" lang="ja-JP" altLang="en-US" sz="2400" dirty="0"/>
              <a:t>月から</a:t>
            </a:r>
            <a:r>
              <a:rPr kumimoji="1" lang="en-US" altLang="ja-JP" sz="2400" dirty="0"/>
              <a:t>5</a:t>
            </a:r>
            <a:r>
              <a:rPr kumimoji="1" lang="ja-JP" altLang="en-US" sz="2400" dirty="0"/>
              <a:t>月）と</a:t>
            </a:r>
            <a:r>
              <a:rPr kumimoji="1" lang="en-US" altLang="ja-JP" sz="2400" dirty="0"/>
              <a:t>12</a:t>
            </a:r>
            <a:r>
              <a:rPr kumimoji="1" lang="ja-JP" altLang="en-US" sz="2400" dirty="0"/>
              <a:t>月</a:t>
            </a:r>
            <a:r>
              <a:rPr kumimoji="1" lang="en-US" altLang="ja-JP" sz="2400" dirty="0"/>
              <a:t>10</a:t>
            </a:r>
            <a:r>
              <a:rPr kumimoji="1" lang="ja-JP" altLang="en-US" sz="2400" dirty="0"/>
              <a:t>日</a:t>
            </a:r>
            <a:endParaRPr kumimoji="1" lang="en-US" altLang="ja-JP" sz="2400" dirty="0"/>
          </a:p>
          <a:p>
            <a:r>
              <a:rPr lang="ja-JP" altLang="en-US" sz="2400" dirty="0"/>
              <a:t>　　（支給対象期間は</a:t>
            </a:r>
            <a:r>
              <a:rPr lang="en-US" altLang="ja-JP" sz="2400" dirty="0"/>
              <a:t>6</a:t>
            </a:r>
            <a:r>
              <a:rPr lang="ja-JP" altLang="en-US" sz="2400" dirty="0"/>
              <a:t>月から</a:t>
            </a:r>
            <a:r>
              <a:rPr lang="en-US" altLang="ja-JP" sz="2400" dirty="0"/>
              <a:t>11</a:t>
            </a:r>
            <a:r>
              <a:rPr lang="ja-JP" altLang="en-US" sz="2400" dirty="0"/>
              <a:t>月）に支給している。本日決算において、</a:t>
            </a:r>
            <a:endParaRPr kumimoji="1" lang="en-US" altLang="ja-JP" sz="2400" dirty="0"/>
          </a:p>
          <a:p>
            <a:r>
              <a:rPr lang="ja-JP" altLang="en-US" sz="2400" dirty="0"/>
              <a:t>　　翌期</a:t>
            </a:r>
            <a:r>
              <a:rPr lang="en-US" altLang="ja-JP" sz="2400" dirty="0"/>
              <a:t>6</a:t>
            </a:r>
            <a:r>
              <a:rPr lang="ja-JP" altLang="en-US" sz="2400" dirty="0"/>
              <a:t>月</a:t>
            </a:r>
            <a:r>
              <a:rPr lang="en-US" altLang="ja-JP" sz="2400" dirty="0"/>
              <a:t>10</a:t>
            </a:r>
            <a:r>
              <a:rPr lang="ja-JP" altLang="en-US" sz="2400" dirty="0"/>
              <a:t>日に支給される賞与は</a:t>
            </a:r>
            <a:r>
              <a:rPr lang="en-US" altLang="ja-JP" sz="2400" dirty="0"/>
              <a:t>1,200</a:t>
            </a:r>
            <a:r>
              <a:rPr lang="ja-JP" altLang="en-US" sz="2400" dirty="0"/>
              <a:t>円と見積もられたため、当期の</a:t>
            </a:r>
            <a:endParaRPr lang="en-US" altLang="ja-JP" sz="2400" dirty="0"/>
          </a:p>
          <a:p>
            <a:r>
              <a:rPr lang="ja-JP" altLang="en-US" sz="2400" dirty="0"/>
              <a:t>　　期間に対応する賞与引当金を計上する。なお、当社の決算日は</a:t>
            </a:r>
            <a:r>
              <a:rPr lang="en-US" altLang="ja-JP" sz="2400" dirty="0"/>
              <a:t>3</a:t>
            </a:r>
            <a:r>
              <a:rPr lang="ja-JP" altLang="en-US" sz="2400" dirty="0"/>
              <a:t>月</a:t>
            </a:r>
            <a:r>
              <a:rPr lang="en-US" altLang="ja-JP" sz="2400" dirty="0"/>
              <a:t>31</a:t>
            </a:r>
            <a:r>
              <a:rPr lang="ja-JP" altLang="en-US" sz="2400" dirty="0"/>
              <a:t>日</a:t>
            </a:r>
            <a:endParaRPr lang="en-US" altLang="ja-JP" sz="2400" dirty="0"/>
          </a:p>
          <a:p>
            <a:r>
              <a:rPr lang="ja-JP" altLang="en-US" sz="2400" dirty="0"/>
              <a:t>　　である。</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628940" y="3730447"/>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710624" y="3730447"/>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2090059" y="4181036"/>
            <a:ext cx="8653306" cy="523220"/>
          </a:xfrm>
          <a:prstGeom prst="rect">
            <a:avLst/>
          </a:prstGeom>
          <a:noFill/>
        </p:spPr>
        <p:txBody>
          <a:bodyPr wrap="square" rtlCol="0">
            <a:spAutoFit/>
          </a:bodyPr>
          <a:lstStyle/>
          <a:p>
            <a:r>
              <a:rPr lang="ja-JP" altLang="en-US" sz="2800" dirty="0"/>
              <a:t>賞与引当金繰入　</a:t>
            </a:r>
            <a:r>
              <a:rPr lang="en-US" altLang="ja-JP" sz="2800" dirty="0"/>
              <a:t>800</a:t>
            </a:r>
            <a:r>
              <a:rPr lang="ja-JP" altLang="en-US" sz="2800" dirty="0"/>
              <a:t>　</a:t>
            </a:r>
            <a:r>
              <a:rPr lang="en-US" altLang="ja-JP" sz="2800" dirty="0"/>
              <a:t>/</a:t>
            </a:r>
            <a:r>
              <a:rPr lang="ja-JP" altLang="en-US" sz="2800" dirty="0"/>
              <a:t>　賞与引当金　</a:t>
            </a:r>
            <a:r>
              <a:rPr lang="en-US" altLang="ja-JP" sz="2800" dirty="0"/>
              <a:t>800</a:t>
            </a:r>
          </a:p>
        </p:txBody>
      </p:sp>
      <p:sp>
        <p:nvSpPr>
          <p:cNvPr id="3" name="テキスト ボックス 2">
            <a:extLst>
              <a:ext uri="{FF2B5EF4-FFF2-40B4-BE49-F238E27FC236}">
                <a16:creationId xmlns:a16="http://schemas.microsoft.com/office/drawing/2014/main" id="{72216C65-7C88-BBC0-9E40-D30E62A39E89}"/>
              </a:ext>
            </a:extLst>
          </p:cNvPr>
          <p:cNvSpPr txBox="1"/>
          <p:nvPr/>
        </p:nvSpPr>
        <p:spPr>
          <a:xfrm>
            <a:off x="2236595" y="4817790"/>
            <a:ext cx="8063799" cy="954107"/>
          </a:xfrm>
          <a:prstGeom prst="rect">
            <a:avLst/>
          </a:prstGeom>
          <a:noFill/>
        </p:spPr>
        <p:txBody>
          <a:bodyPr wrap="square" rtlCol="0">
            <a:spAutoFit/>
          </a:bodyPr>
          <a:lstStyle/>
          <a:p>
            <a:r>
              <a:rPr kumimoji="1" lang="ja-JP" altLang="en-US" sz="2800" dirty="0">
                <a:solidFill>
                  <a:srgbClr val="FF0000"/>
                </a:solidFill>
              </a:rPr>
              <a:t>当期の対応期間は</a:t>
            </a:r>
            <a:r>
              <a:rPr kumimoji="1" lang="en-US" altLang="ja-JP" sz="2800" dirty="0">
                <a:solidFill>
                  <a:srgbClr val="FF0000"/>
                </a:solidFill>
              </a:rPr>
              <a:t>12</a:t>
            </a:r>
            <a:r>
              <a:rPr kumimoji="1" lang="ja-JP" altLang="en-US" sz="2800" dirty="0">
                <a:solidFill>
                  <a:srgbClr val="FF0000"/>
                </a:solidFill>
              </a:rPr>
              <a:t>月から</a:t>
            </a:r>
            <a:r>
              <a:rPr kumimoji="1" lang="en-US" altLang="ja-JP" sz="2800" dirty="0">
                <a:solidFill>
                  <a:srgbClr val="FF0000"/>
                </a:solidFill>
              </a:rPr>
              <a:t>3</a:t>
            </a:r>
            <a:r>
              <a:rPr kumimoji="1" lang="ja-JP" altLang="en-US" sz="2800" dirty="0">
                <a:solidFill>
                  <a:srgbClr val="FF0000"/>
                </a:solidFill>
              </a:rPr>
              <a:t>月までの</a:t>
            </a:r>
            <a:r>
              <a:rPr kumimoji="1" lang="en-US" altLang="ja-JP" sz="2800" dirty="0">
                <a:solidFill>
                  <a:srgbClr val="FF0000"/>
                </a:solidFill>
              </a:rPr>
              <a:t>4</a:t>
            </a:r>
            <a:r>
              <a:rPr kumimoji="1" lang="ja-JP" altLang="en-US" sz="2800" dirty="0">
                <a:solidFill>
                  <a:srgbClr val="FF0000"/>
                </a:solidFill>
              </a:rPr>
              <a:t>か月間</a:t>
            </a:r>
            <a:endParaRPr kumimoji="1" lang="en-US" altLang="ja-JP" sz="2800" dirty="0">
              <a:solidFill>
                <a:srgbClr val="FF0000"/>
              </a:solidFill>
            </a:endParaRPr>
          </a:p>
          <a:p>
            <a:r>
              <a:rPr lang="ja-JP" altLang="en-US" sz="2800" dirty="0">
                <a:solidFill>
                  <a:srgbClr val="FF0000"/>
                </a:solidFill>
              </a:rPr>
              <a:t>　</a:t>
            </a:r>
            <a:r>
              <a:rPr lang="en-US" altLang="ja-JP" sz="2800" dirty="0">
                <a:solidFill>
                  <a:srgbClr val="FF0000"/>
                </a:solidFill>
              </a:rPr>
              <a:t>1,200×4/6=800</a:t>
            </a:r>
            <a:endParaRPr kumimoji="1" lang="ja-JP" altLang="en-US" sz="2800" dirty="0">
              <a:solidFill>
                <a:srgbClr val="FF0000"/>
              </a:solidFill>
            </a:endParaRPr>
          </a:p>
        </p:txBody>
      </p:sp>
    </p:spTree>
    <p:extLst>
      <p:ext uri="{BB962C8B-B14F-4D97-AF65-F5344CB8AC3E}">
        <p14:creationId xmlns:p14="http://schemas.microsoft.com/office/powerpoint/2010/main" val="31801196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952917" y="2413584"/>
            <a:ext cx="10651255" cy="1200329"/>
          </a:xfrm>
          <a:prstGeom prst="rect">
            <a:avLst/>
          </a:prstGeom>
          <a:noFill/>
        </p:spPr>
        <p:txBody>
          <a:bodyPr wrap="square" rtlCol="0">
            <a:spAutoFit/>
          </a:bodyPr>
          <a:lstStyle/>
          <a:p>
            <a:r>
              <a:rPr kumimoji="1" lang="ja-JP" altLang="en-US" sz="2400" dirty="0"/>
              <a:t>問</a:t>
            </a:r>
            <a:r>
              <a:rPr kumimoji="1" lang="en-US" altLang="ja-JP" sz="2400" dirty="0"/>
              <a:t>66.</a:t>
            </a:r>
            <a:r>
              <a:rPr kumimoji="1" lang="ja-JP" altLang="en-US" sz="2400" dirty="0"/>
              <a:t>次の取引の決算整理仕訳を行いなさい。決算日は</a:t>
            </a:r>
            <a:r>
              <a:rPr kumimoji="1" lang="en-US" altLang="ja-JP" sz="2400" dirty="0"/>
              <a:t>3</a:t>
            </a:r>
            <a:r>
              <a:rPr kumimoji="1" lang="ja-JP" altLang="en-US" sz="2400" dirty="0"/>
              <a:t>月</a:t>
            </a:r>
            <a:r>
              <a:rPr kumimoji="1" lang="en-US" altLang="ja-JP" sz="2400" dirty="0"/>
              <a:t>31</a:t>
            </a:r>
            <a:r>
              <a:rPr kumimoji="1" lang="ja-JP" altLang="en-US" sz="2400" dirty="0"/>
              <a:t>日である。</a:t>
            </a:r>
            <a:endParaRPr kumimoji="1" lang="en-US" altLang="ja-JP" sz="2400" dirty="0"/>
          </a:p>
          <a:p>
            <a:r>
              <a:rPr kumimoji="1" lang="ja-JP" altLang="en-US" sz="2400" dirty="0"/>
              <a:t>　　賞与引当金は、年</a:t>
            </a:r>
            <a:r>
              <a:rPr kumimoji="1" lang="en-US" altLang="ja-JP" sz="2400" dirty="0"/>
              <a:t>2</a:t>
            </a:r>
            <a:r>
              <a:rPr kumimoji="1" lang="ja-JP" altLang="en-US" sz="2400" dirty="0"/>
              <a:t>回の賞与の支給に備えて当期</a:t>
            </a:r>
            <a:r>
              <a:rPr kumimoji="1" lang="en-US" altLang="ja-JP" sz="2400" dirty="0"/>
              <a:t>10</a:t>
            </a:r>
            <a:r>
              <a:rPr kumimoji="1" lang="ja-JP" altLang="en-US" sz="2400" dirty="0"/>
              <a:t>月</a:t>
            </a:r>
            <a:r>
              <a:rPr lang="ja-JP" altLang="en-US" sz="2400" dirty="0"/>
              <a:t>から</a:t>
            </a:r>
            <a:r>
              <a:rPr lang="en-US" altLang="ja-JP" sz="2400" dirty="0"/>
              <a:t>2</a:t>
            </a:r>
            <a:r>
              <a:rPr lang="ja-JP" altLang="en-US" sz="2400" dirty="0"/>
              <a:t>月まで毎月</a:t>
            </a:r>
            <a:endParaRPr lang="en-US" altLang="ja-JP" sz="2400" dirty="0"/>
          </a:p>
          <a:p>
            <a:r>
              <a:rPr lang="ja-JP" altLang="en-US" sz="2400" dirty="0"/>
              <a:t>　　</a:t>
            </a:r>
            <a:r>
              <a:rPr lang="en-US" altLang="ja-JP" sz="2400" dirty="0"/>
              <a:t>20</a:t>
            </a:r>
            <a:r>
              <a:rPr lang="ja-JP" altLang="en-US" sz="2400" dirty="0"/>
              <a:t>円を計上してきたが、期末に支給見積額</a:t>
            </a:r>
            <a:r>
              <a:rPr lang="en-US" altLang="ja-JP" sz="2400" dirty="0"/>
              <a:t>150</a:t>
            </a:r>
            <a:r>
              <a:rPr lang="ja-JP" altLang="en-US" sz="2400" dirty="0"/>
              <a:t>円となり追加計上を行う。</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628940" y="3730447"/>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710624" y="3730447"/>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2383971" y="4181036"/>
            <a:ext cx="8653306" cy="523220"/>
          </a:xfrm>
          <a:prstGeom prst="rect">
            <a:avLst/>
          </a:prstGeom>
          <a:noFill/>
        </p:spPr>
        <p:txBody>
          <a:bodyPr wrap="square" rtlCol="0">
            <a:spAutoFit/>
          </a:bodyPr>
          <a:lstStyle/>
          <a:p>
            <a:r>
              <a:rPr lang="ja-JP" altLang="en-US" sz="2800" dirty="0"/>
              <a:t>賞与引当金繰入　</a:t>
            </a:r>
            <a:r>
              <a:rPr lang="en-US" altLang="ja-JP" sz="2800" dirty="0"/>
              <a:t>50</a:t>
            </a:r>
            <a:r>
              <a:rPr lang="ja-JP" altLang="en-US" sz="2800" dirty="0"/>
              <a:t>　</a:t>
            </a:r>
            <a:r>
              <a:rPr lang="en-US" altLang="ja-JP" sz="2800" dirty="0"/>
              <a:t>/</a:t>
            </a:r>
            <a:r>
              <a:rPr lang="ja-JP" altLang="en-US" sz="2800" dirty="0"/>
              <a:t>　賞与引当金　</a:t>
            </a:r>
            <a:r>
              <a:rPr lang="en-US" altLang="ja-JP" sz="2800" dirty="0"/>
              <a:t>50</a:t>
            </a:r>
          </a:p>
        </p:txBody>
      </p:sp>
    </p:spTree>
    <p:extLst>
      <p:ext uri="{BB962C8B-B14F-4D97-AF65-F5344CB8AC3E}">
        <p14:creationId xmlns:p14="http://schemas.microsoft.com/office/powerpoint/2010/main" val="97397611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952917" y="2142280"/>
            <a:ext cx="10651255" cy="1200329"/>
          </a:xfrm>
          <a:prstGeom prst="rect">
            <a:avLst/>
          </a:prstGeom>
          <a:noFill/>
        </p:spPr>
        <p:txBody>
          <a:bodyPr wrap="square" rtlCol="0">
            <a:spAutoFit/>
          </a:bodyPr>
          <a:lstStyle/>
          <a:p>
            <a:r>
              <a:rPr kumimoji="1" lang="ja-JP" altLang="en-US" sz="2400" dirty="0"/>
              <a:t>問</a:t>
            </a:r>
            <a:r>
              <a:rPr kumimoji="1" lang="en-US" altLang="ja-JP" sz="2400" dirty="0"/>
              <a:t>67.6</a:t>
            </a:r>
            <a:r>
              <a:rPr kumimoji="1" lang="ja-JP" altLang="en-US" sz="2400" dirty="0"/>
              <a:t>月</a:t>
            </a:r>
            <a:r>
              <a:rPr kumimoji="1" lang="en-US" altLang="ja-JP" sz="2400" dirty="0"/>
              <a:t>21</a:t>
            </a:r>
            <a:r>
              <a:rPr kumimoji="1" lang="ja-JP" altLang="en-US" sz="2400" dirty="0"/>
              <a:t>日、従業員の賞与</a:t>
            </a:r>
            <a:r>
              <a:rPr kumimoji="1" lang="en-US" altLang="ja-JP" sz="2400" dirty="0"/>
              <a:t>700</a:t>
            </a:r>
            <a:r>
              <a:rPr kumimoji="1" lang="ja-JP" altLang="en-US" sz="2400" dirty="0"/>
              <a:t>円（前期末に賞与引当金</a:t>
            </a:r>
            <a:r>
              <a:rPr kumimoji="1" lang="en-US" altLang="ja-JP" sz="2400" dirty="0"/>
              <a:t>400</a:t>
            </a:r>
            <a:r>
              <a:rPr kumimoji="1" lang="ja-JP" altLang="en-US" sz="2400" dirty="0"/>
              <a:t>円を計上済）</a:t>
            </a:r>
            <a:endParaRPr kumimoji="1" lang="en-US" altLang="ja-JP" sz="2400" dirty="0"/>
          </a:p>
          <a:p>
            <a:r>
              <a:rPr kumimoji="1" lang="ja-JP" altLang="en-US" sz="2400" dirty="0"/>
              <a:t>　　に対して、源泉所得税等の預り金</a:t>
            </a:r>
            <a:r>
              <a:rPr kumimoji="1" lang="en-US" altLang="ja-JP" sz="2400" dirty="0"/>
              <a:t>100</a:t>
            </a:r>
            <a:r>
              <a:rPr kumimoji="1" lang="ja-JP" altLang="en-US" sz="2400" dirty="0"/>
              <a:t>円を差し引き、残額を現金で</a:t>
            </a:r>
            <a:endParaRPr lang="en-US" altLang="ja-JP" sz="2400" dirty="0"/>
          </a:p>
          <a:p>
            <a:r>
              <a:rPr lang="ja-JP" altLang="en-US" sz="2400" dirty="0"/>
              <a:t>　　支払った。</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628940" y="3167742"/>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710624" y="3167742"/>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2806002" y="3608282"/>
            <a:ext cx="6187273" cy="954107"/>
          </a:xfrm>
          <a:prstGeom prst="rect">
            <a:avLst/>
          </a:prstGeom>
          <a:noFill/>
        </p:spPr>
        <p:txBody>
          <a:bodyPr wrap="square" rtlCol="0">
            <a:spAutoFit/>
          </a:bodyPr>
          <a:lstStyle/>
          <a:p>
            <a:r>
              <a:rPr lang="ja-JP" altLang="en-US" sz="2800" dirty="0"/>
              <a:t>賞与引当金　</a:t>
            </a:r>
            <a:r>
              <a:rPr lang="en-US" altLang="ja-JP" sz="2800" dirty="0"/>
              <a:t>400</a:t>
            </a:r>
            <a:r>
              <a:rPr lang="ja-JP" altLang="en-US" sz="2800" dirty="0"/>
              <a:t>　</a:t>
            </a:r>
            <a:r>
              <a:rPr lang="en-US" altLang="ja-JP" sz="2800" dirty="0"/>
              <a:t>/</a:t>
            </a:r>
            <a:r>
              <a:rPr lang="ja-JP" altLang="en-US" sz="2800" dirty="0"/>
              <a:t>　預り金　</a:t>
            </a:r>
            <a:r>
              <a:rPr lang="en-US" altLang="ja-JP" sz="2800" dirty="0"/>
              <a:t>100</a:t>
            </a:r>
          </a:p>
          <a:p>
            <a:r>
              <a:rPr lang="ja-JP" altLang="en-US" sz="2800" dirty="0"/>
              <a:t>賞与　　　　</a:t>
            </a:r>
            <a:r>
              <a:rPr lang="en-US" altLang="ja-JP" sz="2800" dirty="0"/>
              <a:t>300</a:t>
            </a:r>
            <a:r>
              <a:rPr lang="ja-JP" altLang="en-US" sz="2800" dirty="0"/>
              <a:t>　　  現金　　</a:t>
            </a:r>
            <a:r>
              <a:rPr lang="en-US" altLang="ja-JP" sz="2800" dirty="0"/>
              <a:t>600</a:t>
            </a:r>
          </a:p>
        </p:txBody>
      </p:sp>
      <p:sp>
        <p:nvSpPr>
          <p:cNvPr id="3" name="テキスト ボックス 2">
            <a:extLst>
              <a:ext uri="{FF2B5EF4-FFF2-40B4-BE49-F238E27FC236}">
                <a16:creationId xmlns:a16="http://schemas.microsoft.com/office/drawing/2014/main" id="{B1E27F18-E0A9-8D02-C308-FC648F9C002E}"/>
              </a:ext>
            </a:extLst>
          </p:cNvPr>
          <p:cNvSpPr txBox="1"/>
          <p:nvPr/>
        </p:nvSpPr>
        <p:spPr>
          <a:xfrm>
            <a:off x="2064100" y="4667067"/>
            <a:ext cx="8063799" cy="954107"/>
          </a:xfrm>
          <a:prstGeom prst="rect">
            <a:avLst/>
          </a:prstGeom>
          <a:noFill/>
        </p:spPr>
        <p:txBody>
          <a:bodyPr wrap="square" rtlCol="0">
            <a:spAutoFit/>
          </a:bodyPr>
          <a:lstStyle/>
          <a:p>
            <a:r>
              <a:rPr lang="ja-JP" altLang="en-US" sz="2800" dirty="0">
                <a:solidFill>
                  <a:srgbClr val="FF0000"/>
                </a:solidFill>
              </a:rPr>
              <a:t>「預り金」は「従業員預り金」等を使用する場合もある</a:t>
            </a:r>
            <a:endParaRPr kumimoji="1" lang="en-US" altLang="ja-JP" sz="2800" dirty="0">
              <a:solidFill>
                <a:srgbClr val="FF0000"/>
              </a:solidFill>
            </a:endParaRPr>
          </a:p>
        </p:txBody>
      </p:sp>
    </p:spTree>
    <p:extLst>
      <p:ext uri="{BB962C8B-B14F-4D97-AF65-F5344CB8AC3E}">
        <p14:creationId xmlns:p14="http://schemas.microsoft.com/office/powerpoint/2010/main" val="16007464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916492" y="2035976"/>
            <a:ext cx="10651255" cy="1569660"/>
          </a:xfrm>
          <a:prstGeom prst="rect">
            <a:avLst/>
          </a:prstGeom>
          <a:noFill/>
        </p:spPr>
        <p:txBody>
          <a:bodyPr wrap="square" rtlCol="0">
            <a:spAutoFit/>
          </a:bodyPr>
          <a:lstStyle/>
          <a:p>
            <a:r>
              <a:rPr kumimoji="1" lang="ja-JP" altLang="en-US" sz="2400" dirty="0"/>
              <a:t>問</a:t>
            </a:r>
            <a:r>
              <a:rPr kumimoji="1" lang="en-US" altLang="ja-JP" sz="2400" dirty="0"/>
              <a:t>68.</a:t>
            </a:r>
            <a:r>
              <a:rPr kumimoji="1" lang="ja-JP" altLang="en-US" sz="2400" dirty="0"/>
              <a:t>次の取引の決算整理仕訳を行いなさい。決算日は</a:t>
            </a:r>
            <a:r>
              <a:rPr kumimoji="1" lang="en-US" altLang="ja-JP" sz="2400" dirty="0"/>
              <a:t>3</a:t>
            </a:r>
            <a:r>
              <a:rPr kumimoji="1" lang="ja-JP" altLang="en-US" sz="2400" dirty="0"/>
              <a:t>月</a:t>
            </a:r>
            <a:r>
              <a:rPr kumimoji="1" lang="en-US" altLang="ja-JP" sz="2400" dirty="0"/>
              <a:t>31</a:t>
            </a:r>
            <a:r>
              <a:rPr kumimoji="1" lang="ja-JP" altLang="en-US" sz="2400" dirty="0"/>
              <a:t>日である。</a:t>
            </a:r>
            <a:endParaRPr kumimoji="1" lang="en-US" altLang="ja-JP" sz="2400" dirty="0"/>
          </a:p>
          <a:p>
            <a:r>
              <a:rPr kumimoji="1" lang="ja-JP" altLang="en-US" sz="2400" dirty="0"/>
              <a:t>　　決算日において、当年度に属する役員賞与</a:t>
            </a:r>
            <a:r>
              <a:rPr kumimoji="1" lang="en-US" altLang="ja-JP" sz="2400" dirty="0"/>
              <a:t>400</a:t>
            </a:r>
            <a:r>
              <a:rPr kumimoji="1" lang="ja-JP" altLang="en-US" sz="2400" dirty="0"/>
              <a:t>円を見積もり計上する。</a:t>
            </a:r>
            <a:endParaRPr lang="en-US" altLang="ja-JP" sz="2400" dirty="0"/>
          </a:p>
          <a:p>
            <a:r>
              <a:rPr lang="ja-JP" altLang="en-US" sz="2400" dirty="0"/>
              <a:t>　　なお、当社は株主総会において役員賞与の支給に関する議案の承認を</a:t>
            </a:r>
            <a:endParaRPr lang="en-US" altLang="ja-JP" sz="2400" dirty="0"/>
          </a:p>
          <a:p>
            <a:r>
              <a:rPr lang="ja-JP" altLang="en-US" sz="2400" dirty="0"/>
              <a:t>　　受けることとしている。</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628940" y="3730447"/>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710624" y="3730447"/>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1446963" y="4181036"/>
            <a:ext cx="9590314" cy="523220"/>
          </a:xfrm>
          <a:prstGeom prst="rect">
            <a:avLst/>
          </a:prstGeom>
          <a:noFill/>
        </p:spPr>
        <p:txBody>
          <a:bodyPr wrap="square" rtlCol="0">
            <a:spAutoFit/>
          </a:bodyPr>
          <a:lstStyle/>
          <a:p>
            <a:r>
              <a:rPr lang="ja-JP" altLang="en-US" sz="2800" dirty="0"/>
              <a:t>役員賞与引当金繰入　</a:t>
            </a:r>
            <a:r>
              <a:rPr lang="en-US" altLang="ja-JP" sz="2800" dirty="0"/>
              <a:t>400</a:t>
            </a:r>
            <a:r>
              <a:rPr lang="ja-JP" altLang="en-US" sz="2800" dirty="0"/>
              <a:t>　</a:t>
            </a:r>
            <a:r>
              <a:rPr lang="en-US" altLang="ja-JP" sz="2800" dirty="0"/>
              <a:t>/</a:t>
            </a:r>
            <a:r>
              <a:rPr lang="ja-JP" altLang="en-US" sz="2800" dirty="0"/>
              <a:t>　役員賞与引当金　</a:t>
            </a:r>
            <a:r>
              <a:rPr lang="en-US" altLang="ja-JP" sz="2800" dirty="0"/>
              <a:t>400</a:t>
            </a:r>
          </a:p>
        </p:txBody>
      </p:sp>
    </p:spTree>
    <p:extLst>
      <p:ext uri="{BB962C8B-B14F-4D97-AF65-F5344CB8AC3E}">
        <p14:creationId xmlns:p14="http://schemas.microsoft.com/office/powerpoint/2010/main" val="6249978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846153" y="1824003"/>
            <a:ext cx="10651255" cy="1200329"/>
          </a:xfrm>
          <a:prstGeom prst="rect">
            <a:avLst/>
          </a:prstGeom>
          <a:noFill/>
        </p:spPr>
        <p:txBody>
          <a:bodyPr wrap="square" rtlCol="0">
            <a:spAutoFit/>
          </a:bodyPr>
          <a:lstStyle/>
          <a:p>
            <a:r>
              <a:rPr kumimoji="1" lang="ja-JP" altLang="en-US" sz="2400" dirty="0"/>
              <a:t>問</a:t>
            </a:r>
            <a:r>
              <a:rPr kumimoji="1" lang="en-US" altLang="ja-JP" sz="2400" dirty="0"/>
              <a:t>69.6</a:t>
            </a:r>
            <a:r>
              <a:rPr kumimoji="1" lang="ja-JP" altLang="en-US" sz="2400" dirty="0"/>
              <a:t>月</a:t>
            </a:r>
            <a:r>
              <a:rPr kumimoji="1" lang="en-US" altLang="ja-JP" sz="2400" dirty="0"/>
              <a:t>21</a:t>
            </a:r>
            <a:r>
              <a:rPr kumimoji="1" lang="ja-JP" altLang="en-US" sz="2400" dirty="0"/>
              <a:t>日、役員の賞与</a:t>
            </a:r>
            <a:r>
              <a:rPr lang="en-US" altLang="ja-JP" sz="2400" dirty="0"/>
              <a:t>5</a:t>
            </a:r>
            <a:r>
              <a:rPr kumimoji="1" lang="en-US" altLang="ja-JP" sz="2400" dirty="0"/>
              <a:t>00</a:t>
            </a:r>
            <a:r>
              <a:rPr kumimoji="1" lang="ja-JP" altLang="en-US" sz="2400" dirty="0"/>
              <a:t>円（前期末に役員賞与引当金</a:t>
            </a:r>
            <a:r>
              <a:rPr kumimoji="1" lang="en-US" altLang="ja-JP" sz="2400" dirty="0"/>
              <a:t>400</a:t>
            </a:r>
            <a:r>
              <a:rPr kumimoji="1" lang="ja-JP" altLang="en-US" sz="2400" dirty="0"/>
              <a:t>円を計上</a:t>
            </a:r>
            <a:endParaRPr kumimoji="1" lang="en-US" altLang="ja-JP" sz="2400" dirty="0"/>
          </a:p>
          <a:p>
            <a:r>
              <a:rPr lang="ja-JP" altLang="en-US" sz="2400" dirty="0"/>
              <a:t>　　済み）に対して、源泉所得税等の預り金</a:t>
            </a:r>
            <a:r>
              <a:rPr lang="en-US" altLang="ja-JP" sz="2400" dirty="0"/>
              <a:t>100</a:t>
            </a:r>
            <a:r>
              <a:rPr lang="ja-JP" altLang="en-US" sz="2400" dirty="0"/>
              <a:t>円を差し引き、残額を</a:t>
            </a:r>
            <a:endParaRPr kumimoji="1" lang="en-US" altLang="ja-JP" sz="2400" dirty="0"/>
          </a:p>
          <a:p>
            <a:r>
              <a:rPr kumimoji="1" lang="ja-JP" altLang="en-US" sz="2400" dirty="0"/>
              <a:t>　　現金で支払った。</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558601" y="3027062"/>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640285" y="3027062"/>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2025579" y="3477651"/>
            <a:ext cx="7184571" cy="954107"/>
          </a:xfrm>
          <a:prstGeom prst="rect">
            <a:avLst/>
          </a:prstGeom>
          <a:noFill/>
        </p:spPr>
        <p:txBody>
          <a:bodyPr wrap="square" rtlCol="0">
            <a:spAutoFit/>
          </a:bodyPr>
          <a:lstStyle/>
          <a:p>
            <a:r>
              <a:rPr lang="ja-JP" altLang="en-US" sz="2800" dirty="0"/>
              <a:t>役員賞与引当金　</a:t>
            </a:r>
            <a:r>
              <a:rPr lang="en-US" altLang="ja-JP" sz="2800" dirty="0"/>
              <a:t>400</a:t>
            </a:r>
            <a:r>
              <a:rPr lang="ja-JP" altLang="en-US" sz="2800" dirty="0"/>
              <a:t>　</a:t>
            </a:r>
            <a:r>
              <a:rPr lang="en-US" altLang="ja-JP" sz="2800" dirty="0"/>
              <a:t>/</a:t>
            </a:r>
            <a:r>
              <a:rPr lang="ja-JP" altLang="en-US" sz="2800" dirty="0"/>
              <a:t>　預り金　</a:t>
            </a:r>
            <a:r>
              <a:rPr lang="en-US" altLang="ja-JP" sz="2800" dirty="0"/>
              <a:t>100</a:t>
            </a:r>
          </a:p>
          <a:p>
            <a:r>
              <a:rPr lang="ja-JP" altLang="en-US" sz="2800" dirty="0"/>
              <a:t>役員賞与　　　　</a:t>
            </a:r>
            <a:r>
              <a:rPr lang="en-US" altLang="ja-JP" sz="2800" dirty="0"/>
              <a:t>100</a:t>
            </a:r>
            <a:r>
              <a:rPr lang="ja-JP" altLang="en-US" sz="2800" dirty="0"/>
              <a:t>　　  現金　　</a:t>
            </a:r>
            <a:r>
              <a:rPr lang="en-US" altLang="ja-JP" sz="2800" dirty="0"/>
              <a:t>400</a:t>
            </a:r>
          </a:p>
        </p:txBody>
      </p:sp>
      <p:sp>
        <p:nvSpPr>
          <p:cNvPr id="3" name="テキスト ボックス 2">
            <a:extLst>
              <a:ext uri="{FF2B5EF4-FFF2-40B4-BE49-F238E27FC236}">
                <a16:creationId xmlns:a16="http://schemas.microsoft.com/office/drawing/2014/main" id="{D2CBF350-8156-886A-C550-572619D81CD1}"/>
              </a:ext>
            </a:extLst>
          </p:cNvPr>
          <p:cNvSpPr txBox="1"/>
          <p:nvPr/>
        </p:nvSpPr>
        <p:spPr>
          <a:xfrm>
            <a:off x="1982040" y="4576632"/>
            <a:ext cx="8063799" cy="954107"/>
          </a:xfrm>
          <a:prstGeom prst="rect">
            <a:avLst/>
          </a:prstGeom>
          <a:noFill/>
        </p:spPr>
        <p:txBody>
          <a:bodyPr wrap="square" rtlCol="0">
            <a:spAutoFit/>
          </a:bodyPr>
          <a:lstStyle/>
          <a:p>
            <a:r>
              <a:rPr lang="ja-JP" altLang="en-US" sz="2800" dirty="0">
                <a:solidFill>
                  <a:srgbClr val="FF0000"/>
                </a:solidFill>
              </a:rPr>
              <a:t>「預り金」は「役員預り金」等を使用する場合もある</a:t>
            </a:r>
            <a:endParaRPr kumimoji="1" lang="en-US" altLang="ja-JP" sz="2800" dirty="0">
              <a:solidFill>
                <a:srgbClr val="FF0000"/>
              </a:solidFill>
            </a:endParaRPr>
          </a:p>
        </p:txBody>
      </p:sp>
    </p:spTree>
    <p:extLst>
      <p:ext uri="{BB962C8B-B14F-4D97-AF65-F5344CB8AC3E}">
        <p14:creationId xmlns:p14="http://schemas.microsoft.com/office/powerpoint/2010/main" val="425787885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860807" y="1815783"/>
            <a:ext cx="10651255" cy="1938992"/>
          </a:xfrm>
          <a:prstGeom prst="rect">
            <a:avLst/>
          </a:prstGeom>
          <a:noFill/>
        </p:spPr>
        <p:txBody>
          <a:bodyPr wrap="square" rtlCol="0">
            <a:spAutoFit/>
          </a:bodyPr>
          <a:lstStyle/>
          <a:p>
            <a:r>
              <a:rPr kumimoji="1" lang="ja-JP" altLang="en-US" sz="2400" dirty="0"/>
              <a:t>問</a:t>
            </a:r>
            <a:r>
              <a:rPr lang="en-US" altLang="ja-JP" sz="2400" dirty="0"/>
              <a:t>70</a:t>
            </a:r>
            <a:r>
              <a:rPr kumimoji="1" lang="en-US" altLang="ja-JP" sz="2400" dirty="0"/>
              <a:t>.</a:t>
            </a:r>
            <a:r>
              <a:rPr lang="ja-JP" altLang="en-US" sz="2400" dirty="0"/>
              <a:t>次の取引の決算整理仕訳を行いなさい。</a:t>
            </a:r>
            <a:endParaRPr lang="en-US" altLang="ja-JP" sz="2400" dirty="0"/>
          </a:p>
          <a:p>
            <a:r>
              <a:rPr kumimoji="1" lang="ja-JP" altLang="en-US" sz="2400" dirty="0"/>
              <a:t>　　従業員の退職時に支払われる退職一時金の給付は内部積立方式により</a:t>
            </a:r>
            <a:endParaRPr kumimoji="1" lang="en-US" altLang="ja-JP" sz="2400" dirty="0"/>
          </a:p>
          <a:p>
            <a:r>
              <a:rPr lang="ja-JP" altLang="en-US" sz="2400" dirty="0"/>
              <a:t>　　行ってきたが、従業員</a:t>
            </a:r>
            <a:r>
              <a:rPr lang="en-US" altLang="ja-JP" sz="2400" dirty="0"/>
              <a:t>3</a:t>
            </a:r>
            <a:r>
              <a:rPr lang="ja-JP" altLang="en-US" sz="2400" dirty="0"/>
              <a:t>名が退職したため、退職一時金総額</a:t>
            </a:r>
            <a:r>
              <a:rPr lang="en-US" altLang="ja-JP" sz="2400" dirty="0"/>
              <a:t>300</a:t>
            </a:r>
            <a:r>
              <a:rPr lang="ja-JP" altLang="en-US" sz="2400" dirty="0"/>
              <a:t>円を</a:t>
            </a:r>
            <a:endParaRPr lang="en-US" altLang="ja-JP" sz="2400" dirty="0"/>
          </a:p>
          <a:p>
            <a:r>
              <a:rPr kumimoji="1" lang="ja-JP" altLang="en-US" sz="2400" dirty="0"/>
              <a:t>　　支払うこととなり、源泉所得税分</a:t>
            </a:r>
            <a:r>
              <a:rPr kumimoji="1" lang="en-US" altLang="ja-JP" sz="2400" dirty="0"/>
              <a:t>50</a:t>
            </a:r>
            <a:r>
              <a:rPr kumimoji="1" lang="ja-JP" altLang="en-US" sz="2400" dirty="0"/>
              <a:t>円を控除した残額を当座預金から</a:t>
            </a:r>
            <a:endParaRPr kumimoji="1" lang="en-US" altLang="ja-JP" sz="2400" dirty="0"/>
          </a:p>
          <a:p>
            <a:r>
              <a:rPr lang="ja-JP" altLang="en-US" sz="2400" dirty="0"/>
              <a:t>　　支払った。</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649036" y="3529480"/>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730720" y="3529480"/>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2116014" y="4032604"/>
            <a:ext cx="7184571" cy="954107"/>
          </a:xfrm>
          <a:prstGeom prst="rect">
            <a:avLst/>
          </a:prstGeom>
          <a:noFill/>
        </p:spPr>
        <p:txBody>
          <a:bodyPr wrap="square" rtlCol="0">
            <a:spAutoFit/>
          </a:bodyPr>
          <a:lstStyle/>
          <a:p>
            <a:r>
              <a:rPr lang="ja-JP" altLang="en-US" sz="2800" dirty="0"/>
              <a:t>退職給付引当金　</a:t>
            </a:r>
            <a:r>
              <a:rPr lang="en-US" altLang="ja-JP" sz="2800" dirty="0"/>
              <a:t>300</a:t>
            </a:r>
            <a:r>
              <a:rPr lang="ja-JP" altLang="en-US" sz="2800" dirty="0"/>
              <a:t>　</a:t>
            </a:r>
            <a:r>
              <a:rPr lang="en-US" altLang="ja-JP" sz="2800" dirty="0"/>
              <a:t>/</a:t>
            </a:r>
            <a:r>
              <a:rPr lang="ja-JP" altLang="en-US" sz="2800" dirty="0"/>
              <a:t>　当座預金　</a:t>
            </a:r>
            <a:r>
              <a:rPr lang="en-US" altLang="ja-JP" sz="2800" dirty="0"/>
              <a:t>250</a:t>
            </a:r>
          </a:p>
          <a:p>
            <a:r>
              <a:rPr lang="ja-JP" altLang="en-US" sz="2800" dirty="0"/>
              <a:t>　　　　　　　　　　　　 預り金　　  </a:t>
            </a:r>
            <a:r>
              <a:rPr lang="en-US" altLang="ja-JP" sz="2800" dirty="0"/>
              <a:t>50</a:t>
            </a:r>
          </a:p>
        </p:txBody>
      </p:sp>
    </p:spTree>
    <p:extLst>
      <p:ext uri="{BB962C8B-B14F-4D97-AF65-F5344CB8AC3E}">
        <p14:creationId xmlns:p14="http://schemas.microsoft.com/office/powerpoint/2010/main" val="42365636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860807" y="2580422"/>
            <a:ext cx="10651255" cy="830997"/>
          </a:xfrm>
          <a:prstGeom prst="rect">
            <a:avLst/>
          </a:prstGeom>
          <a:noFill/>
        </p:spPr>
        <p:txBody>
          <a:bodyPr wrap="square" rtlCol="0">
            <a:spAutoFit/>
          </a:bodyPr>
          <a:lstStyle/>
          <a:p>
            <a:r>
              <a:rPr kumimoji="1" lang="ja-JP" altLang="en-US" sz="2400" dirty="0"/>
              <a:t>問</a:t>
            </a:r>
            <a:r>
              <a:rPr lang="en-US" altLang="ja-JP" sz="2400" dirty="0"/>
              <a:t>71</a:t>
            </a:r>
            <a:r>
              <a:rPr kumimoji="1" lang="en-US" altLang="ja-JP" sz="2400" dirty="0"/>
              <a:t>.</a:t>
            </a:r>
            <a:r>
              <a:rPr kumimoji="1" lang="ja-JP" altLang="en-US" sz="2400" dirty="0"/>
              <a:t>当社は、将来の退職給付の支給に備えるため、外部積立方式による</a:t>
            </a:r>
            <a:endParaRPr lang="en-US" altLang="ja-JP" sz="2400" dirty="0"/>
          </a:p>
          <a:p>
            <a:r>
              <a:rPr kumimoji="1" lang="ja-JP" altLang="en-US" sz="2400" dirty="0"/>
              <a:t>　　年金基金に当座預金</a:t>
            </a:r>
            <a:r>
              <a:rPr kumimoji="1" lang="en-US" altLang="ja-JP" sz="2400" dirty="0"/>
              <a:t>500</a:t>
            </a:r>
            <a:r>
              <a:rPr kumimoji="1" lang="ja-JP" altLang="en-US" sz="2400" dirty="0"/>
              <a:t>円を掛金として拠出した。</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649036" y="3529480"/>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730720" y="3529480"/>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2116014" y="4032604"/>
            <a:ext cx="7184571" cy="523220"/>
          </a:xfrm>
          <a:prstGeom prst="rect">
            <a:avLst/>
          </a:prstGeom>
          <a:noFill/>
        </p:spPr>
        <p:txBody>
          <a:bodyPr wrap="square" rtlCol="0">
            <a:spAutoFit/>
          </a:bodyPr>
          <a:lstStyle/>
          <a:p>
            <a:r>
              <a:rPr lang="ja-JP" altLang="en-US" sz="2800" dirty="0"/>
              <a:t>退職給付引当金　</a:t>
            </a:r>
            <a:r>
              <a:rPr lang="en-US" altLang="ja-JP" sz="2800" dirty="0"/>
              <a:t>500</a:t>
            </a:r>
            <a:r>
              <a:rPr lang="ja-JP" altLang="en-US" sz="2800" dirty="0"/>
              <a:t>　</a:t>
            </a:r>
            <a:r>
              <a:rPr lang="en-US" altLang="ja-JP" sz="2800" dirty="0"/>
              <a:t>/</a:t>
            </a:r>
            <a:r>
              <a:rPr lang="ja-JP" altLang="en-US" sz="2800" dirty="0"/>
              <a:t>　当座預金　</a:t>
            </a:r>
            <a:r>
              <a:rPr lang="en-US" altLang="ja-JP" sz="2800" dirty="0"/>
              <a:t>500</a:t>
            </a:r>
          </a:p>
        </p:txBody>
      </p:sp>
    </p:spTree>
    <p:extLst>
      <p:ext uri="{BB962C8B-B14F-4D97-AF65-F5344CB8AC3E}">
        <p14:creationId xmlns:p14="http://schemas.microsoft.com/office/powerpoint/2010/main" val="199328657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679936" y="1552756"/>
            <a:ext cx="10651255" cy="2308324"/>
          </a:xfrm>
          <a:prstGeom prst="rect">
            <a:avLst/>
          </a:prstGeom>
          <a:noFill/>
        </p:spPr>
        <p:txBody>
          <a:bodyPr wrap="square" rtlCol="0">
            <a:spAutoFit/>
          </a:bodyPr>
          <a:lstStyle/>
          <a:p>
            <a:r>
              <a:rPr kumimoji="1" lang="ja-JP" altLang="en-US" sz="2400" dirty="0"/>
              <a:t>問</a:t>
            </a:r>
            <a:r>
              <a:rPr lang="en-US" altLang="ja-JP" sz="2400" dirty="0"/>
              <a:t>72</a:t>
            </a:r>
            <a:r>
              <a:rPr kumimoji="1" lang="en-US" altLang="ja-JP" sz="2400" dirty="0"/>
              <a:t>.</a:t>
            </a:r>
            <a:r>
              <a:rPr kumimoji="1" lang="ja-JP" altLang="en-US" sz="2400" dirty="0"/>
              <a:t>ブラック商事株式会社を設立し、定款に定めた発行可能株式総数</a:t>
            </a:r>
            <a:r>
              <a:rPr kumimoji="1" lang="en-US" altLang="ja-JP" sz="2400" dirty="0"/>
              <a:t>300</a:t>
            </a:r>
            <a:r>
              <a:rPr kumimoji="1" lang="ja-JP" altLang="en-US" sz="2400" dirty="0"/>
              <a:t>株</a:t>
            </a:r>
            <a:endParaRPr kumimoji="1" lang="en-US" altLang="ja-JP" sz="2400" dirty="0"/>
          </a:p>
          <a:p>
            <a:r>
              <a:rPr lang="ja-JP" altLang="en-US" sz="2400" dirty="0"/>
              <a:t>　　のうち、</a:t>
            </a:r>
            <a:r>
              <a:rPr lang="en-US" altLang="ja-JP" sz="2400" dirty="0"/>
              <a:t>100</a:t>
            </a:r>
            <a:r>
              <a:rPr lang="ja-JP" altLang="en-US" sz="2400" dirty="0"/>
              <a:t>株を</a:t>
            </a:r>
            <a:r>
              <a:rPr lang="en-US" altLang="ja-JP" sz="2400" dirty="0"/>
              <a:t>1</a:t>
            </a:r>
            <a:r>
              <a:rPr lang="ja-JP" altLang="en-US" sz="2400" dirty="0"/>
              <a:t>株あたり</a:t>
            </a:r>
            <a:r>
              <a:rPr lang="en-US" altLang="ja-JP" sz="2400" dirty="0"/>
              <a:t>10</a:t>
            </a:r>
            <a:r>
              <a:rPr lang="ja-JP" altLang="en-US" sz="2400" dirty="0"/>
              <a:t>円で発行し、これら株式について全額当座</a:t>
            </a:r>
            <a:endParaRPr lang="en-US" altLang="ja-JP" sz="2400" dirty="0"/>
          </a:p>
          <a:p>
            <a:r>
              <a:rPr lang="ja-JP" altLang="en-US" sz="2400" dirty="0"/>
              <a:t>　　預金口座への振り込みを受けた。この株式に対する払込金額は、すべて</a:t>
            </a:r>
            <a:endParaRPr lang="en-US" altLang="ja-JP" sz="2400" dirty="0"/>
          </a:p>
          <a:p>
            <a:r>
              <a:rPr lang="ja-JP" altLang="en-US" sz="2400" dirty="0"/>
              <a:t>　　資本金に組み入れた。なお、設立に伴う登記費用等</a:t>
            </a:r>
            <a:r>
              <a:rPr lang="en-US" altLang="ja-JP" sz="2400" dirty="0"/>
              <a:t>40</a:t>
            </a:r>
            <a:r>
              <a:rPr lang="ja-JP" altLang="en-US" sz="2400" dirty="0"/>
              <a:t>円と株式発行に</a:t>
            </a:r>
            <a:endParaRPr lang="en-US" altLang="ja-JP" sz="2400" dirty="0"/>
          </a:p>
          <a:p>
            <a:r>
              <a:rPr kumimoji="1" lang="ja-JP" altLang="en-US" sz="2400" dirty="0"/>
              <a:t>　　伴う諸費用</a:t>
            </a:r>
            <a:r>
              <a:rPr kumimoji="1" lang="en-US" altLang="ja-JP" sz="2400" dirty="0"/>
              <a:t>60</a:t>
            </a:r>
            <a:r>
              <a:rPr kumimoji="1" lang="ja-JP" altLang="en-US" sz="2400" dirty="0"/>
              <a:t>円は小切手を振り出して支払った。また、設立から開業</a:t>
            </a:r>
            <a:endParaRPr kumimoji="1" lang="en-US" altLang="ja-JP" sz="2400" dirty="0"/>
          </a:p>
          <a:p>
            <a:r>
              <a:rPr kumimoji="1" lang="ja-JP" altLang="en-US" sz="2400" dirty="0"/>
              <a:t>　　するまでの諸費用</a:t>
            </a:r>
            <a:r>
              <a:rPr kumimoji="1" lang="en-US" altLang="ja-JP" sz="2400" dirty="0"/>
              <a:t>100</a:t>
            </a:r>
            <a:r>
              <a:rPr kumimoji="1" lang="ja-JP" altLang="en-US" sz="2400" dirty="0"/>
              <a:t>円は現金で支払った。</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628939" y="3861080"/>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710623" y="3861080"/>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2911513" y="4313962"/>
            <a:ext cx="7184571" cy="1384995"/>
          </a:xfrm>
          <a:prstGeom prst="rect">
            <a:avLst/>
          </a:prstGeom>
          <a:noFill/>
        </p:spPr>
        <p:txBody>
          <a:bodyPr wrap="square" rtlCol="0">
            <a:spAutoFit/>
          </a:bodyPr>
          <a:lstStyle/>
          <a:p>
            <a:r>
              <a:rPr lang="ja-JP" altLang="en-US" sz="2800" dirty="0"/>
              <a:t>当座預金　</a:t>
            </a:r>
            <a:r>
              <a:rPr lang="en-US" altLang="ja-JP" sz="2800" dirty="0"/>
              <a:t>1,000</a:t>
            </a:r>
            <a:r>
              <a:rPr lang="ja-JP" altLang="en-US" sz="2800" dirty="0"/>
              <a:t>　</a:t>
            </a:r>
            <a:r>
              <a:rPr lang="en-US" altLang="ja-JP" sz="2800" dirty="0"/>
              <a:t>/</a:t>
            </a:r>
            <a:r>
              <a:rPr lang="ja-JP" altLang="en-US" sz="2800" dirty="0"/>
              <a:t>　資本金　   </a:t>
            </a:r>
            <a:r>
              <a:rPr lang="en-US" altLang="ja-JP" sz="2800" dirty="0"/>
              <a:t>1,000</a:t>
            </a:r>
          </a:p>
          <a:p>
            <a:r>
              <a:rPr lang="ja-JP" altLang="en-US" sz="2800" dirty="0"/>
              <a:t>創立費　　   </a:t>
            </a:r>
            <a:r>
              <a:rPr lang="en-US" altLang="ja-JP" sz="2800" dirty="0"/>
              <a:t>100</a:t>
            </a:r>
            <a:r>
              <a:rPr lang="ja-JP" altLang="en-US" sz="2800" dirty="0"/>
              <a:t>　　  当座預金  　</a:t>
            </a:r>
            <a:r>
              <a:rPr lang="en-US" altLang="ja-JP" sz="2800" dirty="0"/>
              <a:t>100</a:t>
            </a:r>
          </a:p>
          <a:p>
            <a:r>
              <a:rPr lang="ja-JP" altLang="en-US" sz="2800" dirty="0"/>
              <a:t>開業費　　   </a:t>
            </a:r>
            <a:r>
              <a:rPr lang="en-US" altLang="ja-JP" sz="2800" dirty="0"/>
              <a:t>100</a:t>
            </a:r>
            <a:r>
              <a:rPr lang="ja-JP" altLang="en-US" sz="2800" dirty="0"/>
              <a:t>　　  現金　　　  </a:t>
            </a:r>
            <a:r>
              <a:rPr lang="en-US" altLang="ja-JP" sz="2800" dirty="0"/>
              <a:t>100</a:t>
            </a:r>
          </a:p>
        </p:txBody>
      </p:sp>
    </p:spTree>
    <p:extLst>
      <p:ext uri="{BB962C8B-B14F-4D97-AF65-F5344CB8AC3E}">
        <p14:creationId xmlns:p14="http://schemas.microsoft.com/office/powerpoint/2010/main" val="16771735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23257" y="2325341"/>
            <a:ext cx="10343104" cy="830997"/>
          </a:xfrm>
          <a:prstGeom prst="rect">
            <a:avLst/>
          </a:prstGeom>
          <a:noFill/>
        </p:spPr>
        <p:txBody>
          <a:bodyPr wrap="square" rtlCol="0">
            <a:spAutoFit/>
          </a:bodyPr>
          <a:lstStyle/>
          <a:p>
            <a:r>
              <a:rPr kumimoji="1" lang="ja-JP" altLang="en-US" sz="2400" dirty="0"/>
              <a:t>問</a:t>
            </a:r>
            <a:r>
              <a:rPr kumimoji="1" lang="en-US" altLang="ja-JP" sz="2400" dirty="0"/>
              <a:t>24.</a:t>
            </a:r>
            <a:r>
              <a:rPr kumimoji="1" lang="ja-JP" altLang="en-US" sz="2400" dirty="0"/>
              <a:t>ブルー商事は、機械装置（取得原価 </a:t>
            </a:r>
            <a:r>
              <a:rPr kumimoji="1" lang="en-US" altLang="ja-JP" sz="2400" dirty="0"/>
              <a:t>800</a:t>
            </a:r>
            <a:r>
              <a:rPr kumimoji="1" lang="ja-JP" altLang="en-US" sz="2400" dirty="0"/>
              <a:t>円、減価償却累計額 </a:t>
            </a:r>
            <a:r>
              <a:rPr kumimoji="1" lang="en-US" altLang="ja-JP" sz="2400" dirty="0"/>
              <a:t>500</a:t>
            </a:r>
            <a:r>
              <a:rPr kumimoji="1" lang="ja-JP" altLang="en-US" sz="2400" dirty="0"/>
              <a:t>円）</a:t>
            </a:r>
            <a:endParaRPr kumimoji="1" lang="en-US" altLang="ja-JP" sz="2400" dirty="0"/>
          </a:p>
          <a:p>
            <a:r>
              <a:rPr lang="ja-JP" altLang="en-US" sz="2400" dirty="0"/>
              <a:t>　　を期首に廃棄した。なお、廃棄費用</a:t>
            </a:r>
            <a:r>
              <a:rPr lang="en-US" altLang="ja-JP" sz="2400" dirty="0"/>
              <a:t> 100</a:t>
            </a:r>
            <a:r>
              <a:rPr lang="ja-JP" altLang="en-US" sz="2400" dirty="0"/>
              <a:t>円は現金で支払った。</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5482214" y="3320302"/>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7563898" y="3320302"/>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1684773" y="3881882"/>
            <a:ext cx="8822453" cy="954107"/>
          </a:xfrm>
          <a:prstGeom prst="rect">
            <a:avLst/>
          </a:prstGeom>
          <a:noFill/>
        </p:spPr>
        <p:txBody>
          <a:bodyPr wrap="square" rtlCol="0">
            <a:spAutoFit/>
          </a:bodyPr>
          <a:lstStyle/>
          <a:p>
            <a:r>
              <a:rPr lang="ja-JP" altLang="en-US" sz="2800" dirty="0"/>
              <a:t>機械装置減価償却累計額　</a:t>
            </a:r>
            <a:r>
              <a:rPr lang="en-US" altLang="ja-JP" sz="2800" dirty="0"/>
              <a:t>50</a:t>
            </a:r>
            <a:r>
              <a:rPr kumimoji="1" lang="en-US" altLang="ja-JP" sz="2800" dirty="0"/>
              <a:t>0</a:t>
            </a:r>
            <a:r>
              <a:rPr lang="ja-JP" altLang="en-US" sz="2800" dirty="0"/>
              <a:t>　</a:t>
            </a:r>
            <a:r>
              <a:rPr lang="en-US" altLang="ja-JP" sz="2800" dirty="0"/>
              <a:t>/</a:t>
            </a:r>
            <a:r>
              <a:rPr lang="ja-JP" altLang="en-US" sz="2800" dirty="0"/>
              <a:t>　機械装置　</a:t>
            </a:r>
            <a:r>
              <a:rPr lang="en-US" altLang="ja-JP" sz="2800" dirty="0"/>
              <a:t>800</a:t>
            </a:r>
          </a:p>
          <a:p>
            <a:r>
              <a:rPr kumimoji="1" lang="ja-JP" altLang="en-US" sz="2800" dirty="0"/>
              <a:t>固定資産廃棄損　              </a:t>
            </a:r>
            <a:r>
              <a:rPr kumimoji="1" lang="en-US" altLang="ja-JP" sz="2800" dirty="0"/>
              <a:t>400</a:t>
            </a:r>
            <a:r>
              <a:rPr kumimoji="1" lang="ja-JP" altLang="en-US" sz="2800" dirty="0"/>
              <a:t>　  　現金　   　</a:t>
            </a:r>
            <a:r>
              <a:rPr kumimoji="1" lang="en-US" altLang="ja-JP" sz="2800" dirty="0"/>
              <a:t>100</a:t>
            </a:r>
            <a:endParaRPr kumimoji="1" lang="ja-JP" altLang="en-US" sz="2800" dirty="0"/>
          </a:p>
        </p:txBody>
      </p:sp>
    </p:spTree>
    <p:extLst>
      <p:ext uri="{BB962C8B-B14F-4D97-AF65-F5344CB8AC3E}">
        <p14:creationId xmlns:p14="http://schemas.microsoft.com/office/powerpoint/2010/main" val="1867477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941196" y="1056130"/>
            <a:ext cx="10353152" cy="2677656"/>
          </a:xfrm>
          <a:prstGeom prst="rect">
            <a:avLst/>
          </a:prstGeom>
          <a:noFill/>
        </p:spPr>
        <p:txBody>
          <a:bodyPr wrap="square" rtlCol="0">
            <a:spAutoFit/>
          </a:bodyPr>
          <a:lstStyle/>
          <a:p>
            <a:r>
              <a:rPr kumimoji="1" lang="ja-JP" altLang="en-US" sz="2400" dirty="0"/>
              <a:t>問</a:t>
            </a:r>
            <a:r>
              <a:rPr kumimoji="1" lang="en-US" altLang="ja-JP" sz="2400" dirty="0"/>
              <a:t>25.</a:t>
            </a:r>
            <a:r>
              <a:rPr kumimoji="1" lang="ja-JP" altLang="en-US" sz="2400" dirty="0"/>
              <a:t>営業用の車両を下取りさせて、新たな営業用車両（購入価額 </a:t>
            </a:r>
            <a:r>
              <a:rPr kumimoji="1" lang="en-US" altLang="ja-JP" sz="2400" dirty="0"/>
              <a:t>400</a:t>
            </a:r>
            <a:r>
              <a:rPr kumimoji="1" lang="ja-JP" altLang="en-US" sz="2400" dirty="0"/>
              <a:t>円）</a:t>
            </a:r>
            <a:endParaRPr kumimoji="1" lang="en-US" altLang="ja-JP" sz="2400" dirty="0"/>
          </a:p>
          <a:p>
            <a:r>
              <a:rPr lang="ja-JP" altLang="en-US" sz="2400" dirty="0"/>
              <a:t>　　を購入した。購入価額との差額は、月末に支払うこととした。</a:t>
            </a:r>
            <a:endParaRPr lang="en-US" altLang="ja-JP" sz="2400" dirty="0"/>
          </a:p>
          <a:p>
            <a:r>
              <a:rPr lang="ja-JP" altLang="en-US" sz="2400" dirty="0"/>
              <a:t>　　　（旧車両）</a:t>
            </a:r>
            <a:endParaRPr lang="en-US" altLang="ja-JP" sz="2400" dirty="0"/>
          </a:p>
          <a:p>
            <a:r>
              <a:rPr lang="ja-JP" altLang="en-US" sz="2400" dirty="0"/>
              <a:t>　　　取得原価　</a:t>
            </a:r>
            <a:r>
              <a:rPr lang="en-US" altLang="ja-JP" sz="2400" dirty="0"/>
              <a:t>300</a:t>
            </a:r>
            <a:r>
              <a:rPr lang="ja-JP" altLang="en-US" sz="2400" dirty="0"/>
              <a:t>円</a:t>
            </a:r>
            <a:endParaRPr lang="en-US" altLang="ja-JP" sz="2400" dirty="0"/>
          </a:p>
          <a:p>
            <a:r>
              <a:rPr lang="ja-JP" altLang="en-US" sz="2400" dirty="0"/>
              <a:t>　　　前期末における減価償却累計額　</a:t>
            </a:r>
            <a:r>
              <a:rPr lang="en-US" altLang="ja-JP" sz="2400" dirty="0"/>
              <a:t>200</a:t>
            </a:r>
            <a:r>
              <a:rPr lang="ja-JP" altLang="en-US" sz="2400" dirty="0"/>
              <a:t>円</a:t>
            </a:r>
            <a:endParaRPr lang="en-US" altLang="ja-JP" sz="2400" dirty="0"/>
          </a:p>
          <a:p>
            <a:r>
              <a:rPr lang="ja-JP" altLang="en-US" sz="2400" dirty="0"/>
              <a:t>　　　当期の減価償却費　</a:t>
            </a:r>
            <a:r>
              <a:rPr lang="en-US" altLang="ja-JP" sz="2400" dirty="0"/>
              <a:t>100</a:t>
            </a:r>
            <a:r>
              <a:rPr lang="ja-JP" altLang="en-US" sz="2400" dirty="0"/>
              <a:t>円</a:t>
            </a:r>
            <a:endParaRPr lang="en-US" altLang="ja-JP" sz="2400" dirty="0"/>
          </a:p>
          <a:p>
            <a:r>
              <a:rPr lang="ja-JP" altLang="en-US" sz="2400" dirty="0"/>
              <a:t>　　　下取り価額　</a:t>
            </a:r>
            <a:r>
              <a:rPr lang="en-US" altLang="ja-JP" sz="2400" dirty="0"/>
              <a:t>50</a:t>
            </a:r>
            <a:r>
              <a:rPr lang="ja-JP" altLang="en-US" sz="2400" dirty="0"/>
              <a:t>円</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5391779" y="3552916"/>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7473463" y="3552916"/>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1195754" y="4076136"/>
            <a:ext cx="10229223" cy="1384995"/>
          </a:xfrm>
          <a:prstGeom prst="rect">
            <a:avLst/>
          </a:prstGeom>
          <a:noFill/>
        </p:spPr>
        <p:txBody>
          <a:bodyPr wrap="square" rtlCol="0">
            <a:spAutoFit/>
          </a:bodyPr>
          <a:lstStyle/>
          <a:p>
            <a:r>
              <a:rPr kumimoji="1" lang="ja-JP" altLang="en-US" sz="2800" dirty="0"/>
              <a:t>車両運搬具減価償却累計額　</a:t>
            </a:r>
            <a:r>
              <a:rPr kumimoji="1" lang="en-US" altLang="ja-JP" sz="2800" dirty="0"/>
              <a:t>200</a:t>
            </a:r>
            <a:r>
              <a:rPr lang="ja-JP" altLang="en-US" sz="2800" dirty="0"/>
              <a:t>　</a:t>
            </a:r>
            <a:r>
              <a:rPr lang="en-US" altLang="ja-JP" sz="2800" dirty="0"/>
              <a:t>/</a:t>
            </a:r>
            <a:r>
              <a:rPr lang="ja-JP" altLang="en-US" sz="2800" dirty="0"/>
              <a:t>　車両運搬具　 　　</a:t>
            </a:r>
            <a:r>
              <a:rPr lang="en-US" altLang="ja-JP" sz="2800" dirty="0"/>
              <a:t>300</a:t>
            </a:r>
          </a:p>
          <a:p>
            <a:r>
              <a:rPr kumimoji="1" lang="ja-JP" altLang="en-US" sz="2800" dirty="0"/>
              <a:t>減価償却費　　　　　　　　</a:t>
            </a:r>
            <a:r>
              <a:rPr kumimoji="1" lang="en-US" altLang="ja-JP" sz="2800" dirty="0"/>
              <a:t>100</a:t>
            </a:r>
            <a:r>
              <a:rPr lang="ja-JP" altLang="en-US" sz="2800" dirty="0"/>
              <a:t>  </a:t>
            </a:r>
            <a:r>
              <a:rPr kumimoji="1" lang="ja-JP" altLang="en-US" sz="2800" dirty="0"/>
              <a:t>　　固定資産売却益      </a:t>
            </a:r>
            <a:r>
              <a:rPr kumimoji="1" lang="en-US" altLang="ja-JP" sz="2800" dirty="0"/>
              <a:t>50</a:t>
            </a:r>
          </a:p>
          <a:p>
            <a:r>
              <a:rPr kumimoji="1" lang="ja-JP" altLang="en-US" sz="2800" dirty="0"/>
              <a:t>車両運搬具　　　　　　　　</a:t>
            </a:r>
            <a:r>
              <a:rPr kumimoji="1" lang="en-US" altLang="ja-JP" sz="2800" dirty="0"/>
              <a:t>400</a:t>
            </a:r>
            <a:r>
              <a:rPr kumimoji="1" lang="ja-JP" altLang="en-US" sz="2800" dirty="0"/>
              <a:t>　  　未払金　　　　　 </a:t>
            </a:r>
            <a:r>
              <a:rPr kumimoji="1" lang="en-US" altLang="ja-JP" sz="2800" dirty="0"/>
              <a:t>350</a:t>
            </a:r>
            <a:endParaRPr kumimoji="1" lang="ja-JP" altLang="en-US" sz="2800" dirty="0"/>
          </a:p>
        </p:txBody>
      </p:sp>
    </p:spTree>
    <p:extLst>
      <p:ext uri="{BB962C8B-B14F-4D97-AF65-F5344CB8AC3E}">
        <p14:creationId xmlns:p14="http://schemas.microsoft.com/office/powerpoint/2010/main" val="25532105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91921" y="2452852"/>
            <a:ext cx="10008158" cy="830997"/>
          </a:xfrm>
          <a:prstGeom prst="rect">
            <a:avLst/>
          </a:prstGeom>
          <a:noFill/>
        </p:spPr>
        <p:txBody>
          <a:bodyPr wrap="square" rtlCol="0">
            <a:spAutoFit/>
          </a:bodyPr>
          <a:lstStyle/>
          <a:p>
            <a:r>
              <a:rPr kumimoji="1" lang="ja-JP" altLang="en-US" sz="2400" dirty="0"/>
              <a:t>問</a:t>
            </a:r>
            <a:r>
              <a:rPr kumimoji="1" lang="en-US" altLang="ja-JP" sz="2400" dirty="0"/>
              <a:t>27.</a:t>
            </a:r>
            <a:r>
              <a:rPr kumimoji="1" lang="ja-JP" altLang="en-US" sz="2400" dirty="0"/>
              <a:t>当社は、工場用の土地を</a:t>
            </a:r>
            <a:r>
              <a:rPr kumimoji="1" lang="en-US" altLang="ja-JP" sz="2400" dirty="0"/>
              <a:t>300</a:t>
            </a:r>
            <a:r>
              <a:rPr kumimoji="1" lang="ja-JP" altLang="en-US" sz="2400" dirty="0"/>
              <a:t>円（時価 </a:t>
            </a:r>
            <a:r>
              <a:rPr kumimoji="1" lang="en-US" altLang="ja-JP" sz="2400" dirty="0"/>
              <a:t>600</a:t>
            </a:r>
            <a:r>
              <a:rPr kumimoji="1" lang="ja-JP" altLang="en-US" sz="2400" dirty="0"/>
              <a:t>円</a:t>
            </a:r>
            <a:r>
              <a:rPr lang="ja-JP" altLang="en-US" sz="2400" dirty="0"/>
              <a:t>）で取得し、代金は　　</a:t>
            </a:r>
            <a:endParaRPr lang="en-US" altLang="ja-JP" sz="2400" dirty="0"/>
          </a:p>
          <a:p>
            <a:r>
              <a:rPr lang="ja-JP" altLang="en-US" sz="2400" dirty="0"/>
              <a:t>　　翌月末支払うこととした。</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3924720" y="3334089"/>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006404" y="3334089"/>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3155185" y="3874566"/>
            <a:ext cx="6662056" cy="954107"/>
          </a:xfrm>
          <a:prstGeom prst="rect">
            <a:avLst/>
          </a:prstGeom>
          <a:noFill/>
        </p:spPr>
        <p:txBody>
          <a:bodyPr wrap="square" rtlCol="0">
            <a:spAutoFit/>
          </a:bodyPr>
          <a:lstStyle/>
          <a:p>
            <a:r>
              <a:rPr lang="ja-JP" altLang="en-US" sz="2800" dirty="0"/>
              <a:t>土地　</a:t>
            </a:r>
            <a:r>
              <a:rPr lang="en-US" altLang="ja-JP" sz="2800" dirty="0"/>
              <a:t>6</a:t>
            </a:r>
            <a:r>
              <a:rPr kumimoji="1" lang="en-US" altLang="ja-JP" sz="2800" dirty="0"/>
              <a:t>00</a:t>
            </a:r>
            <a:r>
              <a:rPr lang="ja-JP" altLang="en-US" sz="2800" dirty="0"/>
              <a:t>　</a:t>
            </a:r>
            <a:r>
              <a:rPr lang="en-US" altLang="ja-JP" sz="2800" dirty="0"/>
              <a:t>/</a:t>
            </a:r>
            <a:r>
              <a:rPr lang="ja-JP" altLang="en-US" sz="2800" dirty="0"/>
              <a:t>　未払金　　　　　</a:t>
            </a:r>
            <a:r>
              <a:rPr lang="en-US" altLang="ja-JP" sz="2800" dirty="0"/>
              <a:t>300</a:t>
            </a:r>
          </a:p>
          <a:p>
            <a:r>
              <a:rPr kumimoji="1" lang="ja-JP" altLang="en-US" sz="2800" dirty="0"/>
              <a:t>                         固定資産受贈益　</a:t>
            </a:r>
            <a:r>
              <a:rPr kumimoji="1" lang="en-US" altLang="ja-JP" sz="2800" dirty="0"/>
              <a:t>300</a:t>
            </a:r>
            <a:endParaRPr kumimoji="1" lang="ja-JP" altLang="en-US" sz="2800" dirty="0"/>
          </a:p>
        </p:txBody>
      </p:sp>
    </p:spTree>
    <p:extLst>
      <p:ext uri="{BB962C8B-B14F-4D97-AF65-F5344CB8AC3E}">
        <p14:creationId xmlns:p14="http://schemas.microsoft.com/office/powerpoint/2010/main" val="32446037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101970" y="1854864"/>
            <a:ext cx="10008158" cy="1569660"/>
          </a:xfrm>
          <a:prstGeom prst="rect">
            <a:avLst/>
          </a:prstGeom>
          <a:noFill/>
        </p:spPr>
        <p:txBody>
          <a:bodyPr wrap="square" rtlCol="0">
            <a:spAutoFit/>
          </a:bodyPr>
          <a:lstStyle/>
          <a:p>
            <a:r>
              <a:rPr kumimoji="1" lang="ja-JP" altLang="en-US" sz="2400" dirty="0"/>
              <a:t>問</a:t>
            </a:r>
            <a:r>
              <a:rPr kumimoji="1" lang="en-US" altLang="ja-JP" sz="2400" dirty="0"/>
              <a:t>28.</a:t>
            </a:r>
            <a:r>
              <a:rPr kumimoji="1" lang="ja-JP" altLang="en-US" sz="2400" dirty="0"/>
              <a:t>建物（取得原価 </a:t>
            </a:r>
            <a:r>
              <a:rPr kumimoji="1" lang="en-US" altLang="ja-JP" sz="2400" dirty="0"/>
              <a:t>700</a:t>
            </a:r>
            <a:r>
              <a:rPr kumimoji="1" lang="ja-JP" altLang="en-US" sz="2400" dirty="0"/>
              <a:t>円、減価償却累計額 </a:t>
            </a:r>
            <a:r>
              <a:rPr kumimoji="1" lang="en-US" altLang="ja-JP" sz="2400" dirty="0"/>
              <a:t>500</a:t>
            </a:r>
            <a:r>
              <a:rPr kumimoji="1" lang="ja-JP" altLang="en-US" sz="2400" dirty="0"/>
              <a:t>円、間接法で記帳）</a:t>
            </a:r>
            <a:endParaRPr kumimoji="1" lang="en-US" altLang="ja-JP" sz="2400" dirty="0"/>
          </a:p>
          <a:p>
            <a:r>
              <a:rPr lang="ja-JP" altLang="en-US" sz="2400" dirty="0"/>
              <a:t>　　が火災により焼失した。この建物については、保険金額</a:t>
            </a:r>
            <a:r>
              <a:rPr lang="en-US" altLang="ja-JP" sz="2400" dirty="0"/>
              <a:t> 100</a:t>
            </a:r>
            <a:r>
              <a:rPr lang="ja-JP" altLang="en-US" sz="2400" dirty="0"/>
              <a:t>円の</a:t>
            </a:r>
            <a:endParaRPr lang="en-US" altLang="ja-JP" sz="2400" dirty="0"/>
          </a:p>
          <a:p>
            <a:r>
              <a:rPr lang="ja-JP" altLang="en-US" sz="2400" dirty="0"/>
              <a:t>　　火災保険に加入していたので、ただちに保険会社に保険料の支払い</a:t>
            </a:r>
            <a:endParaRPr lang="en-US" altLang="ja-JP" sz="2400" dirty="0"/>
          </a:p>
          <a:p>
            <a:r>
              <a:rPr lang="ja-JP" altLang="en-US" sz="2400" dirty="0"/>
              <a:t>　　を請求した。</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5140568" y="3424524"/>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7222252" y="3424524"/>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1989574" y="3965001"/>
            <a:ext cx="7837716" cy="1384995"/>
          </a:xfrm>
          <a:prstGeom prst="rect">
            <a:avLst/>
          </a:prstGeom>
          <a:noFill/>
        </p:spPr>
        <p:txBody>
          <a:bodyPr wrap="square" rtlCol="0">
            <a:spAutoFit/>
          </a:bodyPr>
          <a:lstStyle/>
          <a:p>
            <a:r>
              <a:rPr lang="ja-JP" altLang="en-US" sz="2800" dirty="0"/>
              <a:t>建物減価償却累計額　</a:t>
            </a:r>
            <a:r>
              <a:rPr lang="en-US" altLang="ja-JP" sz="2800" dirty="0"/>
              <a:t>5</a:t>
            </a:r>
            <a:r>
              <a:rPr kumimoji="1" lang="en-US" altLang="ja-JP" sz="2800" dirty="0"/>
              <a:t>00</a:t>
            </a:r>
            <a:r>
              <a:rPr lang="ja-JP" altLang="en-US" sz="2800" dirty="0"/>
              <a:t>　</a:t>
            </a:r>
            <a:r>
              <a:rPr lang="en-US" altLang="ja-JP" sz="2800" dirty="0"/>
              <a:t>/</a:t>
            </a:r>
            <a:r>
              <a:rPr lang="ja-JP" altLang="en-US" sz="2800" dirty="0"/>
              <a:t>　建物　</a:t>
            </a:r>
            <a:r>
              <a:rPr lang="en-US" altLang="ja-JP" sz="2800" dirty="0"/>
              <a:t>700</a:t>
            </a:r>
          </a:p>
          <a:p>
            <a:r>
              <a:rPr kumimoji="1" lang="ja-JP" altLang="en-US" sz="2800" dirty="0"/>
              <a:t>未決算　　　　　　　</a:t>
            </a:r>
            <a:r>
              <a:rPr kumimoji="1" lang="en-US" altLang="ja-JP" sz="2800" dirty="0"/>
              <a:t>100</a:t>
            </a:r>
          </a:p>
          <a:p>
            <a:r>
              <a:rPr lang="ja-JP" altLang="en-US" sz="2800" dirty="0"/>
              <a:t>火災損失　　　　　　</a:t>
            </a:r>
            <a:r>
              <a:rPr lang="en-US" altLang="ja-JP" sz="2800" dirty="0"/>
              <a:t>100</a:t>
            </a:r>
            <a:endParaRPr kumimoji="1" lang="ja-JP" altLang="en-US" sz="2800" dirty="0"/>
          </a:p>
        </p:txBody>
      </p:sp>
    </p:spTree>
    <p:extLst>
      <p:ext uri="{BB962C8B-B14F-4D97-AF65-F5344CB8AC3E}">
        <p14:creationId xmlns:p14="http://schemas.microsoft.com/office/powerpoint/2010/main" val="11457184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962967" y="1854864"/>
            <a:ext cx="10266066" cy="1569660"/>
          </a:xfrm>
          <a:prstGeom prst="rect">
            <a:avLst/>
          </a:prstGeom>
          <a:noFill/>
        </p:spPr>
        <p:txBody>
          <a:bodyPr wrap="square" rtlCol="0">
            <a:spAutoFit/>
          </a:bodyPr>
          <a:lstStyle/>
          <a:p>
            <a:r>
              <a:rPr kumimoji="1" lang="ja-JP" altLang="en-US" sz="2400" dirty="0"/>
              <a:t>問</a:t>
            </a:r>
            <a:r>
              <a:rPr kumimoji="1" lang="en-US" altLang="ja-JP" sz="2400" dirty="0"/>
              <a:t>2</a:t>
            </a:r>
            <a:r>
              <a:rPr lang="en-US" altLang="ja-JP" sz="2400" dirty="0"/>
              <a:t>9</a:t>
            </a:r>
            <a:r>
              <a:rPr kumimoji="1" lang="en-US" altLang="ja-JP" sz="2400" dirty="0"/>
              <a:t>.</a:t>
            </a:r>
            <a:r>
              <a:rPr kumimoji="1" lang="ja-JP" altLang="en-US" sz="2400" dirty="0"/>
              <a:t>営業用の車両（取得原価 </a:t>
            </a:r>
            <a:r>
              <a:rPr kumimoji="1" lang="en-US" altLang="ja-JP" sz="2400" dirty="0"/>
              <a:t>700</a:t>
            </a:r>
            <a:r>
              <a:rPr kumimoji="1" lang="ja-JP" altLang="en-US" sz="2400" dirty="0"/>
              <a:t>円、減価償却累計額 </a:t>
            </a:r>
            <a:r>
              <a:rPr kumimoji="1" lang="en-US" altLang="ja-JP" sz="2400" dirty="0"/>
              <a:t>4</a:t>
            </a:r>
            <a:r>
              <a:rPr lang="en-US" altLang="ja-JP" sz="2400" dirty="0"/>
              <a:t>00</a:t>
            </a:r>
            <a:r>
              <a:rPr lang="ja-JP" altLang="en-US" sz="2400" dirty="0"/>
              <a:t>円、間接法</a:t>
            </a:r>
            <a:endParaRPr lang="en-US" altLang="ja-JP" sz="2400" dirty="0"/>
          </a:p>
          <a:p>
            <a:r>
              <a:rPr lang="ja-JP" altLang="en-US" sz="2400" dirty="0"/>
              <a:t>　　で記帳）が事故により使用不可となった。この車両には、</a:t>
            </a:r>
            <a:r>
              <a:rPr lang="en-US" altLang="ja-JP" sz="2400" dirty="0"/>
              <a:t>200</a:t>
            </a:r>
            <a:r>
              <a:rPr lang="ja-JP" altLang="en-US" sz="2400" dirty="0"/>
              <a:t>円の</a:t>
            </a:r>
            <a:endParaRPr lang="en-US" altLang="ja-JP" sz="2400" dirty="0"/>
          </a:p>
          <a:p>
            <a:r>
              <a:rPr lang="ja-JP" altLang="en-US" sz="2400" dirty="0"/>
              <a:t>　　保険が掛けられており、この車両に対して当期分の減価償却費 </a:t>
            </a:r>
            <a:r>
              <a:rPr lang="en-US" altLang="ja-JP" sz="2400" dirty="0"/>
              <a:t>100</a:t>
            </a:r>
            <a:r>
              <a:rPr lang="ja-JP" altLang="en-US" sz="2400" dirty="0"/>
              <a:t>円</a:t>
            </a:r>
            <a:endParaRPr kumimoji="1" lang="en-US" altLang="ja-JP" sz="2400" dirty="0"/>
          </a:p>
          <a:p>
            <a:r>
              <a:rPr lang="ja-JP" altLang="en-US" sz="2400" dirty="0"/>
              <a:t>　　を計上するとともに、保険会社に対して支払いの請求を行った。</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5699927" y="3433477"/>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7781611" y="3433477"/>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1522326" y="3956697"/>
            <a:ext cx="9706707" cy="1384995"/>
          </a:xfrm>
          <a:prstGeom prst="rect">
            <a:avLst/>
          </a:prstGeom>
          <a:noFill/>
        </p:spPr>
        <p:txBody>
          <a:bodyPr wrap="square" rtlCol="0">
            <a:spAutoFit/>
          </a:bodyPr>
          <a:lstStyle/>
          <a:p>
            <a:r>
              <a:rPr lang="ja-JP" altLang="en-US" sz="2800" dirty="0"/>
              <a:t>車両運搬具減価償却累計額　</a:t>
            </a:r>
            <a:r>
              <a:rPr lang="en-US" altLang="ja-JP" sz="2800" dirty="0"/>
              <a:t>4</a:t>
            </a:r>
            <a:r>
              <a:rPr kumimoji="1" lang="en-US" altLang="ja-JP" sz="2800" dirty="0"/>
              <a:t>00</a:t>
            </a:r>
            <a:r>
              <a:rPr lang="ja-JP" altLang="en-US" sz="2800" dirty="0"/>
              <a:t>　</a:t>
            </a:r>
            <a:r>
              <a:rPr lang="en-US" altLang="ja-JP" sz="2800" dirty="0"/>
              <a:t>/</a:t>
            </a:r>
            <a:r>
              <a:rPr lang="ja-JP" altLang="en-US" sz="2800" dirty="0"/>
              <a:t>　車両運搬具　</a:t>
            </a:r>
            <a:r>
              <a:rPr lang="en-US" altLang="ja-JP" sz="2800" dirty="0"/>
              <a:t>700</a:t>
            </a:r>
          </a:p>
          <a:p>
            <a:r>
              <a:rPr kumimoji="1" lang="ja-JP" altLang="en-US" sz="2800" dirty="0"/>
              <a:t>減価償却費　　　　　　　　</a:t>
            </a:r>
            <a:r>
              <a:rPr kumimoji="1" lang="en-US" altLang="ja-JP" sz="2800" dirty="0"/>
              <a:t>100</a:t>
            </a:r>
          </a:p>
          <a:p>
            <a:r>
              <a:rPr lang="ja-JP" altLang="en-US" sz="2800" dirty="0"/>
              <a:t>未決算　　　　　　　　　　</a:t>
            </a:r>
            <a:r>
              <a:rPr lang="en-US" altLang="ja-JP" sz="2800" dirty="0"/>
              <a:t>200</a:t>
            </a:r>
            <a:endParaRPr kumimoji="1" lang="ja-JP" altLang="en-US" sz="2800" dirty="0"/>
          </a:p>
        </p:txBody>
      </p:sp>
    </p:spTree>
    <p:extLst>
      <p:ext uri="{BB962C8B-B14F-4D97-AF65-F5344CB8AC3E}">
        <p14:creationId xmlns:p14="http://schemas.microsoft.com/office/powerpoint/2010/main" val="32594411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a:extLst>
              <a:ext uri="{FF2B5EF4-FFF2-40B4-BE49-F238E27FC236}">
                <a16:creationId xmlns:a16="http://schemas.microsoft.com/office/drawing/2014/main" id="{A2A41970-13D0-93F0-961A-319D56239CD9}"/>
              </a:ext>
            </a:extLst>
          </p:cNvPr>
          <p:cNvSpPr txBox="1"/>
          <p:nvPr/>
        </p:nvSpPr>
        <p:spPr>
          <a:xfrm>
            <a:off x="1022422" y="1827559"/>
            <a:ext cx="10008158" cy="1569660"/>
          </a:xfrm>
          <a:prstGeom prst="rect">
            <a:avLst/>
          </a:prstGeom>
          <a:noFill/>
        </p:spPr>
        <p:txBody>
          <a:bodyPr wrap="square" rtlCol="0">
            <a:spAutoFit/>
          </a:bodyPr>
          <a:lstStyle/>
          <a:p>
            <a:r>
              <a:rPr kumimoji="1" lang="ja-JP" altLang="en-US" sz="2400" dirty="0"/>
              <a:t>問</a:t>
            </a:r>
            <a:r>
              <a:rPr kumimoji="1" lang="en-US" altLang="ja-JP" sz="2400" dirty="0"/>
              <a:t>30.</a:t>
            </a:r>
            <a:r>
              <a:rPr kumimoji="1" lang="ja-JP" altLang="en-US" sz="2400" dirty="0"/>
              <a:t>未決算（借方）</a:t>
            </a:r>
            <a:r>
              <a:rPr kumimoji="1" lang="en-US" altLang="ja-JP" sz="2400" dirty="0"/>
              <a:t>500</a:t>
            </a:r>
            <a:r>
              <a:rPr kumimoji="1" lang="ja-JP" altLang="en-US" sz="2400" dirty="0"/>
              <a:t>円は、地震によって建物に生じた損失分を保険</a:t>
            </a:r>
            <a:endParaRPr kumimoji="1" lang="en-US" altLang="ja-JP" sz="2400" dirty="0"/>
          </a:p>
          <a:p>
            <a:r>
              <a:rPr lang="ja-JP" altLang="en-US" sz="2400" dirty="0"/>
              <a:t>　　</a:t>
            </a:r>
            <a:r>
              <a:rPr kumimoji="1" lang="ja-JP" altLang="en-US" sz="2400" dirty="0"/>
              <a:t>会社に請求したことにより生じたものである。決算にあたって、</a:t>
            </a:r>
            <a:r>
              <a:rPr lang="ja-JP" altLang="en-US" sz="2400" dirty="0"/>
              <a:t>　　</a:t>
            </a:r>
            <a:endParaRPr lang="en-US" altLang="ja-JP" sz="2400" dirty="0"/>
          </a:p>
          <a:p>
            <a:r>
              <a:rPr lang="ja-JP" altLang="en-US" sz="2400" dirty="0"/>
              <a:t>　　請求額のうち </a:t>
            </a:r>
            <a:r>
              <a:rPr lang="en-US" altLang="ja-JP" sz="2400" dirty="0"/>
              <a:t>400</a:t>
            </a:r>
            <a:r>
              <a:rPr lang="ja-JP" altLang="en-US" sz="2400" dirty="0"/>
              <a:t>が普通預金口座に振り込まれていることが判明</a:t>
            </a:r>
            <a:endParaRPr lang="en-US" altLang="ja-JP" sz="2400" dirty="0"/>
          </a:p>
          <a:p>
            <a:r>
              <a:rPr lang="ja-JP" altLang="en-US" sz="2400" dirty="0"/>
              <a:t>　　した。残額は災害損失として処理する。</a:t>
            </a:r>
            <a:endParaRPr lang="en-US" altLang="ja-JP" sz="2400" dirty="0"/>
          </a:p>
        </p:txBody>
      </p:sp>
      <p:sp>
        <p:nvSpPr>
          <p:cNvPr id="6" name="テキスト ボックス 5">
            <a:extLst>
              <a:ext uri="{FF2B5EF4-FFF2-40B4-BE49-F238E27FC236}">
                <a16:creationId xmlns:a16="http://schemas.microsoft.com/office/drawing/2014/main" id="{264531FC-4F71-3924-93C5-C8DFE2D1C39A}"/>
              </a:ext>
            </a:extLst>
          </p:cNvPr>
          <p:cNvSpPr txBox="1"/>
          <p:nvPr/>
        </p:nvSpPr>
        <p:spPr>
          <a:xfrm>
            <a:off x="4487428" y="3414476"/>
            <a:ext cx="1059264" cy="523220"/>
          </a:xfrm>
          <a:prstGeom prst="rect">
            <a:avLst/>
          </a:prstGeom>
          <a:noFill/>
        </p:spPr>
        <p:txBody>
          <a:bodyPr wrap="square" rtlCol="0">
            <a:spAutoFit/>
          </a:bodyPr>
          <a:lstStyle/>
          <a:p>
            <a:r>
              <a:rPr lang="ja-JP" altLang="en-US" sz="2800" dirty="0">
                <a:solidFill>
                  <a:schemeClr val="accent1"/>
                </a:solidFill>
              </a:rPr>
              <a:t>借方</a:t>
            </a:r>
            <a:endParaRPr kumimoji="1" lang="ja-JP" altLang="en-US" sz="2800" dirty="0">
              <a:solidFill>
                <a:schemeClr val="accent1"/>
              </a:solidFill>
            </a:endParaRPr>
          </a:p>
        </p:txBody>
      </p:sp>
      <p:sp>
        <p:nvSpPr>
          <p:cNvPr id="7" name="テキスト ボックス 6">
            <a:extLst>
              <a:ext uri="{FF2B5EF4-FFF2-40B4-BE49-F238E27FC236}">
                <a16:creationId xmlns:a16="http://schemas.microsoft.com/office/drawing/2014/main" id="{D3F41A40-87DC-C1C2-6CF9-CF5715C067E6}"/>
              </a:ext>
            </a:extLst>
          </p:cNvPr>
          <p:cNvSpPr txBox="1"/>
          <p:nvPr/>
        </p:nvSpPr>
        <p:spPr>
          <a:xfrm>
            <a:off x="6569112" y="3414476"/>
            <a:ext cx="1059264" cy="523220"/>
          </a:xfrm>
          <a:prstGeom prst="rect">
            <a:avLst/>
          </a:prstGeom>
          <a:noFill/>
        </p:spPr>
        <p:txBody>
          <a:bodyPr wrap="square" rtlCol="0">
            <a:spAutoFit/>
          </a:bodyPr>
          <a:lstStyle/>
          <a:p>
            <a:r>
              <a:rPr lang="ja-JP" altLang="en-US" sz="2800" dirty="0">
                <a:solidFill>
                  <a:schemeClr val="accent1"/>
                </a:solidFill>
              </a:rPr>
              <a:t>貸方</a:t>
            </a:r>
            <a:endParaRPr kumimoji="1" lang="ja-JP" altLang="en-US" sz="2800" dirty="0">
              <a:solidFill>
                <a:schemeClr val="accent1"/>
              </a:solidFill>
            </a:endParaRPr>
          </a:p>
        </p:txBody>
      </p:sp>
      <p:sp>
        <p:nvSpPr>
          <p:cNvPr id="2" name="テキスト ボックス 1">
            <a:extLst>
              <a:ext uri="{FF2B5EF4-FFF2-40B4-BE49-F238E27FC236}">
                <a16:creationId xmlns:a16="http://schemas.microsoft.com/office/drawing/2014/main" id="{4D885460-B445-19FF-3791-64B2E41328A5}"/>
              </a:ext>
            </a:extLst>
          </p:cNvPr>
          <p:cNvSpPr txBox="1"/>
          <p:nvPr/>
        </p:nvSpPr>
        <p:spPr>
          <a:xfrm>
            <a:off x="3054702" y="3954953"/>
            <a:ext cx="6662056" cy="954107"/>
          </a:xfrm>
          <a:prstGeom prst="rect">
            <a:avLst/>
          </a:prstGeom>
          <a:noFill/>
        </p:spPr>
        <p:txBody>
          <a:bodyPr wrap="square" rtlCol="0">
            <a:spAutoFit/>
          </a:bodyPr>
          <a:lstStyle/>
          <a:p>
            <a:r>
              <a:rPr lang="ja-JP" altLang="en-US" sz="2800" dirty="0"/>
              <a:t>普通預金　</a:t>
            </a:r>
            <a:r>
              <a:rPr lang="en-US" altLang="ja-JP" sz="2800" dirty="0"/>
              <a:t>4</a:t>
            </a:r>
            <a:r>
              <a:rPr kumimoji="1" lang="en-US" altLang="ja-JP" sz="2800" dirty="0"/>
              <a:t>00</a:t>
            </a:r>
            <a:r>
              <a:rPr lang="ja-JP" altLang="en-US" sz="2800" dirty="0"/>
              <a:t>　</a:t>
            </a:r>
            <a:r>
              <a:rPr lang="en-US" altLang="ja-JP" sz="2800" dirty="0"/>
              <a:t>/</a:t>
            </a:r>
            <a:r>
              <a:rPr lang="ja-JP" altLang="en-US" sz="2800" dirty="0"/>
              <a:t>　未決算　</a:t>
            </a:r>
            <a:r>
              <a:rPr lang="en-US" altLang="ja-JP" sz="2800" dirty="0"/>
              <a:t>500</a:t>
            </a:r>
          </a:p>
          <a:p>
            <a:r>
              <a:rPr kumimoji="1" lang="ja-JP" altLang="en-US" sz="2800" dirty="0"/>
              <a:t>災害損失　</a:t>
            </a:r>
            <a:r>
              <a:rPr kumimoji="1" lang="en-US" altLang="ja-JP" sz="2800" dirty="0"/>
              <a:t>100</a:t>
            </a:r>
            <a:endParaRPr kumimoji="1" lang="ja-JP" altLang="en-US" sz="2800" dirty="0"/>
          </a:p>
        </p:txBody>
      </p:sp>
    </p:spTree>
    <p:extLst>
      <p:ext uri="{BB962C8B-B14F-4D97-AF65-F5344CB8AC3E}">
        <p14:creationId xmlns:p14="http://schemas.microsoft.com/office/powerpoint/2010/main" val="3079452852"/>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654</TotalTime>
  <Words>3288</Words>
  <Application>Microsoft Office PowerPoint</Application>
  <PresentationFormat>ワイド画面</PresentationFormat>
  <Paragraphs>330</Paragraphs>
  <Slides>38</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38</vt:i4>
      </vt:variant>
    </vt:vector>
  </HeadingPairs>
  <TitlesOfParts>
    <vt:vector size="42" baseType="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旭化成グループ</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矢野　雅也(Yano, Masaya)</dc:creator>
  <cp:lastModifiedBy>矢野　雅也(Yano, Masaya)</cp:lastModifiedBy>
  <cp:revision>283</cp:revision>
  <dcterms:created xsi:type="dcterms:W3CDTF">2023-10-19T04:21:29Z</dcterms:created>
  <dcterms:modified xsi:type="dcterms:W3CDTF">2023-11-30T06:39:09Z</dcterms:modified>
</cp:coreProperties>
</file>