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325"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1" r:id="rId36"/>
    <p:sldId id="292" r:id="rId37"/>
    <p:sldId id="290" r:id="rId38"/>
    <p:sldId id="326" r:id="rId39"/>
    <p:sldId id="293" r:id="rId40"/>
    <p:sldId id="294" r:id="rId41"/>
    <p:sldId id="295" r:id="rId42"/>
    <p:sldId id="296" r:id="rId43"/>
    <p:sldId id="297" r:id="rId44"/>
    <p:sldId id="298" r:id="rId45"/>
    <p:sldId id="299" r:id="rId46"/>
    <p:sldId id="300" r:id="rId47"/>
    <p:sldId id="301"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4" r:id="rId67"/>
    <p:sldId id="321" r:id="rId68"/>
    <p:sldId id="322" r:id="rId69"/>
    <p:sldId id="323" r:id="rId7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586" y="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3EE13-E53E-968F-10AA-3E5BD16991B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80139F6-0006-5DE6-ABC8-29A080222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36D393B-E17B-BE59-CDB5-2B52AC1167B5}"/>
              </a:ext>
            </a:extLst>
          </p:cNvPr>
          <p:cNvSpPr>
            <a:spLocks noGrp="1"/>
          </p:cNvSpPr>
          <p:nvPr>
            <p:ph type="dt" sz="half" idx="10"/>
          </p:nvPr>
        </p:nvSpPr>
        <p:spPr/>
        <p:txBody>
          <a:bodyPr/>
          <a:lstStyle/>
          <a:p>
            <a:fld id="{7E6659E3-AF4E-4097-B951-5CEE4C68EC00}" type="datetimeFigureOut">
              <a:rPr kumimoji="1" lang="ja-JP" altLang="en-US" smtClean="0"/>
              <a:t>2023/12/7</a:t>
            </a:fld>
            <a:endParaRPr kumimoji="1" lang="ja-JP" altLang="en-US"/>
          </a:p>
        </p:txBody>
      </p:sp>
      <p:sp>
        <p:nvSpPr>
          <p:cNvPr id="5" name="フッター プレースホルダー 4">
            <a:extLst>
              <a:ext uri="{FF2B5EF4-FFF2-40B4-BE49-F238E27FC236}">
                <a16:creationId xmlns:a16="http://schemas.microsoft.com/office/drawing/2014/main" id="{ECC20AC5-313F-68FB-1F82-9A1C040FAD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7F714C-63B4-E0A6-2634-DC561C25641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4623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251349-E83E-189C-3F6F-02919DF17A5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9EE85F-5471-5414-28E5-3BA55E64E3C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E5D245-05A9-8B7A-2CDD-2A7B4E51589A}"/>
              </a:ext>
            </a:extLst>
          </p:cNvPr>
          <p:cNvSpPr>
            <a:spLocks noGrp="1"/>
          </p:cNvSpPr>
          <p:nvPr>
            <p:ph type="dt" sz="half" idx="10"/>
          </p:nvPr>
        </p:nvSpPr>
        <p:spPr/>
        <p:txBody>
          <a:bodyPr/>
          <a:lstStyle/>
          <a:p>
            <a:fld id="{7E6659E3-AF4E-4097-B951-5CEE4C68EC00}" type="datetimeFigureOut">
              <a:rPr kumimoji="1" lang="ja-JP" altLang="en-US" smtClean="0"/>
              <a:t>2023/12/7</a:t>
            </a:fld>
            <a:endParaRPr kumimoji="1" lang="ja-JP" altLang="en-US"/>
          </a:p>
        </p:txBody>
      </p:sp>
      <p:sp>
        <p:nvSpPr>
          <p:cNvPr id="5" name="フッター プレースホルダー 4">
            <a:extLst>
              <a:ext uri="{FF2B5EF4-FFF2-40B4-BE49-F238E27FC236}">
                <a16:creationId xmlns:a16="http://schemas.microsoft.com/office/drawing/2014/main" id="{E813A2C2-F277-00F1-B0C7-43782D6ECD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C5759B-A2EA-E12E-BF72-D24375505ED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793792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75389E-1A6E-E07E-E236-F5CA39448A4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913E6F-3D87-98A2-75E1-E3122A406CD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342B24-18A5-4E75-CBA4-E1EDE74E45A3}"/>
              </a:ext>
            </a:extLst>
          </p:cNvPr>
          <p:cNvSpPr>
            <a:spLocks noGrp="1"/>
          </p:cNvSpPr>
          <p:nvPr>
            <p:ph type="dt" sz="half" idx="10"/>
          </p:nvPr>
        </p:nvSpPr>
        <p:spPr/>
        <p:txBody>
          <a:bodyPr/>
          <a:lstStyle/>
          <a:p>
            <a:fld id="{7E6659E3-AF4E-4097-B951-5CEE4C68EC00}" type="datetimeFigureOut">
              <a:rPr kumimoji="1" lang="ja-JP" altLang="en-US" smtClean="0"/>
              <a:t>2023/12/7</a:t>
            </a:fld>
            <a:endParaRPr kumimoji="1" lang="ja-JP" altLang="en-US"/>
          </a:p>
        </p:txBody>
      </p:sp>
      <p:sp>
        <p:nvSpPr>
          <p:cNvPr id="5" name="フッター プレースホルダー 4">
            <a:extLst>
              <a:ext uri="{FF2B5EF4-FFF2-40B4-BE49-F238E27FC236}">
                <a16:creationId xmlns:a16="http://schemas.microsoft.com/office/drawing/2014/main" id="{DDB8E504-2216-6822-D971-228FE511D6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B6FF23-9AED-D68C-CA65-DBBD5F1C23AF}"/>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80003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50E4A-3EC1-972D-77E5-4923D1D2223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C92F36-A6DF-D0B5-05DC-FFFFF883660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C22459-9663-2080-9CF8-395CE08AB5B4}"/>
              </a:ext>
            </a:extLst>
          </p:cNvPr>
          <p:cNvSpPr>
            <a:spLocks noGrp="1"/>
          </p:cNvSpPr>
          <p:nvPr>
            <p:ph type="dt" sz="half" idx="10"/>
          </p:nvPr>
        </p:nvSpPr>
        <p:spPr/>
        <p:txBody>
          <a:bodyPr/>
          <a:lstStyle/>
          <a:p>
            <a:fld id="{7E6659E3-AF4E-4097-B951-5CEE4C68EC00}" type="datetimeFigureOut">
              <a:rPr kumimoji="1" lang="ja-JP" altLang="en-US" smtClean="0"/>
              <a:t>2023/12/7</a:t>
            </a:fld>
            <a:endParaRPr kumimoji="1" lang="ja-JP" altLang="en-US"/>
          </a:p>
        </p:txBody>
      </p:sp>
      <p:sp>
        <p:nvSpPr>
          <p:cNvPr id="5" name="フッター プレースホルダー 4">
            <a:extLst>
              <a:ext uri="{FF2B5EF4-FFF2-40B4-BE49-F238E27FC236}">
                <a16:creationId xmlns:a16="http://schemas.microsoft.com/office/drawing/2014/main" id="{2BE30E9B-2FA6-B5AB-ACE3-A50C2149F1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028879-FD21-37E3-3552-85DAEEB00AE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24743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BA3A2-874D-4BE9-C388-B3A0E374F47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AACCB62-16D5-08E5-CEBE-F05B066A5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88D4585-BACF-06B0-2EA1-673595CD2531}"/>
              </a:ext>
            </a:extLst>
          </p:cNvPr>
          <p:cNvSpPr>
            <a:spLocks noGrp="1"/>
          </p:cNvSpPr>
          <p:nvPr>
            <p:ph type="dt" sz="half" idx="10"/>
          </p:nvPr>
        </p:nvSpPr>
        <p:spPr/>
        <p:txBody>
          <a:bodyPr/>
          <a:lstStyle/>
          <a:p>
            <a:fld id="{7E6659E3-AF4E-4097-B951-5CEE4C68EC00}" type="datetimeFigureOut">
              <a:rPr kumimoji="1" lang="ja-JP" altLang="en-US" smtClean="0"/>
              <a:t>2023/12/7</a:t>
            </a:fld>
            <a:endParaRPr kumimoji="1" lang="ja-JP" altLang="en-US"/>
          </a:p>
        </p:txBody>
      </p:sp>
      <p:sp>
        <p:nvSpPr>
          <p:cNvPr id="5" name="フッター プレースホルダー 4">
            <a:extLst>
              <a:ext uri="{FF2B5EF4-FFF2-40B4-BE49-F238E27FC236}">
                <a16:creationId xmlns:a16="http://schemas.microsoft.com/office/drawing/2014/main" id="{7305A1CF-D0F1-D75F-A992-2AE817BCE6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6DD052-4C4A-CAB9-61A8-FA662BE1675B}"/>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31649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3567D-A8ED-D111-D0F3-9A21536E27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4C964D-D31A-AEF3-475D-19B96BDB818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8B00E2D-7C09-871D-07F9-BCA93E5BE67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A69DC15-3DAB-9BE6-D240-CF4A620AFF3A}"/>
              </a:ext>
            </a:extLst>
          </p:cNvPr>
          <p:cNvSpPr>
            <a:spLocks noGrp="1"/>
          </p:cNvSpPr>
          <p:nvPr>
            <p:ph type="dt" sz="half" idx="10"/>
          </p:nvPr>
        </p:nvSpPr>
        <p:spPr/>
        <p:txBody>
          <a:bodyPr/>
          <a:lstStyle/>
          <a:p>
            <a:fld id="{7E6659E3-AF4E-4097-B951-5CEE4C68EC00}" type="datetimeFigureOut">
              <a:rPr kumimoji="1" lang="ja-JP" altLang="en-US" smtClean="0"/>
              <a:t>2023/12/7</a:t>
            </a:fld>
            <a:endParaRPr kumimoji="1" lang="ja-JP" altLang="en-US"/>
          </a:p>
        </p:txBody>
      </p:sp>
      <p:sp>
        <p:nvSpPr>
          <p:cNvPr id="6" name="フッター プレースホルダー 5">
            <a:extLst>
              <a:ext uri="{FF2B5EF4-FFF2-40B4-BE49-F238E27FC236}">
                <a16:creationId xmlns:a16="http://schemas.microsoft.com/office/drawing/2014/main" id="{83385BEF-E649-B4EF-803A-4A1AA169FD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2662CD-7659-B569-8E30-51F404FCE88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8421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73D7A-CBB2-E8A7-0EE5-14427EF74A1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21B17B-FCEA-FF8D-163A-E51A6EA94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1B57FCA-C47F-031D-AE2E-6F48D69911A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022031-A2AE-5E9C-231E-0B674A59BD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12758D5-3390-4047-167C-3EE3AC9E22D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3E056F-2928-67C9-1B64-17EA35FB1253}"/>
              </a:ext>
            </a:extLst>
          </p:cNvPr>
          <p:cNvSpPr>
            <a:spLocks noGrp="1"/>
          </p:cNvSpPr>
          <p:nvPr>
            <p:ph type="dt" sz="half" idx="10"/>
          </p:nvPr>
        </p:nvSpPr>
        <p:spPr/>
        <p:txBody>
          <a:bodyPr/>
          <a:lstStyle/>
          <a:p>
            <a:fld id="{7E6659E3-AF4E-4097-B951-5CEE4C68EC00}" type="datetimeFigureOut">
              <a:rPr kumimoji="1" lang="ja-JP" altLang="en-US" smtClean="0"/>
              <a:t>2023/12/7</a:t>
            </a:fld>
            <a:endParaRPr kumimoji="1" lang="ja-JP" altLang="en-US"/>
          </a:p>
        </p:txBody>
      </p:sp>
      <p:sp>
        <p:nvSpPr>
          <p:cNvPr id="8" name="フッター プレースホルダー 7">
            <a:extLst>
              <a:ext uri="{FF2B5EF4-FFF2-40B4-BE49-F238E27FC236}">
                <a16:creationId xmlns:a16="http://schemas.microsoft.com/office/drawing/2014/main" id="{AF018C53-BA0E-007E-E622-25CEEC695B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917D049-579A-DD47-19B3-8D81489FB1E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408991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DA101-AC73-9BF6-9B5C-6DE970EF80E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D594641-2C8E-D76D-7628-A5C2C3DD3B51}"/>
              </a:ext>
            </a:extLst>
          </p:cNvPr>
          <p:cNvSpPr>
            <a:spLocks noGrp="1"/>
          </p:cNvSpPr>
          <p:nvPr>
            <p:ph type="dt" sz="half" idx="10"/>
          </p:nvPr>
        </p:nvSpPr>
        <p:spPr/>
        <p:txBody>
          <a:bodyPr/>
          <a:lstStyle/>
          <a:p>
            <a:fld id="{7E6659E3-AF4E-4097-B951-5CEE4C68EC00}" type="datetimeFigureOut">
              <a:rPr kumimoji="1" lang="ja-JP" altLang="en-US" smtClean="0"/>
              <a:t>2023/12/7</a:t>
            </a:fld>
            <a:endParaRPr kumimoji="1" lang="ja-JP" altLang="en-US"/>
          </a:p>
        </p:txBody>
      </p:sp>
      <p:sp>
        <p:nvSpPr>
          <p:cNvPr id="4" name="フッター プレースホルダー 3">
            <a:extLst>
              <a:ext uri="{FF2B5EF4-FFF2-40B4-BE49-F238E27FC236}">
                <a16:creationId xmlns:a16="http://schemas.microsoft.com/office/drawing/2014/main" id="{BCC370C7-D57C-0F5C-003A-F090A00457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6F4F308-9A95-CFBE-C5DC-8B5D53D45ED1}"/>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789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C1A3471-3FD9-21D7-F730-DCE80BAF8F82}"/>
              </a:ext>
            </a:extLst>
          </p:cNvPr>
          <p:cNvSpPr>
            <a:spLocks noGrp="1"/>
          </p:cNvSpPr>
          <p:nvPr>
            <p:ph type="dt" sz="half" idx="10"/>
          </p:nvPr>
        </p:nvSpPr>
        <p:spPr/>
        <p:txBody>
          <a:bodyPr/>
          <a:lstStyle/>
          <a:p>
            <a:fld id="{7E6659E3-AF4E-4097-B951-5CEE4C68EC00}" type="datetimeFigureOut">
              <a:rPr kumimoji="1" lang="ja-JP" altLang="en-US" smtClean="0"/>
              <a:t>2023/12/7</a:t>
            </a:fld>
            <a:endParaRPr kumimoji="1" lang="ja-JP" altLang="en-US"/>
          </a:p>
        </p:txBody>
      </p:sp>
      <p:sp>
        <p:nvSpPr>
          <p:cNvPr id="3" name="フッター プレースホルダー 2">
            <a:extLst>
              <a:ext uri="{FF2B5EF4-FFF2-40B4-BE49-F238E27FC236}">
                <a16:creationId xmlns:a16="http://schemas.microsoft.com/office/drawing/2014/main" id="{212A1E2E-FFB2-7C2B-270D-BFD94A3D67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2D76C60-BB7F-CB36-158C-CE7891378D0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94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6154A-F873-61AA-7805-53B27E5B5BB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513261-1500-8A8E-F1F1-451DCA2378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69AED63-0AD7-6D39-DBB0-102603CF2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569ADC-732C-872D-F810-3303EF1126E6}"/>
              </a:ext>
            </a:extLst>
          </p:cNvPr>
          <p:cNvSpPr>
            <a:spLocks noGrp="1"/>
          </p:cNvSpPr>
          <p:nvPr>
            <p:ph type="dt" sz="half" idx="10"/>
          </p:nvPr>
        </p:nvSpPr>
        <p:spPr/>
        <p:txBody>
          <a:bodyPr/>
          <a:lstStyle/>
          <a:p>
            <a:fld id="{7E6659E3-AF4E-4097-B951-5CEE4C68EC00}" type="datetimeFigureOut">
              <a:rPr kumimoji="1" lang="ja-JP" altLang="en-US" smtClean="0"/>
              <a:t>2023/12/7</a:t>
            </a:fld>
            <a:endParaRPr kumimoji="1" lang="ja-JP" altLang="en-US"/>
          </a:p>
        </p:txBody>
      </p:sp>
      <p:sp>
        <p:nvSpPr>
          <p:cNvPr id="6" name="フッター プレースホルダー 5">
            <a:extLst>
              <a:ext uri="{FF2B5EF4-FFF2-40B4-BE49-F238E27FC236}">
                <a16:creationId xmlns:a16="http://schemas.microsoft.com/office/drawing/2014/main" id="{86A99248-A80B-6DD7-C4F8-B606336844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4404F0-A918-5F82-8E0E-EDA0FBF46A8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58600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6D44FD-8E6D-B02B-C9A6-082997C46A4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28458CF-2AA9-5B1D-B4BA-C274597DD5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EA36BC0-312F-E5EA-A324-89100030D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4B7F34A-6207-D10B-2191-645ED96921B8}"/>
              </a:ext>
            </a:extLst>
          </p:cNvPr>
          <p:cNvSpPr>
            <a:spLocks noGrp="1"/>
          </p:cNvSpPr>
          <p:nvPr>
            <p:ph type="dt" sz="half" idx="10"/>
          </p:nvPr>
        </p:nvSpPr>
        <p:spPr/>
        <p:txBody>
          <a:bodyPr/>
          <a:lstStyle/>
          <a:p>
            <a:fld id="{7E6659E3-AF4E-4097-B951-5CEE4C68EC00}" type="datetimeFigureOut">
              <a:rPr kumimoji="1" lang="ja-JP" altLang="en-US" smtClean="0"/>
              <a:t>2023/12/7</a:t>
            </a:fld>
            <a:endParaRPr kumimoji="1" lang="ja-JP" altLang="en-US"/>
          </a:p>
        </p:txBody>
      </p:sp>
      <p:sp>
        <p:nvSpPr>
          <p:cNvPr id="6" name="フッター プレースホルダー 5">
            <a:extLst>
              <a:ext uri="{FF2B5EF4-FFF2-40B4-BE49-F238E27FC236}">
                <a16:creationId xmlns:a16="http://schemas.microsoft.com/office/drawing/2014/main" id="{E99D7CD2-5DAF-9E00-783B-C4402826B8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72243-B18D-C5B8-391B-2EE5DCABAD6E}"/>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97888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95810-6BE8-51BE-56C8-A1BEC246D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E507CC-6800-03FC-0943-6F0712A4A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987754-2B7D-1867-63AD-BC8CA072E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659E3-AF4E-4097-B951-5CEE4C68EC00}" type="datetimeFigureOut">
              <a:rPr kumimoji="1" lang="ja-JP" altLang="en-US" smtClean="0"/>
              <a:t>2023/12/7</a:t>
            </a:fld>
            <a:endParaRPr kumimoji="1" lang="ja-JP" altLang="en-US"/>
          </a:p>
        </p:txBody>
      </p:sp>
      <p:sp>
        <p:nvSpPr>
          <p:cNvPr id="5" name="フッター プレースホルダー 4">
            <a:extLst>
              <a:ext uri="{FF2B5EF4-FFF2-40B4-BE49-F238E27FC236}">
                <a16:creationId xmlns:a16="http://schemas.microsoft.com/office/drawing/2014/main" id="{7712A0E5-4AA1-5ED8-A89A-995482AEB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5ABE94A-721A-9BF8-F7D3-43AECE9A4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05563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01486" y="2333025"/>
            <a:ext cx="10008158" cy="830997"/>
          </a:xfrm>
          <a:prstGeom prst="rect">
            <a:avLst/>
          </a:prstGeom>
          <a:noFill/>
        </p:spPr>
        <p:txBody>
          <a:bodyPr wrap="square" rtlCol="0">
            <a:spAutoFit/>
          </a:bodyPr>
          <a:lstStyle/>
          <a:p>
            <a:r>
              <a:rPr kumimoji="1" lang="ja-JP" altLang="en-US" sz="2400" dirty="0"/>
              <a:t>問</a:t>
            </a:r>
            <a:r>
              <a:rPr kumimoji="1" lang="en-US" altLang="ja-JP" sz="2400" dirty="0"/>
              <a:t>1.</a:t>
            </a:r>
            <a:r>
              <a:rPr kumimoji="1" lang="ja-JP" altLang="en-US" sz="2400" dirty="0"/>
              <a:t>当月、製品用の素材</a:t>
            </a:r>
            <a:r>
              <a:rPr kumimoji="1" lang="en-US" altLang="ja-JP" sz="2400" dirty="0"/>
              <a:t>500kg</a:t>
            </a:r>
            <a:r>
              <a:rPr kumimoji="1" lang="ja-JP" altLang="en-US" sz="2400" dirty="0"/>
              <a:t>（購入価額 </a:t>
            </a:r>
            <a:r>
              <a:rPr kumimoji="1" lang="en-US" altLang="ja-JP" sz="2400" dirty="0"/>
              <a:t>1</a:t>
            </a:r>
            <a:r>
              <a:rPr lang="en-US" altLang="ja-JP" sz="2400" dirty="0"/>
              <a:t>00</a:t>
            </a:r>
            <a:r>
              <a:rPr lang="ja-JP" altLang="en-US" sz="2400" dirty="0"/>
              <a:t>円</a:t>
            </a:r>
            <a:r>
              <a:rPr lang="en-US" altLang="ja-JP" sz="2400" dirty="0"/>
              <a:t>/kg</a:t>
            </a:r>
            <a:r>
              <a:rPr lang="ja-JP" altLang="en-US" sz="2400" dirty="0"/>
              <a:t>）および工場で使用</a:t>
            </a:r>
            <a:endParaRPr kumimoji="1" lang="en-US" altLang="ja-JP" sz="2400" dirty="0"/>
          </a:p>
          <a:p>
            <a:r>
              <a:rPr lang="ja-JP" altLang="en-US" sz="2400" dirty="0"/>
              <a:t>　　する消耗器具（購入価額 </a:t>
            </a:r>
            <a:r>
              <a:rPr lang="en-US" altLang="ja-JP" sz="2400" dirty="0"/>
              <a:t>2,000</a:t>
            </a:r>
            <a:r>
              <a:rPr lang="ja-JP" altLang="en-US" sz="2400" dirty="0"/>
              <a:t>円）を購入し、現金で支払った。</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256316" y="3164021"/>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338000" y="3164021"/>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3101591" y="3713723"/>
            <a:ext cx="5988818" cy="523220"/>
          </a:xfrm>
          <a:prstGeom prst="rect">
            <a:avLst/>
          </a:prstGeom>
          <a:noFill/>
        </p:spPr>
        <p:txBody>
          <a:bodyPr wrap="square" rtlCol="0">
            <a:spAutoFit/>
          </a:bodyPr>
          <a:lstStyle/>
          <a:p>
            <a:r>
              <a:rPr lang="ja-JP" altLang="en-US" sz="2800" dirty="0"/>
              <a:t>材料　</a:t>
            </a:r>
            <a:r>
              <a:rPr lang="en-US" altLang="ja-JP" sz="2800" dirty="0"/>
              <a:t>5</a:t>
            </a:r>
            <a:r>
              <a:rPr kumimoji="1" lang="en-US" altLang="ja-JP" sz="2800" dirty="0"/>
              <a:t>2,000</a:t>
            </a:r>
            <a:r>
              <a:rPr lang="ja-JP" altLang="en-US" sz="2800" dirty="0"/>
              <a:t>　</a:t>
            </a:r>
            <a:r>
              <a:rPr lang="en-US" altLang="ja-JP" sz="2800" dirty="0"/>
              <a:t>/</a:t>
            </a:r>
            <a:r>
              <a:rPr lang="ja-JP" altLang="en-US" sz="2800" dirty="0"/>
              <a:t>　現金　</a:t>
            </a:r>
            <a:r>
              <a:rPr lang="en-US" altLang="ja-JP" sz="2800" dirty="0"/>
              <a:t>52,000</a:t>
            </a:r>
            <a:endParaRPr kumimoji="1" lang="ja-JP" altLang="en-US" sz="2800" dirty="0"/>
          </a:p>
        </p:txBody>
      </p:sp>
    </p:spTree>
    <p:extLst>
      <p:ext uri="{BB962C8B-B14F-4D97-AF65-F5344CB8AC3E}">
        <p14:creationId xmlns:p14="http://schemas.microsoft.com/office/powerpoint/2010/main" val="2106820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91921" y="2430345"/>
            <a:ext cx="10008158" cy="830997"/>
          </a:xfrm>
          <a:prstGeom prst="rect">
            <a:avLst/>
          </a:prstGeom>
          <a:noFill/>
        </p:spPr>
        <p:txBody>
          <a:bodyPr wrap="square" rtlCol="0">
            <a:spAutoFit/>
          </a:bodyPr>
          <a:lstStyle/>
          <a:p>
            <a:r>
              <a:rPr kumimoji="1" lang="ja-JP" altLang="en-US" sz="2400" dirty="0"/>
              <a:t>問</a:t>
            </a:r>
            <a:r>
              <a:rPr kumimoji="1" lang="en-US" altLang="ja-JP" sz="2400" dirty="0"/>
              <a:t>10.</a:t>
            </a:r>
            <a:r>
              <a:rPr kumimoji="1" lang="ja-JP" altLang="en-US" sz="2400" dirty="0"/>
              <a:t>当月の材料副費の実際発生額は</a:t>
            </a:r>
            <a:r>
              <a:rPr kumimoji="1" lang="en-US" altLang="ja-JP" sz="2400" dirty="0"/>
              <a:t>2,800</a:t>
            </a:r>
            <a:r>
              <a:rPr kumimoji="1" lang="ja-JP" altLang="en-US" sz="2400" dirty="0"/>
              <a:t>円であったので、材料副費</a:t>
            </a:r>
            <a:endParaRPr kumimoji="1" lang="en-US" altLang="ja-JP" sz="2400" dirty="0"/>
          </a:p>
          <a:p>
            <a:r>
              <a:rPr lang="ja-JP" altLang="en-US" sz="2400" dirty="0"/>
              <a:t>　　予定配賦額</a:t>
            </a:r>
            <a:r>
              <a:rPr lang="en-US" altLang="ja-JP" sz="2400" dirty="0"/>
              <a:t>3,000</a:t>
            </a:r>
            <a:r>
              <a:rPr lang="ja-JP" altLang="en-US" sz="2400" dirty="0"/>
              <a:t>円との差額を材料副費差異勘定に振り替える。</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547717" y="3415230"/>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629401" y="3415230"/>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3104941" y="3938450"/>
            <a:ext cx="6695553" cy="523220"/>
          </a:xfrm>
          <a:prstGeom prst="rect">
            <a:avLst/>
          </a:prstGeom>
          <a:noFill/>
        </p:spPr>
        <p:txBody>
          <a:bodyPr wrap="square" rtlCol="0">
            <a:spAutoFit/>
          </a:bodyPr>
          <a:lstStyle/>
          <a:p>
            <a:r>
              <a:rPr lang="ja-JP" altLang="en-US" sz="2800" dirty="0"/>
              <a:t>材料副費　</a:t>
            </a:r>
            <a:r>
              <a:rPr lang="en-US" altLang="ja-JP" sz="2800" dirty="0"/>
              <a:t>2</a:t>
            </a:r>
            <a:r>
              <a:rPr kumimoji="1" lang="en-US" altLang="ja-JP" sz="2800" dirty="0"/>
              <a:t>00</a:t>
            </a:r>
            <a:r>
              <a:rPr lang="ja-JP" altLang="en-US" sz="2800" dirty="0"/>
              <a:t>　</a:t>
            </a:r>
            <a:r>
              <a:rPr lang="en-US" altLang="ja-JP" sz="2800" dirty="0"/>
              <a:t>/</a:t>
            </a:r>
            <a:r>
              <a:rPr lang="ja-JP" altLang="en-US" sz="2800" dirty="0"/>
              <a:t>　</a:t>
            </a:r>
            <a:r>
              <a:rPr kumimoji="1" lang="ja-JP" altLang="en-US" sz="2800" dirty="0"/>
              <a:t>材料副費差異　 </a:t>
            </a:r>
            <a:r>
              <a:rPr kumimoji="1" lang="en-US" altLang="ja-JP" sz="2800" dirty="0"/>
              <a:t>200</a:t>
            </a:r>
          </a:p>
        </p:txBody>
      </p:sp>
    </p:spTree>
    <p:extLst>
      <p:ext uri="{BB962C8B-B14F-4D97-AF65-F5344CB8AC3E}">
        <p14:creationId xmlns:p14="http://schemas.microsoft.com/office/powerpoint/2010/main" val="132726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991437" y="2070355"/>
            <a:ext cx="10008158" cy="1569660"/>
          </a:xfrm>
          <a:prstGeom prst="rect">
            <a:avLst/>
          </a:prstGeom>
          <a:noFill/>
        </p:spPr>
        <p:txBody>
          <a:bodyPr wrap="square" rtlCol="0">
            <a:spAutoFit/>
          </a:bodyPr>
          <a:lstStyle/>
          <a:p>
            <a:r>
              <a:rPr kumimoji="1" lang="ja-JP" altLang="en-US" sz="2400" dirty="0"/>
              <a:t>問</a:t>
            </a:r>
            <a:r>
              <a:rPr kumimoji="1" lang="en-US" altLang="ja-JP" sz="2400" dirty="0"/>
              <a:t>11.</a:t>
            </a:r>
            <a:r>
              <a:rPr kumimoji="1" lang="ja-JP" altLang="en-US" sz="2400" dirty="0"/>
              <a:t>製造指図書番号</a:t>
            </a:r>
            <a:r>
              <a:rPr kumimoji="1" lang="en-US" altLang="ja-JP" sz="2400" dirty="0"/>
              <a:t>111</a:t>
            </a:r>
            <a:r>
              <a:rPr kumimoji="1" lang="ja-JP" altLang="en-US" sz="2400" dirty="0"/>
              <a:t>の製品を製造するため、材料</a:t>
            </a:r>
            <a:r>
              <a:rPr kumimoji="1" lang="en-US" altLang="ja-JP" sz="2400" dirty="0"/>
              <a:t>A</a:t>
            </a:r>
            <a:r>
              <a:rPr lang="ja-JP" altLang="en-US" sz="2400" dirty="0"/>
              <a:t> </a:t>
            </a:r>
            <a:r>
              <a:rPr lang="en-US" altLang="ja-JP" sz="2400" dirty="0"/>
              <a:t>4,000</a:t>
            </a:r>
            <a:r>
              <a:rPr lang="ja-JP" altLang="en-US" sz="2400" dirty="0"/>
              <a:t>円を出庫</a:t>
            </a:r>
            <a:endParaRPr lang="en-US" altLang="ja-JP" sz="2400" dirty="0"/>
          </a:p>
          <a:p>
            <a:r>
              <a:rPr lang="ja-JP" altLang="en-US" sz="2400" dirty="0"/>
              <a:t>　　し、外注先の工場に加工を依頼した。なお、当工場では材料を外注</a:t>
            </a:r>
            <a:endParaRPr lang="en-US" altLang="ja-JP" sz="2400" dirty="0"/>
          </a:p>
          <a:p>
            <a:r>
              <a:rPr kumimoji="1" lang="ja-JP" altLang="en-US" sz="2400" dirty="0"/>
              <a:t>　　のため無償支給しており、材料を外注先に引き渡すときに通常の</a:t>
            </a:r>
            <a:endParaRPr kumimoji="1" lang="en-US" altLang="ja-JP" sz="2400" dirty="0"/>
          </a:p>
          <a:p>
            <a:r>
              <a:rPr lang="ja-JP" altLang="en-US" sz="2400" dirty="0"/>
              <a:t>　　出庫票にて出庫の記録を行っている。</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47233" y="3626245"/>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28917" y="3626245"/>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3054699" y="4149465"/>
            <a:ext cx="6695553" cy="523220"/>
          </a:xfrm>
          <a:prstGeom prst="rect">
            <a:avLst/>
          </a:prstGeom>
          <a:noFill/>
        </p:spPr>
        <p:txBody>
          <a:bodyPr wrap="square" rtlCol="0">
            <a:spAutoFit/>
          </a:bodyPr>
          <a:lstStyle/>
          <a:p>
            <a:r>
              <a:rPr lang="ja-JP" altLang="en-US" sz="2800" dirty="0"/>
              <a:t>仕掛品　</a:t>
            </a:r>
            <a:r>
              <a:rPr lang="en-US" altLang="ja-JP" sz="2800" dirty="0"/>
              <a:t>4,0</a:t>
            </a:r>
            <a:r>
              <a:rPr kumimoji="1" lang="en-US" altLang="ja-JP" sz="2800" dirty="0"/>
              <a:t>00</a:t>
            </a:r>
            <a:r>
              <a:rPr lang="ja-JP" altLang="en-US" sz="2800" dirty="0"/>
              <a:t>　</a:t>
            </a:r>
            <a:r>
              <a:rPr lang="en-US" altLang="ja-JP" sz="2800" dirty="0"/>
              <a:t>/</a:t>
            </a:r>
            <a:r>
              <a:rPr lang="ja-JP" altLang="en-US" sz="2800" dirty="0"/>
              <a:t>　</a:t>
            </a:r>
            <a:r>
              <a:rPr kumimoji="1" lang="ja-JP" altLang="en-US" sz="2800" dirty="0"/>
              <a:t>材料　</a:t>
            </a:r>
            <a:r>
              <a:rPr kumimoji="1" lang="en-US" altLang="ja-JP" sz="2800" dirty="0"/>
              <a:t>4,000</a:t>
            </a:r>
          </a:p>
        </p:txBody>
      </p:sp>
    </p:spTree>
    <p:extLst>
      <p:ext uri="{BB962C8B-B14F-4D97-AF65-F5344CB8AC3E}">
        <p14:creationId xmlns:p14="http://schemas.microsoft.com/office/powerpoint/2010/main" val="3774910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981391" y="1983993"/>
            <a:ext cx="10008158" cy="1569660"/>
          </a:xfrm>
          <a:prstGeom prst="rect">
            <a:avLst/>
          </a:prstGeom>
          <a:noFill/>
        </p:spPr>
        <p:txBody>
          <a:bodyPr wrap="square" rtlCol="0">
            <a:spAutoFit/>
          </a:bodyPr>
          <a:lstStyle/>
          <a:p>
            <a:r>
              <a:rPr kumimoji="1" lang="ja-JP" altLang="en-US" sz="2400" dirty="0"/>
              <a:t>問</a:t>
            </a:r>
            <a:r>
              <a:rPr kumimoji="1" lang="en-US" altLang="ja-JP" sz="2400" dirty="0"/>
              <a:t>12.</a:t>
            </a:r>
            <a:r>
              <a:rPr kumimoji="1" lang="ja-JP" altLang="en-US" sz="2400" dirty="0"/>
              <a:t>当月の直接工による労務費の消費高を計上する。直接工について、</a:t>
            </a:r>
            <a:endParaRPr lang="en-US" altLang="ja-JP" sz="2400" dirty="0"/>
          </a:p>
          <a:p>
            <a:r>
              <a:rPr lang="ja-JP" altLang="en-US" sz="2400" dirty="0"/>
              <a:t>　　作業時間票によれば、当月の実際直接作業時間は</a:t>
            </a:r>
            <a:r>
              <a:rPr lang="en-US" altLang="ja-JP" sz="2400" dirty="0"/>
              <a:t>60</a:t>
            </a:r>
            <a:r>
              <a:rPr lang="ja-JP" altLang="en-US" sz="2400" dirty="0"/>
              <a:t>時間、実際間接</a:t>
            </a:r>
            <a:endParaRPr lang="en-US" altLang="ja-JP" sz="2400" dirty="0"/>
          </a:p>
          <a:p>
            <a:r>
              <a:rPr lang="ja-JP" altLang="en-US" sz="2400" dirty="0"/>
              <a:t>　　作業時間は</a:t>
            </a:r>
            <a:r>
              <a:rPr lang="en-US" altLang="ja-JP" sz="2400" dirty="0"/>
              <a:t>4</a:t>
            </a:r>
            <a:r>
              <a:rPr lang="ja-JP" altLang="en-US" sz="2400" dirty="0"/>
              <a:t>時間であった。当工場において、適用する予定賃率は</a:t>
            </a:r>
            <a:endParaRPr lang="en-US" altLang="ja-JP" sz="2400" dirty="0"/>
          </a:p>
          <a:p>
            <a:r>
              <a:rPr lang="ja-JP" altLang="en-US" sz="2400" dirty="0"/>
              <a:t>　　</a:t>
            </a:r>
            <a:r>
              <a:rPr lang="en-US" altLang="ja-JP" sz="2400" dirty="0"/>
              <a:t>1</a:t>
            </a:r>
            <a:r>
              <a:rPr lang="ja-JP" altLang="en-US" sz="2400" dirty="0"/>
              <a:t>時間あたり</a:t>
            </a:r>
            <a:r>
              <a:rPr lang="en-US" altLang="ja-JP" sz="2400" dirty="0"/>
              <a:t>1,500</a:t>
            </a:r>
            <a:r>
              <a:rPr lang="ja-JP" altLang="en-US" sz="2400" dirty="0"/>
              <a:t>円である。</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47233" y="3565957"/>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28917" y="3565957"/>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220687" y="4089177"/>
            <a:ext cx="7529566" cy="954107"/>
          </a:xfrm>
          <a:prstGeom prst="rect">
            <a:avLst/>
          </a:prstGeom>
          <a:noFill/>
        </p:spPr>
        <p:txBody>
          <a:bodyPr wrap="square" rtlCol="0">
            <a:spAutoFit/>
          </a:bodyPr>
          <a:lstStyle/>
          <a:p>
            <a:r>
              <a:rPr lang="ja-JP" altLang="en-US" sz="2800" dirty="0"/>
              <a:t>仕掛品　　　</a:t>
            </a:r>
            <a:r>
              <a:rPr lang="en-US" altLang="ja-JP" sz="2800" dirty="0"/>
              <a:t>90,0</a:t>
            </a:r>
            <a:r>
              <a:rPr kumimoji="1" lang="en-US" altLang="ja-JP" sz="2800" dirty="0"/>
              <a:t>00</a:t>
            </a:r>
            <a:r>
              <a:rPr lang="ja-JP" altLang="en-US" sz="2800" dirty="0"/>
              <a:t>　</a:t>
            </a:r>
            <a:r>
              <a:rPr lang="en-US" altLang="ja-JP" sz="2800" dirty="0"/>
              <a:t>/</a:t>
            </a:r>
            <a:r>
              <a:rPr lang="ja-JP" altLang="en-US" sz="2800" dirty="0"/>
              <a:t>　賃金・給料</a:t>
            </a:r>
            <a:r>
              <a:rPr kumimoji="1" lang="ja-JP" altLang="en-US" sz="2800" dirty="0"/>
              <a:t>　</a:t>
            </a:r>
            <a:r>
              <a:rPr kumimoji="1" lang="en-US" altLang="ja-JP" sz="2800" dirty="0"/>
              <a:t>96,000</a:t>
            </a:r>
          </a:p>
          <a:p>
            <a:r>
              <a:rPr lang="ja-JP" altLang="en-US" sz="2800" dirty="0"/>
              <a:t>製造間接費　  </a:t>
            </a:r>
            <a:r>
              <a:rPr lang="en-US" altLang="ja-JP" sz="2800" dirty="0"/>
              <a:t>6,000</a:t>
            </a:r>
            <a:endParaRPr kumimoji="1" lang="en-US" altLang="ja-JP" sz="2800" dirty="0"/>
          </a:p>
        </p:txBody>
      </p:sp>
    </p:spTree>
    <p:extLst>
      <p:ext uri="{BB962C8B-B14F-4D97-AF65-F5344CB8AC3E}">
        <p14:creationId xmlns:p14="http://schemas.microsoft.com/office/powerpoint/2010/main" val="1038156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991437" y="2070355"/>
            <a:ext cx="10008158" cy="1569660"/>
          </a:xfrm>
          <a:prstGeom prst="rect">
            <a:avLst/>
          </a:prstGeom>
          <a:noFill/>
        </p:spPr>
        <p:txBody>
          <a:bodyPr wrap="square" rtlCol="0">
            <a:spAutoFit/>
          </a:bodyPr>
          <a:lstStyle/>
          <a:p>
            <a:r>
              <a:rPr kumimoji="1" lang="ja-JP" altLang="en-US" sz="2400" dirty="0"/>
              <a:t>問</a:t>
            </a:r>
            <a:r>
              <a:rPr kumimoji="1" lang="en-US" altLang="ja-JP" sz="2400" dirty="0"/>
              <a:t>13.</a:t>
            </a:r>
            <a:r>
              <a:rPr kumimoji="1" lang="ja-JP" altLang="en-US" sz="2400" dirty="0"/>
              <a:t>当月の労務費の実際消費額を計上する。なお、直接工の作業時間</a:t>
            </a:r>
            <a:endParaRPr lang="en-US" altLang="ja-JP" sz="2400" dirty="0"/>
          </a:p>
          <a:p>
            <a:r>
              <a:rPr lang="ja-JP" altLang="en-US" sz="2400" dirty="0"/>
              <a:t>　　報告書によれば、直接作業時間（加工及び段取り時間）は</a:t>
            </a:r>
            <a:r>
              <a:rPr lang="en-US" altLang="ja-JP" sz="2400" dirty="0"/>
              <a:t>60</a:t>
            </a:r>
            <a:r>
              <a:rPr lang="ja-JP" altLang="en-US" sz="2400" dirty="0"/>
              <a:t>時間、</a:t>
            </a:r>
            <a:endParaRPr lang="en-US" altLang="ja-JP" sz="2400" dirty="0"/>
          </a:p>
          <a:p>
            <a:r>
              <a:rPr lang="ja-JP" altLang="en-US" sz="2400" dirty="0"/>
              <a:t>　　間接作業時間は</a:t>
            </a:r>
            <a:r>
              <a:rPr lang="en-US" altLang="ja-JP" sz="2400" dirty="0"/>
              <a:t>3</a:t>
            </a:r>
            <a:r>
              <a:rPr lang="ja-JP" altLang="en-US" sz="2400" dirty="0"/>
              <a:t>時間、手待時間が</a:t>
            </a:r>
            <a:r>
              <a:rPr lang="en-US" altLang="ja-JP" sz="2400" dirty="0"/>
              <a:t>1</a:t>
            </a:r>
            <a:r>
              <a:rPr lang="ja-JP" altLang="en-US" sz="2400" dirty="0"/>
              <a:t>時間あった。当工場において、</a:t>
            </a:r>
            <a:endParaRPr lang="en-US" altLang="ja-JP" sz="2400" dirty="0"/>
          </a:p>
          <a:p>
            <a:r>
              <a:rPr lang="ja-JP" altLang="en-US" sz="2400" dirty="0"/>
              <a:t>　　適用する予定賃率は</a:t>
            </a:r>
            <a:r>
              <a:rPr lang="en-US" altLang="ja-JP" sz="2400" dirty="0"/>
              <a:t>1</a:t>
            </a:r>
            <a:r>
              <a:rPr lang="ja-JP" altLang="en-US" sz="2400" dirty="0"/>
              <a:t>時間当たり</a:t>
            </a:r>
            <a:r>
              <a:rPr lang="en-US" altLang="ja-JP" sz="2400" dirty="0"/>
              <a:t>1,300</a:t>
            </a:r>
            <a:r>
              <a:rPr lang="ja-JP" altLang="en-US" sz="2400" dirty="0"/>
              <a:t>円である。</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47233" y="3626245"/>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28917" y="3626245"/>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220687" y="4149465"/>
            <a:ext cx="7529566" cy="954107"/>
          </a:xfrm>
          <a:prstGeom prst="rect">
            <a:avLst/>
          </a:prstGeom>
          <a:noFill/>
        </p:spPr>
        <p:txBody>
          <a:bodyPr wrap="square" rtlCol="0">
            <a:spAutoFit/>
          </a:bodyPr>
          <a:lstStyle/>
          <a:p>
            <a:r>
              <a:rPr lang="ja-JP" altLang="en-US" sz="2800" dirty="0"/>
              <a:t>仕掛品　　　</a:t>
            </a:r>
            <a:r>
              <a:rPr lang="en-US" altLang="ja-JP" sz="2800" dirty="0"/>
              <a:t>78,0</a:t>
            </a:r>
            <a:r>
              <a:rPr kumimoji="1" lang="en-US" altLang="ja-JP" sz="2800" dirty="0"/>
              <a:t>00</a:t>
            </a:r>
            <a:r>
              <a:rPr lang="ja-JP" altLang="en-US" sz="2800" dirty="0"/>
              <a:t>　</a:t>
            </a:r>
            <a:r>
              <a:rPr lang="en-US" altLang="ja-JP" sz="2800" dirty="0"/>
              <a:t>/</a:t>
            </a:r>
            <a:r>
              <a:rPr lang="ja-JP" altLang="en-US" sz="2800" dirty="0"/>
              <a:t>　賃金・給料</a:t>
            </a:r>
            <a:r>
              <a:rPr kumimoji="1" lang="ja-JP" altLang="en-US" sz="2800" dirty="0"/>
              <a:t>　</a:t>
            </a:r>
            <a:r>
              <a:rPr lang="en-US" altLang="ja-JP" sz="2800" dirty="0"/>
              <a:t>83</a:t>
            </a:r>
            <a:r>
              <a:rPr kumimoji="1" lang="en-US" altLang="ja-JP" sz="2800" dirty="0"/>
              <a:t>,200</a:t>
            </a:r>
          </a:p>
          <a:p>
            <a:r>
              <a:rPr lang="ja-JP" altLang="en-US" sz="2800" dirty="0"/>
              <a:t>製造間接費　  </a:t>
            </a:r>
            <a:r>
              <a:rPr lang="en-US" altLang="ja-JP" sz="2800" dirty="0"/>
              <a:t>5,200</a:t>
            </a:r>
            <a:endParaRPr kumimoji="1" lang="en-US" altLang="ja-JP" sz="2800" dirty="0"/>
          </a:p>
        </p:txBody>
      </p:sp>
    </p:spTree>
    <p:extLst>
      <p:ext uri="{BB962C8B-B14F-4D97-AF65-F5344CB8AC3E}">
        <p14:creationId xmlns:p14="http://schemas.microsoft.com/office/powerpoint/2010/main" val="2911426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91921" y="2164306"/>
            <a:ext cx="10008158" cy="1200329"/>
          </a:xfrm>
          <a:prstGeom prst="rect">
            <a:avLst/>
          </a:prstGeom>
          <a:noFill/>
        </p:spPr>
        <p:txBody>
          <a:bodyPr wrap="square" rtlCol="0">
            <a:spAutoFit/>
          </a:bodyPr>
          <a:lstStyle/>
          <a:p>
            <a:r>
              <a:rPr kumimoji="1" lang="ja-JP" altLang="en-US" sz="2400" dirty="0"/>
              <a:t>問</a:t>
            </a:r>
            <a:r>
              <a:rPr kumimoji="1" lang="en-US" altLang="ja-JP" sz="2400" dirty="0"/>
              <a:t>14.</a:t>
            </a:r>
            <a:r>
              <a:rPr kumimoji="1" lang="ja-JP" altLang="en-US" sz="2400" dirty="0"/>
              <a:t>当月の間接工による労務費の消費高を計上する。間接工について、</a:t>
            </a:r>
            <a:endParaRPr lang="en-US" altLang="ja-JP" sz="2400" dirty="0"/>
          </a:p>
          <a:p>
            <a:r>
              <a:rPr lang="ja-JP" altLang="en-US" sz="2400" dirty="0"/>
              <a:t>　　前月賃金未払高</a:t>
            </a:r>
            <a:r>
              <a:rPr lang="en-US" altLang="ja-JP" sz="2400" dirty="0"/>
              <a:t>15,000</a:t>
            </a:r>
            <a:r>
              <a:rPr lang="ja-JP" altLang="en-US" sz="2400" dirty="0"/>
              <a:t>円、当月賃金支払高</a:t>
            </a:r>
            <a:r>
              <a:rPr lang="en-US" altLang="ja-JP" sz="2400" dirty="0"/>
              <a:t>80,000</a:t>
            </a:r>
            <a:r>
              <a:rPr lang="ja-JP" altLang="en-US" sz="2400" dirty="0"/>
              <a:t>円、当月賃金</a:t>
            </a:r>
            <a:endParaRPr lang="en-US" altLang="ja-JP" sz="2400" dirty="0"/>
          </a:p>
          <a:p>
            <a:r>
              <a:rPr lang="ja-JP" altLang="en-US" sz="2400" dirty="0"/>
              <a:t>　　未払高</a:t>
            </a:r>
            <a:r>
              <a:rPr lang="en-US" altLang="ja-JP" sz="2400" dirty="0"/>
              <a:t>17,000</a:t>
            </a:r>
            <a:r>
              <a:rPr lang="ja-JP" altLang="en-US" sz="2400" dirty="0"/>
              <a:t>円であった。</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47233" y="3626245"/>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28917" y="3626245"/>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220687" y="4149465"/>
            <a:ext cx="7529566" cy="523220"/>
          </a:xfrm>
          <a:prstGeom prst="rect">
            <a:avLst/>
          </a:prstGeom>
          <a:noFill/>
        </p:spPr>
        <p:txBody>
          <a:bodyPr wrap="square" rtlCol="0">
            <a:spAutoFit/>
          </a:bodyPr>
          <a:lstStyle/>
          <a:p>
            <a:r>
              <a:rPr lang="ja-JP" altLang="en-US" sz="2800" dirty="0"/>
              <a:t>製造間接費　</a:t>
            </a:r>
            <a:r>
              <a:rPr lang="en-US" altLang="ja-JP" sz="2800" dirty="0"/>
              <a:t>82,0</a:t>
            </a:r>
            <a:r>
              <a:rPr kumimoji="1" lang="en-US" altLang="ja-JP" sz="2800" dirty="0"/>
              <a:t>00</a:t>
            </a:r>
            <a:r>
              <a:rPr lang="ja-JP" altLang="en-US" sz="2800" dirty="0"/>
              <a:t>　</a:t>
            </a:r>
            <a:r>
              <a:rPr lang="en-US" altLang="ja-JP" sz="2800" dirty="0"/>
              <a:t>/</a:t>
            </a:r>
            <a:r>
              <a:rPr lang="ja-JP" altLang="en-US" sz="2800" dirty="0"/>
              <a:t>　賃金・給料</a:t>
            </a:r>
            <a:r>
              <a:rPr kumimoji="1" lang="ja-JP" altLang="en-US" sz="2800" dirty="0"/>
              <a:t>　</a:t>
            </a:r>
            <a:r>
              <a:rPr kumimoji="1" lang="en-US" altLang="ja-JP" sz="2800" dirty="0"/>
              <a:t>82,000</a:t>
            </a:r>
          </a:p>
        </p:txBody>
      </p:sp>
    </p:spTree>
    <p:extLst>
      <p:ext uri="{BB962C8B-B14F-4D97-AF65-F5344CB8AC3E}">
        <p14:creationId xmlns:p14="http://schemas.microsoft.com/office/powerpoint/2010/main" val="3729374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91921" y="2228671"/>
            <a:ext cx="10008158" cy="1200329"/>
          </a:xfrm>
          <a:prstGeom prst="rect">
            <a:avLst/>
          </a:prstGeom>
          <a:noFill/>
        </p:spPr>
        <p:txBody>
          <a:bodyPr wrap="square" rtlCol="0">
            <a:spAutoFit/>
          </a:bodyPr>
          <a:lstStyle/>
          <a:p>
            <a:r>
              <a:rPr kumimoji="1" lang="ja-JP" altLang="en-US" sz="2400" dirty="0"/>
              <a:t>問</a:t>
            </a:r>
            <a:r>
              <a:rPr kumimoji="1" lang="en-US" altLang="ja-JP" sz="2400" dirty="0"/>
              <a:t>15.</a:t>
            </a:r>
            <a:r>
              <a:rPr kumimoji="1" lang="ja-JP" altLang="en-US" sz="2400" dirty="0"/>
              <a:t>当月の労務費の実際消費高を計上する。間接工については、</a:t>
            </a:r>
            <a:endParaRPr lang="en-US" altLang="ja-JP" sz="2400" dirty="0"/>
          </a:p>
          <a:p>
            <a:r>
              <a:rPr lang="ja-JP" altLang="en-US" sz="2400" dirty="0"/>
              <a:t>　　前月賃金未払高</a:t>
            </a:r>
            <a:r>
              <a:rPr lang="en-US" altLang="ja-JP" sz="2400" dirty="0"/>
              <a:t>18,000</a:t>
            </a:r>
            <a:r>
              <a:rPr lang="ja-JP" altLang="en-US" sz="2400" dirty="0"/>
              <a:t>円、当月賃金支払高</a:t>
            </a:r>
            <a:r>
              <a:rPr lang="en-US" altLang="ja-JP" sz="2400" dirty="0"/>
              <a:t>80,000</a:t>
            </a:r>
            <a:r>
              <a:rPr lang="ja-JP" altLang="en-US" sz="2400" dirty="0"/>
              <a:t>円、当月賃金</a:t>
            </a:r>
            <a:endParaRPr lang="en-US" altLang="ja-JP" sz="2400" dirty="0"/>
          </a:p>
          <a:p>
            <a:r>
              <a:rPr lang="ja-JP" altLang="en-US" sz="2400" dirty="0"/>
              <a:t>　　未払高</a:t>
            </a:r>
            <a:r>
              <a:rPr lang="en-US" altLang="ja-JP" sz="2400" dirty="0"/>
              <a:t>19,000</a:t>
            </a:r>
            <a:r>
              <a:rPr lang="ja-JP" altLang="en-US" sz="2400" dirty="0"/>
              <a:t>円であった。</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47233" y="3626245"/>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28917" y="3626245"/>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220687" y="4149465"/>
            <a:ext cx="7529566" cy="523220"/>
          </a:xfrm>
          <a:prstGeom prst="rect">
            <a:avLst/>
          </a:prstGeom>
          <a:noFill/>
        </p:spPr>
        <p:txBody>
          <a:bodyPr wrap="square" rtlCol="0">
            <a:spAutoFit/>
          </a:bodyPr>
          <a:lstStyle/>
          <a:p>
            <a:r>
              <a:rPr lang="ja-JP" altLang="en-US" sz="2800" dirty="0"/>
              <a:t>製造間接費　</a:t>
            </a:r>
            <a:r>
              <a:rPr lang="en-US" altLang="ja-JP" sz="2800" dirty="0"/>
              <a:t>79,0</a:t>
            </a:r>
            <a:r>
              <a:rPr kumimoji="1" lang="en-US" altLang="ja-JP" sz="2800" dirty="0"/>
              <a:t>00</a:t>
            </a:r>
            <a:r>
              <a:rPr lang="ja-JP" altLang="en-US" sz="2800" dirty="0"/>
              <a:t>　</a:t>
            </a:r>
            <a:r>
              <a:rPr lang="en-US" altLang="ja-JP" sz="2800" dirty="0"/>
              <a:t>/</a:t>
            </a:r>
            <a:r>
              <a:rPr lang="ja-JP" altLang="en-US" sz="2800" dirty="0"/>
              <a:t>　賃金・給料</a:t>
            </a:r>
            <a:r>
              <a:rPr kumimoji="1" lang="ja-JP" altLang="en-US" sz="2800" dirty="0"/>
              <a:t>　</a:t>
            </a:r>
            <a:r>
              <a:rPr lang="en-US" altLang="ja-JP" sz="2800" dirty="0"/>
              <a:t>79</a:t>
            </a:r>
            <a:r>
              <a:rPr kumimoji="1" lang="en-US" altLang="ja-JP" sz="2800" dirty="0"/>
              <a:t>,000</a:t>
            </a:r>
          </a:p>
        </p:txBody>
      </p:sp>
    </p:spTree>
    <p:extLst>
      <p:ext uri="{BB962C8B-B14F-4D97-AF65-F5344CB8AC3E}">
        <p14:creationId xmlns:p14="http://schemas.microsoft.com/office/powerpoint/2010/main" val="3803470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91921" y="2425916"/>
            <a:ext cx="10008158" cy="1200329"/>
          </a:xfrm>
          <a:prstGeom prst="rect">
            <a:avLst/>
          </a:prstGeom>
          <a:noFill/>
        </p:spPr>
        <p:txBody>
          <a:bodyPr wrap="square" rtlCol="0">
            <a:spAutoFit/>
          </a:bodyPr>
          <a:lstStyle/>
          <a:p>
            <a:r>
              <a:rPr kumimoji="1" lang="ja-JP" altLang="en-US" sz="2400" dirty="0"/>
              <a:t>問</a:t>
            </a:r>
            <a:r>
              <a:rPr kumimoji="1" lang="en-US" altLang="ja-JP" sz="2400" dirty="0"/>
              <a:t>16.</a:t>
            </a:r>
            <a:r>
              <a:rPr kumimoji="1" lang="ja-JP" altLang="en-US" sz="2400" dirty="0"/>
              <a:t>当月の予定賃率に基づく予定賃金消費高は</a:t>
            </a:r>
            <a:r>
              <a:rPr kumimoji="1" lang="en-US" altLang="ja-JP" sz="2400" dirty="0"/>
              <a:t>300,000</a:t>
            </a:r>
            <a:r>
              <a:rPr kumimoji="1" lang="ja-JP" altLang="en-US" sz="2400" dirty="0"/>
              <a:t>円、実際賃金</a:t>
            </a:r>
            <a:endParaRPr lang="en-US" altLang="ja-JP" sz="2400" dirty="0"/>
          </a:p>
          <a:p>
            <a:r>
              <a:rPr lang="ja-JP" altLang="en-US" sz="2400" dirty="0"/>
              <a:t>　　消費高は</a:t>
            </a:r>
            <a:r>
              <a:rPr lang="en-US" altLang="ja-JP" sz="2400" dirty="0"/>
              <a:t>320,000</a:t>
            </a:r>
            <a:r>
              <a:rPr lang="ja-JP" altLang="en-US" sz="2400" dirty="0"/>
              <a:t>円であり、当月の差異を賃率差異勘定に振り替え</a:t>
            </a:r>
            <a:endParaRPr lang="en-US" altLang="ja-JP" sz="2400" dirty="0"/>
          </a:p>
          <a:p>
            <a:r>
              <a:rPr lang="ja-JP" altLang="en-US" sz="2400" dirty="0"/>
              <a:t>　　る。</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47233" y="3626245"/>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28917" y="3626245"/>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220687" y="4149465"/>
            <a:ext cx="7529566" cy="523220"/>
          </a:xfrm>
          <a:prstGeom prst="rect">
            <a:avLst/>
          </a:prstGeom>
          <a:noFill/>
        </p:spPr>
        <p:txBody>
          <a:bodyPr wrap="square" rtlCol="0">
            <a:spAutoFit/>
          </a:bodyPr>
          <a:lstStyle/>
          <a:p>
            <a:r>
              <a:rPr lang="ja-JP" altLang="en-US" sz="2800" dirty="0"/>
              <a:t>賃率差異　</a:t>
            </a:r>
            <a:r>
              <a:rPr lang="en-US" altLang="ja-JP" sz="2800" dirty="0"/>
              <a:t>20,0</a:t>
            </a:r>
            <a:r>
              <a:rPr kumimoji="1" lang="en-US" altLang="ja-JP" sz="2800" dirty="0"/>
              <a:t>00</a:t>
            </a:r>
            <a:r>
              <a:rPr lang="ja-JP" altLang="en-US" sz="2800" dirty="0"/>
              <a:t>　</a:t>
            </a:r>
            <a:r>
              <a:rPr lang="en-US" altLang="ja-JP" sz="2800" dirty="0"/>
              <a:t>/</a:t>
            </a:r>
            <a:r>
              <a:rPr lang="ja-JP" altLang="en-US" sz="2800" dirty="0"/>
              <a:t>　賃金・給料</a:t>
            </a:r>
            <a:r>
              <a:rPr kumimoji="1" lang="ja-JP" altLang="en-US" sz="2800" dirty="0"/>
              <a:t>　</a:t>
            </a:r>
            <a:r>
              <a:rPr kumimoji="1" lang="en-US" altLang="ja-JP" sz="2800" dirty="0"/>
              <a:t>20,000</a:t>
            </a:r>
          </a:p>
        </p:txBody>
      </p:sp>
    </p:spTree>
    <p:extLst>
      <p:ext uri="{BB962C8B-B14F-4D97-AF65-F5344CB8AC3E}">
        <p14:creationId xmlns:p14="http://schemas.microsoft.com/office/powerpoint/2010/main" val="1719271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91921" y="2425916"/>
            <a:ext cx="10008158" cy="1200329"/>
          </a:xfrm>
          <a:prstGeom prst="rect">
            <a:avLst/>
          </a:prstGeom>
          <a:noFill/>
        </p:spPr>
        <p:txBody>
          <a:bodyPr wrap="square" rtlCol="0">
            <a:spAutoFit/>
          </a:bodyPr>
          <a:lstStyle/>
          <a:p>
            <a:r>
              <a:rPr kumimoji="1" lang="ja-JP" altLang="en-US" sz="2400" dirty="0"/>
              <a:t>問</a:t>
            </a:r>
            <a:r>
              <a:rPr kumimoji="1" lang="en-US" altLang="ja-JP" sz="2400" dirty="0"/>
              <a:t>17.</a:t>
            </a:r>
            <a:r>
              <a:rPr kumimoji="1" lang="ja-JP" altLang="en-US" sz="2400" dirty="0"/>
              <a:t>当月の予定賃率に基づく予定賃金消費高は</a:t>
            </a:r>
            <a:r>
              <a:rPr kumimoji="1" lang="en-US" altLang="ja-JP" sz="2400" dirty="0"/>
              <a:t>300,000</a:t>
            </a:r>
            <a:r>
              <a:rPr kumimoji="1" lang="ja-JP" altLang="en-US" sz="2400" dirty="0"/>
              <a:t>円、実際賃金</a:t>
            </a:r>
            <a:endParaRPr lang="en-US" altLang="ja-JP" sz="2400" dirty="0"/>
          </a:p>
          <a:p>
            <a:r>
              <a:rPr lang="ja-JP" altLang="en-US" sz="2400" dirty="0"/>
              <a:t>　　消費高は</a:t>
            </a:r>
            <a:r>
              <a:rPr lang="en-US" altLang="ja-JP" sz="2400" dirty="0"/>
              <a:t>290,000</a:t>
            </a:r>
            <a:r>
              <a:rPr lang="ja-JP" altLang="en-US" sz="2400" dirty="0"/>
              <a:t>円であり、当月の差異を賃率差異勘定に振り替え</a:t>
            </a:r>
            <a:endParaRPr lang="en-US" altLang="ja-JP" sz="2400" dirty="0"/>
          </a:p>
          <a:p>
            <a:r>
              <a:rPr lang="ja-JP" altLang="en-US" sz="2400" dirty="0"/>
              <a:t>　　る。</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47233" y="3626245"/>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28917" y="3626245"/>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220687" y="4149465"/>
            <a:ext cx="7529566" cy="523220"/>
          </a:xfrm>
          <a:prstGeom prst="rect">
            <a:avLst/>
          </a:prstGeom>
          <a:noFill/>
        </p:spPr>
        <p:txBody>
          <a:bodyPr wrap="square" rtlCol="0">
            <a:spAutoFit/>
          </a:bodyPr>
          <a:lstStyle/>
          <a:p>
            <a:r>
              <a:rPr lang="ja-JP" altLang="en-US" sz="2800" dirty="0"/>
              <a:t>賃金・給料</a:t>
            </a:r>
            <a:r>
              <a:rPr kumimoji="1" lang="ja-JP" altLang="en-US" sz="2800" dirty="0"/>
              <a:t>　</a:t>
            </a:r>
            <a:r>
              <a:rPr kumimoji="1" lang="en-US" altLang="ja-JP" sz="2800" dirty="0"/>
              <a:t>1</a:t>
            </a:r>
            <a:r>
              <a:rPr lang="en-US" altLang="ja-JP" sz="2800" dirty="0"/>
              <a:t>0,0</a:t>
            </a:r>
            <a:r>
              <a:rPr kumimoji="1" lang="en-US" altLang="ja-JP" sz="2800" dirty="0"/>
              <a:t>00</a:t>
            </a:r>
            <a:r>
              <a:rPr lang="ja-JP" altLang="en-US" sz="2800" dirty="0"/>
              <a:t>　</a:t>
            </a:r>
            <a:r>
              <a:rPr lang="en-US" altLang="ja-JP" sz="2800" dirty="0"/>
              <a:t>/</a:t>
            </a:r>
            <a:r>
              <a:rPr lang="ja-JP" altLang="en-US" sz="2800" dirty="0"/>
              <a:t>　賃率差異</a:t>
            </a:r>
            <a:r>
              <a:rPr kumimoji="1" lang="ja-JP" altLang="en-US" sz="2800" dirty="0"/>
              <a:t>　</a:t>
            </a:r>
            <a:r>
              <a:rPr kumimoji="1" lang="en-US" altLang="ja-JP" sz="2800" dirty="0"/>
              <a:t>20,000</a:t>
            </a:r>
          </a:p>
        </p:txBody>
      </p:sp>
    </p:spTree>
    <p:extLst>
      <p:ext uri="{BB962C8B-B14F-4D97-AF65-F5344CB8AC3E}">
        <p14:creationId xmlns:p14="http://schemas.microsoft.com/office/powerpoint/2010/main" val="8050838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10568" y="2187567"/>
            <a:ext cx="10152184" cy="1569660"/>
          </a:xfrm>
          <a:prstGeom prst="rect">
            <a:avLst/>
          </a:prstGeom>
          <a:noFill/>
        </p:spPr>
        <p:txBody>
          <a:bodyPr wrap="square" rtlCol="0">
            <a:spAutoFit/>
          </a:bodyPr>
          <a:lstStyle/>
          <a:p>
            <a:r>
              <a:rPr kumimoji="1" lang="ja-JP" altLang="en-US" sz="2400" dirty="0"/>
              <a:t>問</a:t>
            </a:r>
            <a:r>
              <a:rPr kumimoji="1" lang="en-US" altLang="ja-JP" sz="2400" dirty="0"/>
              <a:t>18.</a:t>
            </a:r>
            <a:r>
              <a:rPr kumimoji="1" lang="ja-JP" altLang="en-US" sz="2400" dirty="0"/>
              <a:t>予定賃率に基づく</a:t>
            </a:r>
            <a:r>
              <a:rPr lang="ja-JP" altLang="en-US" sz="2400" dirty="0"/>
              <a:t>消費賃金</a:t>
            </a:r>
            <a:r>
              <a:rPr kumimoji="1" lang="en-US" altLang="ja-JP" sz="2400" dirty="0"/>
              <a:t>300,000</a:t>
            </a:r>
            <a:r>
              <a:rPr kumimoji="1" lang="ja-JP" altLang="en-US" sz="2400" dirty="0"/>
              <a:t>円と実際消費賃金との差異を</a:t>
            </a:r>
            <a:endParaRPr lang="en-US" altLang="ja-JP" sz="2400" dirty="0"/>
          </a:p>
          <a:p>
            <a:r>
              <a:rPr lang="ja-JP" altLang="en-US" sz="2400" dirty="0"/>
              <a:t>　　賃率差異勘定に振り替える。なお、直接工については前月賃金</a:t>
            </a:r>
            <a:endParaRPr lang="en-US" altLang="ja-JP" sz="2400" dirty="0"/>
          </a:p>
          <a:p>
            <a:r>
              <a:rPr lang="ja-JP" altLang="en-US" sz="2400" dirty="0"/>
              <a:t>　　未払高</a:t>
            </a:r>
            <a:r>
              <a:rPr lang="en-US" altLang="ja-JP" sz="2400" dirty="0"/>
              <a:t>7,000</a:t>
            </a:r>
            <a:r>
              <a:rPr lang="ja-JP" altLang="en-US" sz="2400" dirty="0"/>
              <a:t>円、当月賃金支払高</a:t>
            </a:r>
            <a:r>
              <a:rPr lang="en-US" altLang="ja-JP" sz="2400" dirty="0"/>
              <a:t>310,000</a:t>
            </a:r>
            <a:r>
              <a:rPr lang="ja-JP" altLang="en-US" sz="2400" dirty="0"/>
              <a:t>円、当月賃金未払高</a:t>
            </a:r>
            <a:r>
              <a:rPr lang="en-US" altLang="ja-JP" sz="2400" dirty="0"/>
              <a:t>9,000</a:t>
            </a:r>
            <a:r>
              <a:rPr lang="ja-JP" altLang="en-US" sz="2400" dirty="0"/>
              <a:t>円</a:t>
            </a:r>
            <a:endParaRPr lang="en-US" altLang="ja-JP" sz="2400" dirty="0"/>
          </a:p>
          <a:p>
            <a:r>
              <a:rPr lang="ja-JP" altLang="en-US" sz="2400" dirty="0"/>
              <a:t>　　であった。</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47233" y="3626245"/>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28917" y="3626245"/>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612572" y="4149465"/>
            <a:ext cx="7529566" cy="523220"/>
          </a:xfrm>
          <a:prstGeom prst="rect">
            <a:avLst/>
          </a:prstGeom>
          <a:noFill/>
        </p:spPr>
        <p:txBody>
          <a:bodyPr wrap="square" rtlCol="0">
            <a:spAutoFit/>
          </a:bodyPr>
          <a:lstStyle/>
          <a:p>
            <a:r>
              <a:rPr kumimoji="1" lang="ja-JP" altLang="en-US" sz="2800" dirty="0"/>
              <a:t>賃率差異　</a:t>
            </a:r>
            <a:r>
              <a:rPr kumimoji="1" lang="en-US" altLang="ja-JP" sz="2800" dirty="0"/>
              <a:t>12</a:t>
            </a:r>
            <a:r>
              <a:rPr lang="en-US" altLang="ja-JP" sz="2800" dirty="0"/>
              <a:t>,0</a:t>
            </a:r>
            <a:r>
              <a:rPr kumimoji="1" lang="en-US" altLang="ja-JP" sz="2800" dirty="0"/>
              <a:t>00</a:t>
            </a:r>
            <a:r>
              <a:rPr lang="ja-JP" altLang="en-US" sz="2800" dirty="0"/>
              <a:t>　</a:t>
            </a:r>
            <a:r>
              <a:rPr lang="en-US" altLang="ja-JP" sz="2800" dirty="0"/>
              <a:t>/</a:t>
            </a:r>
            <a:r>
              <a:rPr lang="ja-JP" altLang="en-US" sz="2800" dirty="0"/>
              <a:t>　賃金・給料</a:t>
            </a:r>
            <a:r>
              <a:rPr kumimoji="1" lang="ja-JP" altLang="en-US" sz="2800" dirty="0"/>
              <a:t>　</a:t>
            </a:r>
            <a:r>
              <a:rPr kumimoji="1" lang="en-US" altLang="ja-JP" sz="2800" dirty="0"/>
              <a:t>12,000</a:t>
            </a:r>
          </a:p>
        </p:txBody>
      </p:sp>
    </p:spTree>
    <p:extLst>
      <p:ext uri="{BB962C8B-B14F-4D97-AF65-F5344CB8AC3E}">
        <p14:creationId xmlns:p14="http://schemas.microsoft.com/office/powerpoint/2010/main" val="40173909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10568" y="2187567"/>
            <a:ext cx="10152184" cy="1569660"/>
          </a:xfrm>
          <a:prstGeom prst="rect">
            <a:avLst/>
          </a:prstGeom>
          <a:noFill/>
        </p:spPr>
        <p:txBody>
          <a:bodyPr wrap="square" rtlCol="0">
            <a:spAutoFit/>
          </a:bodyPr>
          <a:lstStyle/>
          <a:p>
            <a:r>
              <a:rPr kumimoji="1" lang="ja-JP" altLang="en-US" sz="2400" dirty="0"/>
              <a:t>問</a:t>
            </a:r>
            <a:r>
              <a:rPr kumimoji="1" lang="en-US" altLang="ja-JP" sz="2400" dirty="0"/>
              <a:t>19.</a:t>
            </a:r>
            <a:r>
              <a:rPr kumimoji="1" lang="ja-JP" altLang="en-US" sz="2400" dirty="0"/>
              <a:t>予定賃率に基づく</a:t>
            </a:r>
            <a:r>
              <a:rPr lang="ja-JP" altLang="en-US" sz="2400" dirty="0"/>
              <a:t>消費賃金</a:t>
            </a:r>
            <a:r>
              <a:rPr kumimoji="1" lang="en-US" altLang="ja-JP" sz="2400" dirty="0"/>
              <a:t>300,000</a:t>
            </a:r>
            <a:r>
              <a:rPr kumimoji="1" lang="ja-JP" altLang="en-US" sz="2400" dirty="0"/>
              <a:t>円と実際消費賃金との差異を</a:t>
            </a:r>
            <a:endParaRPr lang="en-US" altLang="ja-JP" sz="2400" dirty="0"/>
          </a:p>
          <a:p>
            <a:r>
              <a:rPr lang="ja-JP" altLang="en-US" sz="2400" dirty="0"/>
              <a:t>　　賃率差異勘定に振り替える。なお、直接工については前月賃金</a:t>
            </a:r>
            <a:endParaRPr lang="en-US" altLang="ja-JP" sz="2400" dirty="0"/>
          </a:p>
          <a:p>
            <a:r>
              <a:rPr lang="ja-JP" altLang="en-US" sz="2400" dirty="0"/>
              <a:t>　　未払高</a:t>
            </a:r>
            <a:r>
              <a:rPr lang="en-US" altLang="ja-JP" sz="2400" dirty="0"/>
              <a:t>6,000</a:t>
            </a:r>
            <a:r>
              <a:rPr lang="ja-JP" altLang="en-US" sz="2400" dirty="0"/>
              <a:t>円、当月賃金支払高</a:t>
            </a:r>
            <a:r>
              <a:rPr lang="en-US" altLang="ja-JP" sz="2400" dirty="0"/>
              <a:t>290,000</a:t>
            </a:r>
            <a:r>
              <a:rPr lang="ja-JP" altLang="en-US" sz="2400" dirty="0"/>
              <a:t>円、当月賃金未払高</a:t>
            </a:r>
            <a:r>
              <a:rPr lang="en-US" altLang="ja-JP" sz="2400" dirty="0"/>
              <a:t>8,000</a:t>
            </a:r>
            <a:r>
              <a:rPr lang="ja-JP" altLang="en-US" sz="2400" dirty="0"/>
              <a:t>円</a:t>
            </a:r>
            <a:endParaRPr lang="en-US" altLang="ja-JP" sz="2400" dirty="0"/>
          </a:p>
          <a:p>
            <a:r>
              <a:rPr lang="ja-JP" altLang="en-US" sz="2400" dirty="0"/>
              <a:t>　　であった。</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47233" y="3626245"/>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28917" y="3626245"/>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331217" y="4149465"/>
            <a:ext cx="7529566" cy="523220"/>
          </a:xfrm>
          <a:prstGeom prst="rect">
            <a:avLst/>
          </a:prstGeom>
          <a:noFill/>
        </p:spPr>
        <p:txBody>
          <a:bodyPr wrap="square" rtlCol="0">
            <a:spAutoFit/>
          </a:bodyPr>
          <a:lstStyle/>
          <a:p>
            <a:r>
              <a:rPr kumimoji="1" lang="ja-JP" altLang="en-US" sz="2800" dirty="0"/>
              <a:t>賃金・給料　</a:t>
            </a:r>
            <a:r>
              <a:rPr lang="en-US" altLang="ja-JP" sz="2800" dirty="0"/>
              <a:t>8,0</a:t>
            </a:r>
            <a:r>
              <a:rPr kumimoji="1" lang="en-US" altLang="ja-JP" sz="2800" dirty="0"/>
              <a:t>00</a:t>
            </a:r>
            <a:r>
              <a:rPr lang="ja-JP" altLang="en-US" sz="2800" dirty="0"/>
              <a:t>　</a:t>
            </a:r>
            <a:r>
              <a:rPr lang="en-US" altLang="ja-JP" sz="2800" dirty="0"/>
              <a:t>/</a:t>
            </a:r>
            <a:r>
              <a:rPr lang="ja-JP" altLang="en-US" sz="2800" dirty="0"/>
              <a:t>　賃率差異</a:t>
            </a:r>
            <a:r>
              <a:rPr kumimoji="1" lang="ja-JP" altLang="en-US" sz="2800" dirty="0"/>
              <a:t>　</a:t>
            </a:r>
            <a:r>
              <a:rPr kumimoji="1" lang="en-US" altLang="ja-JP" sz="2800" dirty="0"/>
              <a:t>8,000</a:t>
            </a:r>
          </a:p>
        </p:txBody>
      </p:sp>
    </p:spTree>
    <p:extLst>
      <p:ext uri="{BB962C8B-B14F-4D97-AF65-F5344CB8AC3E}">
        <p14:creationId xmlns:p14="http://schemas.microsoft.com/office/powerpoint/2010/main" val="1892969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443614" y="2333024"/>
            <a:ext cx="10008158" cy="830997"/>
          </a:xfrm>
          <a:prstGeom prst="rect">
            <a:avLst/>
          </a:prstGeom>
          <a:noFill/>
        </p:spPr>
        <p:txBody>
          <a:bodyPr wrap="square" rtlCol="0">
            <a:spAutoFit/>
          </a:bodyPr>
          <a:lstStyle/>
          <a:p>
            <a:r>
              <a:rPr kumimoji="1" lang="ja-JP" altLang="en-US" sz="2400" dirty="0"/>
              <a:t>問</a:t>
            </a:r>
            <a:r>
              <a:rPr kumimoji="1" lang="en-US" altLang="ja-JP" sz="2400" dirty="0"/>
              <a:t>2.</a:t>
            </a:r>
            <a:r>
              <a:rPr kumimoji="1" lang="ja-JP" altLang="en-US" sz="2400" dirty="0"/>
              <a:t>当月、素材</a:t>
            </a:r>
            <a:r>
              <a:rPr kumimoji="1" lang="en-US" altLang="ja-JP" sz="2400" dirty="0"/>
              <a:t>100,000</a:t>
            </a:r>
            <a:r>
              <a:rPr kumimoji="1" lang="ja-JP" altLang="en-US" sz="2400" dirty="0"/>
              <a:t>円（</a:t>
            </a:r>
            <a:r>
              <a:rPr kumimoji="1" lang="en-US" altLang="ja-JP" sz="2400" dirty="0"/>
              <a:t>@100</a:t>
            </a:r>
            <a:r>
              <a:rPr kumimoji="1" lang="ja-JP" altLang="en-US" sz="2400" dirty="0"/>
              <a:t>円、</a:t>
            </a:r>
            <a:r>
              <a:rPr kumimoji="1" lang="en-US" altLang="ja-JP" sz="2400" dirty="0"/>
              <a:t>100</a:t>
            </a:r>
            <a:r>
              <a:rPr kumimoji="1" lang="ja-JP" altLang="en-US" sz="2400" dirty="0"/>
              <a:t>個）</a:t>
            </a:r>
            <a:r>
              <a:rPr lang="ja-JP" altLang="en-US" sz="2400" dirty="0"/>
              <a:t>および補修用材料</a:t>
            </a:r>
            <a:endParaRPr kumimoji="1" lang="en-US" altLang="ja-JP" sz="2400" dirty="0"/>
          </a:p>
          <a:p>
            <a:r>
              <a:rPr lang="ja-JP" altLang="en-US" sz="2400" dirty="0"/>
              <a:t>　　</a:t>
            </a:r>
            <a:r>
              <a:rPr lang="en-US" altLang="ja-JP" sz="2400" dirty="0"/>
              <a:t>10,000</a:t>
            </a:r>
            <a:r>
              <a:rPr lang="ja-JP" altLang="en-US" sz="2400" dirty="0"/>
              <a:t>円（</a:t>
            </a:r>
            <a:r>
              <a:rPr lang="en-US" altLang="ja-JP" sz="2400" dirty="0"/>
              <a:t>@100</a:t>
            </a:r>
            <a:r>
              <a:rPr lang="ja-JP" altLang="en-US" sz="2400" dirty="0"/>
              <a:t>円、</a:t>
            </a:r>
            <a:r>
              <a:rPr lang="en-US" altLang="ja-JP" sz="2400" dirty="0"/>
              <a:t>10</a:t>
            </a:r>
            <a:r>
              <a:rPr lang="ja-JP" altLang="en-US" sz="2400" dirty="0"/>
              <a:t>個）を掛けで購入した。</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256316" y="3164021"/>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338000" y="3164021"/>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873829" y="3713723"/>
            <a:ext cx="6216580" cy="523220"/>
          </a:xfrm>
          <a:prstGeom prst="rect">
            <a:avLst/>
          </a:prstGeom>
          <a:noFill/>
        </p:spPr>
        <p:txBody>
          <a:bodyPr wrap="square" rtlCol="0">
            <a:spAutoFit/>
          </a:bodyPr>
          <a:lstStyle/>
          <a:p>
            <a:r>
              <a:rPr lang="ja-JP" altLang="en-US" sz="2800" dirty="0"/>
              <a:t>材料　</a:t>
            </a:r>
            <a:r>
              <a:rPr lang="en-US" altLang="ja-JP" sz="2800" dirty="0"/>
              <a:t>110</a:t>
            </a:r>
            <a:r>
              <a:rPr kumimoji="1" lang="en-US" altLang="ja-JP" sz="2800" dirty="0"/>
              <a:t>,000</a:t>
            </a:r>
            <a:r>
              <a:rPr lang="ja-JP" altLang="en-US" sz="2800" dirty="0"/>
              <a:t>　</a:t>
            </a:r>
            <a:r>
              <a:rPr lang="en-US" altLang="ja-JP" sz="2800" dirty="0"/>
              <a:t>/</a:t>
            </a:r>
            <a:r>
              <a:rPr lang="ja-JP" altLang="en-US" sz="2800" dirty="0"/>
              <a:t>　買掛金　</a:t>
            </a:r>
            <a:r>
              <a:rPr lang="en-US" altLang="ja-JP" sz="2800" dirty="0"/>
              <a:t>110,000</a:t>
            </a:r>
            <a:endParaRPr kumimoji="1" lang="ja-JP" altLang="en-US" sz="2800" dirty="0"/>
          </a:p>
        </p:txBody>
      </p:sp>
    </p:spTree>
    <p:extLst>
      <p:ext uri="{BB962C8B-B14F-4D97-AF65-F5344CB8AC3E}">
        <p14:creationId xmlns:p14="http://schemas.microsoft.com/office/powerpoint/2010/main" val="1167408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00520" y="2598003"/>
            <a:ext cx="10152184" cy="830997"/>
          </a:xfrm>
          <a:prstGeom prst="rect">
            <a:avLst/>
          </a:prstGeom>
          <a:noFill/>
        </p:spPr>
        <p:txBody>
          <a:bodyPr wrap="square" rtlCol="0">
            <a:spAutoFit/>
          </a:bodyPr>
          <a:lstStyle/>
          <a:p>
            <a:r>
              <a:rPr kumimoji="1" lang="ja-JP" altLang="en-US" sz="2400" dirty="0"/>
              <a:t>問</a:t>
            </a:r>
            <a:r>
              <a:rPr kumimoji="1" lang="en-US" altLang="ja-JP" sz="2400" dirty="0"/>
              <a:t>20.</a:t>
            </a:r>
            <a:r>
              <a:rPr kumimoji="1" lang="ja-JP" altLang="en-US" sz="2400" dirty="0"/>
              <a:t>製品製造に関わる当月分の特許権使用料</a:t>
            </a:r>
            <a:r>
              <a:rPr kumimoji="1" lang="en-US" altLang="ja-JP" sz="2400" dirty="0"/>
              <a:t>80,000</a:t>
            </a:r>
            <a:r>
              <a:rPr kumimoji="1" lang="ja-JP" altLang="en-US" sz="2400" dirty="0"/>
              <a:t>円について、小切手</a:t>
            </a:r>
            <a:endParaRPr lang="en-US" altLang="ja-JP" sz="2400" dirty="0"/>
          </a:p>
          <a:p>
            <a:r>
              <a:rPr lang="ja-JP" altLang="en-US" sz="2400" dirty="0"/>
              <a:t>　　を振り出して支払った。</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47233" y="3626245"/>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28917" y="3626245"/>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920722" y="4149465"/>
            <a:ext cx="7529566" cy="523220"/>
          </a:xfrm>
          <a:prstGeom prst="rect">
            <a:avLst/>
          </a:prstGeom>
          <a:noFill/>
        </p:spPr>
        <p:txBody>
          <a:bodyPr wrap="square" rtlCol="0">
            <a:spAutoFit/>
          </a:bodyPr>
          <a:lstStyle/>
          <a:p>
            <a:r>
              <a:rPr lang="ja-JP" altLang="en-US" sz="2800" dirty="0"/>
              <a:t>仕掛品</a:t>
            </a:r>
            <a:r>
              <a:rPr kumimoji="1" lang="ja-JP" altLang="en-US" sz="2800" dirty="0"/>
              <a:t>　</a:t>
            </a:r>
            <a:r>
              <a:rPr lang="en-US" altLang="ja-JP" sz="2800" dirty="0"/>
              <a:t>80,0</a:t>
            </a:r>
            <a:r>
              <a:rPr kumimoji="1" lang="en-US" altLang="ja-JP" sz="2800" dirty="0"/>
              <a:t>00</a:t>
            </a:r>
            <a:r>
              <a:rPr lang="ja-JP" altLang="en-US" sz="2800" dirty="0"/>
              <a:t>　</a:t>
            </a:r>
            <a:r>
              <a:rPr lang="en-US" altLang="ja-JP" sz="2800" dirty="0"/>
              <a:t>/</a:t>
            </a:r>
            <a:r>
              <a:rPr lang="ja-JP" altLang="en-US" sz="2800" dirty="0"/>
              <a:t>　当座預金</a:t>
            </a:r>
            <a:r>
              <a:rPr kumimoji="1" lang="ja-JP" altLang="en-US" sz="2800" dirty="0"/>
              <a:t>　</a:t>
            </a:r>
            <a:r>
              <a:rPr kumimoji="1" lang="en-US" altLang="ja-JP" sz="2800" dirty="0"/>
              <a:t>80,000</a:t>
            </a:r>
          </a:p>
        </p:txBody>
      </p:sp>
    </p:spTree>
    <p:extLst>
      <p:ext uri="{BB962C8B-B14F-4D97-AF65-F5344CB8AC3E}">
        <p14:creationId xmlns:p14="http://schemas.microsoft.com/office/powerpoint/2010/main" val="2091712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10568" y="2187567"/>
            <a:ext cx="10152184" cy="1200329"/>
          </a:xfrm>
          <a:prstGeom prst="rect">
            <a:avLst/>
          </a:prstGeom>
          <a:noFill/>
        </p:spPr>
        <p:txBody>
          <a:bodyPr wrap="square" rtlCol="0">
            <a:spAutoFit/>
          </a:bodyPr>
          <a:lstStyle/>
          <a:p>
            <a:r>
              <a:rPr kumimoji="1" lang="ja-JP" altLang="en-US" sz="2400" dirty="0"/>
              <a:t>問</a:t>
            </a:r>
            <a:r>
              <a:rPr lang="en-US" altLang="ja-JP" sz="2400" dirty="0"/>
              <a:t>21</a:t>
            </a:r>
            <a:r>
              <a:rPr kumimoji="1" lang="en-US" altLang="ja-JP" sz="2400" dirty="0"/>
              <a:t>.</a:t>
            </a:r>
            <a:r>
              <a:rPr kumimoji="1" lang="ja-JP" altLang="en-US" sz="2400" dirty="0"/>
              <a:t>製造指図書番号</a:t>
            </a:r>
            <a:r>
              <a:rPr kumimoji="1" lang="en-US" altLang="ja-JP" sz="2400" dirty="0"/>
              <a:t>112</a:t>
            </a:r>
            <a:r>
              <a:rPr lang="ja-JP" altLang="en-US" sz="2400" dirty="0"/>
              <a:t>の製品を製造するため、外注先の工場に加工を</a:t>
            </a:r>
            <a:endParaRPr lang="en-US" altLang="ja-JP" sz="2400" dirty="0"/>
          </a:p>
          <a:p>
            <a:r>
              <a:rPr lang="ja-JP" altLang="en-US" sz="2400" dirty="0"/>
              <a:t>　　依頼し、材料を無償支給した。本日、外注先から加工品を受け入れ</a:t>
            </a:r>
            <a:endParaRPr lang="en-US" altLang="ja-JP" sz="2400" dirty="0"/>
          </a:p>
          <a:p>
            <a:r>
              <a:rPr lang="ja-JP" altLang="en-US" sz="2400" dirty="0"/>
              <a:t>　　た。請求書によると、外注加工費は</a:t>
            </a:r>
            <a:r>
              <a:rPr lang="en-US" altLang="ja-JP" sz="2400" dirty="0"/>
              <a:t>8,000</a:t>
            </a:r>
            <a:r>
              <a:rPr lang="ja-JP" altLang="en-US" sz="2400" dirty="0"/>
              <a:t>円であった。</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47233" y="3626245"/>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28917" y="3626245"/>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3084843" y="4149465"/>
            <a:ext cx="7529566" cy="523220"/>
          </a:xfrm>
          <a:prstGeom prst="rect">
            <a:avLst/>
          </a:prstGeom>
          <a:noFill/>
        </p:spPr>
        <p:txBody>
          <a:bodyPr wrap="square" rtlCol="0">
            <a:spAutoFit/>
          </a:bodyPr>
          <a:lstStyle/>
          <a:p>
            <a:r>
              <a:rPr lang="ja-JP" altLang="en-US" sz="2800" dirty="0"/>
              <a:t>仕掛品</a:t>
            </a:r>
            <a:r>
              <a:rPr kumimoji="1" lang="ja-JP" altLang="en-US" sz="2800" dirty="0"/>
              <a:t>　</a:t>
            </a:r>
            <a:r>
              <a:rPr lang="en-US" altLang="ja-JP" sz="2800" dirty="0"/>
              <a:t>8,0</a:t>
            </a:r>
            <a:r>
              <a:rPr kumimoji="1" lang="en-US" altLang="ja-JP" sz="2800" dirty="0"/>
              <a:t>00</a:t>
            </a:r>
            <a:r>
              <a:rPr lang="ja-JP" altLang="en-US" sz="2800" dirty="0"/>
              <a:t>　</a:t>
            </a:r>
            <a:r>
              <a:rPr lang="en-US" altLang="ja-JP" sz="2800" dirty="0"/>
              <a:t>/</a:t>
            </a:r>
            <a:r>
              <a:rPr lang="ja-JP" altLang="en-US" sz="2800" dirty="0"/>
              <a:t>　買掛金</a:t>
            </a:r>
            <a:r>
              <a:rPr kumimoji="1" lang="ja-JP" altLang="en-US" sz="2800" dirty="0"/>
              <a:t>　</a:t>
            </a:r>
            <a:r>
              <a:rPr kumimoji="1" lang="en-US" altLang="ja-JP" sz="2800" dirty="0"/>
              <a:t>8,000</a:t>
            </a:r>
          </a:p>
        </p:txBody>
      </p:sp>
    </p:spTree>
    <p:extLst>
      <p:ext uri="{BB962C8B-B14F-4D97-AF65-F5344CB8AC3E}">
        <p14:creationId xmlns:p14="http://schemas.microsoft.com/office/powerpoint/2010/main" val="2082061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00520" y="2580420"/>
            <a:ext cx="10152184" cy="830997"/>
          </a:xfrm>
          <a:prstGeom prst="rect">
            <a:avLst/>
          </a:prstGeom>
          <a:noFill/>
        </p:spPr>
        <p:txBody>
          <a:bodyPr wrap="square" rtlCol="0">
            <a:spAutoFit/>
          </a:bodyPr>
          <a:lstStyle/>
          <a:p>
            <a:r>
              <a:rPr kumimoji="1" lang="ja-JP" altLang="en-US" sz="2400" dirty="0"/>
              <a:t>問</a:t>
            </a:r>
            <a:r>
              <a:rPr kumimoji="1" lang="en-US" altLang="ja-JP" sz="2400" dirty="0"/>
              <a:t>22.</a:t>
            </a:r>
            <a:r>
              <a:rPr kumimoji="1" lang="ja-JP" altLang="en-US" sz="2400" dirty="0"/>
              <a:t>月末に、当月分の電気消費量の測定結果に基づいて電気代</a:t>
            </a:r>
            <a:r>
              <a:rPr lang="en-US" altLang="ja-JP" sz="2400" dirty="0"/>
              <a:t>20,000</a:t>
            </a:r>
            <a:r>
              <a:rPr lang="ja-JP" altLang="en-US" sz="2400" dirty="0"/>
              <a:t>円</a:t>
            </a:r>
            <a:endParaRPr lang="en-US" altLang="ja-JP" sz="2400" dirty="0"/>
          </a:p>
          <a:p>
            <a:r>
              <a:rPr lang="ja-JP" altLang="en-US" sz="2400" dirty="0"/>
              <a:t>　　を計上した。</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47233" y="3535811"/>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28917" y="3535811"/>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180492" y="4059031"/>
            <a:ext cx="8269796" cy="523220"/>
          </a:xfrm>
          <a:prstGeom prst="rect">
            <a:avLst/>
          </a:prstGeom>
          <a:noFill/>
        </p:spPr>
        <p:txBody>
          <a:bodyPr wrap="square" rtlCol="0">
            <a:spAutoFit/>
          </a:bodyPr>
          <a:lstStyle/>
          <a:p>
            <a:r>
              <a:rPr kumimoji="1" lang="ja-JP" altLang="en-US" sz="2800" dirty="0"/>
              <a:t>製造間接費　</a:t>
            </a:r>
            <a:r>
              <a:rPr kumimoji="1" lang="en-US" altLang="ja-JP" sz="2800" dirty="0"/>
              <a:t>2</a:t>
            </a:r>
            <a:r>
              <a:rPr lang="en-US" altLang="ja-JP" sz="2800" dirty="0"/>
              <a:t>0,0</a:t>
            </a:r>
            <a:r>
              <a:rPr kumimoji="1" lang="en-US" altLang="ja-JP" sz="2800" dirty="0"/>
              <a:t>00</a:t>
            </a:r>
            <a:r>
              <a:rPr lang="ja-JP" altLang="en-US" sz="2800" dirty="0"/>
              <a:t>　</a:t>
            </a:r>
            <a:r>
              <a:rPr lang="en-US" altLang="ja-JP" sz="2800" dirty="0"/>
              <a:t>/</a:t>
            </a:r>
            <a:r>
              <a:rPr lang="ja-JP" altLang="en-US" sz="2800" dirty="0"/>
              <a:t>　未払水道光熱費</a:t>
            </a:r>
            <a:r>
              <a:rPr kumimoji="1" lang="ja-JP" altLang="en-US" sz="2800" dirty="0"/>
              <a:t>　</a:t>
            </a:r>
            <a:r>
              <a:rPr kumimoji="1" lang="en-US" altLang="ja-JP" sz="2800" dirty="0"/>
              <a:t>20,000</a:t>
            </a:r>
          </a:p>
        </p:txBody>
      </p:sp>
    </p:spTree>
    <p:extLst>
      <p:ext uri="{BB962C8B-B14F-4D97-AF65-F5344CB8AC3E}">
        <p14:creationId xmlns:p14="http://schemas.microsoft.com/office/powerpoint/2010/main" val="33119597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00520" y="2580420"/>
            <a:ext cx="10152184" cy="830997"/>
          </a:xfrm>
          <a:prstGeom prst="rect">
            <a:avLst/>
          </a:prstGeom>
          <a:noFill/>
        </p:spPr>
        <p:txBody>
          <a:bodyPr wrap="square" rtlCol="0">
            <a:spAutoFit/>
          </a:bodyPr>
          <a:lstStyle/>
          <a:p>
            <a:r>
              <a:rPr kumimoji="1" lang="ja-JP" altLang="en-US" sz="2400" dirty="0"/>
              <a:t>問</a:t>
            </a:r>
            <a:r>
              <a:rPr kumimoji="1" lang="en-US" altLang="ja-JP" sz="2400" dirty="0"/>
              <a:t>23.</a:t>
            </a:r>
            <a:r>
              <a:rPr kumimoji="1" lang="ja-JP" altLang="en-US" sz="2400" dirty="0"/>
              <a:t>材料倉庫の棚卸を行い、材料の減耗</a:t>
            </a:r>
            <a:r>
              <a:rPr kumimoji="1" lang="en-US" altLang="ja-JP" sz="2400" dirty="0"/>
              <a:t>2,000</a:t>
            </a:r>
            <a:r>
              <a:rPr kumimoji="1" lang="ja-JP" altLang="en-US" sz="2400" dirty="0"/>
              <a:t>円が発見されたので、</a:t>
            </a:r>
            <a:endParaRPr lang="en-US" altLang="ja-JP" sz="2400" dirty="0"/>
          </a:p>
          <a:p>
            <a:r>
              <a:rPr lang="ja-JP" altLang="en-US" sz="2400" dirty="0"/>
              <a:t>　　棚卸減耗費を計上した。</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47233" y="3535811"/>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28917" y="3535811"/>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394019" y="4059031"/>
            <a:ext cx="8269796" cy="523220"/>
          </a:xfrm>
          <a:prstGeom prst="rect">
            <a:avLst/>
          </a:prstGeom>
          <a:noFill/>
        </p:spPr>
        <p:txBody>
          <a:bodyPr wrap="square" rtlCol="0">
            <a:spAutoFit/>
          </a:bodyPr>
          <a:lstStyle/>
          <a:p>
            <a:r>
              <a:rPr kumimoji="1" lang="ja-JP" altLang="en-US" sz="2800" dirty="0"/>
              <a:t>製造間接費　</a:t>
            </a:r>
            <a:r>
              <a:rPr kumimoji="1" lang="en-US" altLang="ja-JP" sz="2800" dirty="0"/>
              <a:t>2</a:t>
            </a:r>
            <a:r>
              <a:rPr lang="en-US" altLang="ja-JP" sz="2800" dirty="0"/>
              <a:t>,0</a:t>
            </a:r>
            <a:r>
              <a:rPr kumimoji="1" lang="en-US" altLang="ja-JP" sz="2800" dirty="0"/>
              <a:t>00</a:t>
            </a:r>
            <a:r>
              <a:rPr lang="ja-JP" altLang="en-US" sz="2800" dirty="0"/>
              <a:t>　</a:t>
            </a:r>
            <a:r>
              <a:rPr lang="en-US" altLang="ja-JP" sz="2800" dirty="0"/>
              <a:t>/</a:t>
            </a:r>
            <a:r>
              <a:rPr lang="ja-JP" altLang="en-US" sz="2800" dirty="0"/>
              <a:t>　材料</a:t>
            </a:r>
            <a:r>
              <a:rPr kumimoji="1" lang="ja-JP" altLang="en-US" sz="2800" dirty="0"/>
              <a:t>　</a:t>
            </a:r>
            <a:r>
              <a:rPr kumimoji="1" lang="en-US" altLang="ja-JP" sz="2800" dirty="0"/>
              <a:t>2,000</a:t>
            </a:r>
          </a:p>
        </p:txBody>
      </p:sp>
    </p:spTree>
    <p:extLst>
      <p:ext uri="{BB962C8B-B14F-4D97-AF65-F5344CB8AC3E}">
        <p14:creationId xmlns:p14="http://schemas.microsoft.com/office/powerpoint/2010/main" val="11893354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21034" y="2459840"/>
            <a:ext cx="10152184" cy="830997"/>
          </a:xfrm>
          <a:prstGeom prst="rect">
            <a:avLst/>
          </a:prstGeom>
          <a:noFill/>
        </p:spPr>
        <p:txBody>
          <a:bodyPr wrap="square" rtlCol="0">
            <a:spAutoFit/>
          </a:bodyPr>
          <a:lstStyle/>
          <a:p>
            <a:r>
              <a:rPr kumimoji="1" lang="ja-JP" altLang="en-US" sz="2400" dirty="0"/>
              <a:t>問</a:t>
            </a:r>
            <a:r>
              <a:rPr kumimoji="1" lang="en-US" altLang="ja-JP" sz="2400" dirty="0"/>
              <a:t>24.</a:t>
            </a:r>
            <a:r>
              <a:rPr kumimoji="1" lang="ja-JP" altLang="en-US" sz="2400" dirty="0"/>
              <a:t>当月の機械減価償却費を計上した。機械減価償却費の年間見積額は</a:t>
            </a:r>
            <a:endParaRPr lang="en-US" altLang="ja-JP" sz="2400" dirty="0"/>
          </a:p>
          <a:p>
            <a:r>
              <a:rPr lang="ja-JP" altLang="en-US" sz="2400" dirty="0"/>
              <a:t>　　</a:t>
            </a:r>
            <a:r>
              <a:rPr lang="en-US" altLang="ja-JP" sz="2400" dirty="0"/>
              <a:t>240,000</a:t>
            </a:r>
            <a:r>
              <a:rPr lang="ja-JP" altLang="en-US" sz="2400" dirty="0"/>
              <a:t>円である。</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3744266" y="3415231"/>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5825950" y="3415231"/>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1507670" y="3938451"/>
            <a:ext cx="9176659" cy="523220"/>
          </a:xfrm>
          <a:prstGeom prst="rect">
            <a:avLst/>
          </a:prstGeom>
          <a:noFill/>
        </p:spPr>
        <p:txBody>
          <a:bodyPr wrap="square" rtlCol="0">
            <a:spAutoFit/>
          </a:bodyPr>
          <a:lstStyle/>
          <a:p>
            <a:r>
              <a:rPr kumimoji="1" lang="ja-JP" altLang="en-US" sz="2800" dirty="0"/>
              <a:t>製造間接費　</a:t>
            </a:r>
            <a:r>
              <a:rPr kumimoji="1" lang="en-US" altLang="ja-JP" sz="2800" dirty="0"/>
              <a:t>20</a:t>
            </a:r>
            <a:r>
              <a:rPr lang="en-US" altLang="ja-JP" sz="2800" dirty="0"/>
              <a:t>,0</a:t>
            </a:r>
            <a:r>
              <a:rPr kumimoji="1" lang="en-US" altLang="ja-JP" sz="2800" dirty="0"/>
              <a:t>00</a:t>
            </a:r>
            <a:r>
              <a:rPr lang="ja-JP" altLang="en-US" sz="2800" dirty="0"/>
              <a:t>　</a:t>
            </a:r>
            <a:r>
              <a:rPr lang="en-US" altLang="ja-JP" sz="2800" dirty="0"/>
              <a:t>/</a:t>
            </a:r>
            <a:r>
              <a:rPr lang="ja-JP" altLang="en-US" sz="2800" dirty="0"/>
              <a:t>　機械減価償却累計額</a:t>
            </a:r>
            <a:r>
              <a:rPr kumimoji="1" lang="ja-JP" altLang="en-US" sz="2800" dirty="0"/>
              <a:t>　</a:t>
            </a:r>
            <a:r>
              <a:rPr kumimoji="1" lang="en-US" altLang="ja-JP" sz="2800" dirty="0"/>
              <a:t>20,000</a:t>
            </a:r>
          </a:p>
        </p:txBody>
      </p:sp>
    </p:spTree>
    <p:extLst>
      <p:ext uri="{BB962C8B-B14F-4D97-AF65-F5344CB8AC3E}">
        <p14:creationId xmlns:p14="http://schemas.microsoft.com/office/powerpoint/2010/main" val="3976038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10083" y="2004089"/>
            <a:ext cx="10423489" cy="1569660"/>
          </a:xfrm>
          <a:prstGeom prst="rect">
            <a:avLst/>
          </a:prstGeom>
          <a:noFill/>
        </p:spPr>
        <p:txBody>
          <a:bodyPr wrap="square" rtlCol="0">
            <a:spAutoFit/>
          </a:bodyPr>
          <a:lstStyle/>
          <a:p>
            <a:r>
              <a:rPr kumimoji="1" lang="ja-JP" altLang="en-US" sz="2400" dirty="0"/>
              <a:t>問</a:t>
            </a:r>
            <a:r>
              <a:rPr lang="en-US" altLang="ja-JP" sz="2400" dirty="0"/>
              <a:t>25</a:t>
            </a:r>
            <a:r>
              <a:rPr kumimoji="1" lang="en-US" altLang="ja-JP" sz="2400" dirty="0"/>
              <a:t>.</a:t>
            </a:r>
            <a:r>
              <a:rPr kumimoji="1" lang="ja-JP" altLang="en-US" sz="2400" dirty="0"/>
              <a:t>当月の直接作業時間は</a:t>
            </a:r>
            <a:r>
              <a:rPr kumimoji="1" lang="en-US" altLang="ja-JP" sz="2400" dirty="0"/>
              <a:t>40</a:t>
            </a:r>
            <a:r>
              <a:rPr kumimoji="1" lang="ja-JP" altLang="en-US" sz="2400" dirty="0"/>
              <a:t>時間であったので、これに基づき予定配賦率</a:t>
            </a:r>
            <a:endParaRPr lang="en-US" altLang="ja-JP" sz="2400" dirty="0"/>
          </a:p>
          <a:p>
            <a:r>
              <a:rPr lang="ja-JP" altLang="en-US" sz="2400" dirty="0"/>
              <a:t>　　を適用して製造間接費を製造指図書に配賦する。なお、年間の製造</a:t>
            </a:r>
            <a:endParaRPr lang="en-US" altLang="ja-JP" sz="2400" dirty="0"/>
          </a:p>
          <a:p>
            <a:r>
              <a:rPr lang="ja-JP" altLang="en-US" sz="2400" dirty="0"/>
              <a:t>　　間接費予算は</a:t>
            </a:r>
            <a:r>
              <a:rPr lang="en-US" altLang="ja-JP" sz="2400" dirty="0"/>
              <a:t>600,000</a:t>
            </a:r>
            <a:r>
              <a:rPr lang="ja-JP" altLang="en-US" sz="2400" dirty="0"/>
              <a:t>円であり、配賦基準となる年間の総直接作業</a:t>
            </a:r>
            <a:endParaRPr lang="en-US" altLang="ja-JP" sz="2400" dirty="0"/>
          </a:p>
          <a:p>
            <a:r>
              <a:rPr lang="ja-JP" altLang="en-US" sz="2400" dirty="0"/>
              <a:t>　　時間は</a:t>
            </a:r>
            <a:r>
              <a:rPr lang="en-US" altLang="ja-JP" sz="2400" dirty="0"/>
              <a:t>300</a:t>
            </a:r>
            <a:r>
              <a:rPr lang="ja-JP" altLang="en-US" sz="2400" dirty="0"/>
              <a:t>時間を予定している。</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286459" y="3573749"/>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368143" y="3573749"/>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759948" y="4096969"/>
            <a:ext cx="7529566" cy="523220"/>
          </a:xfrm>
          <a:prstGeom prst="rect">
            <a:avLst/>
          </a:prstGeom>
          <a:noFill/>
        </p:spPr>
        <p:txBody>
          <a:bodyPr wrap="square" rtlCol="0">
            <a:spAutoFit/>
          </a:bodyPr>
          <a:lstStyle/>
          <a:p>
            <a:r>
              <a:rPr lang="ja-JP" altLang="en-US" sz="2800" dirty="0"/>
              <a:t>仕掛品</a:t>
            </a:r>
            <a:r>
              <a:rPr kumimoji="1" lang="ja-JP" altLang="en-US" sz="2800" dirty="0"/>
              <a:t>　</a:t>
            </a:r>
            <a:r>
              <a:rPr lang="en-US" altLang="ja-JP" sz="2800" dirty="0"/>
              <a:t>80,0</a:t>
            </a:r>
            <a:r>
              <a:rPr kumimoji="1" lang="en-US" altLang="ja-JP" sz="2800" dirty="0"/>
              <a:t>00</a:t>
            </a:r>
            <a:r>
              <a:rPr lang="ja-JP" altLang="en-US" sz="2800" dirty="0"/>
              <a:t>　</a:t>
            </a:r>
            <a:r>
              <a:rPr lang="en-US" altLang="ja-JP" sz="2800" dirty="0"/>
              <a:t>/</a:t>
            </a:r>
            <a:r>
              <a:rPr lang="ja-JP" altLang="en-US" sz="2800" dirty="0"/>
              <a:t>　製造間接費</a:t>
            </a:r>
            <a:r>
              <a:rPr kumimoji="1" lang="ja-JP" altLang="en-US" sz="2800" dirty="0"/>
              <a:t>　</a:t>
            </a:r>
            <a:r>
              <a:rPr kumimoji="1" lang="en-US" altLang="ja-JP" sz="2800" dirty="0"/>
              <a:t>80,000</a:t>
            </a:r>
          </a:p>
        </p:txBody>
      </p:sp>
    </p:spTree>
    <p:extLst>
      <p:ext uri="{BB962C8B-B14F-4D97-AF65-F5344CB8AC3E}">
        <p14:creationId xmlns:p14="http://schemas.microsoft.com/office/powerpoint/2010/main" val="29074976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30179" y="2588864"/>
            <a:ext cx="10423489" cy="830997"/>
          </a:xfrm>
          <a:prstGeom prst="rect">
            <a:avLst/>
          </a:prstGeom>
          <a:noFill/>
        </p:spPr>
        <p:txBody>
          <a:bodyPr wrap="square" rtlCol="0">
            <a:spAutoFit/>
          </a:bodyPr>
          <a:lstStyle/>
          <a:p>
            <a:r>
              <a:rPr kumimoji="1" lang="ja-JP" altLang="en-US" sz="2400" dirty="0"/>
              <a:t>問</a:t>
            </a:r>
            <a:r>
              <a:rPr lang="en-US" altLang="ja-JP" sz="2400" dirty="0"/>
              <a:t>26</a:t>
            </a:r>
            <a:r>
              <a:rPr kumimoji="1" lang="en-US" altLang="ja-JP" sz="2400" dirty="0"/>
              <a:t>.</a:t>
            </a:r>
            <a:r>
              <a:rPr kumimoji="1" lang="ja-JP" altLang="en-US" sz="2400" dirty="0"/>
              <a:t>当月、実際に発生した製造間接費は</a:t>
            </a:r>
            <a:r>
              <a:rPr kumimoji="1" lang="en-US" altLang="ja-JP" sz="2400" dirty="0"/>
              <a:t>40,000</a:t>
            </a:r>
            <a:r>
              <a:rPr kumimoji="1" lang="ja-JP" altLang="en-US" sz="2400" dirty="0"/>
              <a:t>円であったので、予定配賦</a:t>
            </a:r>
            <a:endParaRPr kumimoji="1" lang="en-US" altLang="ja-JP" sz="2400" dirty="0"/>
          </a:p>
          <a:p>
            <a:r>
              <a:rPr lang="ja-JP" altLang="en-US" sz="2400" dirty="0"/>
              <a:t>　　</a:t>
            </a:r>
            <a:r>
              <a:rPr kumimoji="1" lang="ja-JP" altLang="en-US" sz="2400" dirty="0"/>
              <a:t>額</a:t>
            </a:r>
            <a:r>
              <a:rPr kumimoji="1" lang="en-US" altLang="ja-JP" sz="2400" dirty="0"/>
              <a:t>37,000</a:t>
            </a:r>
            <a:r>
              <a:rPr kumimoji="1" lang="ja-JP" altLang="en-US" sz="2400" dirty="0"/>
              <a:t>円との差額を製造間接費配賦差異勘定に振り替える。</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810647" y="3438140"/>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892331" y="3438140"/>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1378298" y="3961360"/>
            <a:ext cx="9435404" cy="523220"/>
          </a:xfrm>
          <a:prstGeom prst="rect">
            <a:avLst/>
          </a:prstGeom>
          <a:noFill/>
        </p:spPr>
        <p:txBody>
          <a:bodyPr wrap="square" rtlCol="0">
            <a:spAutoFit/>
          </a:bodyPr>
          <a:lstStyle/>
          <a:p>
            <a:r>
              <a:rPr kumimoji="1" lang="ja-JP" altLang="en-US" sz="2800" dirty="0"/>
              <a:t>製造間接費配賦差異　</a:t>
            </a:r>
            <a:r>
              <a:rPr kumimoji="1" lang="en-US" altLang="ja-JP" sz="2800" dirty="0"/>
              <a:t>3</a:t>
            </a:r>
            <a:r>
              <a:rPr lang="en-US" altLang="ja-JP" sz="2800" dirty="0"/>
              <a:t>,0</a:t>
            </a:r>
            <a:r>
              <a:rPr kumimoji="1" lang="en-US" altLang="ja-JP" sz="2800" dirty="0"/>
              <a:t>00</a:t>
            </a:r>
            <a:r>
              <a:rPr lang="ja-JP" altLang="en-US" sz="2800" dirty="0"/>
              <a:t>　</a:t>
            </a:r>
            <a:r>
              <a:rPr lang="en-US" altLang="ja-JP" sz="2800" dirty="0"/>
              <a:t>/</a:t>
            </a:r>
            <a:r>
              <a:rPr lang="ja-JP" altLang="en-US" sz="2800" dirty="0"/>
              <a:t>　製造間接費</a:t>
            </a:r>
            <a:r>
              <a:rPr kumimoji="1" lang="ja-JP" altLang="en-US" sz="2800" dirty="0"/>
              <a:t>　</a:t>
            </a:r>
            <a:r>
              <a:rPr lang="en-US" altLang="ja-JP" sz="2800" dirty="0"/>
              <a:t>3</a:t>
            </a:r>
            <a:r>
              <a:rPr kumimoji="1" lang="en-US" altLang="ja-JP" sz="2800" dirty="0"/>
              <a:t>,000</a:t>
            </a:r>
          </a:p>
        </p:txBody>
      </p:sp>
    </p:spTree>
    <p:extLst>
      <p:ext uri="{BB962C8B-B14F-4D97-AF65-F5344CB8AC3E}">
        <p14:creationId xmlns:p14="http://schemas.microsoft.com/office/powerpoint/2010/main" val="3854232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10083" y="2004089"/>
            <a:ext cx="10423489" cy="1569660"/>
          </a:xfrm>
          <a:prstGeom prst="rect">
            <a:avLst/>
          </a:prstGeom>
          <a:noFill/>
        </p:spPr>
        <p:txBody>
          <a:bodyPr wrap="square" rtlCol="0">
            <a:spAutoFit/>
          </a:bodyPr>
          <a:lstStyle/>
          <a:p>
            <a:r>
              <a:rPr kumimoji="1" lang="ja-JP" altLang="en-US" sz="2400" dirty="0"/>
              <a:t>問</a:t>
            </a:r>
            <a:r>
              <a:rPr lang="en-US" altLang="ja-JP" sz="2400" dirty="0"/>
              <a:t>27</a:t>
            </a:r>
            <a:r>
              <a:rPr kumimoji="1" lang="en-US" altLang="ja-JP" sz="2400" dirty="0"/>
              <a:t>.</a:t>
            </a:r>
            <a:r>
              <a:rPr kumimoji="1" lang="ja-JP" altLang="en-US" sz="2400" dirty="0"/>
              <a:t>作業時間票の直接作業時間</a:t>
            </a:r>
            <a:r>
              <a:rPr kumimoji="1" lang="en-US" altLang="ja-JP" sz="2400" dirty="0"/>
              <a:t>60</a:t>
            </a:r>
            <a:r>
              <a:rPr kumimoji="1" lang="ja-JP" altLang="en-US" sz="2400" dirty="0"/>
              <a:t>時間を配賦基準として、予定配賦率に</a:t>
            </a:r>
            <a:endParaRPr lang="en-US" altLang="ja-JP" sz="2400" dirty="0"/>
          </a:p>
          <a:p>
            <a:r>
              <a:rPr lang="ja-JP" altLang="en-US" sz="2400" dirty="0"/>
              <a:t>　　より製造間接費を各製造指図書に配賦する。なお、年間の製造間接費</a:t>
            </a:r>
            <a:endParaRPr lang="en-US" altLang="ja-JP" sz="2400" dirty="0"/>
          </a:p>
          <a:p>
            <a:r>
              <a:rPr lang="ja-JP" altLang="en-US" sz="2400" dirty="0"/>
              <a:t>　　予算は</a:t>
            </a:r>
            <a:r>
              <a:rPr lang="en-US" altLang="ja-JP" sz="2400" dirty="0"/>
              <a:t>588,000</a:t>
            </a:r>
            <a:r>
              <a:rPr lang="ja-JP" altLang="en-US" sz="2400" dirty="0"/>
              <a:t>円（うち変動費</a:t>
            </a:r>
            <a:r>
              <a:rPr lang="en-US" altLang="ja-JP" sz="2400" dirty="0"/>
              <a:t>188,000</a:t>
            </a:r>
            <a:r>
              <a:rPr lang="ja-JP" altLang="en-US" sz="2400" dirty="0"/>
              <a:t>円、固定費</a:t>
            </a:r>
            <a:r>
              <a:rPr lang="en-US" altLang="ja-JP" sz="2400" dirty="0"/>
              <a:t>400,000</a:t>
            </a:r>
            <a:r>
              <a:rPr lang="ja-JP" altLang="en-US" sz="2400" dirty="0"/>
              <a:t>円）、年間</a:t>
            </a:r>
            <a:endParaRPr lang="en-US" altLang="ja-JP" sz="2400" dirty="0"/>
          </a:p>
          <a:p>
            <a:r>
              <a:rPr lang="ja-JP" altLang="en-US" sz="2400" dirty="0"/>
              <a:t>　　の予定総直接作業時間は</a:t>
            </a:r>
            <a:r>
              <a:rPr lang="en-US" altLang="ja-JP" sz="2400" dirty="0"/>
              <a:t>840</a:t>
            </a:r>
            <a:r>
              <a:rPr lang="ja-JP" altLang="en-US" sz="2400" dirty="0"/>
              <a:t>時間である。</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286459" y="3573749"/>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368143" y="3573749"/>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759948" y="4096969"/>
            <a:ext cx="7529566" cy="523220"/>
          </a:xfrm>
          <a:prstGeom prst="rect">
            <a:avLst/>
          </a:prstGeom>
          <a:noFill/>
        </p:spPr>
        <p:txBody>
          <a:bodyPr wrap="square" rtlCol="0">
            <a:spAutoFit/>
          </a:bodyPr>
          <a:lstStyle/>
          <a:p>
            <a:r>
              <a:rPr lang="ja-JP" altLang="en-US" sz="2800" dirty="0"/>
              <a:t>仕掛品</a:t>
            </a:r>
            <a:r>
              <a:rPr kumimoji="1" lang="ja-JP" altLang="en-US" sz="2800" dirty="0"/>
              <a:t>　</a:t>
            </a:r>
            <a:r>
              <a:rPr kumimoji="1" lang="en-US" altLang="ja-JP" sz="2800" dirty="0"/>
              <a:t>42</a:t>
            </a:r>
            <a:r>
              <a:rPr lang="en-US" altLang="ja-JP" sz="2800" dirty="0"/>
              <a:t>,0</a:t>
            </a:r>
            <a:r>
              <a:rPr kumimoji="1" lang="en-US" altLang="ja-JP" sz="2800" dirty="0"/>
              <a:t>00</a:t>
            </a:r>
            <a:r>
              <a:rPr lang="ja-JP" altLang="en-US" sz="2800" dirty="0"/>
              <a:t>　</a:t>
            </a:r>
            <a:r>
              <a:rPr lang="en-US" altLang="ja-JP" sz="2800" dirty="0"/>
              <a:t>/</a:t>
            </a:r>
            <a:r>
              <a:rPr lang="ja-JP" altLang="en-US" sz="2800" dirty="0"/>
              <a:t>　製造間接費</a:t>
            </a:r>
            <a:r>
              <a:rPr kumimoji="1" lang="ja-JP" altLang="en-US" sz="2800" dirty="0"/>
              <a:t>　</a:t>
            </a:r>
            <a:r>
              <a:rPr lang="en-US" altLang="ja-JP" sz="2800" dirty="0"/>
              <a:t>42</a:t>
            </a:r>
            <a:r>
              <a:rPr kumimoji="1" lang="en-US" altLang="ja-JP" sz="2800" dirty="0"/>
              <a:t>,000</a:t>
            </a:r>
          </a:p>
        </p:txBody>
      </p:sp>
      <p:sp>
        <p:nvSpPr>
          <p:cNvPr id="3" name="テキスト ボックス 2">
            <a:extLst>
              <a:ext uri="{FF2B5EF4-FFF2-40B4-BE49-F238E27FC236}">
                <a16:creationId xmlns:a16="http://schemas.microsoft.com/office/drawing/2014/main" id="{A8B9211F-0E45-C954-FF4A-954C3ABD73D0}"/>
              </a:ext>
            </a:extLst>
          </p:cNvPr>
          <p:cNvSpPr txBox="1"/>
          <p:nvPr/>
        </p:nvSpPr>
        <p:spPr>
          <a:xfrm>
            <a:off x="2878853" y="4762209"/>
            <a:ext cx="6978580" cy="954107"/>
          </a:xfrm>
          <a:prstGeom prst="rect">
            <a:avLst/>
          </a:prstGeom>
          <a:noFill/>
        </p:spPr>
        <p:txBody>
          <a:bodyPr wrap="square" rtlCol="0">
            <a:spAutoFit/>
          </a:bodyPr>
          <a:lstStyle/>
          <a:p>
            <a:r>
              <a:rPr lang="ja-JP" altLang="en-US" sz="2800" dirty="0">
                <a:solidFill>
                  <a:srgbClr val="FF0000"/>
                </a:solidFill>
              </a:rPr>
              <a:t>予定配賦率：</a:t>
            </a:r>
            <a:r>
              <a:rPr lang="en-US" altLang="ja-JP" sz="2800" dirty="0">
                <a:solidFill>
                  <a:srgbClr val="FF0000"/>
                </a:solidFill>
              </a:rPr>
              <a:t>588,000/840=700</a:t>
            </a:r>
          </a:p>
          <a:p>
            <a:r>
              <a:rPr lang="ja-JP" altLang="en-US" sz="2800" dirty="0">
                <a:solidFill>
                  <a:srgbClr val="FF0000"/>
                </a:solidFill>
              </a:rPr>
              <a:t>予定配賦額：</a:t>
            </a:r>
            <a:r>
              <a:rPr lang="en-US" altLang="ja-JP" sz="2800" dirty="0">
                <a:solidFill>
                  <a:srgbClr val="FF0000"/>
                </a:solidFill>
              </a:rPr>
              <a:t>700×60=42,000</a:t>
            </a:r>
            <a:endParaRPr kumimoji="1" lang="ja-JP" altLang="en-US" sz="2800" dirty="0">
              <a:solidFill>
                <a:srgbClr val="FF0000"/>
              </a:solidFill>
            </a:endParaRPr>
          </a:p>
        </p:txBody>
      </p:sp>
    </p:spTree>
    <p:extLst>
      <p:ext uri="{BB962C8B-B14F-4D97-AF65-F5344CB8AC3E}">
        <p14:creationId xmlns:p14="http://schemas.microsoft.com/office/powerpoint/2010/main" val="862491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10083" y="2228671"/>
            <a:ext cx="10423489" cy="1200329"/>
          </a:xfrm>
          <a:prstGeom prst="rect">
            <a:avLst/>
          </a:prstGeom>
          <a:noFill/>
        </p:spPr>
        <p:txBody>
          <a:bodyPr wrap="square" rtlCol="0">
            <a:spAutoFit/>
          </a:bodyPr>
          <a:lstStyle/>
          <a:p>
            <a:r>
              <a:rPr kumimoji="1" lang="ja-JP" altLang="en-US" sz="2400" dirty="0"/>
              <a:t>問</a:t>
            </a:r>
            <a:r>
              <a:rPr lang="en-US" altLang="ja-JP" sz="2400" dirty="0"/>
              <a:t>28</a:t>
            </a:r>
            <a:r>
              <a:rPr kumimoji="1" lang="en-US" altLang="ja-JP" sz="2400" dirty="0"/>
              <a:t>.</a:t>
            </a:r>
            <a:r>
              <a:rPr kumimoji="1" lang="ja-JP" altLang="en-US" sz="2400" dirty="0"/>
              <a:t>当月、実際に発生した製造間接費は</a:t>
            </a:r>
            <a:r>
              <a:rPr kumimoji="1" lang="en-US" altLang="ja-JP" sz="2400" dirty="0"/>
              <a:t>55,000</a:t>
            </a:r>
            <a:r>
              <a:rPr kumimoji="1" lang="ja-JP" altLang="en-US" sz="2400" dirty="0"/>
              <a:t>円（うち変動費</a:t>
            </a:r>
            <a:r>
              <a:rPr kumimoji="1" lang="en-US" altLang="ja-JP" sz="2400" dirty="0"/>
              <a:t>20,000</a:t>
            </a:r>
            <a:r>
              <a:rPr kumimoji="1" lang="ja-JP" altLang="en-US" sz="2400" dirty="0"/>
              <a:t>円、</a:t>
            </a:r>
            <a:endParaRPr lang="en-US" altLang="ja-JP" sz="2400" dirty="0"/>
          </a:p>
          <a:p>
            <a:r>
              <a:rPr lang="ja-JP" altLang="en-US" sz="2400" dirty="0"/>
              <a:t>　　固定費</a:t>
            </a:r>
            <a:r>
              <a:rPr lang="en-US" altLang="ja-JP" sz="2400" dirty="0"/>
              <a:t>35,000</a:t>
            </a:r>
            <a:r>
              <a:rPr lang="ja-JP" altLang="en-US" sz="2400" dirty="0"/>
              <a:t>円）であったので、予定配賦額</a:t>
            </a:r>
            <a:r>
              <a:rPr lang="en-US" altLang="ja-JP" sz="2400" dirty="0"/>
              <a:t>52,000</a:t>
            </a:r>
            <a:r>
              <a:rPr lang="ja-JP" altLang="en-US" sz="2400" dirty="0"/>
              <a:t>円との差異を</a:t>
            </a:r>
            <a:endParaRPr lang="en-US" altLang="ja-JP" sz="2400" dirty="0"/>
          </a:p>
          <a:p>
            <a:r>
              <a:rPr lang="ja-JP" altLang="en-US" sz="2400" dirty="0"/>
              <a:t>　　製造間接費配賦差異勘定に振り替える。</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849167" y="3573749"/>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930851" y="3573749"/>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1378298" y="4096969"/>
            <a:ext cx="9435404" cy="523220"/>
          </a:xfrm>
          <a:prstGeom prst="rect">
            <a:avLst/>
          </a:prstGeom>
          <a:noFill/>
        </p:spPr>
        <p:txBody>
          <a:bodyPr wrap="square" rtlCol="0">
            <a:spAutoFit/>
          </a:bodyPr>
          <a:lstStyle/>
          <a:p>
            <a:r>
              <a:rPr kumimoji="1" lang="ja-JP" altLang="en-US" sz="2800" dirty="0"/>
              <a:t>製造間接費配賦差異　</a:t>
            </a:r>
            <a:r>
              <a:rPr kumimoji="1" lang="en-US" altLang="ja-JP" sz="2800" dirty="0"/>
              <a:t>3</a:t>
            </a:r>
            <a:r>
              <a:rPr lang="en-US" altLang="ja-JP" sz="2800" dirty="0"/>
              <a:t>,0</a:t>
            </a:r>
            <a:r>
              <a:rPr kumimoji="1" lang="en-US" altLang="ja-JP" sz="2800" dirty="0"/>
              <a:t>00</a:t>
            </a:r>
            <a:r>
              <a:rPr lang="ja-JP" altLang="en-US" sz="2800" dirty="0"/>
              <a:t>　</a:t>
            </a:r>
            <a:r>
              <a:rPr lang="en-US" altLang="ja-JP" sz="2800" dirty="0"/>
              <a:t>/</a:t>
            </a:r>
            <a:r>
              <a:rPr lang="ja-JP" altLang="en-US" sz="2800" dirty="0"/>
              <a:t>　製造間接費</a:t>
            </a:r>
            <a:r>
              <a:rPr kumimoji="1" lang="ja-JP" altLang="en-US" sz="2800" dirty="0"/>
              <a:t>　</a:t>
            </a:r>
            <a:r>
              <a:rPr lang="en-US" altLang="ja-JP" sz="2800" dirty="0"/>
              <a:t>3</a:t>
            </a:r>
            <a:r>
              <a:rPr kumimoji="1" lang="en-US" altLang="ja-JP" sz="2800" dirty="0"/>
              <a:t>,000</a:t>
            </a:r>
          </a:p>
        </p:txBody>
      </p:sp>
    </p:spTree>
    <p:extLst>
      <p:ext uri="{BB962C8B-B14F-4D97-AF65-F5344CB8AC3E}">
        <p14:creationId xmlns:p14="http://schemas.microsoft.com/office/powerpoint/2010/main" val="9616619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95270" y="2228671"/>
            <a:ext cx="10001460" cy="1200329"/>
          </a:xfrm>
          <a:prstGeom prst="rect">
            <a:avLst/>
          </a:prstGeom>
          <a:noFill/>
        </p:spPr>
        <p:txBody>
          <a:bodyPr wrap="square" rtlCol="0">
            <a:spAutoFit/>
          </a:bodyPr>
          <a:lstStyle/>
          <a:p>
            <a:r>
              <a:rPr kumimoji="1" lang="ja-JP" altLang="en-US" sz="2400" dirty="0"/>
              <a:t>問</a:t>
            </a:r>
            <a:r>
              <a:rPr kumimoji="1" lang="en-US" altLang="ja-JP" sz="2400" dirty="0"/>
              <a:t>33.</a:t>
            </a:r>
            <a:r>
              <a:rPr kumimoji="1" lang="ja-JP" altLang="en-US" sz="2400" dirty="0"/>
              <a:t>当社では、実際個別原価計算を採用している。原料</a:t>
            </a:r>
            <a:r>
              <a:rPr kumimoji="1" lang="en-US" altLang="ja-JP" sz="2400" dirty="0"/>
              <a:t>A 30kg</a:t>
            </a:r>
            <a:r>
              <a:rPr kumimoji="1" lang="ja-JP" altLang="en-US" sz="2400" dirty="0"/>
              <a:t>を</a:t>
            </a:r>
            <a:r>
              <a:rPr kumimoji="1" lang="en-US" altLang="ja-JP" sz="2400" dirty="0"/>
              <a:t>1kg</a:t>
            </a:r>
            <a:endParaRPr lang="en-US" altLang="ja-JP" sz="2400" dirty="0"/>
          </a:p>
          <a:p>
            <a:r>
              <a:rPr lang="ja-JP" altLang="en-US" sz="2400" dirty="0"/>
              <a:t>　　あたり</a:t>
            </a:r>
            <a:r>
              <a:rPr lang="en-US" altLang="ja-JP" sz="2400" dirty="0"/>
              <a:t>500</a:t>
            </a:r>
            <a:r>
              <a:rPr lang="ja-JP" altLang="en-US" sz="2400" dirty="0"/>
              <a:t>円で掛けで購入した。なお、当社負担の運送費</a:t>
            </a:r>
            <a:r>
              <a:rPr lang="en-US" altLang="ja-JP" sz="2400" dirty="0"/>
              <a:t>500</a:t>
            </a:r>
            <a:r>
              <a:rPr lang="ja-JP" altLang="en-US" sz="2400" dirty="0"/>
              <a:t>円は</a:t>
            </a:r>
            <a:endParaRPr lang="en-US" altLang="ja-JP" sz="2400" dirty="0"/>
          </a:p>
          <a:p>
            <a:r>
              <a:rPr lang="ja-JP" altLang="en-US" sz="2400" dirty="0"/>
              <a:t>　　小切手を振り出して支払った。</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256314" y="3573749"/>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337998" y="3573749"/>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2977662" y="4096969"/>
            <a:ext cx="6611817" cy="954107"/>
          </a:xfrm>
          <a:prstGeom prst="rect">
            <a:avLst/>
          </a:prstGeom>
          <a:noFill/>
        </p:spPr>
        <p:txBody>
          <a:bodyPr wrap="square" rtlCol="0">
            <a:spAutoFit/>
          </a:bodyPr>
          <a:lstStyle/>
          <a:p>
            <a:r>
              <a:rPr lang="ja-JP" altLang="en-US" sz="2800" dirty="0"/>
              <a:t>材料</a:t>
            </a:r>
            <a:r>
              <a:rPr kumimoji="1" lang="ja-JP" altLang="en-US" sz="2800" dirty="0"/>
              <a:t>　</a:t>
            </a:r>
            <a:r>
              <a:rPr kumimoji="1" lang="en-US" altLang="ja-JP" sz="2800" dirty="0"/>
              <a:t>15,500</a:t>
            </a:r>
            <a:r>
              <a:rPr lang="ja-JP" altLang="en-US" sz="2800" dirty="0"/>
              <a:t>　</a:t>
            </a:r>
            <a:r>
              <a:rPr lang="en-US" altLang="ja-JP" sz="2800" dirty="0"/>
              <a:t>/</a:t>
            </a:r>
            <a:r>
              <a:rPr lang="ja-JP" altLang="en-US" sz="2800" dirty="0"/>
              <a:t>　買掛金</a:t>
            </a:r>
            <a:r>
              <a:rPr kumimoji="1" lang="ja-JP" altLang="en-US" sz="2800" dirty="0"/>
              <a:t>　  </a:t>
            </a:r>
            <a:r>
              <a:rPr kumimoji="1" lang="en-US" altLang="ja-JP" sz="2800" dirty="0"/>
              <a:t>15,000</a:t>
            </a:r>
          </a:p>
          <a:p>
            <a:r>
              <a:rPr lang="ja-JP" altLang="en-US" sz="2800" dirty="0"/>
              <a:t>　　　　　　　　  当座預金　   </a:t>
            </a:r>
            <a:r>
              <a:rPr lang="en-US" altLang="ja-JP" sz="2800" dirty="0"/>
              <a:t>500</a:t>
            </a:r>
            <a:endParaRPr kumimoji="1" lang="en-US" altLang="ja-JP" sz="2800" dirty="0"/>
          </a:p>
        </p:txBody>
      </p:sp>
    </p:spTree>
    <p:extLst>
      <p:ext uri="{BB962C8B-B14F-4D97-AF65-F5344CB8AC3E}">
        <p14:creationId xmlns:p14="http://schemas.microsoft.com/office/powerpoint/2010/main" val="2579723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01969" y="2228613"/>
            <a:ext cx="10008158" cy="1200329"/>
          </a:xfrm>
          <a:prstGeom prst="rect">
            <a:avLst/>
          </a:prstGeom>
          <a:noFill/>
        </p:spPr>
        <p:txBody>
          <a:bodyPr wrap="square" rtlCol="0">
            <a:spAutoFit/>
          </a:bodyPr>
          <a:lstStyle/>
          <a:p>
            <a:r>
              <a:rPr kumimoji="1" lang="ja-JP" altLang="en-US" sz="2400" dirty="0"/>
              <a:t>問</a:t>
            </a:r>
            <a:r>
              <a:rPr kumimoji="1" lang="en-US" altLang="ja-JP" sz="2400" dirty="0"/>
              <a:t>3.</a:t>
            </a:r>
            <a:r>
              <a:rPr kumimoji="1" lang="ja-JP" altLang="en-US" sz="2400" dirty="0"/>
              <a:t>当月、素材</a:t>
            </a:r>
            <a:r>
              <a:rPr lang="en-US" altLang="ja-JP" sz="2400" dirty="0"/>
              <a:t>200</a:t>
            </a:r>
            <a:r>
              <a:rPr lang="ja-JP" altLang="en-US" sz="2400" dirty="0"/>
              <a:t>個を消費した。なお、月初の素材有高は</a:t>
            </a:r>
            <a:r>
              <a:rPr lang="en-US" altLang="ja-JP" sz="2400" dirty="0"/>
              <a:t>20,000</a:t>
            </a:r>
            <a:r>
              <a:rPr lang="ja-JP" altLang="en-US" sz="2400" dirty="0"/>
              <a:t>円</a:t>
            </a:r>
            <a:endParaRPr kumimoji="1" lang="en-US" altLang="ja-JP" sz="2400" dirty="0"/>
          </a:p>
          <a:p>
            <a:r>
              <a:rPr lang="ja-JP" altLang="en-US" sz="2400" dirty="0"/>
              <a:t>　　（</a:t>
            </a:r>
            <a:r>
              <a:rPr lang="en-US" altLang="ja-JP" sz="2400" dirty="0"/>
              <a:t>@200</a:t>
            </a:r>
            <a:r>
              <a:rPr lang="ja-JP" altLang="en-US" sz="2400" dirty="0"/>
              <a:t>円、</a:t>
            </a:r>
            <a:r>
              <a:rPr lang="en-US" altLang="ja-JP" sz="2400" dirty="0"/>
              <a:t>100</a:t>
            </a:r>
            <a:r>
              <a:rPr lang="ja-JP" altLang="en-US" sz="2400" dirty="0"/>
              <a:t>個）、当月に購入した素材は</a:t>
            </a:r>
            <a:r>
              <a:rPr lang="en-US" altLang="ja-JP" sz="2400" dirty="0"/>
              <a:t>100,000</a:t>
            </a:r>
            <a:r>
              <a:rPr lang="ja-JP" altLang="en-US" sz="2400" dirty="0"/>
              <a:t>円（</a:t>
            </a:r>
            <a:r>
              <a:rPr lang="en-US" altLang="ja-JP" sz="2400" dirty="0"/>
              <a:t>@250</a:t>
            </a:r>
            <a:r>
              <a:rPr lang="ja-JP" altLang="en-US" sz="2400" dirty="0"/>
              <a:t>円、</a:t>
            </a:r>
            <a:endParaRPr lang="en-US" altLang="ja-JP" sz="2400" dirty="0"/>
          </a:p>
          <a:p>
            <a:r>
              <a:rPr kumimoji="1" lang="ja-JP" altLang="en-US" sz="2400" dirty="0"/>
              <a:t>　　</a:t>
            </a:r>
            <a:r>
              <a:rPr kumimoji="1" lang="en-US" altLang="ja-JP" sz="2400" dirty="0"/>
              <a:t>400</a:t>
            </a:r>
            <a:r>
              <a:rPr kumimoji="1" lang="ja-JP" altLang="en-US" sz="2400" dirty="0"/>
              <a:t>個）であり、材料費</a:t>
            </a:r>
            <a:r>
              <a:rPr lang="ja-JP" altLang="en-US" sz="2400" dirty="0"/>
              <a:t>は先入先出法で計算している。</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537669" y="3545859"/>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619353" y="3545859"/>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987710" y="4095763"/>
            <a:ext cx="6216580" cy="523220"/>
          </a:xfrm>
          <a:prstGeom prst="rect">
            <a:avLst/>
          </a:prstGeom>
          <a:noFill/>
        </p:spPr>
        <p:txBody>
          <a:bodyPr wrap="square" rtlCol="0">
            <a:spAutoFit/>
          </a:bodyPr>
          <a:lstStyle/>
          <a:p>
            <a:r>
              <a:rPr lang="ja-JP" altLang="en-US" sz="2800" dirty="0"/>
              <a:t>仕掛品　</a:t>
            </a:r>
            <a:r>
              <a:rPr lang="en-US" altLang="ja-JP" sz="2800" dirty="0"/>
              <a:t>45</a:t>
            </a:r>
            <a:r>
              <a:rPr kumimoji="1" lang="en-US" altLang="ja-JP" sz="2800" dirty="0"/>
              <a:t>,000</a:t>
            </a:r>
            <a:r>
              <a:rPr lang="ja-JP" altLang="en-US" sz="2800" dirty="0"/>
              <a:t>　</a:t>
            </a:r>
            <a:r>
              <a:rPr lang="en-US" altLang="ja-JP" sz="2800" dirty="0"/>
              <a:t>/</a:t>
            </a:r>
            <a:r>
              <a:rPr lang="ja-JP" altLang="en-US" sz="2800" dirty="0"/>
              <a:t>　材料　</a:t>
            </a:r>
            <a:r>
              <a:rPr lang="en-US" altLang="ja-JP" sz="2800" dirty="0"/>
              <a:t>45,000</a:t>
            </a:r>
            <a:endParaRPr kumimoji="1" lang="ja-JP" altLang="en-US" sz="2800" dirty="0"/>
          </a:p>
        </p:txBody>
      </p:sp>
    </p:spTree>
    <p:extLst>
      <p:ext uri="{BB962C8B-B14F-4D97-AF65-F5344CB8AC3E}">
        <p14:creationId xmlns:p14="http://schemas.microsoft.com/office/powerpoint/2010/main" val="14940744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23481" y="2228671"/>
            <a:ext cx="10510576" cy="1200329"/>
          </a:xfrm>
          <a:prstGeom prst="rect">
            <a:avLst/>
          </a:prstGeom>
          <a:noFill/>
        </p:spPr>
        <p:txBody>
          <a:bodyPr wrap="square" rtlCol="0">
            <a:spAutoFit/>
          </a:bodyPr>
          <a:lstStyle/>
          <a:p>
            <a:r>
              <a:rPr kumimoji="1" lang="ja-JP" altLang="en-US" sz="2400" dirty="0"/>
              <a:t>問</a:t>
            </a:r>
            <a:r>
              <a:rPr kumimoji="1" lang="en-US" altLang="ja-JP" sz="2400" dirty="0"/>
              <a:t>34.</a:t>
            </a:r>
            <a:r>
              <a:rPr kumimoji="1" lang="ja-JP" altLang="en-US" sz="2400" dirty="0"/>
              <a:t>当社では、実際個別原価計算を採用している。原料</a:t>
            </a:r>
            <a:r>
              <a:rPr lang="en-US" altLang="ja-JP" sz="2400" dirty="0"/>
              <a:t>B</a:t>
            </a:r>
            <a:r>
              <a:rPr lang="ja-JP" altLang="en-US" sz="2400" dirty="0"/>
              <a:t>の実際払出総量</a:t>
            </a:r>
            <a:endParaRPr lang="en-US" altLang="ja-JP" sz="2400" dirty="0"/>
          </a:p>
          <a:p>
            <a:r>
              <a:rPr lang="ja-JP" altLang="en-US" sz="2400" dirty="0"/>
              <a:t>　　は</a:t>
            </a:r>
            <a:r>
              <a:rPr lang="en-US" altLang="ja-JP" sz="2400" dirty="0"/>
              <a:t>35kg</a:t>
            </a:r>
            <a:r>
              <a:rPr lang="ja-JP" altLang="en-US" sz="2400" dirty="0"/>
              <a:t>であった。（うち、特定の指図書向けの消費は</a:t>
            </a:r>
            <a:r>
              <a:rPr lang="en-US" altLang="ja-JP" sz="2400" dirty="0"/>
              <a:t>30kg</a:t>
            </a:r>
            <a:r>
              <a:rPr lang="ja-JP" altLang="en-US" sz="2400" dirty="0"/>
              <a:t>であった）。</a:t>
            </a:r>
            <a:endParaRPr lang="en-US" altLang="ja-JP" sz="2400" dirty="0"/>
          </a:p>
          <a:p>
            <a:r>
              <a:rPr lang="ja-JP" altLang="en-US" sz="2400" dirty="0"/>
              <a:t>　　原材料の計算には、</a:t>
            </a:r>
            <a:r>
              <a:rPr lang="en-US" altLang="ja-JP" sz="2400" dirty="0"/>
              <a:t>1kg</a:t>
            </a:r>
            <a:r>
              <a:rPr lang="ja-JP" altLang="en-US" sz="2400" dirty="0"/>
              <a:t>あたり</a:t>
            </a:r>
            <a:r>
              <a:rPr lang="en-US" altLang="ja-JP" sz="2400" dirty="0"/>
              <a:t>500</a:t>
            </a:r>
            <a:r>
              <a:rPr lang="ja-JP" altLang="en-US" sz="2400" dirty="0"/>
              <a:t>円の予定消費価格を用いている。</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638151" y="3429000"/>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719835" y="3429000"/>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2485293" y="3952220"/>
            <a:ext cx="6611817" cy="954107"/>
          </a:xfrm>
          <a:prstGeom prst="rect">
            <a:avLst/>
          </a:prstGeom>
          <a:noFill/>
        </p:spPr>
        <p:txBody>
          <a:bodyPr wrap="square" rtlCol="0">
            <a:spAutoFit/>
          </a:bodyPr>
          <a:lstStyle/>
          <a:p>
            <a:r>
              <a:rPr kumimoji="1" lang="ja-JP" altLang="en-US" sz="2800" dirty="0"/>
              <a:t>仕掛品　　  </a:t>
            </a:r>
            <a:r>
              <a:rPr kumimoji="1" lang="en-US" altLang="ja-JP" sz="2800" dirty="0"/>
              <a:t>15,000</a:t>
            </a:r>
            <a:r>
              <a:rPr lang="ja-JP" altLang="en-US" sz="2800" dirty="0"/>
              <a:t>　</a:t>
            </a:r>
            <a:r>
              <a:rPr lang="en-US" altLang="ja-JP" sz="2800" dirty="0"/>
              <a:t>/</a:t>
            </a:r>
            <a:r>
              <a:rPr lang="ja-JP" altLang="en-US" sz="2800" dirty="0"/>
              <a:t>　材料</a:t>
            </a:r>
            <a:r>
              <a:rPr kumimoji="1" lang="ja-JP" altLang="en-US" sz="2800" dirty="0"/>
              <a:t>　  </a:t>
            </a:r>
            <a:r>
              <a:rPr kumimoji="1" lang="en-US" altLang="ja-JP" sz="2800" dirty="0"/>
              <a:t>17,500</a:t>
            </a:r>
          </a:p>
          <a:p>
            <a:r>
              <a:rPr kumimoji="1" lang="ja-JP" altLang="en-US" sz="2800" dirty="0"/>
              <a:t>製造間接費　</a:t>
            </a:r>
            <a:r>
              <a:rPr kumimoji="1" lang="en-US" altLang="ja-JP" sz="2800" dirty="0"/>
              <a:t>2,500</a:t>
            </a:r>
          </a:p>
        </p:txBody>
      </p:sp>
    </p:spTree>
    <p:extLst>
      <p:ext uri="{BB962C8B-B14F-4D97-AF65-F5344CB8AC3E}">
        <p14:creationId xmlns:p14="http://schemas.microsoft.com/office/powerpoint/2010/main" val="1927092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43576" y="1113084"/>
            <a:ext cx="10510576" cy="3046988"/>
          </a:xfrm>
          <a:prstGeom prst="rect">
            <a:avLst/>
          </a:prstGeom>
          <a:noFill/>
        </p:spPr>
        <p:txBody>
          <a:bodyPr wrap="square" rtlCol="0">
            <a:spAutoFit/>
          </a:bodyPr>
          <a:lstStyle/>
          <a:p>
            <a:r>
              <a:rPr kumimoji="1" lang="ja-JP" altLang="en-US" sz="2400" dirty="0"/>
              <a:t>問</a:t>
            </a:r>
            <a:r>
              <a:rPr kumimoji="1" lang="en-US" altLang="ja-JP" sz="2400" dirty="0"/>
              <a:t>36.</a:t>
            </a:r>
            <a:r>
              <a:rPr kumimoji="1" lang="ja-JP" altLang="en-US" sz="2400" dirty="0"/>
              <a:t>当工場では、実際個別原価計算を採用している。原材料の計算には、</a:t>
            </a:r>
            <a:endParaRPr lang="en-US" altLang="ja-JP" sz="2400" dirty="0"/>
          </a:p>
          <a:p>
            <a:r>
              <a:rPr lang="ja-JP" altLang="en-US" sz="2400" dirty="0"/>
              <a:t>　　</a:t>
            </a:r>
            <a:r>
              <a:rPr lang="en-US" altLang="ja-JP" sz="2400" dirty="0"/>
              <a:t>1kg</a:t>
            </a:r>
            <a:r>
              <a:rPr lang="ja-JP" altLang="en-US" sz="2400" dirty="0"/>
              <a:t>あたり</a:t>
            </a:r>
            <a:r>
              <a:rPr lang="en-US" altLang="ja-JP" sz="2400" dirty="0"/>
              <a:t>300</a:t>
            </a:r>
            <a:r>
              <a:rPr lang="ja-JP" altLang="en-US" sz="2400" dirty="0"/>
              <a:t>円の予定消費価格を用いている。購入した原料を外注</a:t>
            </a:r>
            <a:endParaRPr lang="en-US" altLang="ja-JP" sz="2400" dirty="0"/>
          </a:p>
          <a:p>
            <a:r>
              <a:rPr lang="ja-JP" altLang="en-US" sz="2400" dirty="0"/>
              <a:t>　　業者に無償支給し、加工の一部を依頼している。加工品が外注業者</a:t>
            </a:r>
            <a:endParaRPr lang="en-US" altLang="ja-JP" sz="2400" dirty="0"/>
          </a:p>
          <a:p>
            <a:r>
              <a:rPr kumimoji="1" lang="ja-JP" altLang="en-US" sz="2400" dirty="0"/>
              <a:t>　　から納入されると、検査後、直ちに製造現場に引き渡される。次の</a:t>
            </a:r>
            <a:endParaRPr kumimoji="1" lang="en-US" altLang="ja-JP" sz="2400" dirty="0"/>
          </a:p>
          <a:p>
            <a:r>
              <a:rPr lang="ja-JP" altLang="en-US" sz="2400" dirty="0"/>
              <a:t>　　取引について仕分けしなさい。</a:t>
            </a:r>
            <a:endParaRPr lang="en-US" altLang="ja-JP" sz="2400" dirty="0"/>
          </a:p>
          <a:p>
            <a:endParaRPr kumimoji="1" lang="en-US" altLang="ja-JP" sz="2400" dirty="0"/>
          </a:p>
          <a:p>
            <a:r>
              <a:rPr lang="ja-JP" altLang="en-US" sz="2400" dirty="0"/>
              <a:t>　　製造指図書番号</a:t>
            </a:r>
            <a:r>
              <a:rPr lang="en-US" altLang="ja-JP" sz="2400" dirty="0"/>
              <a:t>114</a:t>
            </a:r>
            <a:r>
              <a:rPr lang="ja-JP" altLang="en-US" sz="2400" dirty="0"/>
              <a:t>のために、原料</a:t>
            </a:r>
            <a:r>
              <a:rPr lang="en-US" altLang="ja-JP" sz="2400" dirty="0"/>
              <a:t>30kg</a:t>
            </a:r>
            <a:r>
              <a:rPr lang="ja-JP" altLang="en-US" sz="2400" dirty="0"/>
              <a:t>を出庫し、外注業者に加工を</a:t>
            </a:r>
            <a:endParaRPr lang="en-US" altLang="ja-JP" sz="2400" dirty="0"/>
          </a:p>
          <a:p>
            <a:r>
              <a:rPr kumimoji="1" lang="ja-JP" altLang="en-US" sz="2400" dirty="0"/>
              <a:t>　　依頼した。なお、出庫記録は通常の出庫票による。</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628102" y="4313253"/>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709786" y="4313253"/>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3299209" y="4836473"/>
            <a:ext cx="6611817" cy="523220"/>
          </a:xfrm>
          <a:prstGeom prst="rect">
            <a:avLst/>
          </a:prstGeom>
          <a:noFill/>
        </p:spPr>
        <p:txBody>
          <a:bodyPr wrap="square" rtlCol="0">
            <a:spAutoFit/>
          </a:bodyPr>
          <a:lstStyle/>
          <a:p>
            <a:r>
              <a:rPr kumimoji="1" lang="ja-JP" altLang="en-US" sz="2800" dirty="0"/>
              <a:t>仕掛品</a:t>
            </a:r>
            <a:r>
              <a:rPr lang="ja-JP" altLang="en-US" sz="2800" dirty="0"/>
              <a:t>　</a:t>
            </a:r>
            <a:r>
              <a:rPr lang="en-US" altLang="ja-JP" sz="2800" dirty="0"/>
              <a:t>9</a:t>
            </a:r>
            <a:r>
              <a:rPr kumimoji="1" lang="en-US" altLang="ja-JP" sz="2800" dirty="0"/>
              <a:t>,000</a:t>
            </a:r>
            <a:r>
              <a:rPr lang="ja-JP" altLang="en-US" sz="2800" dirty="0"/>
              <a:t>　</a:t>
            </a:r>
            <a:r>
              <a:rPr lang="en-US" altLang="ja-JP" sz="2800" dirty="0"/>
              <a:t>/</a:t>
            </a:r>
            <a:r>
              <a:rPr lang="ja-JP" altLang="en-US" sz="2800" dirty="0"/>
              <a:t>　材料　</a:t>
            </a:r>
            <a:r>
              <a:rPr kumimoji="1" lang="en-US" altLang="ja-JP" sz="2800" dirty="0"/>
              <a:t>9,000</a:t>
            </a:r>
          </a:p>
        </p:txBody>
      </p:sp>
    </p:spTree>
    <p:extLst>
      <p:ext uri="{BB962C8B-B14F-4D97-AF65-F5344CB8AC3E}">
        <p14:creationId xmlns:p14="http://schemas.microsoft.com/office/powerpoint/2010/main" val="23898074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40712" y="2097823"/>
            <a:ext cx="10510576" cy="1569660"/>
          </a:xfrm>
          <a:prstGeom prst="rect">
            <a:avLst/>
          </a:prstGeom>
          <a:noFill/>
        </p:spPr>
        <p:txBody>
          <a:bodyPr wrap="square" rtlCol="0">
            <a:spAutoFit/>
          </a:bodyPr>
          <a:lstStyle/>
          <a:p>
            <a:r>
              <a:rPr kumimoji="1" lang="ja-JP" altLang="en-US" sz="2400" dirty="0"/>
              <a:t>問</a:t>
            </a:r>
            <a:r>
              <a:rPr kumimoji="1" lang="en-US" altLang="ja-JP" sz="2400" dirty="0"/>
              <a:t>37.</a:t>
            </a:r>
            <a:r>
              <a:rPr kumimoji="1" lang="ja-JP" altLang="en-US" sz="2400" dirty="0"/>
              <a:t>当工場では、実際個別原価計算を採用している。</a:t>
            </a:r>
            <a:endParaRPr kumimoji="1" lang="en-US" altLang="ja-JP" sz="2400" dirty="0"/>
          </a:p>
          <a:p>
            <a:r>
              <a:rPr lang="ja-JP" altLang="en-US" sz="2400" dirty="0"/>
              <a:t>　　直接工の実際直接作業時間合計は</a:t>
            </a:r>
            <a:r>
              <a:rPr lang="en-US" altLang="ja-JP" sz="2400" dirty="0"/>
              <a:t>200</a:t>
            </a:r>
            <a:r>
              <a:rPr lang="ja-JP" altLang="en-US" sz="2400" dirty="0"/>
              <a:t>時間、実際間接作業時間合計は</a:t>
            </a:r>
            <a:endParaRPr lang="en-US" altLang="ja-JP" sz="2400" dirty="0"/>
          </a:p>
          <a:p>
            <a:r>
              <a:rPr kumimoji="1" lang="ja-JP" altLang="en-US" sz="2400" dirty="0"/>
              <a:t>　　</a:t>
            </a:r>
            <a:r>
              <a:rPr kumimoji="1" lang="en-US" altLang="ja-JP" sz="2400" dirty="0"/>
              <a:t>40</a:t>
            </a:r>
            <a:r>
              <a:rPr kumimoji="1" lang="ja-JP" altLang="en-US" sz="2400" dirty="0"/>
              <a:t>時間であった。直接工賃金の計算には作業</a:t>
            </a:r>
            <a:r>
              <a:rPr kumimoji="1" lang="en-US" altLang="ja-JP" sz="2400" dirty="0"/>
              <a:t>1</a:t>
            </a:r>
            <a:r>
              <a:rPr kumimoji="1" lang="ja-JP" altLang="en-US" sz="2400" dirty="0"/>
              <a:t>時間あたり</a:t>
            </a:r>
            <a:r>
              <a:rPr kumimoji="1" lang="en-US" altLang="ja-JP" sz="2400" dirty="0"/>
              <a:t>1,400</a:t>
            </a:r>
            <a:r>
              <a:rPr kumimoji="1" lang="ja-JP" altLang="en-US" sz="2400" dirty="0"/>
              <a:t>円の</a:t>
            </a:r>
            <a:endParaRPr kumimoji="1" lang="en-US" altLang="ja-JP" sz="2400" dirty="0"/>
          </a:p>
          <a:p>
            <a:r>
              <a:rPr lang="ja-JP" altLang="en-US" sz="2400" dirty="0"/>
              <a:t>　　予定消費賃率を用いている。</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43882" y="3722352"/>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25566" y="3722352"/>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1986225" y="4245572"/>
            <a:ext cx="8219550" cy="954107"/>
          </a:xfrm>
          <a:prstGeom prst="rect">
            <a:avLst/>
          </a:prstGeom>
          <a:noFill/>
        </p:spPr>
        <p:txBody>
          <a:bodyPr wrap="square" rtlCol="0">
            <a:spAutoFit/>
          </a:bodyPr>
          <a:lstStyle/>
          <a:p>
            <a:r>
              <a:rPr kumimoji="1" lang="ja-JP" altLang="en-US" sz="2800" dirty="0"/>
              <a:t>仕掛品</a:t>
            </a:r>
            <a:r>
              <a:rPr lang="ja-JP" altLang="en-US" sz="2800" dirty="0"/>
              <a:t>　　　</a:t>
            </a:r>
            <a:r>
              <a:rPr lang="en-US" altLang="ja-JP" sz="2800" dirty="0"/>
              <a:t>280</a:t>
            </a:r>
            <a:r>
              <a:rPr kumimoji="1" lang="en-US" altLang="ja-JP" sz="2800" dirty="0"/>
              <a:t>,000</a:t>
            </a:r>
            <a:r>
              <a:rPr lang="ja-JP" altLang="en-US" sz="2800" dirty="0"/>
              <a:t>　</a:t>
            </a:r>
            <a:r>
              <a:rPr lang="en-US" altLang="ja-JP" sz="2800" dirty="0"/>
              <a:t>/</a:t>
            </a:r>
            <a:r>
              <a:rPr lang="ja-JP" altLang="en-US" sz="2800" dirty="0"/>
              <a:t>　賃金・給料　</a:t>
            </a:r>
            <a:r>
              <a:rPr lang="en-US" altLang="ja-JP" sz="2800" dirty="0"/>
              <a:t>336</a:t>
            </a:r>
            <a:r>
              <a:rPr kumimoji="1" lang="en-US" altLang="ja-JP" sz="2800" dirty="0"/>
              <a:t>,000</a:t>
            </a:r>
          </a:p>
          <a:p>
            <a:r>
              <a:rPr lang="ja-JP" altLang="en-US" sz="2800" dirty="0"/>
              <a:t>製造間接費　  </a:t>
            </a:r>
            <a:r>
              <a:rPr lang="en-US" altLang="ja-JP" sz="2800" dirty="0"/>
              <a:t>56,000</a:t>
            </a:r>
            <a:endParaRPr kumimoji="1" lang="en-US" altLang="ja-JP" sz="2800" dirty="0"/>
          </a:p>
        </p:txBody>
      </p:sp>
    </p:spTree>
    <p:extLst>
      <p:ext uri="{BB962C8B-B14F-4D97-AF65-F5344CB8AC3E}">
        <p14:creationId xmlns:p14="http://schemas.microsoft.com/office/powerpoint/2010/main" val="7956899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40712" y="1967195"/>
            <a:ext cx="10510576" cy="1569660"/>
          </a:xfrm>
          <a:prstGeom prst="rect">
            <a:avLst/>
          </a:prstGeom>
          <a:noFill/>
        </p:spPr>
        <p:txBody>
          <a:bodyPr wrap="square" rtlCol="0">
            <a:spAutoFit/>
          </a:bodyPr>
          <a:lstStyle/>
          <a:p>
            <a:r>
              <a:rPr kumimoji="1" lang="ja-JP" altLang="en-US" sz="2400" dirty="0"/>
              <a:t>問</a:t>
            </a:r>
            <a:r>
              <a:rPr kumimoji="1" lang="en-US" altLang="ja-JP" sz="2400" dirty="0"/>
              <a:t>38.</a:t>
            </a:r>
            <a:r>
              <a:rPr kumimoji="1" lang="ja-JP" altLang="en-US" sz="2400" dirty="0"/>
              <a:t>当工場では、実際個別原価計算を採用している。</a:t>
            </a:r>
            <a:endParaRPr kumimoji="1" lang="en-US" altLang="ja-JP" sz="2400" dirty="0"/>
          </a:p>
          <a:p>
            <a:r>
              <a:rPr lang="ja-JP" altLang="en-US" sz="2400" dirty="0"/>
              <a:t>　　直接工の賃率差異（原価差異）を計上した。なお、賃金・給与の前月</a:t>
            </a:r>
            <a:endParaRPr lang="en-US" altLang="ja-JP" sz="2400" dirty="0"/>
          </a:p>
          <a:p>
            <a:r>
              <a:rPr kumimoji="1" lang="ja-JP" altLang="en-US" sz="2400" dirty="0"/>
              <a:t>　　未払高は</a:t>
            </a:r>
            <a:r>
              <a:rPr kumimoji="1" lang="en-US" altLang="ja-JP" sz="2400" dirty="0"/>
              <a:t>38,000</a:t>
            </a:r>
            <a:r>
              <a:rPr lang="ja-JP" altLang="en-US" sz="2400" dirty="0"/>
              <a:t>円、当月支払高は</a:t>
            </a:r>
            <a:r>
              <a:rPr lang="en-US" altLang="ja-JP" sz="2400" dirty="0"/>
              <a:t>300,000</a:t>
            </a:r>
            <a:r>
              <a:rPr lang="ja-JP" altLang="en-US" sz="2400" dirty="0"/>
              <a:t>円、当月未払高は</a:t>
            </a:r>
            <a:r>
              <a:rPr lang="en-US" altLang="ja-JP" sz="2400" dirty="0"/>
              <a:t>40,000</a:t>
            </a:r>
            <a:r>
              <a:rPr lang="ja-JP" altLang="en-US" sz="2400" dirty="0"/>
              <a:t>円、</a:t>
            </a:r>
            <a:endParaRPr kumimoji="1" lang="en-US" altLang="ja-JP" sz="2400" dirty="0"/>
          </a:p>
          <a:p>
            <a:r>
              <a:rPr lang="ja-JP" altLang="en-US" sz="2400" dirty="0"/>
              <a:t>　　当月予定消費高は</a:t>
            </a:r>
            <a:r>
              <a:rPr lang="en-US" altLang="ja-JP" sz="2400" dirty="0"/>
              <a:t>310,000</a:t>
            </a:r>
            <a:r>
              <a:rPr lang="ja-JP" altLang="en-US" sz="2400" dirty="0"/>
              <a:t>円であった。</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43882" y="3591724"/>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25566" y="3591724"/>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2415791" y="4114944"/>
            <a:ext cx="8219550" cy="523220"/>
          </a:xfrm>
          <a:prstGeom prst="rect">
            <a:avLst/>
          </a:prstGeom>
          <a:noFill/>
        </p:spPr>
        <p:txBody>
          <a:bodyPr wrap="square" rtlCol="0">
            <a:spAutoFit/>
          </a:bodyPr>
          <a:lstStyle/>
          <a:p>
            <a:r>
              <a:rPr lang="ja-JP" altLang="en-US" sz="2800" dirty="0"/>
              <a:t>賃金・給料　</a:t>
            </a:r>
            <a:r>
              <a:rPr lang="en-US" altLang="ja-JP" sz="2800" dirty="0"/>
              <a:t>8,000</a:t>
            </a:r>
            <a:r>
              <a:rPr lang="ja-JP" altLang="en-US" sz="2800" dirty="0"/>
              <a:t>　</a:t>
            </a:r>
            <a:r>
              <a:rPr lang="en-US" altLang="ja-JP" sz="2800" dirty="0"/>
              <a:t>/</a:t>
            </a:r>
            <a:r>
              <a:rPr lang="ja-JP" altLang="en-US" sz="2800" dirty="0"/>
              <a:t>　賃金差異　</a:t>
            </a:r>
            <a:r>
              <a:rPr lang="en-US" altLang="ja-JP" sz="2800" dirty="0"/>
              <a:t>8</a:t>
            </a:r>
            <a:r>
              <a:rPr kumimoji="1" lang="en-US" altLang="ja-JP" sz="2800" dirty="0"/>
              <a:t>,000</a:t>
            </a:r>
          </a:p>
        </p:txBody>
      </p:sp>
    </p:spTree>
    <p:extLst>
      <p:ext uri="{BB962C8B-B14F-4D97-AF65-F5344CB8AC3E}">
        <p14:creationId xmlns:p14="http://schemas.microsoft.com/office/powerpoint/2010/main" val="4533072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78747" y="1256218"/>
            <a:ext cx="10634506" cy="3046988"/>
          </a:xfrm>
          <a:prstGeom prst="rect">
            <a:avLst/>
          </a:prstGeom>
          <a:noFill/>
        </p:spPr>
        <p:txBody>
          <a:bodyPr wrap="square" rtlCol="0">
            <a:spAutoFit/>
          </a:bodyPr>
          <a:lstStyle/>
          <a:p>
            <a:r>
              <a:rPr kumimoji="1" lang="ja-JP" altLang="en-US" sz="2400" dirty="0"/>
              <a:t>問</a:t>
            </a:r>
            <a:r>
              <a:rPr kumimoji="1" lang="en-US" altLang="ja-JP" sz="2400" dirty="0"/>
              <a:t>39.</a:t>
            </a:r>
            <a:r>
              <a:rPr kumimoji="1" lang="ja-JP" altLang="en-US" sz="2400" dirty="0"/>
              <a:t>ブラック企画株式会社では、当月から業務システム構築の受注生産を</a:t>
            </a:r>
            <a:endParaRPr kumimoji="1" lang="en-US" altLang="ja-JP" sz="2400" dirty="0"/>
          </a:p>
          <a:p>
            <a:r>
              <a:rPr lang="ja-JP" altLang="en-US" sz="2400" dirty="0"/>
              <a:t>　　行っており、製品原価の計算には実際個別原価計算（プロジェクト別）</a:t>
            </a:r>
            <a:endParaRPr lang="en-US" altLang="ja-JP" sz="2400" dirty="0"/>
          </a:p>
          <a:p>
            <a:r>
              <a:rPr kumimoji="1" lang="ja-JP" altLang="en-US" sz="2400" dirty="0"/>
              <a:t>　　を採用している。次の取引について仕分けを行いなさい。</a:t>
            </a:r>
            <a:endParaRPr kumimoji="1" lang="en-US" altLang="ja-JP" sz="2400" dirty="0"/>
          </a:p>
          <a:p>
            <a:r>
              <a:rPr lang="ja-JP" altLang="en-US" sz="2400" dirty="0"/>
              <a:t>　　</a:t>
            </a:r>
            <a:endParaRPr lang="en-US" altLang="ja-JP" sz="2400" dirty="0"/>
          </a:p>
          <a:p>
            <a:r>
              <a:rPr lang="ja-JP" altLang="en-US" sz="2400" dirty="0"/>
              <a:t>　　プロジェクトナンバー</a:t>
            </a:r>
            <a:r>
              <a:rPr lang="en-US" altLang="ja-JP" sz="2400" dirty="0"/>
              <a:t>01</a:t>
            </a:r>
            <a:r>
              <a:rPr lang="ja-JP" altLang="en-US" sz="2400" dirty="0"/>
              <a:t>については、プログラミング作業の一部を協力</a:t>
            </a:r>
            <a:endParaRPr lang="en-US" altLang="ja-JP" sz="2400" dirty="0"/>
          </a:p>
          <a:p>
            <a:r>
              <a:rPr lang="ja-JP" altLang="en-US" sz="2400" dirty="0"/>
              <a:t>　　会社のブルー商会に依頼している。当月中に、必要資材をブルー商会に</a:t>
            </a:r>
            <a:endParaRPr lang="en-US" altLang="ja-JP" sz="2400" dirty="0"/>
          </a:p>
          <a:p>
            <a:r>
              <a:rPr lang="ja-JP" altLang="en-US" sz="2400" dirty="0"/>
              <a:t>　　無償で引き渡し、全ての作業が完了し、納品された。ブルー商会の作業</a:t>
            </a:r>
            <a:endParaRPr lang="en-US" altLang="ja-JP" sz="2400" dirty="0"/>
          </a:p>
          <a:p>
            <a:r>
              <a:rPr lang="ja-JP" altLang="en-US" sz="2400" dirty="0"/>
              <a:t>　　に対する加工費</a:t>
            </a:r>
            <a:r>
              <a:rPr lang="en-US" altLang="ja-JP" sz="2400" dirty="0"/>
              <a:t>1,000</a:t>
            </a:r>
            <a:r>
              <a:rPr lang="ja-JP" altLang="en-US" sz="2400" dirty="0"/>
              <a:t>円は現金で支払った。</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43882" y="4465930"/>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25566" y="4465930"/>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3068934" y="4989150"/>
            <a:ext cx="8219550" cy="523220"/>
          </a:xfrm>
          <a:prstGeom prst="rect">
            <a:avLst/>
          </a:prstGeom>
          <a:noFill/>
        </p:spPr>
        <p:txBody>
          <a:bodyPr wrap="square" rtlCol="0">
            <a:spAutoFit/>
          </a:bodyPr>
          <a:lstStyle/>
          <a:p>
            <a:r>
              <a:rPr lang="ja-JP" altLang="en-US" sz="2800" dirty="0"/>
              <a:t>仕掛品　</a:t>
            </a:r>
            <a:r>
              <a:rPr lang="en-US" altLang="ja-JP" sz="2800" dirty="0"/>
              <a:t>1,000</a:t>
            </a:r>
            <a:r>
              <a:rPr lang="ja-JP" altLang="en-US" sz="2800" dirty="0"/>
              <a:t>　</a:t>
            </a:r>
            <a:r>
              <a:rPr lang="en-US" altLang="ja-JP" sz="2800" dirty="0"/>
              <a:t>/</a:t>
            </a:r>
            <a:r>
              <a:rPr lang="ja-JP" altLang="en-US" sz="2800" dirty="0"/>
              <a:t>　現金　</a:t>
            </a:r>
            <a:r>
              <a:rPr lang="en-US" altLang="ja-JP" sz="2800" dirty="0"/>
              <a:t>1</a:t>
            </a:r>
            <a:r>
              <a:rPr kumimoji="1" lang="en-US" altLang="ja-JP" sz="2800" dirty="0"/>
              <a:t>,000</a:t>
            </a:r>
          </a:p>
        </p:txBody>
      </p:sp>
    </p:spTree>
    <p:extLst>
      <p:ext uri="{BB962C8B-B14F-4D97-AF65-F5344CB8AC3E}">
        <p14:creationId xmlns:p14="http://schemas.microsoft.com/office/powerpoint/2010/main" val="2859586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53978" y="2228671"/>
            <a:ext cx="10634506" cy="1200329"/>
          </a:xfrm>
          <a:prstGeom prst="rect">
            <a:avLst/>
          </a:prstGeom>
          <a:noFill/>
        </p:spPr>
        <p:txBody>
          <a:bodyPr wrap="square" rtlCol="0">
            <a:spAutoFit/>
          </a:bodyPr>
          <a:lstStyle/>
          <a:p>
            <a:r>
              <a:rPr kumimoji="1" lang="ja-JP" altLang="en-US" sz="2400" dirty="0"/>
              <a:t>問</a:t>
            </a:r>
            <a:r>
              <a:rPr kumimoji="1" lang="en-US" altLang="ja-JP" sz="2400" dirty="0"/>
              <a:t>41.</a:t>
            </a:r>
            <a:r>
              <a:rPr kumimoji="1" lang="ja-JP" altLang="en-US" sz="2400" dirty="0"/>
              <a:t>当社では、実際個別原価計算を採用している。</a:t>
            </a:r>
            <a:endParaRPr kumimoji="1" lang="en-US" altLang="ja-JP" sz="2400" dirty="0"/>
          </a:p>
          <a:p>
            <a:r>
              <a:rPr lang="ja-JP" altLang="en-US" sz="2400" dirty="0"/>
              <a:t>　　製造間接費の予定配賦額</a:t>
            </a:r>
            <a:r>
              <a:rPr lang="en-US" altLang="ja-JP" sz="2400" dirty="0"/>
              <a:t>20,000</a:t>
            </a:r>
            <a:r>
              <a:rPr lang="ja-JP" altLang="en-US" sz="2400" dirty="0"/>
              <a:t>円と実際発生額</a:t>
            </a:r>
            <a:r>
              <a:rPr lang="en-US" altLang="ja-JP" sz="2400" dirty="0"/>
              <a:t>21,000</a:t>
            </a:r>
            <a:r>
              <a:rPr lang="ja-JP" altLang="en-US" sz="2400" dirty="0"/>
              <a:t>円の差額を原価</a:t>
            </a:r>
            <a:endParaRPr lang="en-US" altLang="ja-JP" sz="2400" dirty="0"/>
          </a:p>
          <a:p>
            <a:r>
              <a:rPr lang="ja-JP" altLang="en-US" sz="2400" dirty="0"/>
              <a:t>　　差異勘定に振り替える。</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333350" y="3521385"/>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415034" y="3521385"/>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2626806" y="4044605"/>
            <a:ext cx="7110047" cy="523220"/>
          </a:xfrm>
          <a:prstGeom prst="rect">
            <a:avLst/>
          </a:prstGeom>
          <a:noFill/>
        </p:spPr>
        <p:txBody>
          <a:bodyPr wrap="square" rtlCol="0">
            <a:spAutoFit/>
          </a:bodyPr>
          <a:lstStyle/>
          <a:p>
            <a:r>
              <a:rPr lang="ja-JP" altLang="en-US" sz="2800" dirty="0"/>
              <a:t>原価差異　</a:t>
            </a:r>
            <a:r>
              <a:rPr lang="en-US" altLang="ja-JP" sz="2800" dirty="0"/>
              <a:t>1,000</a:t>
            </a:r>
            <a:r>
              <a:rPr lang="ja-JP" altLang="en-US" sz="2800" dirty="0"/>
              <a:t>　</a:t>
            </a:r>
            <a:r>
              <a:rPr lang="en-US" altLang="ja-JP" sz="2800" dirty="0"/>
              <a:t>/</a:t>
            </a:r>
            <a:r>
              <a:rPr lang="ja-JP" altLang="en-US" sz="2800" dirty="0"/>
              <a:t>　製造間接費　</a:t>
            </a:r>
            <a:r>
              <a:rPr lang="en-US" altLang="ja-JP" sz="2800" dirty="0"/>
              <a:t>1</a:t>
            </a:r>
            <a:r>
              <a:rPr kumimoji="1" lang="en-US" altLang="ja-JP" sz="2800" dirty="0"/>
              <a:t>,000</a:t>
            </a:r>
          </a:p>
        </p:txBody>
      </p:sp>
    </p:spTree>
    <p:extLst>
      <p:ext uri="{BB962C8B-B14F-4D97-AF65-F5344CB8AC3E}">
        <p14:creationId xmlns:p14="http://schemas.microsoft.com/office/powerpoint/2010/main" val="1637086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78747" y="1257299"/>
            <a:ext cx="10634506" cy="2308324"/>
          </a:xfrm>
          <a:prstGeom prst="rect">
            <a:avLst/>
          </a:prstGeom>
          <a:noFill/>
        </p:spPr>
        <p:txBody>
          <a:bodyPr wrap="square" rtlCol="0">
            <a:spAutoFit/>
          </a:bodyPr>
          <a:lstStyle/>
          <a:p>
            <a:r>
              <a:rPr kumimoji="1" lang="ja-JP" altLang="en-US" sz="2400" dirty="0"/>
              <a:t>問</a:t>
            </a:r>
            <a:r>
              <a:rPr kumimoji="1" lang="en-US" altLang="ja-JP" sz="2400" dirty="0"/>
              <a:t>42.</a:t>
            </a:r>
            <a:r>
              <a:rPr kumimoji="1" lang="ja-JP" altLang="en-US" sz="2400" dirty="0"/>
              <a:t>当社では受注生産を行っており、製品原価の計算には実際個別原価</a:t>
            </a:r>
            <a:endParaRPr kumimoji="1" lang="en-US" altLang="ja-JP" sz="2400" dirty="0"/>
          </a:p>
          <a:p>
            <a:r>
              <a:rPr lang="ja-JP" altLang="en-US" sz="2400" dirty="0"/>
              <a:t>　　</a:t>
            </a:r>
            <a:r>
              <a:rPr kumimoji="1" lang="ja-JP" altLang="en-US" sz="2400" dirty="0"/>
              <a:t>計算を採用している。</a:t>
            </a:r>
            <a:r>
              <a:rPr lang="ja-JP" altLang="en-US" sz="2400" dirty="0"/>
              <a:t>当月の機械稼働時間は、製造指図書番号</a:t>
            </a:r>
            <a:r>
              <a:rPr lang="en-US" altLang="ja-JP" sz="2400" dirty="0"/>
              <a:t>111</a:t>
            </a:r>
            <a:r>
              <a:rPr lang="ja-JP" altLang="en-US" sz="2400" dirty="0"/>
              <a:t>が</a:t>
            </a:r>
            <a:endParaRPr lang="en-US" altLang="ja-JP" sz="2400" dirty="0"/>
          </a:p>
          <a:p>
            <a:r>
              <a:rPr kumimoji="1" lang="ja-JP" altLang="en-US" sz="2400" dirty="0"/>
              <a:t>　　</a:t>
            </a:r>
            <a:r>
              <a:rPr kumimoji="1" lang="en-US" altLang="ja-JP" sz="2400" dirty="0"/>
              <a:t>20</a:t>
            </a:r>
            <a:r>
              <a:rPr kumimoji="1" lang="ja-JP" altLang="en-US" sz="2400" dirty="0"/>
              <a:t>時間、製造指図書番号</a:t>
            </a:r>
            <a:r>
              <a:rPr kumimoji="1" lang="en-US" altLang="ja-JP" sz="2400" dirty="0"/>
              <a:t>112</a:t>
            </a:r>
            <a:r>
              <a:rPr kumimoji="1" lang="ja-JP" altLang="en-US" sz="2400" dirty="0"/>
              <a:t>が</a:t>
            </a:r>
            <a:r>
              <a:rPr kumimoji="1" lang="en-US" altLang="ja-JP" sz="2400" dirty="0"/>
              <a:t>30</a:t>
            </a:r>
            <a:r>
              <a:rPr kumimoji="1" lang="ja-JP" altLang="en-US" sz="2400" dirty="0"/>
              <a:t>時間であったので、当月分の製造</a:t>
            </a:r>
            <a:endParaRPr kumimoji="1" lang="en-US" altLang="ja-JP" sz="2400" dirty="0"/>
          </a:p>
          <a:p>
            <a:r>
              <a:rPr lang="ja-JP" altLang="en-US" sz="2400" dirty="0"/>
              <a:t>　　</a:t>
            </a:r>
            <a:r>
              <a:rPr kumimoji="1" lang="ja-JP" altLang="en-US" sz="2400" dirty="0"/>
              <a:t>間接費を予定配賦する。なお、製造間接費予算（公式法変動予算）は</a:t>
            </a:r>
            <a:endParaRPr kumimoji="1" lang="en-US" altLang="ja-JP" sz="2400" dirty="0"/>
          </a:p>
          <a:p>
            <a:r>
              <a:rPr lang="ja-JP" altLang="en-US" sz="2400" dirty="0"/>
              <a:t>　　変動費</a:t>
            </a:r>
            <a:r>
              <a:rPr lang="en-US" altLang="ja-JP" sz="2400" dirty="0"/>
              <a:t>300</a:t>
            </a:r>
            <a:r>
              <a:rPr lang="ja-JP" altLang="en-US" sz="2400" dirty="0"/>
              <a:t>円</a:t>
            </a:r>
            <a:r>
              <a:rPr lang="en-US" altLang="ja-JP" sz="2400" dirty="0"/>
              <a:t>/</a:t>
            </a:r>
            <a:r>
              <a:rPr lang="ja-JP" altLang="en-US" sz="2400" dirty="0"/>
              <a:t>時間、年間固定費</a:t>
            </a:r>
            <a:r>
              <a:rPr lang="en-US" altLang="ja-JP" sz="2400" dirty="0"/>
              <a:t>250,000</a:t>
            </a:r>
            <a:r>
              <a:rPr lang="ja-JP" altLang="en-US" sz="2400" dirty="0"/>
              <a:t>円、年間予定機械稼働時間</a:t>
            </a:r>
            <a:r>
              <a:rPr lang="en-US" altLang="ja-JP" sz="2400" dirty="0"/>
              <a:t>500</a:t>
            </a:r>
          </a:p>
          <a:p>
            <a:r>
              <a:rPr lang="ja-JP" altLang="en-US" sz="2400" dirty="0"/>
              <a:t>　　時間であり、配賦基準は機械稼働時間である。</a:t>
            </a:r>
            <a:r>
              <a:rPr kumimoji="1" lang="ja-JP" altLang="en-US" sz="2400" dirty="0"/>
              <a:t>た。</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33834" y="3662063"/>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15518" y="3662063"/>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2847870" y="4180403"/>
            <a:ext cx="7110047" cy="523220"/>
          </a:xfrm>
          <a:prstGeom prst="rect">
            <a:avLst/>
          </a:prstGeom>
          <a:noFill/>
        </p:spPr>
        <p:txBody>
          <a:bodyPr wrap="square" rtlCol="0">
            <a:spAutoFit/>
          </a:bodyPr>
          <a:lstStyle/>
          <a:p>
            <a:r>
              <a:rPr lang="ja-JP" altLang="en-US" sz="2800" dirty="0"/>
              <a:t>仕掛品　</a:t>
            </a:r>
            <a:r>
              <a:rPr lang="en-US" altLang="ja-JP" sz="2800" dirty="0"/>
              <a:t>40,000</a:t>
            </a:r>
            <a:r>
              <a:rPr lang="ja-JP" altLang="en-US" sz="2800" dirty="0"/>
              <a:t>　</a:t>
            </a:r>
            <a:r>
              <a:rPr lang="en-US" altLang="ja-JP" sz="2800" dirty="0"/>
              <a:t>/</a:t>
            </a:r>
            <a:r>
              <a:rPr lang="ja-JP" altLang="en-US" sz="2800" dirty="0"/>
              <a:t>　製造間接費　</a:t>
            </a:r>
            <a:r>
              <a:rPr lang="en-US" altLang="ja-JP" sz="2800" dirty="0"/>
              <a:t>40</a:t>
            </a:r>
            <a:r>
              <a:rPr kumimoji="1" lang="en-US" altLang="ja-JP" sz="2800" dirty="0"/>
              <a:t>,000</a:t>
            </a:r>
          </a:p>
        </p:txBody>
      </p:sp>
      <p:sp>
        <p:nvSpPr>
          <p:cNvPr id="2" name="テキスト ボックス 1">
            <a:extLst>
              <a:ext uri="{FF2B5EF4-FFF2-40B4-BE49-F238E27FC236}">
                <a16:creationId xmlns:a16="http://schemas.microsoft.com/office/drawing/2014/main" id="{B065B989-7C21-7E1B-AA52-68BC9EC1A1B5}"/>
              </a:ext>
            </a:extLst>
          </p:cNvPr>
          <p:cNvSpPr txBox="1"/>
          <p:nvPr/>
        </p:nvSpPr>
        <p:spPr>
          <a:xfrm>
            <a:off x="2744875" y="4804943"/>
            <a:ext cx="6978580" cy="1384995"/>
          </a:xfrm>
          <a:prstGeom prst="rect">
            <a:avLst/>
          </a:prstGeom>
          <a:noFill/>
        </p:spPr>
        <p:txBody>
          <a:bodyPr wrap="square" rtlCol="0">
            <a:spAutoFit/>
          </a:bodyPr>
          <a:lstStyle/>
          <a:p>
            <a:r>
              <a:rPr lang="ja-JP" altLang="en-US" sz="2800" dirty="0">
                <a:solidFill>
                  <a:srgbClr val="FF0000"/>
                </a:solidFill>
              </a:rPr>
              <a:t>年間予算額：</a:t>
            </a:r>
            <a:r>
              <a:rPr lang="en-US" altLang="ja-JP" sz="2800" dirty="0">
                <a:solidFill>
                  <a:srgbClr val="FF0000"/>
                </a:solidFill>
              </a:rPr>
              <a:t>300×500+250,000=400,000</a:t>
            </a:r>
          </a:p>
          <a:p>
            <a:r>
              <a:rPr lang="ja-JP" altLang="en-US" sz="2800" dirty="0">
                <a:solidFill>
                  <a:srgbClr val="FF0000"/>
                </a:solidFill>
              </a:rPr>
              <a:t>予定配賦率：</a:t>
            </a:r>
            <a:r>
              <a:rPr lang="en-US" altLang="ja-JP" sz="2800" dirty="0">
                <a:solidFill>
                  <a:srgbClr val="FF0000"/>
                </a:solidFill>
              </a:rPr>
              <a:t>400,000/500=800</a:t>
            </a:r>
          </a:p>
          <a:p>
            <a:r>
              <a:rPr kumimoji="1" lang="ja-JP" altLang="en-US" sz="2800" dirty="0">
                <a:solidFill>
                  <a:srgbClr val="FF0000"/>
                </a:solidFill>
              </a:rPr>
              <a:t>予定配賦額</a:t>
            </a:r>
            <a:r>
              <a:rPr lang="ja-JP" altLang="en-US" sz="2800" dirty="0">
                <a:solidFill>
                  <a:srgbClr val="FF0000"/>
                </a:solidFill>
                <a:sym typeface="Wingdings" panose="05000000000000000000" pitchFamily="2" charset="2"/>
              </a:rPr>
              <a:t>：</a:t>
            </a:r>
            <a:r>
              <a:rPr lang="en-US" altLang="ja-JP" sz="2800" dirty="0">
                <a:solidFill>
                  <a:srgbClr val="FF0000"/>
                </a:solidFill>
                <a:sym typeface="Wingdings" panose="05000000000000000000" pitchFamily="2" charset="2"/>
              </a:rPr>
              <a:t>(20+30)×800=40,000</a:t>
            </a:r>
            <a:endParaRPr kumimoji="1" lang="ja-JP" altLang="en-US" sz="2800" dirty="0">
              <a:solidFill>
                <a:srgbClr val="FF0000"/>
              </a:solidFill>
            </a:endParaRPr>
          </a:p>
        </p:txBody>
      </p:sp>
    </p:spTree>
    <p:extLst>
      <p:ext uri="{BB962C8B-B14F-4D97-AF65-F5344CB8AC3E}">
        <p14:creationId xmlns:p14="http://schemas.microsoft.com/office/powerpoint/2010/main" val="25551610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54462" y="1761314"/>
            <a:ext cx="10634506" cy="1938992"/>
          </a:xfrm>
          <a:prstGeom prst="rect">
            <a:avLst/>
          </a:prstGeom>
          <a:noFill/>
        </p:spPr>
        <p:txBody>
          <a:bodyPr wrap="square" rtlCol="0">
            <a:spAutoFit/>
          </a:bodyPr>
          <a:lstStyle/>
          <a:p>
            <a:r>
              <a:rPr kumimoji="1" lang="ja-JP" altLang="en-US" sz="2400" dirty="0"/>
              <a:t>問</a:t>
            </a:r>
            <a:r>
              <a:rPr kumimoji="1" lang="en-US" altLang="ja-JP" sz="2400" dirty="0"/>
              <a:t>44.</a:t>
            </a:r>
            <a:r>
              <a:rPr kumimoji="1" lang="ja-JP" altLang="en-US" sz="2400" dirty="0"/>
              <a:t>ブラック工業は、実際個別原価計算を採用しており、機械作業時間を</a:t>
            </a:r>
            <a:endParaRPr kumimoji="1" lang="en-US" altLang="ja-JP" sz="2400" dirty="0"/>
          </a:p>
          <a:p>
            <a:r>
              <a:rPr lang="ja-JP" altLang="en-US" sz="2400" dirty="0"/>
              <a:t>　　予定配賦している。製造一課の予定配賦率は</a:t>
            </a:r>
            <a:r>
              <a:rPr lang="en-US" altLang="ja-JP" sz="2400" dirty="0"/>
              <a:t>700</a:t>
            </a:r>
            <a:r>
              <a:rPr lang="ja-JP" altLang="en-US" sz="2400" dirty="0"/>
              <a:t>円</a:t>
            </a:r>
            <a:r>
              <a:rPr lang="en-US" altLang="ja-JP" sz="2400" dirty="0"/>
              <a:t>/</a:t>
            </a:r>
            <a:r>
              <a:rPr lang="ja-JP" altLang="en-US" sz="2400" dirty="0"/>
              <a:t>時間、製造二課の</a:t>
            </a:r>
            <a:endParaRPr lang="en-US" altLang="ja-JP" sz="2400" dirty="0"/>
          </a:p>
          <a:p>
            <a:r>
              <a:rPr kumimoji="1" lang="ja-JP" altLang="en-US" sz="2400" dirty="0"/>
              <a:t>　　予定配賦率は</a:t>
            </a:r>
            <a:r>
              <a:rPr kumimoji="1" lang="en-US" altLang="ja-JP" sz="2400" dirty="0"/>
              <a:t>500</a:t>
            </a:r>
            <a:r>
              <a:rPr kumimoji="1" lang="ja-JP" altLang="en-US" sz="2400" dirty="0"/>
              <a:t>円</a:t>
            </a:r>
            <a:r>
              <a:rPr kumimoji="1" lang="en-US" altLang="ja-JP" sz="2400" dirty="0"/>
              <a:t>/</a:t>
            </a:r>
            <a:r>
              <a:rPr kumimoji="1" lang="ja-JP" altLang="en-US" sz="2400" dirty="0"/>
              <a:t>時間であり、当月の製造一課の実際機械作業時間</a:t>
            </a:r>
            <a:endParaRPr kumimoji="1" lang="en-US" altLang="ja-JP" sz="2400" dirty="0"/>
          </a:p>
          <a:p>
            <a:r>
              <a:rPr lang="ja-JP" altLang="en-US" sz="2400" dirty="0"/>
              <a:t>　　は</a:t>
            </a:r>
            <a:r>
              <a:rPr lang="en-US" altLang="ja-JP" sz="2400" dirty="0"/>
              <a:t>100</a:t>
            </a:r>
            <a:r>
              <a:rPr lang="ja-JP" altLang="en-US" sz="2400" dirty="0"/>
              <a:t>時間、製造二課の実際直接作業時間は</a:t>
            </a:r>
            <a:r>
              <a:rPr lang="en-US" altLang="ja-JP" sz="2400" dirty="0"/>
              <a:t>50</a:t>
            </a:r>
            <a:r>
              <a:rPr lang="ja-JP" altLang="en-US" sz="2400" dirty="0"/>
              <a:t>時間である。当月末に</a:t>
            </a:r>
            <a:endParaRPr lang="en-US" altLang="ja-JP" sz="2400" dirty="0"/>
          </a:p>
          <a:p>
            <a:r>
              <a:rPr kumimoji="1" lang="ja-JP" altLang="en-US" sz="2400" dirty="0"/>
              <a:t>　　製造間接費から仕掛品へ配賦を行った。</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33834" y="3792691"/>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15518" y="3792691"/>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2777532" y="4315911"/>
            <a:ext cx="7110047" cy="523220"/>
          </a:xfrm>
          <a:prstGeom prst="rect">
            <a:avLst/>
          </a:prstGeom>
          <a:noFill/>
        </p:spPr>
        <p:txBody>
          <a:bodyPr wrap="square" rtlCol="0">
            <a:spAutoFit/>
          </a:bodyPr>
          <a:lstStyle/>
          <a:p>
            <a:r>
              <a:rPr lang="ja-JP" altLang="en-US" sz="2800" dirty="0"/>
              <a:t>仕掛品　</a:t>
            </a:r>
            <a:r>
              <a:rPr lang="en-US" altLang="ja-JP" sz="2800" dirty="0"/>
              <a:t>95,000</a:t>
            </a:r>
            <a:r>
              <a:rPr lang="ja-JP" altLang="en-US" sz="2800" dirty="0"/>
              <a:t>　</a:t>
            </a:r>
            <a:r>
              <a:rPr lang="en-US" altLang="ja-JP" sz="2800" dirty="0"/>
              <a:t>/</a:t>
            </a:r>
            <a:r>
              <a:rPr lang="ja-JP" altLang="en-US" sz="2800" dirty="0"/>
              <a:t>　製造間接費　</a:t>
            </a:r>
            <a:r>
              <a:rPr lang="en-US" altLang="ja-JP" sz="2800" dirty="0"/>
              <a:t>95</a:t>
            </a:r>
            <a:r>
              <a:rPr kumimoji="1" lang="en-US" altLang="ja-JP" sz="2800" dirty="0"/>
              <a:t>,000</a:t>
            </a:r>
          </a:p>
        </p:txBody>
      </p:sp>
    </p:spTree>
    <p:extLst>
      <p:ext uri="{BB962C8B-B14F-4D97-AF65-F5344CB8AC3E}">
        <p14:creationId xmlns:p14="http://schemas.microsoft.com/office/powerpoint/2010/main" val="35390328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78747" y="1853699"/>
            <a:ext cx="10634506" cy="1938992"/>
          </a:xfrm>
          <a:prstGeom prst="rect">
            <a:avLst/>
          </a:prstGeom>
          <a:noFill/>
        </p:spPr>
        <p:txBody>
          <a:bodyPr wrap="square" rtlCol="0">
            <a:spAutoFit/>
          </a:bodyPr>
          <a:lstStyle/>
          <a:p>
            <a:r>
              <a:rPr kumimoji="1" lang="ja-JP" altLang="en-US" sz="2400" dirty="0"/>
              <a:t>問</a:t>
            </a:r>
            <a:r>
              <a:rPr kumimoji="1" lang="en-US" altLang="ja-JP" sz="2400" dirty="0"/>
              <a:t>46.</a:t>
            </a:r>
            <a:r>
              <a:rPr kumimoji="1" lang="ja-JP" altLang="en-US" sz="2400" dirty="0"/>
              <a:t>当社では受注生産を行っており、製品原価の計算には実際個別原価</a:t>
            </a:r>
            <a:endParaRPr kumimoji="1" lang="en-US" altLang="ja-JP" sz="2400" dirty="0"/>
          </a:p>
          <a:p>
            <a:r>
              <a:rPr lang="ja-JP" altLang="en-US" sz="2400" dirty="0"/>
              <a:t>　　</a:t>
            </a:r>
            <a:r>
              <a:rPr kumimoji="1" lang="ja-JP" altLang="en-US" sz="2400" dirty="0"/>
              <a:t>計算を採用している。完成した製造指図書番号</a:t>
            </a:r>
            <a:r>
              <a:rPr kumimoji="1" lang="en-US" altLang="ja-JP" sz="2400" dirty="0"/>
              <a:t>111</a:t>
            </a:r>
            <a:r>
              <a:rPr kumimoji="1" lang="ja-JP" altLang="en-US" sz="2400" dirty="0"/>
              <a:t>の原価を計上する。</a:t>
            </a:r>
            <a:endParaRPr kumimoji="1" lang="en-US" altLang="ja-JP" sz="2400" dirty="0"/>
          </a:p>
          <a:p>
            <a:r>
              <a:rPr lang="ja-JP" altLang="en-US" sz="2400" dirty="0"/>
              <a:t>　　製造指図書番号</a:t>
            </a:r>
            <a:r>
              <a:rPr lang="en-US" altLang="ja-JP" sz="2400" dirty="0"/>
              <a:t>111</a:t>
            </a:r>
            <a:r>
              <a:rPr lang="ja-JP" altLang="en-US" sz="2400" dirty="0"/>
              <a:t>の当月の直接材料費は</a:t>
            </a:r>
            <a:r>
              <a:rPr lang="en-US" altLang="ja-JP" sz="2400" dirty="0"/>
              <a:t>2,000</a:t>
            </a:r>
            <a:r>
              <a:rPr lang="ja-JP" altLang="en-US" sz="2400" dirty="0"/>
              <a:t>円、直接労務費は</a:t>
            </a:r>
            <a:endParaRPr lang="en-US" altLang="ja-JP" sz="2400" dirty="0"/>
          </a:p>
          <a:p>
            <a:r>
              <a:rPr lang="ja-JP" altLang="en-US" sz="2400" dirty="0"/>
              <a:t>　　</a:t>
            </a:r>
            <a:r>
              <a:rPr lang="en-US" altLang="ja-JP" sz="2400" dirty="0"/>
              <a:t>22,000</a:t>
            </a:r>
            <a:r>
              <a:rPr lang="ja-JP" altLang="en-US" sz="2400" dirty="0"/>
              <a:t>円、製造間接費は</a:t>
            </a:r>
            <a:r>
              <a:rPr lang="en-US" altLang="ja-JP" sz="2400" dirty="0"/>
              <a:t>5,000</a:t>
            </a:r>
            <a:r>
              <a:rPr lang="ja-JP" altLang="en-US" sz="2400" dirty="0"/>
              <a:t>円であった。また、製造指図書番号</a:t>
            </a:r>
            <a:r>
              <a:rPr lang="en-US" altLang="ja-JP" sz="2400" dirty="0"/>
              <a:t>111</a:t>
            </a:r>
          </a:p>
          <a:p>
            <a:r>
              <a:rPr kumimoji="1" lang="ja-JP" altLang="en-US" sz="2400" dirty="0"/>
              <a:t>　　には、</a:t>
            </a:r>
            <a:r>
              <a:rPr kumimoji="1" lang="en-US" altLang="ja-JP" sz="2400" dirty="0"/>
              <a:t>3,000</a:t>
            </a:r>
            <a:r>
              <a:rPr kumimoji="1" lang="ja-JP" altLang="en-US" sz="2400" dirty="0"/>
              <a:t>円の月初仕掛品原価が計上されていた。</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33834" y="3792691"/>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15518" y="3792691"/>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3249804" y="4315911"/>
            <a:ext cx="7110047" cy="523220"/>
          </a:xfrm>
          <a:prstGeom prst="rect">
            <a:avLst/>
          </a:prstGeom>
          <a:noFill/>
        </p:spPr>
        <p:txBody>
          <a:bodyPr wrap="square" rtlCol="0">
            <a:spAutoFit/>
          </a:bodyPr>
          <a:lstStyle/>
          <a:p>
            <a:r>
              <a:rPr lang="ja-JP" altLang="en-US" sz="2800" dirty="0"/>
              <a:t>製品　</a:t>
            </a:r>
            <a:r>
              <a:rPr lang="en-US" altLang="ja-JP" sz="2800" dirty="0"/>
              <a:t>32,000</a:t>
            </a:r>
            <a:r>
              <a:rPr lang="ja-JP" altLang="en-US" sz="2800" dirty="0"/>
              <a:t>　</a:t>
            </a:r>
            <a:r>
              <a:rPr lang="en-US" altLang="ja-JP" sz="2800" dirty="0"/>
              <a:t>/</a:t>
            </a:r>
            <a:r>
              <a:rPr lang="ja-JP" altLang="en-US" sz="2800" dirty="0"/>
              <a:t>　仕掛品　</a:t>
            </a:r>
            <a:r>
              <a:rPr lang="en-US" altLang="ja-JP" sz="2800" dirty="0"/>
              <a:t>32</a:t>
            </a:r>
            <a:r>
              <a:rPr kumimoji="1" lang="en-US" altLang="ja-JP" sz="2800" dirty="0"/>
              <a:t>,000</a:t>
            </a:r>
          </a:p>
        </p:txBody>
      </p:sp>
    </p:spTree>
    <p:extLst>
      <p:ext uri="{BB962C8B-B14F-4D97-AF65-F5344CB8AC3E}">
        <p14:creationId xmlns:p14="http://schemas.microsoft.com/office/powerpoint/2010/main" val="26894242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78747" y="2142292"/>
            <a:ext cx="10634506" cy="1569660"/>
          </a:xfrm>
          <a:prstGeom prst="rect">
            <a:avLst/>
          </a:prstGeom>
          <a:noFill/>
        </p:spPr>
        <p:txBody>
          <a:bodyPr wrap="square" rtlCol="0">
            <a:spAutoFit/>
          </a:bodyPr>
          <a:lstStyle/>
          <a:p>
            <a:r>
              <a:rPr kumimoji="1" lang="ja-JP" altLang="en-US" sz="2400" dirty="0"/>
              <a:t>問</a:t>
            </a:r>
            <a:r>
              <a:rPr kumimoji="1" lang="en-US" altLang="ja-JP" sz="2400" dirty="0"/>
              <a:t>47.</a:t>
            </a:r>
            <a:r>
              <a:rPr kumimoji="1" lang="ja-JP" altLang="en-US" sz="2400" dirty="0"/>
              <a:t>ゲレゲレソフト社では、当月から業務システム構築の受注生産を</a:t>
            </a:r>
            <a:endParaRPr kumimoji="1" lang="en-US" altLang="ja-JP" sz="2400" dirty="0"/>
          </a:p>
          <a:p>
            <a:r>
              <a:rPr lang="ja-JP" altLang="en-US" sz="2400" dirty="0"/>
              <a:t>　　行っており、製品原価の計算には実際個別原価計算（プロジェクト別）</a:t>
            </a:r>
            <a:endParaRPr lang="en-US" altLang="ja-JP" sz="2400" dirty="0"/>
          </a:p>
          <a:p>
            <a:r>
              <a:rPr kumimoji="1" lang="ja-JP" altLang="en-US" sz="2400" dirty="0"/>
              <a:t>　　を採用している。前月に完成したプロジェクト</a:t>
            </a:r>
            <a:r>
              <a:rPr kumimoji="1" lang="en-US" altLang="ja-JP" sz="2400" dirty="0"/>
              <a:t>A</a:t>
            </a:r>
            <a:r>
              <a:rPr kumimoji="1" lang="ja-JP" altLang="en-US" sz="2400" dirty="0"/>
              <a:t>（製品原価</a:t>
            </a:r>
            <a:r>
              <a:rPr kumimoji="1" lang="en-US" altLang="ja-JP" sz="2400" dirty="0"/>
              <a:t>200,000</a:t>
            </a:r>
            <a:r>
              <a:rPr kumimoji="1" lang="ja-JP" altLang="en-US" sz="2400" dirty="0"/>
              <a:t>円）</a:t>
            </a:r>
            <a:endParaRPr kumimoji="1" lang="en-US" altLang="ja-JP" sz="2400" dirty="0"/>
          </a:p>
          <a:p>
            <a:r>
              <a:rPr lang="ja-JP" altLang="en-US" sz="2400" dirty="0"/>
              <a:t>　　を当月販売し、代金</a:t>
            </a:r>
            <a:r>
              <a:rPr lang="en-US" altLang="ja-JP" sz="2400" dirty="0"/>
              <a:t>400,000</a:t>
            </a:r>
            <a:r>
              <a:rPr lang="ja-JP" altLang="en-US" sz="2400" dirty="0"/>
              <a:t>円を現金で受け取った</a:t>
            </a:r>
            <a:r>
              <a:rPr kumimoji="1" lang="ja-JP" altLang="en-US" sz="2400" dirty="0"/>
              <a:t>。</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33834" y="3792691"/>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15518" y="3792691"/>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2405742" y="4315911"/>
            <a:ext cx="7110047" cy="954107"/>
          </a:xfrm>
          <a:prstGeom prst="rect">
            <a:avLst/>
          </a:prstGeom>
          <a:noFill/>
        </p:spPr>
        <p:txBody>
          <a:bodyPr wrap="square" rtlCol="0">
            <a:spAutoFit/>
          </a:bodyPr>
          <a:lstStyle/>
          <a:p>
            <a:r>
              <a:rPr lang="ja-JP" altLang="en-US" sz="2800" dirty="0"/>
              <a:t>現金　　　</a:t>
            </a:r>
            <a:r>
              <a:rPr lang="en-US" altLang="ja-JP" sz="2800" dirty="0"/>
              <a:t>400,000</a:t>
            </a:r>
            <a:r>
              <a:rPr lang="ja-JP" altLang="en-US" sz="2800" dirty="0"/>
              <a:t>　</a:t>
            </a:r>
            <a:r>
              <a:rPr lang="en-US" altLang="ja-JP" sz="2800" dirty="0"/>
              <a:t>/</a:t>
            </a:r>
            <a:r>
              <a:rPr lang="ja-JP" altLang="en-US" sz="2800" dirty="0"/>
              <a:t>　売上　</a:t>
            </a:r>
            <a:r>
              <a:rPr lang="en-US" altLang="ja-JP" sz="2800" dirty="0"/>
              <a:t>400</a:t>
            </a:r>
            <a:r>
              <a:rPr kumimoji="1" lang="en-US" altLang="ja-JP" sz="2800" dirty="0"/>
              <a:t>,000</a:t>
            </a:r>
          </a:p>
          <a:p>
            <a:r>
              <a:rPr kumimoji="1" lang="ja-JP" altLang="en-US" sz="2800" dirty="0"/>
              <a:t>売上原価　</a:t>
            </a:r>
            <a:r>
              <a:rPr kumimoji="1" lang="en-US" altLang="ja-JP" sz="2800" dirty="0"/>
              <a:t>200,000</a:t>
            </a:r>
            <a:r>
              <a:rPr kumimoji="1" lang="ja-JP" altLang="en-US" sz="2800" dirty="0"/>
              <a:t>　　  製品　</a:t>
            </a:r>
            <a:r>
              <a:rPr kumimoji="1" lang="en-US" altLang="ja-JP" sz="2800" dirty="0"/>
              <a:t>200,000</a:t>
            </a:r>
          </a:p>
        </p:txBody>
      </p:sp>
    </p:spTree>
    <p:extLst>
      <p:ext uri="{BB962C8B-B14F-4D97-AF65-F5344CB8AC3E}">
        <p14:creationId xmlns:p14="http://schemas.microsoft.com/office/powerpoint/2010/main" val="3068446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91921" y="2481144"/>
            <a:ext cx="10008158" cy="830997"/>
          </a:xfrm>
          <a:prstGeom prst="rect">
            <a:avLst/>
          </a:prstGeom>
          <a:noFill/>
        </p:spPr>
        <p:txBody>
          <a:bodyPr wrap="square" rtlCol="0">
            <a:spAutoFit/>
          </a:bodyPr>
          <a:lstStyle/>
          <a:p>
            <a:r>
              <a:rPr kumimoji="1" lang="ja-JP" altLang="en-US" sz="2400" dirty="0"/>
              <a:t>問</a:t>
            </a:r>
            <a:r>
              <a:rPr kumimoji="1" lang="en-US" altLang="ja-JP" sz="2400" dirty="0"/>
              <a:t>4.</a:t>
            </a:r>
            <a:r>
              <a:rPr kumimoji="1" lang="ja-JP" altLang="en-US" sz="2400" dirty="0"/>
              <a:t>当月の材料の消費価格差異を計上する。当月の材料の実際消費単価</a:t>
            </a:r>
            <a:endParaRPr kumimoji="1" lang="en-US" altLang="ja-JP" sz="2400" dirty="0"/>
          </a:p>
          <a:p>
            <a:r>
              <a:rPr lang="ja-JP" altLang="en-US" sz="2400" dirty="0"/>
              <a:t>　　は</a:t>
            </a:r>
            <a:r>
              <a:rPr lang="en-US" altLang="ja-JP" sz="2400" dirty="0"/>
              <a:t>200</a:t>
            </a:r>
            <a:r>
              <a:rPr lang="ja-JP" altLang="en-US" sz="2400" dirty="0"/>
              <a:t>円</a:t>
            </a:r>
            <a:r>
              <a:rPr lang="en-US" altLang="ja-JP" sz="2400" dirty="0"/>
              <a:t>/kg</a:t>
            </a:r>
            <a:r>
              <a:rPr lang="ja-JP" altLang="en-US" sz="2400" dirty="0"/>
              <a:t>、予定消費単価は</a:t>
            </a:r>
            <a:r>
              <a:rPr lang="en-US" altLang="ja-JP" sz="2400" dirty="0"/>
              <a:t>220</a:t>
            </a:r>
            <a:r>
              <a:rPr lang="ja-JP" altLang="en-US" sz="2400" dirty="0"/>
              <a:t>円</a:t>
            </a:r>
            <a:r>
              <a:rPr lang="en-US" altLang="ja-JP" sz="2400" dirty="0"/>
              <a:t>/kg</a:t>
            </a:r>
            <a:r>
              <a:rPr lang="ja-JP" altLang="en-US" sz="2400" dirty="0"/>
              <a:t>、実際消費量は</a:t>
            </a:r>
            <a:r>
              <a:rPr lang="en-US" altLang="ja-JP" sz="2400" dirty="0"/>
              <a:t>100kg</a:t>
            </a:r>
            <a:r>
              <a:rPr lang="ja-JP" altLang="en-US" sz="2400" dirty="0"/>
              <a:t>である。</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87427" y="3545860"/>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69111" y="3545860"/>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3490126" y="4069080"/>
            <a:ext cx="6538127" cy="523220"/>
          </a:xfrm>
          <a:prstGeom prst="rect">
            <a:avLst/>
          </a:prstGeom>
          <a:noFill/>
        </p:spPr>
        <p:txBody>
          <a:bodyPr wrap="square" rtlCol="0">
            <a:spAutoFit/>
          </a:bodyPr>
          <a:lstStyle/>
          <a:p>
            <a:r>
              <a:rPr lang="ja-JP" altLang="en-US" sz="2800" dirty="0"/>
              <a:t>材料　</a:t>
            </a:r>
            <a:r>
              <a:rPr lang="en-US" altLang="ja-JP" sz="2800" dirty="0"/>
              <a:t>2</a:t>
            </a:r>
            <a:r>
              <a:rPr kumimoji="1" lang="en-US" altLang="ja-JP" sz="2800" dirty="0"/>
              <a:t>,000</a:t>
            </a:r>
            <a:r>
              <a:rPr lang="ja-JP" altLang="en-US" sz="2800" dirty="0"/>
              <a:t>　</a:t>
            </a:r>
            <a:r>
              <a:rPr lang="en-US" altLang="ja-JP" sz="2800" dirty="0"/>
              <a:t>/</a:t>
            </a:r>
            <a:r>
              <a:rPr lang="ja-JP" altLang="en-US" sz="2800" dirty="0"/>
              <a:t>　消費価格差異　</a:t>
            </a:r>
            <a:r>
              <a:rPr lang="en-US" altLang="ja-JP" sz="2800" dirty="0"/>
              <a:t>2,000</a:t>
            </a:r>
            <a:endParaRPr kumimoji="1" lang="ja-JP" altLang="en-US" sz="2800" dirty="0"/>
          </a:p>
        </p:txBody>
      </p:sp>
    </p:spTree>
    <p:extLst>
      <p:ext uri="{BB962C8B-B14F-4D97-AF65-F5344CB8AC3E}">
        <p14:creationId xmlns:p14="http://schemas.microsoft.com/office/powerpoint/2010/main" val="4329250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78747" y="2142292"/>
            <a:ext cx="10634506" cy="1569660"/>
          </a:xfrm>
          <a:prstGeom prst="rect">
            <a:avLst/>
          </a:prstGeom>
          <a:noFill/>
        </p:spPr>
        <p:txBody>
          <a:bodyPr wrap="square" rtlCol="0">
            <a:spAutoFit/>
          </a:bodyPr>
          <a:lstStyle/>
          <a:p>
            <a:r>
              <a:rPr kumimoji="1" lang="ja-JP" altLang="en-US" sz="2400" dirty="0"/>
              <a:t>問</a:t>
            </a:r>
            <a:r>
              <a:rPr kumimoji="1" lang="en-US" altLang="ja-JP" sz="2400" dirty="0"/>
              <a:t>48.</a:t>
            </a:r>
            <a:r>
              <a:rPr kumimoji="1" lang="ja-JP" altLang="en-US" sz="2400" dirty="0"/>
              <a:t>ブリブリ開発社では、当月から業務システム構築の受注生産を</a:t>
            </a:r>
            <a:endParaRPr kumimoji="1" lang="en-US" altLang="ja-JP" sz="2400" dirty="0"/>
          </a:p>
          <a:p>
            <a:r>
              <a:rPr lang="ja-JP" altLang="en-US" sz="2400" dirty="0"/>
              <a:t>　　行っており、製品原価の計算には実際個別原価計算（プロジェクト別）</a:t>
            </a:r>
            <a:endParaRPr lang="en-US" altLang="ja-JP" sz="2400" dirty="0"/>
          </a:p>
          <a:p>
            <a:r>
              <a:rPr kumimoji="1" lang="ja-JP" altLang="en-US" sz="2400" dirty="0"/>
              <a:t>　　を採用している。当月末に、原価差異勘定の借方残高</a:t>
            </a:r>
            <a:r>
              <a:rPr kumimoji="1" lang="en-US" altLang="ja-JP" sz="2400" dirty="0"/>
              <a:t>30,000</a:t>
            </a:r>
            <a:r>
              <a:rPr kumimoji="1" lang="ja-JP" altLang="en-US" sz="2400" dirty="0"/>
              <a:t>円を売上</a:t>
            </a:r>
            <a:endParaRPr kumimoji="1" lang="en-US" altLang="ja-JP" sz="2400" dirty="0"/>
          </a:p>
          <a:p>
            <a:r>
              <a:rPr lang="ja-JP" altLang="en-US" sz="2400" dirty="0"/>
              <a:t>　　原価勘定に振り替えた</a:t>
            </a:r>
            <a:r>
              <a:rPr kumimoji="1" lang="ja-JP" altLang="en-US" sz="2400" dirty="0"/>
              <a:t>。</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33834" y="3792691"/>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15518" y="3792691"/>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2540976" y="4315911"/>
            <a:ext cx="7110047" cy="523220"/>
          </a:xfrm>
          <a:prstGeom prst="rect">
            <a:avLst/>
          </a:prstGeom>
          <a:noFill/>
        </p:spPr>
        <p:txBody>
          <a:bodyPr wrap="square" rtlCol="0">
            <a:spAutoFit/>
          </a:bodyPr>
          <a:lstStyle/>
          <a:p>
            <a:r>
              <a:rPr lang="ja-JP" altLang="en-US" sz="2800" dirty="0"/>
              <a:t>売上原価　</a:t>
            </a:r>
            <a:r>
              <a:rPr lang="en-US" altLang="ja-JP" sz="2800" dirty="0"/>
              <a:t>30,000</a:t>
            </a:r>
            <a:r>
              <a:rPr lang="ja-JP" altLang="en-US" sz="2800" dirty="0"/>
              <a:t>　</a:t>
            </a:r>
            <a:r>
              <a:rPr lang="en-US" altLang="ja-JP" sz="2800" dirty="0"/>
              <a:t>/</a:t>
            </a:r>
            <a:r>
              <a:rPr lang="ja-JP" altLang="en-US" sz="2800" dirty="0"/>
              <a:t>　原価差異　</a:t>
            </a:r>
            <a:r>
              <a:rPr lang="en-US" altLang="ja-JP" sz="2800" dirty="0"/>
              <a:t>30</a:t>
            </a:r>
            <a:r>
              <a:rPr kumimoji="1" lang="en-US" altLang="ja-JP" sz="2800" dirty="0"/>
              <a:t>,000</a:t>
            </a:r>
          </a:p>
        </p:txBody>
      </p:sp>
    </p:spTree>
    <p:extLst>
      <p:ext uri="{BB962C8B-B14F-4D97-AF65-F5344CB8AC3E}">
        <p14:creationId xmlns:p14="http://schemas.microsoft.com/office/powerpoint/2010/main" val="17127264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78747" y="2142292"/>
            <a:ext cx="10634506" cy="1569660"/>
          </a:xfrm>
          <a:prstGeom prst="rect">
            <a:avLst/>
          </a:prstGeom>
          <a:noFill/>
        </p:spPr>
        <p:txBody>
          <a:bodyPr wrap="square" rtlCol="0">
            <a:spAutoFit/>
          </a:bodyPr>
          <a:lstStyle/>
          <a:p>
            <a:r>
              <a:rPr kumimoji="1" lang="ja-JP" altLang="en-US" sz="2400" dirty="0"/>
              <a:t>問</a:t>
            </a:r>
            <a:r>
              <a:rPr kumimoji="1" lang="en-US" altLang="ja-JP" sz="2400" dirty="0"/>
              <a:t>49.</a:t>
            </a:r>
            <a:r>
              <a:rPr kumimoji="1" lang="ja-JP" altLang="en-US" sz="2400" dirty="0"/>
              <a:t>バローシステム社では、当月から業務システム構築の受注生産を</a:t>
            </a:r>
            <a:endParaRPr kumimoji="1" lang="en-US" altLang="ja-JP" sz="2400" dirty="0"/>
          </a:p>
          <a:p>
            <a:r>
              <a:rPr lang="ja-JP" altLang="en-US" sz="2400" dirty="0"/>
              <a:t>　　行っており、製品原価の計算には実際個別原価計算（プロジェクト別）</a:t>
            </a:r>
            <a:endParaRPr lang="en-US" altLang="ja-JP" sz="2400" dirty="0"/>
          </a:p>
          <a:p>
            <a:r>
              <a:rPr kumimoji="1" lang="ja-JP" altLang="en-US" sz="2400" dirty="0"/>
              <a:t>　　を採用している。当月末に、原価差異</a:t>
            </a:r>
            <a:r>
              <a:rPr kumimoji="1" lang="en-US" altLang="ja-JP" sz="2400" dirty="0"/>
              <a:t>30,000</a:t>
            </a:r>
            <a:r>
              <a:rPr kumimoji="1" lang="ja-JP" altLang="en-US" sz="2400" dirty="0"/>
              <a:t>円（有利差異）を売上</a:t>
            </a:r>
            <a:endParaRPr kumimoji="1" lang="en-US" altLang="ja-JP" sz="2400" dirty="0"/>
          </a:p>
          <a:p>
            <a:r>
              <a:rPr lang="ja-JP" altLang="en-US" sz="2400" dirty="0"/>
              <a:t>　　原価勘定に振り替えた</a:t>
            </a:r>
            <a:r>
              <a:rPr kumimoji="1" lang="ja-JP" altLang="en-US" sz="2400" dirty="0"/>
              <a:t>。</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33834" y="3792691"/>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15518" y="3792691"/>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2540976" y="4315911"/>
            <a:ext cx="7110047" cy="523220"/>
          </a:xfrm>
          <a:prstGeom prst="rect">
            <a:avLst/>
          </a:prstGeom>
          <a:noFill/>
        </p:spPr>
        <p:txBody>
          <a:bodyPr wrap="square" rtlCol="0">
            <a:spAutoFit/>
          </a:bodyPr>
          <a:lstStyle/>
          <a:p>
            <a:r>
              <a:rPr lang="ja-JP" altLang="en-US" sz="2800" dirty="0"/>
              <a:t>原価差異　</a:t>
            </a:r>
            <a:r>
              <a:rPr lang="en-US" altLang="ja-JP" sz="2800" dirty="0"/>
              <a:t>30,000</a:t>
            </a:r>
            <a:r>
              <a:rPr lang="ja-JP" altLang="en-US" sz="2800" dirty="0"/>
              <a:t>　</a:t>
            </a:r>
            <a:r>
              <a:rPr lang="en-US" altLang="ja-JP" sz="2800" dirty="0"/>
              <a:t>/</a:t>
            </a:r>
            <a:r>
              <a:rPr lang="ja-JP" altLang="en-US" sz="2800" dirty="0"/>
              <a:t>　売上原価　</a:t>
            </a:r>
            <a:r>
              <a:rPr lang="en-US" altLang="ja-JP" sz="2800" dirty="0"/>
              <a:t>30</a:t>
            </a:r>
            <a:r>
              <a:rPr kumimoji="1" lang="en-US" altLang="ja-JP" sz="2800" dirty="0"/>
              <a:t>,000</a:t>
            </a:r>
          </a:p>
        </p:txBody>
      </p:sp>
    </p:spTree>
    <p:extLst>
      <p:ext uri="{BB962C8B-B14F-4D97-AF65-F5344CB8AC3E}">
        <p14:creationId xmlns:p14="http://schemas.microsoft.com/office/powerpoint/2010/main" val="18853194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527537" y="1853699"/>
            <a:ext cx="10877341" cy="1938992"/>
          </a:xfrm>
          <a:prstGeom prst="rect">
            <a:avLst/>
          </a:prstGeom>
          <a:noFill/>
        </p:spPr>
        <p:txBody>
          <a:bodyPr wrap="square" rtlCol="0">
            <a:spAutoFit/>
          </a:bodyPr>
          <a:lstStyle/>
          <a:p>
            <a:r>
              <a:rPr kumimoji="1" lang="ja-JP" altLang="en-US" sz="2400" dirty="0"/>
              <a:t>問</a:t>
            </a:r>
            <a:r>
              <a:rPr lang="en-US" altLang="ja-JP" sz="2400" dirty="0"/>
              <a:t>50</a:t>
            </a:r>
            <a:r>
              <a:rPr kumimoji="1" lang="en-US" altLang="ja-JP" sz="2400" dirty="0"/>
              <a:t>.</a:t>
            </a:r>
            <a:r>
              <a:rPr kumimoji="1" lang="ja-JP" altLang="en-US" sz="2400" dirty="0"/>
              <a:t>ブラック開発社では、当月から業務システム構築の受注生産を</a:t>
            </a:r>
            <a:endParaRPr kumimoji="1" lang="en-US" altLang="ja-JP" sz="2400" dirty="0"/>
          </a:p>
          <a:p>
            <a:r>
              <a:rPr lang="ja-JP" altLang="en-US" sz="2400" dirty="0"/>
              <a:t>　　行っており、製品原価の計算には実際個別原価計算（プロジェクト別）</a:t>
            </a:r>
            <a:endParaRPr lang="en-US" altLang="ja-JP" sz="2400" dirty="0"/>
          </a:p>
          <a:p>
            <a:r>
              <a:rPr kumimoji="1" lang="ja-JP" altLang="en-US" sz="2400" dirty="0"/>
              <a:t>　　を採用している。当月末に、消費価格差異</a:t>
            </a:r>
            <a:r>
              <a:rPr kumimoji="1" lang="en-US" altLang="ja-JP" sz="2400" dirty="0"/>
              <a:t>2,000</a:t>
            </a:r>
            <a:r>
              <a:rPr kumimoji="1" lang="ja-JP" altLang="en-US" sz="2400" dirty="0"/>
              <a:t>円（借方差異）、</a:t>
            </a:r>
            <a:endParaRPr kumimoji="1" lang="en-US" altLang="ja-JP" sz="2400" dirty="0"/>
          </a:p>
          <a:p>
            <a:r>
              <a:rPr lang="ja-JP" altLang="en-US" sz="2400" dirty="0"/>
              <a:t>　　</a:t>
            </a:r>
            <a:r>
              <a:rPr kumimoji="1" lang="ja-JP" altLang="en-US" sz="2400" dirty="0"/>
              <a:t>賃率差異</a:t>
            </a:r>
            <a:r>
              <a:rPr kumimoji="1" lang="en-US" altLang="ja-JP" sz="2400" dirty="0"/>
              <a:t>1,000</a:t>
            </a:r>
            <a:r>
              <a:rPr kumimoji="1" lang="ja-JP" altLang="en-US" sz="2400" dirty="0"/>
              <a:t>円（貸方差異）、製造間接費配賦差異</a:t>
            </a:r>
            <a:r>
              <a:rPr kumimoji="1" lang="en-US" altLang="ja-JP" sz="2400" dirty="0"/>
              <a:t>1,000</a:t>
            </a:r>
            <a:r>
              <a:rPr kumimoji="1" lang="ja-JP" altLang="en-US" sz="2400" dirty="0"/>
              <a:t>円（借方差異）</a:t>
            </a:r>
            <a:endParaRPr kumimoji="1" lang="en-US" altLang="ja-JP" sz="2400" dirty="0"/>
          </a:p>
          <a:p>
            <a:r>
              <a:rPr lang="ja-JP" altLang="en-US" sz="2400" dirty="0"/>
              <a:t>　　を売上原価に振り替えた</a:t>
            </a:r>
            <a:r>
              <a:rPr kumimoji="1" lang="ja-JP" altLang="en-US" sz="2400" dirty="0"/>
              <a:t>。</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3921368" y="3792691"/>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003052" y="3792691"/>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2266530" y="4315911"/>
            <a:ext cx="8532308" cy="954107"/>
          </a:xfrm>
          <a:prstGeom prst="rect">
            <a:avLst/>
          </a:prstGeom>
          <a:noFill/>
        </p:spPr>
        <p:txBody>
          <a:bodyPr wrap="square" rtlCol="0">
            <a:spAutoFit/>
          </a:bodyPr>
          <a:lstStyle/>
          <a:p>
            <a:r>
              <a:rPr lang="ja-JP" altLang="en-US" sz="2800" dirty="0"/>
              <a:t>賃率差異　</a:t>
            </a:r>
            <a:r>
              <a:rPr lang="en-US" altLang="ja-JP" sz="2800" dirty="0"/>
              <a:t>1,000</a:t>
            </a:r>
            <a:r>
              <a:rPr lang="ja-JP" altLang="en-US" sz="2800" dirty="0"/>
              <a:t>　</a:t>
            </a:r>
            <a:r>
              <a:rPr lang="en-US" altLang="ja-JP" sz="2800" dirty="0"/>
              <a:t>/</a:t>
            </a:r>
            <a:r>
              <a:rPr lang="ja-JP" altLang="en-US" sz="2800" dirty="0"/>
              <a:t>　消費価格差異　　　　</a:t>
            </a:r>
            <a:r>
              <a:rPr lang="en-US" altLang="ja-JP" sz="2800" dirty="0"/>
              <a:t>2</a:t>
            </a:r>
            <a:r>
              <a:rPr kumimoji="1" lang="en-US" altLang="ja-JP" sz="2800" dirty="0"/>
              <a:t>,000</a:t>
            </a:r>
          </a:p>
          <a:p>
            <a:r>
              <a:rPr lang="ja-JP" altLang="en-US" sz="2800" dirty="0"/>
              <a:t>売上原価　</a:t>
            </a:r>
            <a:r>
              <a:rPr lang="en-US" altLang="ja-JP" sz="2800" dirty="0"/>
              <a:t>2,000  </a:t>
            </a:r>
            <a:r>
              <a:rPr lang="ja-JP" altLang="en-US" sz="2800" dirty="0"/>
              <a:t>　　製造間接費配賦差異　</a:t>
            </a:r>
            <a:r>
              <a:rPr lang="en-US" altLang="ja-JP" sz="2800" dirty="0"/>
              <a:t>1,000</a:t>
            </a:r>
            <a:endParaRPr kumimoji="1" lang="en-US" altLang="ja-JP" sz="2800" dirty="0"/>
          </a:p>
        </p:txBody>
      </p:sp>
    </p:spTree>
    <p:extLst>
      <p:ext uri="{BB962C8B-B14F-4D97-AF65-F5344CB8AC3E}">
        <p14:creationId xmlns:p14="http://schemas.microsoft.com/office/powerpoint/2010/main" val="3328521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78746" y="1387927"/>
            <a:ext cx="10634506" cy="2677656"/>
          </a:xfrm>
          <a:prstGeom prst="rect">
            <a:avLst/>
          </a:prstGeom>
          <a:noFill/>
        </p:spPr>
        <p:txBody>
          <a:bodyPr wrap="square" rtlCol="0">
            <a:spAutoFit/>
          </a:bodyPr>
          <a:lstStyle/>
          <a:p>
            <a:r>
              <a:rPr kumimoji="1" lang="ja-JP" altLang="en-US" sz="2400" dirty="0"/>
              <a:t>問</a:t>
            </a:r>
            <a:r>
              <a:rPr lang="en-US" altLang="ja-JP" sz="2400" dirty="0"/>
              <a:t>51</a:t>
            </a:r>
            <a:r>
              <a:rPr kumimoji="1" lang="en-US" altLang="ja-JP" sz="2400" dirty="0"/>
              <a:t>.</a:t>
            </a:r>
            <a:r>
              <a:rPr lang="ja-JP" altLang="en-US" sz="2400" dirty="0"/>
              <a:t>プリプリ工業社は工場会計を独立させている。材料と製品の倉庫は</a:t>
            </a:r>
            <a:endParaRPr lang="en-US" altLang="ja-JP" sz="2400" dirty="0"/>
          </a:p>
          <a:p>
            <a:r>
              <a:rPr kumimoji="1" lang="ja-JP" altLang="en-US" sz="2400" dirty="0"/>
              <a:t>　　工場に置き、材料の仕入れ、給与の支払いは本社が行っている。当月の</a:t>
            </a:r>
            <a:endParaRPr kumimoji="1" lang="en-US" altLang="ja-JP" sz="2400" dirty="0"/>
          </a:p>
          <a:p>
            <a:r>
              <a:rPr lang="ja-JP" altLang="en-US" sz="2400" dirty="0"/>
              <a:t>　　次の取引について、工場の仕訳を行いなさい。</a:t>
            </a:r>
            <a:endParaRPr lang="en-US" altLang="ja-JP" sz="2400" dirty="0"/>
          </a:p>
          <a:p>
            <a:endParaRPr kumimoji="1" lang="en-US" altLang="ja-JP" sz="2400" dirty="0"/>
          </a:p>
          <a:p>
            <a:r>
              <a:rPr lang="ja-JP" altLang="en-US" sz="2400" dirty="0"/>
              <a:t>　　掛けで購入した部品</a:t>
            </a:r>
            <a:r>
              <a:rPr lang="en-US" altLang="ja-JP" sz="2400" dirty="0"/>
              <a:t>200</a:t>
            </a:r>
            <a:r>
              <a:rPr lang="ja-JP" altLang="en-US" sz="2400" dirty="0"/>
              <a:t>個（購入価額</a:t>
            </a:r>
            <a:r>
              <a:rPr lang="en-US" altLang="ja-JP" sz="2400" dirty="0"/>
              <a:t>150</a:t>
            </a:r>
            <a:r>
              <a:rPr lang="ja-JP" altLang="en-US" sz="2400" dirty="0"/>
              <a:t>円</a:t>
            </a:r>
            <a:r>
              <a:rPr lang="en-US" altLang="ja-JP" sz="2400" dirty="0"/>
              <a:t>/</a:t>
            </a:r>
            <a:r>
              <a:rPr lang="ja-JP" altLang="en-US" sz="2400" dirty="0"/>
              <a:t>個）を倉庫に搬入した</a:t>
            </a:r>
            <a:r>
              <a:rPr kumimoji="1" lang="ja-JP" altLang="en-US" sz="2400" dirty="0"/>
              <a:t>。</a:t>
            </a:r>
            <a:endParaRPr kumimoji="1" lang="en-US" altLang="ja-JP" sz="2400" dirty="0"/>
          </a:p>
          <a:p>
            <a:r>
              <a:rPr lang="ja-JP" altLang="en-US" sz="2400" dirty="0"/>
              <a:t>　　なお、購入に際し、本社は</a:t>
            </a:r>
            <a:r>
              <a:rPr lang="en-US" altLang="ja-JP" sz="2400" dirty="0"/>
              <a:t>2,000</a:t>
            </a:r>
            <a:r>
              <a:rPr lang="ja-JP" altLang="en-US" sz="2400" dirty="0"/>
              <a:t>円の引き取り運賃を現金で支払って</a:t>
            </a:r>
            <a:endParaRPr lang="en-US" altLang="ja-JP" sz="2400" dirty="0"/>
          </a:p>
          <a:p>
            <a:r>
              <a:rPr lang="ja-JP" altLang="en-US" sz="2400" dirty="0"/>
              <a:t>　　いた。</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33833" y="3863030"/>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15517" y="3863030"/>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3234312" y="4386250"/>
            <a:ext cx="7110047" cy="523220"/>
          </a:xfrm>
          <a:prstGeom prst="rect">
            <a:avLst/>
          </a:prstGeom>
          <a:noFill/>
        </p:spPr>
        <p:txBody>
          <a:bodyPr wrap="square" rtlCol="0">
            <a:spAutoFit/>
          </a:bodyPr>
          <a:lstStyle/>
          <a:p>
            <a:r>
              <a:rPr lang="ja-JP" altLang="en-US" sz="2800" dirty="0"/>
              <a:t>材料　</a:t>
            </a:r>
            <a:r>
              <a:rPr lang="en-US" altLang="ja-JP" sz="2800" dirty="0"/>
              <a:t>32,000</a:t>
            </a:r>
            <a:r>
              <a:rPr lang="ja-JP" altLang="en-US" sz="2800" dirty="0"/>
              <a:t>　</a:t>
            </a:r>
            <a:r>
              <a:rPr lang="en-US" altLang="ja-JP" sz="2800" dirty="0"/>
              <a:t>/</a:t>
            </a:r>
            <a:r>
              <a:rPr lang="ja-JP" altLang="en-US" sz="2800" dirty="0"/>
              <a:t>　本社　</a:t>
            </a:r>
            <a:r>
              <a:rPr lang="en-US" altLang="ja-JP" sz="2800" dirty="0"/>
              <a:t>32</a:t>
            </a:r>
            <a:r>
              <a:rPr kumimoji="1" lang="en-US" altLang="ja-JP" sz="2800" dirty="0"/>
              <a:t>,000</a:t>
            </a:r>
          </a:p>
        </p:txBody>
      </p:sp>
    </p:spTree>
    <p:extLst>
      <p:ext uri="{BB962C8B-B14F-4D97-AF65-F5344CB8AC3E}">
        <p14:creationId xmlns:p14="http://schemas.microsoft.com/office/powerpoint/2010/main" val="6062297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58650" y="1390384"/>
            <a:ext cx="10634506" cy="3046988"/>
          </a:xfrm>
          <a:prstGeom prst="rect">
            <a:avLst/>
          </a:prstGeom>
          <a:noFill/>
        </p:spPr>
        <p:txBody>
          <a:bodyPr wrap="square" rtlCol="0">
            <a:spAutoFit/>
          </a:bodyPr>
          <a:lstStyle/>
          <a:p>
            <a:r>
              <a:rPr kumimoji="1" lang="ja-JP" altLang="en-US" sz="2400" dirty="0"/>
              <a:t>問</a:t>
            </a:r>
            <a:r>
              <a:rPr lang="en-US" altLang="ja-JP" sz="2400" dirty="0"/>
              <a:t>52</a:t>
            </a:r>
            <a:r>
              <a:rPr kumimoji="1" lang="en-US" altLang="ja-JP" sz="2400" dirty="0"/>
              <a:t>.</a:t>
            </a:r>
            <a:r>
              <a:rPr kumimoji="1" lang="ja-JP" altLang="en-US" sz="2400" dirty="0"/>
              <a:t>ホワイト化学</a:t>
            </a:r>
            <a:r>
              <a:rPr lang="ja-JP" altLang="en-US" sz="2400" dirty="0"/>
              <a:t>社は、遠隔地に工場を持つことから工場会計を独立させ</a:t>
            </a:r>
            <a:endParaRPr lang="en-US" altLang="ja-JP" sz="2400" dirty="0"/>
          </a:p>
          <a:p>
            <a:r>
              <a:rPr lang="ja-JP" altLang="en-US" sz="2400" dirty="0"/>
              <a:t>　　ている。材料と製品の倉庫は工場に置き、材料の購入の支払いと給与の</a:t>
            </a:r>
            <a:endParaRPr lang="en-US" altLang="ja-JP" sz="2400" dirty="0"/>
          </a:p>
          <a:p>
            <a:r>
              <a:rPr lang="ja-JP" altLang="en-US" sz="2400" dirty="0"/>
              <a:t>　　支払は</a:t>
            </a:r>
            <a:r>
              <a:rPr kumimoji="1" lang="ja-JP" altLang="en-US" sz="2400" dirty="0"/>
              <a:t>本社が行っている。当月の</a:t>
            </a:r>
            <a:r>
              <a:rPr lang="ja-JP" altLang="en-US" sz="2400" dirty="0"/>
              <a:t>次の取引について、工場の仕訳を行い</a:t>
            </a:r>
            <a:endParaRPr lang="en-US" altLang="ja-JP" sz="2400" dirty="0"/>
          </a:p>
          <a:p>
            <a:r>
              <a:rPr lang="ja-JP" altLang="en-US" sz="2400" dirty="0"/>
              <a:t>　　なさい。</a:t>
            </a:r>
            <a:endParaRPr lang="en-US" altLang="ja-JP" sz="2400" dirty="0"/>
          </a:p>
          <a:p>
            <a:endParaRPr kumimoji="1" lang="en-US" altLang="ja-JP" sz="2400" dirty="0"/>
          </a:p>
          <a:p>
            <a:r>
              <a:rPr lang="ja-JP" altLang="en-US" sz="2400" dirty="0"/>
              <a:t>　　製品用の素材</a:t>
            </a:r>
            <a:r>
              <a:rPr lang="en-US" altLang="ja-JP" sz="2400" dirty="0"/>
              <a:t>400kg</a:t>
            </a:r>
            <a:r>
              <a:rPr lang="ja-JP" altLang="en-US" sz="2400" dirty="0"/>
              <a:t>（購入価額</a:t>
            </a:r>
            <a:r>
              <a:rPr lang="en-US" altLang="ja-JP" sz="2400" dirty="0"/>
              <a:t>600</a:t>
            </a:r>
            <a:r>
              <a:rPr lang="ja-JP" altLang="en-US" sz="2400" dirty="0"/>
              <a:t>円</a:t>
            </a:r>
            <a:r>
              <a:rPr lang="en-US" altLang="ja-JP" sz="2400" dirty="0"/>
              <a:t>/kg</a:t>
            </a:r>
            <a:r>
              <a:rPr lang="ja-JP" altLang="en-US" sz="2400" dirty="0"/>
              <a:t>）および補修用材料</a:t>
            </a:r>
            <a:r>
              <a:rPr lang="en-US" altLang="ja-JP" sz="2400" dirty="0"/>
              <a:t>3,000</a:t>
            </a:r>
            <a:r>
              <a:rPr lang="ja-JP" altLang="en-US" sz="2400" dirty="0"/>
              <a:t>円を</a:t>
            </a:r>
            <a:endParaRPr lang="en-US" altLang="ja-JP" sz="2400" dirty="0"/>
          </a:p>
          <a:p>
            <a:r>
              <a:rPr kumimoji="1" lang="ja-JP" altLang="en-US" sz="2400" dirty="0"/>
              <a:t>　　倉庫に搬入した。</a:t>
            </a:r>
            <a:r>
              <a:rPr lang="ja-JP" altLang="en-US" sz="2400" dirty="0"/>
              <a:t>なお、購入に際し、本社は</a:t>
            </a:r>
            <a:r>
              <a:rPr lang="en-US" altLang="ja-JP" sz="2400" dirty="0"/>
              <a:t>1,000</a:t>
            </a:r>
            <a:r>
              <a:rPr lang="ja-JP" altLang="en-US" sz="2400" dirty="0"/>
              <a:t>円の買入手数料を</a:t>
            </a:r>
            <a:endParaRPr lang="en-US" altLang="ja-JP" sz="2400" dirty="0"/>
          </a:p>
          <a:p>
            <a:r>
              <a:rPr kumimoji="1" lang="ja-JP" altLang="en-US" sz="2400" dirty="0"/>
              <a:t>　　支払っている。</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13736" y="4305158"/>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495420" y="4305158"/>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3023296" y="4828378"/>
            <a:ext cx="7110047" cy="523220"/>
          </a:xfrm>
          <a:prstGeom prst="rect">
            <a:avLst/>
          </a:prstGeom>
          <a:noFill/>
        </p:spPr>
        <p:txBody>
          <a:bodyPr wrap="square" rtlCol="0">
            <a:spAutoFit/>
          </a:bodyPr>
          <a:lstStyle/>
          <a:p>
            <a:r>
              <a:rPr lang="ja-JP" altLang="en-US" sz="2800" dirty="0"/>
              <a:t>材料　</a:t>
            </a:r>
            <a:r>
              <a:rPr lang="en-US" altLang="ja-JP" sz="2800" dirty="0"/>
              <a:t>244,000</a:t>
            </a:r>
            <a:r>
              <a:rPr lang="ja-JP" altLang="en-US" sz="2800" dirty="0"/>
              <a:t>　</a:t>
            </a:r>
            <a:r>
              <a:rPr lang="en-US" altLang="ja-JP" sz="2800" dirty="0"/>
              <a:t>/</a:t>
            </a:r>
            <a:r>
              <a:rPr lang="ja-JP" altLang="en-US" sz="2800" dirty="0"/>
              <a:t>　本社　</a:t>
            </a:r>
            <a:r>
              <a:rPr lang="en-US" altLang="ja-JP" sz="2800" dirty="0"/>
              <a:t>244</a:t>
            </a:r>
            <a:r>
              <a:rPr kumimoji="1" lang="en-US" altLang="ja-JP" sz="2800" dirty="0"/>
              <a:t>,000</a:t>
            </a:r>
          </a:p>
        </p:txBody>
      </p:sp>
    </p:spTree>
    <p:extLst>
      <p:ext uri="{BB962C8B-B14F-4D97-AF65-F5344CB8AC3E}">
        <p14:creationId xmlns:p14="http://schemas.microsoft.com/office/powerpoint/2010/main" val="23253288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08409" y="1842946"/>
            <a:ext cx="10634506" cy="1938992"/>
          </a:xfrm>
          <a:prstGeom prst="rect">
            <a:avLst/>
          </a:prstGeom>
          <a:noFill/>
        </p:spPr>
        <p:txBody>
          <a:bodyPr wrap="square" rtlCol="0">
            <a:spAutoFit/>
          </a:bodyPr>
          <a:lstStyle/>
          <a:p>
            <a:r>
              <a:rPr kumimoji="1" lang="ja-JP" altLang="en-US" sz="2400" dirty="0"/>
              <a:t>問</a:t>
            </a:r>
            <a:r>
              <a:rPr lang="en-US" altLang="ja-JP" sz="2400" dirty="0"/>
              <a:t>54</a:t>
            </a:r>
            <a:r>
              <a:rPr kumimoji="1" lang="en-US" altLang="ja-JP" sz="2400" dirty="0"/>
              <a:t>.</a:t>
            </a:r>
            <a:r>
              <a:rPr kumimoji="1" lang="ja-JP" altLang="en-US" sz="2400" dirty="0"/>
              <a:t>当社は、本社会計から工場会計を独立させている。材料と製品の倉庫</a:t>
            </a:r>
            <a:endParaRPr lang="en-US" altLang="ja-JP" sz="2400" dirty="0"/>
          </a:p>
          <a:p>
            <a:r>
              <a:rPr lang="ja-JP" altLang="en-US" sz="2400" dirty="0"/>
              <a:t>　　は工場に置き、材料購入を含めて支払い関係は本社が行っている。</a:t>
            </a:r>
            <a:endParaRPr lang="en-US" altLang="ja-JP" sz="2400" dirty="0"/>
          </a:p>
          <a:p>
            <a:r>
              <a:rPr lang="ja-JP" altLang="en-US" sz="2400" dirty="0"/>
              <a:t>　　</a:t>
            </a:r>
            <a:r>
              <a:rPr kumimoji="1" lang="ja-JP" altLang="en-US" sz="2400" dirty="0"/>
              <a:t>当月の</a:t>
            </a:r>
            <a:r>
              <a:rPr lang="ja-JP" altLang="en-US" sz="2400" dirty="0"/>
              <a:t>次の取引について、本社の仕訳を行いなさい。</a:t>
            </a:r>
            <a:endParaRPr lang="en-US" altLang="ja-JP" sz="2400" dirty="0"/>
          </a:p>
          <a:p>
            <a:endParaRPr kumimoji="1" lang="en-US" altLang="ja-JP" sz="2400" dirty="0"/>
          </a:p>
          <a:p>
            <a:r>
              <a:rPr lang="ja-JP" altLang="en-US" sz="2400" dirty="0"/>
              <a:t>　　材料</a:t>
            </a:r>
            <a:r>
              <a:rPr lang="en-US" altLang="ja-JP" sz="2400" dirty="0"/>
              <a:t>60,000</a:t>
            </a:r>
            <a:r>
              <a:rPr lang="ja-JP" altLang="en-US" sz="2400" dirty="0"/>
              <a:t>円を掛けで購入し、工場の倉庫に搬入された。</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13736" y="3873079"/>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495420" y="3873079"/>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3163978" y="4396299"/>
            <a:ext cx="7110047" cy="523220"/>
          </a:xfrm>
          <a:prstGeom prst="rect">
            <a:avLst/>
          </a:prstGeom>
          <a:noFill/>
        </p:spPr>
        <p:txBody>
          <a:bodyPr wrap="square" rtlCol="0">
            <a:spAutoFit/>
          </a:bodyPr>
          <a:lstStyle/>
          <a:p>
            <a:r>
              <a:rPr lang="ja-JP" altLang="en-US" sz="2800" dirty="0"/>
              <a:t>工場　</a:t>
            </a:r>
            <a:r>
              <a:rPr lang="en-US" altLang="ja-JP" sz="2800" dirty="0"/>
              <a:t>60,000</a:t>
            </a:r>
            <a:r>
              <a:rPr lang="ja-JP" altLang="en-US" sz="2800" dirty="0"/>
              <a:t>　</a:t>
            </a:r>
            <a:r>
              <a:rPr lang="en-US" altLang="ja-JP" sz="2800" dirty="0"/>
              <a:t>/</a:t>
            </a:r>
            <a:r>
              <a:rPr lang="ja-JP" altLang="en-US" sz="2800" dirty="0"/>
              <a:t>　買掛金　</a:t>
            </a:r>
            <a:r>
              <a:rPr lang="en-US" altLang="ja-JP" sz="2800" dirty="0"/>
              <a:t>60</a:t>
            </a:r>
            <a:r>
              <a:rPr kumimoji="1" lang="en-US" altLang="ja-JP" sz="2800" dirty="0"/>
              <a:t>,000</a:t>
            </a:r>
          </a:p>
        </p:txBody>
      </p:sp>
    </p:spTree>
    <p:extLst>
      <p:ext uri="{BB962C8B-B14F-4D97-AF65-F5344CB8AC3E}">
        <p14:creationId xmlns:p14="http://schemas.microsoft.com/office/powerpoint/2010/main" val="32229261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88312" y="946673"/>
            <a:ext cx="10634506" cy="3046988"/>
          </a:xfrm>
          <a:prstGeom prst="rect">
            <a:avLst/>
          </a:prstGeom>
          <a:noFill/>
        </p:spPr>
        <p:txBody>
          <a:bodyPr wrap="square" rtlCol="0">
            <a:spAutoFit/>
          </a:bodyPr>
          <a:lstStyle/>
          <a:p>
            <a:r>
              <a:rPr kumimoji="1" lang="ja-JP" altLang="en-US" sz="2400" dirty="0"/>
              <a:t>問</a:t>
            </a:r>
            <a:r>
              <a:rPr lang="en-US" altLang="ja-JP" sz="2400" dirty="0"/>
              <a:t>55</a:t>
            </a:r>
            <a:r>
              <a:rPr kumimoji="1" lang="en-US" altLang="ja-JP" sz="2400" dirty="0"/>
              <a:t>.</a:t>
            </a:r>
            <a:r>
              <a:rPr lang="ja-JP" altLang="en-US" sz="2400" dirty="0"/>
              <a:t>ブルー薬品社は、遠隔地に工場を持つことから工場会計を独立させ</a:t>
            </a:r>
            <a:endParaRPr lang="en-US" altLang="ja-JP" sz="2400" dirty="0"/>
          </a:p>
          <a:p>
            <a:r>
              <a:rPr lang="ja-JP" altLang="en-US" sz="2400" dirty="0"/>
              <a:t>　　ている。材料と製品の倉庫は工場に置き、材料の購入の支払いと給与の</a:t>
            </a:r>
            <a:endParaRPr lang="en-US" altLang="ja-JP" sz="2400" dirty="0"/>
          </a:p>
          <a:p>
            <a:r>
              <a:rPr lang="ja-JP" altLang="en-US" sz="2400" dirty="0"/>
              <a:t>　　支払は</a:t>
            </a:r>
            <a:r>
              <a:rPr kumimoji="1" lang="ja-JP" altLang="en-US" sz="2400" dirty="0"/>
              <a:t>本社が行っている。当月の</a:t>
            </a:r>
            <a:r>
              <a:rPr lang="ja-JP" altLang="en-US" sz="2400" dirty="0"/>
              <a:t>次の取引について、工場の仕訳を行い</a:t>
            </a:r>
            <a:endParaRPr lang="en-US" altLang="ja-JP" sz="2400" dirty="0"/>
          </a:p>
          <a:p>
            <a:r>
              <a:rPr lang="ja-JP" altLang="en-US" sz="2400" dirty="0"/>
              <a:t>　　なさい。</a:t>
            </a:r>
            <a:endParaRPr lang="en-US" altLang="ja-JP" sz="2400" dirty="0"/>
          </a:p>
          <a:p>
            <a:endParaRPr kumimoji="1" lang="en-US" altLang="ja-JP" sz="2400" dirty="0"/>
          </a:p>
          <a:p>
            <a:r>
              <a:rPr lang="ja-JP" altLang="en-US" sz="2400" dirty="0"/>
              <a:t>　　工場での賃金の消費額を計上した。直接工の作業時間の記録によれば、</a:t>
            </a:r>
            <a:endParaRPr lang="en-US" altLang="ja-JP" sz="2400" dirty="0"/>
          </a:p>
          <a:p>
            <a:r>
              <a:rPr kumimoji="1" lang="ja-JP" altLang="en-US" sz="2400" dirty="0"/>
              <a:t>　　直接作業時間</a:t>
            </a:r>
            <a:r>
              <a:rPr kumimoji="1" lang="en-US" altLang="ja-JP" sz="2400" dirty="0"/>
              <a:t>250</a:t>
            </a:r>
            <a:r>
              <a:rPr kumimoji="1" lang="ja-JP" altLang="en-US" sz="2400" dirty="0"/>
              <a:t>時間、間接作業時間</a:t>
            </a:r>
            <a:r>
              <a:rPr kumimoji="1" lang="en-US" altLang="ja-JP" sz="2400" dirty="0"/>
              <a:t>5</a:t>
            </a:r>
            <a:r>
              <a:rPr kumimoji="1" lang="ja-JP" altLang="en-US" sz="2400" dirty="0"/>
              <a:t>時間であった。当工場で適用する</a:t>
            </a:r>
            <a:endParaRPr lang="en-US" altLang="ja-JP" sz="2400" dirty="0"/>
          </a:p>
          <a:p>
            <a:r>
              <a:rPr kumimoji="1" lang="ja-JP" altLang="en-US" sz="2400" dirty="0"/>
              <a:t>　　予定総平均賃率は</a:t>
            </a:r>
            <a:r>
              <a:rPr kumimoji="1" lang="en-US" altLang="ja-JP" sz="2400" dirty="0"/>
              <a:t>1,400</a:t>
            </a:r>
            <a:r>
              <a:rPr kumimoji="1" lang="ja-JP" altLang="en-US" sz="2400" dirty="0"/>
              <a:t>円である。</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594606" y="3993661"/>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676290" y="3993661"/>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2229476" y="4522050"/>
            <a:ext cx="7110047" cy="954107"/>
          </a:xfrm>
          <a:prstGeom prst="rect">
            <a:avLst/>
          </a:prstGeom>
          <a:noFill/>
        </p:spPr>
        <p:txBody>
          <a:bodyPr wrap="square" rtlCol="0">
            <a:spAutoFit/>
          </a:bodyPr>
          <a:lstStyle/>
          <a:p>
            <a:r>
              <a:rPr lang="ja-JP" altLang="en-US" sz="2800" dirty="0"/>
              <a:t>仕掛品　　　</a:t>
            </a:r>
            <a:r>
              <a:rPr lang="en-US" altLang="ja-JP" sz="2800" dirty="0"/>
              <a:t>350,000</a:t>
            </a:r>
            <a:r>
              <a:rPr lang="ja-JP" altLang="en-US" sz="2800" dirty="0"/>
              <a:t>　</a:t>
            </a:r>
            <a:r>
              <a:rPr lang="en-US" altLang="ja-JP" sz="2800" dirty="0"/>
              <a:t>/</a:t>
            </a:r>
            <a:r>
              <a:rPr lang="ja-JP" altLang="en-US" sz="2800" dirty="0"/>
              <a:t>　賃金　</a:t>
            </a:r>
            <a:r>
              <a:rPr lang="en-US" altLang="ja-JP" sz="2800" dirty="0"/>
              <a:t>357</a:t>
            </a:r>
            <a:r>
              <a:rPr kumimoji="1" lang="en-US" altLang="ja-JP" sz="2800" dirty="0"/>
              <a:t>,000</a:t>
            </a:r>
          </a:p>
          <a:p>
            <a:r>
              <a:rPr lang="ja-JP" altLang="en-US" sz="2800" dirty="0"/>
              <a:t>製造間接費　　</a:t>
            </a:r>
            <a:r>
              <a:rPr lang="en-US" altLang="ja-JP" sz="2800" dirty="0"/>
              <a:t>7,000</a:t>
            </a:r>
            <a:endParaRPr kumimoji="1" lang="en-US" altLang="ja-JP" sz="2800" dirty="0"/>
          </a:p>
        </p:txBody>
      </p:sp>
      <p:sp>
        <p:nvSpPr>
          <p:cNvPr id="2" name="テキスト ボックス 1">
            <a:extLst>
              <a:ext uri="{FF2B5EF4-FFF2-40B4-BE49-F238E27FC236}">
                <a16:creationId xmlns:a16="http://schemas.microsoft.com/office/drawing/2014/main" id="{C684DCCF-62E3-253F-0CD0-2431111535B4}"/>
              </a:ext>
            </a:extLst>
          </p:cNvPr>
          <p:cNvSpPr txBox="1"/>
          <p:nvPr/>
        </p:nvSpPr>
        <p:spPr>
          <a:xfrm>
            <a:off x="2718079" y="5649717"/>
            <a:ext cx="6978580" cy="523220"/>
          </a:xfrm>
          <a:prstGeom prst="rect">
            <a:avLst/>
          </a:prstGeom>
          <a:noFill/>
        </p:spPr>
        <p:txBody>
          <a:bodyPr wrap="square" rtlCol="0">
            <a:spAutoFit/>
          </a:bodyPr>
          <a:lstStyle/>
          <a:p>
            <a:r>
              <a:rPr kumimoji="1" lang="ja-JP" altLang="en-US" sz="2800" dirty="0">
                <a:solidFill>
                  <a:srgbClr val="FF0000"/>
                </a:solidFill>
              </a:rPr>
              <a:t>「賃金」は「賃金・給料」の場合もある</a:t>
            </a:r>
          </a:p>
        </p:txBody>
      </p:sp>
    </p:spTree>
    <p:extLst>
      <p:ext uri="{BB962C8B-B14F-4D97-AF65-F5344CB8AC3E}">
        <p14:creationId xmlns:p14="http://schemas.microsoft.com/office/powerpoint/2010/main" val="36507380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68215" y="1208283"/>
            <a:ext cx="10634506" cy="3046988"/>
          </a:xfrm>
          <a:prstGeom prst="rect">
            <a:avLst/>
          </a:prstGeom>
          <a:noFill/>
        </p:spPr>
        <p:txBody>
          <a:bodyPr wrap="square" rtlCol="0">
            <a:spAutoFit/>
          </a:bodyPr>
          <a:lstStyle/>
          <a:p>
            <a:r>
              <a:rPr kumimoji="1" lang="ja-JP" altLang="en-US" sz="2400" dirty="0"/>
              <a:t>問</a:t>
            </a:r>
            <a:r>
              <a:rPr lang="en-US" altLang="ja-JP" sz="2400" dirty="0"/>
              <a:t>56</a:t>
            </a:r>
            <a:r>
              <a:rPr kumimoji="1" lang="en-US" altLang="ja-JP" sz="2400" dirty="0"/>
              <a:t>.</a:t>
            </a:r>
            <a:r>
              <a:rPr lang="ja-JP" altLang="en-US" sz="2400" dirty="0"/>
              <a:t>レッドモーター社は、工場会計を独立させている。材料と製品の倉庫</a:t>
            </a:r>
            <a:endParaRPr lang="en-US" altLang="ja-JP" sz="2400" dirty="0"/>
          </a:p>
          <a:p>
            <a:r>
              <a:rPr lang="ja-JP" altLang="en-US" sz="2400" dirty="0"/>
              <a:t>　　は工場に置き、材料の仕入れと給与の支払いは</a:t>
            </a:r>
            <a:r>
              <a:rPr kumimoji="1" lang="ja-JP" altLang="en-US" sz="2400" dirty="0"/>
              <a:t>本社が行っている。当月</a:t>
            </a:r>
            <a:endParaRPr kumimoji="1" lang="en-US" altLang="ja-JP" sz="2400" dirty="0"/>
          </a:p>
          <a:p>
            <a:r>
              <a:rPr lang="ja-JP" altLang="en-US" sz="2400" dirty="0"/>
              <a:t>　　</a:t>
            </a:r>
            <a:r>
              <a:rPr kumimoji="1" lang="ja-JP" altLang="en-US" sz="2400" dirty="0"/>
              <a:t>の</a:t>
            </a:r>
            <a:r>
              <a:rPr lang="ja-JP" altLang="en-US" sz="2400" dirty="0"/>
              <a:t>次の取引について、工場の仕訳を行いなさい。</a:t>
            </a:r>
            <a:endParaRPr lang="en-US" altLang="ja-JP" sz="2400" dirty="0"/>
          </a:p>
          <a:p>
            <a:endParaRPr kumimoji="1" lang="en-US" altLang="ja-JP" sz="2400" dirty="0"/>
          </a:p>
          <a:p>
            <a:r>
              <a:rPr lang="ja-JP" altLang="en-US" sz="2400" dirty="0"/>
              <a:t>　　当月、工場の直接工による賃金の消費額を計上した。直接工の作業時間</a:t>
            </a:r>
            <a:endParaRPr lang="en-US" altLang="ja-JP" sz="2400" dirty="0"/>
          </a:p>
          <a:p>
            <a:r>
              <a:rPr kumimoji="1" lang="ja-JP" altLang="en-US" sz="2400" dirty="0"/>
              <a:t>　　について、総就業時間は直接作業時間</a:t>
            </a:r>
            <a:r>
              <a:rPr kumimoji="1" lang="en-US" altLang="ja-JP" sz="2400" dirty="0"/>
              <a:t>200</a:t>
            </a:r>
            <a:r>
              <a:rPr kumimoji="1" lang="ja-JP" altLang="en-US" sz="2400" dirty="0"/>
              <a:t>時間、間接作業時間</a:t>
            </a:r>
            <a:r>
              <a:rPr lang="en-US" altLang="ja-JP" sz="2400" dirty="0"/>
              <a:t>8</a:t>
            </a:r>
            <a:r>
              <a:rPr kumimoji="1" lang="ja-JP" altLang="en-US" sz="2400" dirty="0"/>
              <a:t>時間、</a:t>
            </a:r>
            <a:endParaRPr kumimoji="1" lang="en-US" altLang="ja-JP" sz="2400" dirty="0"/>
          </a:p>
          <a:p>
            <a:r>
              <a:rPr lang="ja-JP" altLang="en-US" sz="2400" dirty="0"/>
              <a:t>　　手待時間</a:t>
            </a:r>
            <a:r>
              <a:rPr lang="en-US" altLang="ja-JP" sz="2400" dirty="0"/>
              <a:t>2</a:t>
            </a:r>
            <a:r>
              <a:rPr lang="ja-JP" altLang="en-US" sz="2400" dirty="0"/>
              <a:t>時間であった。当工場で適用する予定総平均賃金は</a:t>
            </a:r>
            <a:r>
              <a:rPr lang="en-US" altLang="ja-JP" sz="2400" dirty="0"/>
              <a:t>1,400</a:t>
            </a:r>
            <a:r>
              <a:rPr lang="ja-JP" altLang="en-US" sz="2400" dirty="0"/>
              <a:t>円</a:t>
            </a:r>
            <a:endParaRPr lang="en-US" altLang="ja-JP" sz="2400" dirty="0"/>
          </a:p>
          <a:p>
            <a:r>
              <a:rPr kumimoji="1" lang="ja-JP" altLang="en-US" sz="2400" dirty="0"/>
              <a:t>　　である。</a:t>
            </a:r>
            <a:endParaRPr kumimoji="1" lang="en-US" altLang="ja-JP" sz="2400" dirty="0"/>
          </a:p>
        </p:txBody>
      </p:sp>
      <p:sp>
        <p:nvSpPr>
          <p:cNvPr id="2" name="テキスト ボックス 1">
            <a:extLst>
              <a:ext uri="{FF2B5EF4-FFF2-40B4-BE49-F238E27FC236}">
                <a16:creationId xmlns:a16="http://schemas.microsoft.com/office/drawing/2014/main" id="{395089D0-B138-484E-2B50-70002796A491}"/>
              </a:ext>
            </a:extLst>
          </p:cNvPr>
          <p:cNvSpPr txBox="1"/>
          <p:nvPr/>
        </p:nvSpPr>
        <p:spPr>
          <a:xfrm>
            <a:off x="4815669" y="3983613"/>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3" name="テキスト ボックス 2">
            <a:extLst>
              <a:ext uri="{FF2B5EF4-FFF2-40B4-BE49-F238E27FC236}">
                <a16:creationId xmlns:a16="http://schemas.microsoft.com/office/drawing/2014/main" id="{16E2D5F2-980B-06C4-4FCD-1F974BC2BBE0}"/>
              </a:ext>
            </a:extLst>
          </p:cNvPr>
          <p:cNvSpPr txBox="1"/>
          <p:nvPr/>
        </p:nvSpPr>
        <p:spPr>
          <a:xfrm>
            <a:off x="6897353" y="3983613"/>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8" name="テキスト ボックス 7">
            <a:extLst>
              <a:ext uri="{FF2B5EF4-FFF2-40B4-BE49-F238E27FC236}">
                <a16:creationId xmlns:a16="http://schemas.microsoft.com/office/drawing/2014/main" id="{A3BA3100-3541-A38B-FB52-B524DA06B566}"/>
              </a:ext>
            </a:extLst>
          </p:cNvPr>
          <p:cNvSpPr txBox="1"/>
          <p:nvPr/>
        </p:nvSpPr>
        <p:spPr>
          <a:xfrm>
            <a:off x="2319909" y="4506833"/>
            <a:ext cx="7110047" cy="954107"/>
          </a:xfrm>
          <a:prstGeom prst="rect">
            <a:avLst/>
          </a:prstGeom>
          <a:noFill/>
        </p:spPr>
        <p:txBody>
          <a:bodyPr wrap="square" rtlCol="0">
            <a:spAutoFit/>
          </a:bodyPr>
          <a:lstStyle/>
          <a:p>
            <a:r>
              <a:rPr lang="ja-JP" altLang="en-US" sz="2800" dirty="0"/>
              <a:t>仕掛品　　　</a:t>
            </a:r>
            <a:r>
              <a:rPr lang="en-US" altLang="ja-JP" sz="2800" dirty="0"/>
              <a:t>280,000</a:t>
            </a:r>
            <a:r>
              <a:rPr lang="ja-JP" altLang="en-US" sz="2800" dirty="0"/>
              <a:t>　</a:t>
            </a:r>
            <a:r>
              <a:rPr lang="en-US" altLang="ja-JP" sz="2800" dirty="0"/>
              <a:t>/</a:t>
            </a:r>
            <a:r>
              <a:rPr lang="ja-JP" altLang="en-US" sz="2800" dirty="0"/>
              <a:t>　賃金　</a:t>
            </a:r>
            <a:r>
              <a:rPr lang="en-US" altLang="ja-JP" sz="2800" dirty="0"/>
              <a:t>294</a:t>
            </a:r>
            <a:r>
              <a:rPr kumimoji="1" lang="en-US" altLang="ja-JP" sz="2800" dirty="0"/>
              <a:t>,000</a:t>
            </a:r>
          </a:p>
          <a:p>
            <a:r>
              <a:rPr lang="ja-JP" altLang="en-US" sz="2800" dirty="0"/>
              <a:t>製造間接費　  </a:t>
            </a:r>
            <a:r>
              <a:rPr lang="en-US" altLang="ja-JP" sz="2800" dirty="0"/>
              <a:t>14,000</a:t>
            </a:r>
            <a:endParaRPr kumimoji="1" lang="en-US" altLang="ja-JP" sz="2800" dirty="0"/>
          </a:p>
        </p:txBody>
      </p:sp>
      <p:sp>
        <p:nvSpPr>
          <p:cNvPr id="9" name="テキスト ボックス 8">
            <a:extLst>
              <a:ext uri="{FF2B5EF4-FFF2-40B4-BE49-F238E27FC236}">
                <a16:creationId xmlns:a16="http://schemas.microsoft.com/office/drawing/2014/main" id="{8E54E525-9550-158C-0F08-96C9442D0692}"/>
              </a:ext>
            </a:extLst>
          </p:cNvPr>
          <p:cNvSpPr txBox="1"/>
          <p:nvPr/>
        </p:nvSpPr>
        <p:spPr>
          <a:xfrm>
            <a:off x="2717241" y="5592676"/>
            <a:ext cx="6978580" cy="523220"/>
          </a:xfrm>
          <a:prstGeom prst="rect">
            <a:avLst/>
          </a:prstGeom>
          <a:noFill/>
        </p:spPr>
        <p:txBody>
          <a:bodyPr wrap="square" rtlCol="0">
            <a:spAutoFit/>
          </a:bodyPr>
          <a:lstStyle/>
          <a:p>
            <a:r>
              <a:rPr kumimoji="1" lang="ja-JP" altLang="en-US" sz="2800" dirty="0">
                <a:solidFill>
                  <a:srgbClr val="FF0000"/>
                </a:solidFill>
              </a:rPr>
              <a:t>「賃金」は「賃金・給料」の場合もある</a:t>
            </a:r>
          </a:p>
        </p:txBody>
      </p:sp>
    </p:spTree>
    <p:extLst>
      <p:ext uri="{BB962C8B-B14F-4D97-AF65-F5344CB8AC3E}">
        <p14:creationId xmlns:p14="http://schemas.microsoft.com/office/powerpoint/2010/main" val="36527630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88312" y="946673"/>
            <a:ext cx="10634506" cy="3046988"/>
          </a:xfrm>
          <a:prstGeom prst="rect">
            <a:avLst/>
          </a:prstGeom>
          <a:noFill/>
        </p:spPr>
        <p:txBody>
          <a:bodyPr wrap="square" rtlCol="0">
            <a:spAutoFit/>
          </a:bodyPr>
          <a:lstStyle/>
          <a:p>
            <a:r>
              <a:rPr kumimoji="1" lang="ja-JP" altLang="en-US" sz="2400" dirty="0"/>
              <a:t>問</a:t>
            </a:r>
            <a:r>
              <a:rPr lang="en-US" altLang="ja-JP" sz="2400" dirty="0"/>
              <a:t>57</a:t>
            </a:r>
            <a:r>
              <a:rPr kumimoji="1" lang="en-US" altLang="ja-JP" sz="2400" dirty="0"/>
              <a:t>.</a:t>
            </a:r>
            <a:r>
              <a:rPr kumimoji="1" lang="ja-JP" altLang="en-US" sz="2400" dirty="0"/>
              <a:t>ブラック産業</a:t>
            </a:r>
            <a:r>
              <a:rPr lang="ja-JP" altLang="en-US" sz="2400" dirty="0"/>
              <a:t>社は、遠隔地に工場を持つことから工場会計を独立させ</a:t>
            </a:r>
            <a:endParaRPr lang="en-US" altLang="ja-JP" sz="2400" dirty="0"/>
          </a:p>
          <a:p>
            <a:r>
              <a:rPr lang="ja-JP" altLang="en-US" sz="2400" dirty="0"/>
              <a:t>　　ている。材料と製品の倉庫は工場に置き、材料の購入の支払いと給与の</a:t>
            </a:r>
            <a:endParaRPr lang="en-US" altLang="ja-JP" sz="2400" dirty="0"/>
          </a:p>
          <a:p>
            <a:r>
              <a:rPr lang="ja-JP" altLang="en-US" sz="2400" dirty="0"/>
              <a:t>　　支払は</a:t>
            </a:r>
            <a:r>
              <a:rPr kumimoji="1" lang="ja-JP" altLang="en-US" sz="2400" dirty="0"/>
              <a:t>本社が行っている。当月の</a:t>
            </a:r>
            <a:r>
              <a:rPr lang="ja-JP" altLang="en-US" sz="2400" dirty="0"/>
              <a:t>次の取引について、工場の仕訳を行い</a:t>
            </a:r>
            <a:endParaRPr lang="en-US" altLang="ja-JP" sz="2400" dirty="0"/>
          </a:p>
          <a:p>
            <a:r>
              <a:rPr lang="ja-JP" altLang="en-US" sz="2400" dirty="0"/>
              <a:t>　　なさい。</a:t>
            </a:r>
            <a:endParaRPr lang="en-US" altLang="ja-JP" sz="2400" dirty="0"/>
          </a:p>
          <a:p>
            <a:endParaRPr kumimoji="1" lang="en-US" altLang="ja-JP" sz="2400" dirty="0"/>
          </a:p>
          <a:p>
            <a:r>
              <a:rPr lang="ja-JP" altLang="en-US" sz="2400" dirty="0"/>
              <a:t>　　工場での賃金の消費額を計上した。間接工については、前月賃金未払高</a:t>
            </a:r>
            <a:endParaRPr lang="en-US" altLang="ja-JP" sz="2400" dirty="0"/>
          </a:p>
          <a:p>
            <a:r>
              <a:rPr lang="ja-JP" altLang="en-US" sz="2400" dirty="0"/>
              <a:t>　　</a:t>
            </a:r>
            <a:r>
              <a:rPr lang="en-US" altLang="ja-JP" sz="2400" dirty="0"/>
              <a:t>10,000</a:t>
            </a:r>
            <a:r>
              <a:rPr lang="ja-JP" altLang="en-US" sz="2400" dirty="0"/>
              <a:t>円、当月賃金支払高</a:t>
            </a:r>
            <a:r>
              <a:rPr lang="en-US" altLang="ja-JP" sz="2400" dirty="0"/>
              <a:t>200,0000</a:t>
            </a:r>
            <a:r>
              <a:rPr lang="ja-JP" altLang="en-US" sz="2400" dirty="0"/>
              <a:t>円、当月賃金未払高</a:t>
            </a:r>
            <a:r>
              <a:rPr lang="en-US" altLang="ja-JP" sz="2400" dirty="0"/>
              <a:t>5,000</a:t>
            </a:r>
            <a:r>
              <a:rPr lang="ja-JP" altLang="en-US" sz="2400" dirty="0"/>
              <a:t>円であっ</a:t>
            </a:r>
            <a:endParaRPr lang="en-US" altLang="ja-JP" sz="2400" dirty="0"/>
          </a:p>
          <a:p>
            <a:r>
              <a:rPr lang="ja-JP" altLang="en-US" sz="2400" dirty="0"/>
              <a:t>　　た。</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594606" y="3993661"/>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676290" y="3993661"/>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2229476" y="4522050"/>
            <a:ext cx="7110047" cy="523220"/>
          </a:xfrm>
          <a:prstGeom prst="rect">
            <a:avLst/>
          </a:prstGeom>
          <a:noFill/>
        </p:spPr>
        <p:txBody>
          <a:bodyPr wrap="square" rtlCol="0">
            <a:spAutoFit/>
          </a:bodyPr>
          <a:lstStyle/>
          <a:p>
            <a:r>
              <a:rPr lang="ja-JP" altLang="en-US" sz="2800" dirty="0"/>
              <a:t>製造間接費　</a:t>
            </a:r>
            <a:r>
              <a:rPr lang="en-US" altLang="ja-JP" sz="2800" dirty="0"/>
              <a:t>195,000</a:t>
            </a:r>
            <a:r>
              <a:rPr lang="ja-JP" altLang="en-US" sz="2800" dirty="0"/>
              <a:t>　</a:t>
            </a:r>
            <a:r>
              <a:rPr lang="en-US" altLang="ja-JP" sz="2800" dirty="0"/>
              <a:t>/</a:t>
            </a:r>
            <a:r>
              <a:rPr lang="ja-JP" altLang="en-US" sz="2800" dirty="0"/>
              <a:t>　賃金　</a:t>
            </a:r>
            <a:r>
              <a:rPr lang="en-US" altLang="ja-JP" sz="2800" dirty="0"/>
              <a:t>195</a:t>
            </a:r>
            <a:r>
              <a:rPr kumimoji="1" lang="en-US" altLang="ja-JP" sz="2800" dirty="0"/>
              <a:t>,000</a:t>
            </a:r>
          </a:p>
        </p:txBody>
      </p:sp>
      <p:sp>
        <p:nvSpPr>
          <p:cNvPr id="2" name="テキスト ボックス 1">
            <a:extLst>
              <a:ext uri="{FF2B5EF4-FFF2-40B4-BE49-F238E27FC236}">
                <a16:creationId xmlns:a16="http://schemas.microsoft.com/office/drawing/2014/main" id="{C684DCCF-62E3-253F-0CD0-2431111535B4}"/>
              </a:ext>
            </a:extLst>
          </p:cNvPr>
          <p:cNvSpPr txBox="1"/>
          <p:nvPr/>
        </p:nvSpPr>
        <p:spPr>
          <a:xfrm>
            <a:off x="2606710" y="5312049"/>
            <a:ext cx="6978580" cy="523220"/>
          </a:xfrm>
          <a:prstGeom prst="rect">
            <a:avLst/>
          </a:prstGeom>
          <a:noFill/>
        </p:spPr>
        <p:txBody>
          <a:bodyPr wrap="square" rtlCol="0">
            <a:spAutoFit/>
          </a:bodyPr>
          <a:lstStyle/>
          <a:p>
            <a:r>
              <a:rPr kumimoji="1" lang="ja-JP" altLang="en-US" sz="2800" dirty="0">
                <a:solidFill>
                  <a:srgbClr val="FF0000"/>
                </a:solidFill>
              </a:rPr>
              <a:t>「賃金」は「賃金・給料」の場合もある</a:t>
            </a:r>
          </a:p>
        </p:txBody>
      </p:sp>
    </p:spTree>
    <p:extLst>
      <p:ext uri="{BB962C8B-B14F-4D97-AF65-F5344CB8AC3E}">
        <p14:creationId xmlns:p14="http://schemas.microsoft.com/office/powerpoint/2010/main" val="22925284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68215" y="1305957"/>
            <a:ext cx="10634506" cy="2677656"/>
          </a:xfrm>
          <a:prstGeom prst="rect">
            <a:avLst/>
          </a:prstGeom>
          <a:noFill/>
        </p:spPr>
        <p:txBody>
          <a:bodyPr wrap="square" rtlCol="0">
            <a:spAutoFit/>
          </a:bodyPr>
          <a:lstStyle/>
          <a:p>
            <a:r>
              <a:rPr kumimoji="1" lang="ja-JP" altLang="en-US" sz="2400" dirty="0"/>
              <a:t>問</a:t>
            </a:r>
            <a:r>
              <a:rPr lang="en-US" altLang="ja-JP" sz="2400" dirty="0"/>
              <a:t>58</a:t>
            </a:r>
            <a:r>
              <a:rPr kumimoji="1" lang="en-US" altLang="ja-JP" sz="2400" dirty="0"/>
              <a:t>.</a:t>
            </a:r>
            <a:r>
              <a:rPr lang="ja-JP" altLang="en-US" sz="2400" dirty="0"/>
              <a:t>レッドモーター社は、工場会計を独立させている。材料と製品の倉庫</a:t>
            </a:r>
            <a:endParaRPr lang="en-US" altLang="ja-JP" sz="2400" dirty="0"/>
          </a:p>
          <a:p>
            <a:r>
              <a:rPr lang="ja-JP" altLang="en-US" sz="2400" dirty="0"/>
              <a:t>　　は工場に置き、材料の仕入れと給与の支払いは</a:t>
            </a:r>
            <a:r>
              <a:rPr kumimoji="1" lang="ja-JP" altLang="en-US" sz="2400" dirty="0"/>
              <a:t>本社が行っている。当月</a:t>
            </a:r>
            <a:endParaRPr kumimoji="1" lang="en-US" altLang="ja-JP" sz="2400" dirty="0"/>
          </a:p>
          <a:p>
            <a:r>
              <a:rPr lang="ja-JP" altLang="en-US" sz="2400" dirty="0"/>
              <a:t>　　</a:t>
            </a:r>
            <a:r>
              <a:rPr kumimoji="1" lang="ja-JP" altLang="en-US" sz="2400" dirty="0"/>
              <a:t>の</a:t>
            </a:r>
            <a:r>
              <a:rPr lang="ja-JP" altLang="en-US" sz="2400" dirty="0"/>
              <a:t>次の取引について、工場の仕訳を行いなさい。</a:t>
            </a:r>
            <a:endParaRPr lang="en-US" altLang="ja-JP" sz="2400" dirty="0"/>
          </a:p>
          <a:p>
            <a:endParaRPr kumimoji="1" lang="en-US" altLang="ja-JP" sz="2400" dirty="0"/>
          </a:p>
          <a:p>
            <a:r>
              <a:rPr lang="ja-JP" altLang="en-US" sz="2400" dirty="0"/>
              <a:t>　　当月、工場の間接工による賃金の消費額を計上した。間接工については、</a:t>
            </a:r>
            <a:endParaRPr lang="en-US" altLang="ja-JP" sz="2400" dirty="0"/>
          </a:p>
          <a:p>
            <a:r>
              <a:rPr kumimoji="1" lang="ja-JP" altLang="en-US" sz="2400" dirty="0"/>
              <a:t>　　前月賃金未払高</a:t>
            </a:r>
            <a:r>
              <a:rPr kumimoji="1" lang="en-US" altLang="ja-JP" sz="2400" dirty="0"/>
              <a:t>5,000</a:t>
            </a:r>
            <a:r>
              <a:rPr kumimoji="1" lang="ja-JP" altLang="en-US" sz="2400" dirty="0"/>
              <a:t>円、当月賃金支払高</a:t>
            </a:r>
            <a:r>
              <a:rPr kumimoji="1" lang="en-US" altLang="ja-JP" sz="2400" dirty="0"/>
              <a:t>200,000</a:t>
            </a:r>
            <a:r>
              <a:rPr kumimoji="1" lang="ja-JP" altLang="en-US" sz="2400" dirty="0"/>
              <a:t>円、当月賃金未払高</a:t>
            </a:r>
            <a:endParaRPr kumimoji="1" lang="en-US" altLang="ja-JP" sz="2400" dirty="0"/>
          </a:p>
          <a:p>
            <a:r>
              <a:rPr lang="ja-JP" altLang="en-US" sz="2400" dirty="0"/>
              <a:t>　　</a:t>
            </a:r>
            <a:r>
              <a:rPr lang="en-US" altLang="ja-JP" sz="2400" dirty="0"/>
              <a:t>10,000</a:t>
            </a:r>
            <a:r>
              <a:rPr lang="ja-JP" altLang="en-US" sz="2400" dirty="0"/>
              <a:t>円であった。</a:t>
            </a:r>
            <a:endParaRPr kumimoji="1" lang="en-US" altLang="ja-JP" sz="2400" dirty="0"/>
          </a:p>
        </p:txBody>
      </p:sp>
      <p:sp>
        <p:nvSpPr>
          <p:cNvPr id="2" name="テキスト ボックス 1">
            <a:extLst>
              <a:ext uri="{FF2B5EF4-FFF2-40B4-BE49-F238E27FC236}">
                <a16:creationId xmlns:a16="http://schemas.microsoft.com/office/drawing/2014/main" id="{395089D0-B138-484E-2B50-70002796A491}"/>
              </a:ext>
            </a:extLst>
          </p:cNvPr>
          <p:cNvSpPr txBox="1"/>
          <p:nvPr/>
        </p:nvSpPr>
        <p:spPr>
          <a:xfrm>
            <a:off x="4815669" y="3983613"/>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3" name="テキスト ボックス 2">
            <a:extLst>
              <a:ext uri="{FF2B5EF4-FFF2-40B4-BE49-F238E27FC236}">
                <a16:creationId xmlns:a16="http://schemas.microsoft.com/office/drawing/2014/main" id="{16E2D5F2-980B-06C4-4FCD-1F974BC2BBE0}"/>
              </a:ext>
            </a:extLst>
          </p:cNvPr>
          <p:cNvSpPr txBox="1"/>
          <p:nvPr/>
        </p:nvSpPr>
        <p:spPr>
          <a:xfrm>
            <a:off x="6897353" y="3983613"/>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8" name="テキスト ボックス 7">
            <a:extLst>
              <a:ext uri="{FF2B5EF4-FFF2-40B4-BE49-F238E27FC236}">
                <a16:creationId xmlns:a16="http://schemas.microsoft.com/office/drawing/2014/main" id="{A3BA3100-3541-A38B-FB52-B524DA06B566}"/>
              </a:ext>
            </a:extLst>
          </p:cNvPr>
          <p:cNvSpPr txBox="1"/>
          <p:nvPr/>
        </p:nvSpPr>
        <p:spPr>
          <a:xfrm>
            <a:off x="2319909" y="4506833"/>
            <a:ext cx="7110047" cy="523220"/>
          </a:xfrm>
          <a:prstGeom prst="rect">
            <a:avLst/>
          </a:prstGeom>
          <a:noFill/>
        </p:spPr>
        <p:txBody>
          <a:bodyPr wrap="square" rtlCol="0">
            <a:spAutoFit/>
          </a:bodyPr>
          <a:lstStyle/>
          <a:p>
            <a:r>
              <a:rPr lang="ja-JP" altLang="en-US" sz="2800" dirty="0"/>
              <a:t>製造間接費　</a:t>
            </a:r>
            <a:r>
              <a:rPr lang="en-US" altLang="ja-JP" sz="2800" dirty="0"/>
              <a:t>205,000</a:t>
            </a:r>
            <a:r>
              <a:rPr lang="ja-JP" altLang="en-US" sz="2800" dirty="0"/>
              <a:t>　</a:t>
            </a:r>
            <a:r>
              <a:rPr lang="en-US" altLang="ja-JP" sz="2800" dirty="0"/>
              <a:t>/</a:t>
            </a:r>
            <a:r>
              <a:rPr lang="ja-JP" altLang="en-US" sz="2800" dirty="0"/>
              <a:t>　賃金　</a:t>
            </a:r>
            <a:r>
              <a:rPr lang="en-US" altLang="ja-JP" sz="2800" dirty="0"/>
              <a:t>205</a:t>
            </a:r>
            <a:r>
              <a:rPr kumimoji="1" lang="en-US" altLang="ja-JP" sz="2800" dirty="0"/>
              <a:t>,000</a:t>
            </a:r>
          </a:p>
        </p:txBody>
      </p:sp>
      <p:sp>
        <p:nvSpPr>
          <p:cNvPr id="9" name="テキスト ボックス 8">
            <a:extLst>
              <a:ext uri="{FF2B5EF4-FFF2-40B4-BE49-F238E27FC236}">
                <a16:creationId xmlns:a16="http://schemas.microsoft.com/office/drawing/2014/main" id="{8E54E525-9550-158C-0F08-96C9442D0692}"/>
              </a:ext>
            </a:extLst>
          </p:cNvPr>
          <p:cNvSpPr txBox="1"/>
          <p:nvPr/>
        </p:nvSpPr>
        <p:spPr>
          <a:xfrm>
            <a:off x="2727289" y="5290433"/>
            <a:ext cx="6978580" cy="523220"/>
          </a:xfrm>
          <a:prstGeom prst="rect">
            <a:avLst/>
          </a:prstGeom>
          <a:noFill/>
        </p:spPr>
        <p:txBody>
          <a:bodyPr wrap="square" rtlCol="0">
            <a:spAutoFit/>
          </a:bodyPr>
          <a:lstStyle/>
          <a:p>
            <a:r>
              <a:rPr kumimoji="1" lang="ja-JP" altLang="en-US" sz="2800" dirty="0">
                <a:solidFill>
                  <a:srgbClr val="FF0000"/>
                </a:solidFill>
              </a:rPr>
              <a:t>「賃金」は「賃金・</a:t>
            </a:r>
            <a:r>
              <a:rPr lang="ja-JP" altLang="en-US" sz="2800" dirty="0">
                <a:solidFill>
                  <a:srgbClr val="FF0000"/>
                </a:solidFill>
              </a:rPr>
              <a:t>給料</a:t>
            </a:r>
            <a:r>
              <a:rPr kumimoji="1" lang="ja-JP" altLang="en-US" sz="2800" dirty="0">
                <a:solidFill>
                  <a:srgbClr val="FF0000"/>
                </a:solidFill>
              </a:rPr>
              <a:t>」の場合もある</a:t>
            </a:r>
          </a:p>
        </p:txBody>
      </p:sp>
    </p:spTree>
    <p:extLst>
      <p:ext uri="{BB962C8B-B14F-4D97-AF65-F5344CB8AC3E}">
        <p14:creationId xmlns:p14="http://schemas.microsoft.com/office/powerpoint/2010/main" val="3145474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91921" y="2481144"/>
            <a:ext cx="10008158" cy="830997"/>
          </a:xfrm>
          <a:prstGeom prst="rect">
            <a:avLst/>
          </a:prstGeom>
          <a:noFill/>
        </p:spPr>
        <p:txBody>
          <a:bodyPr wrap="square" rtlCol="0">
            <a:spAutoFit/>
          </a:bodyPr>
          <a:lstStyle/>
          <a:p>
            <a:r>
              <a:rPr kumimoji="1" lang="ja-JP" altLang="en-US" sz="2400" dirty="0"/>
              <a:t>問</a:t>
            </a:r>
            <a:r>
              <a:rPr kumimoji="1" lang="en-US" altLang="ja-JP" sz="2400" dirty="0"/>
              <a:t>5.</a:t>
            </a:r>
            <a:r>
              <a:rPr kumimoji="1" lang="ja-JP" altLang="en-US" sz="2400" dirty="0"/>
              <a:t>当月の材料の消費価格差異を計上する。当月の材料の実際消費高は</a:t>
            </a:r>
            <a:endParaRPr kumimoji="1" lang="en-US" altLang="ja-JP" sz="2400" dirty="0"/>
          </a:p>
          <a:p>
            <a:r>
              <a:rPr lang="ja-JP" altLang="en-US" sz="2400" dirty="0"/>
              <a:t>　　</a:t>
            </a:r>
            <a:r>
              <a:rPr lang="en-US" altLang="ja-JP" sz="2400" dirty="0"/>
              <a:t>560,000</a:t>
            </a:r>
            <a:r>
              <a:rPr lang="ja-JP" altLang="en-US" sz="2400" dirty="0"/>
              <a:t>円、予定消費高は</a:t>
            </a:r>
            <a:r>
              <a:rPr lang="en-US" altLang="ja-JP" sz="2400" dirty="0"/>
              <a:t>550,000</a:t>
            </a:r>
            <a:r>
              <a:rPr lang="ja-JP" altLang="en-US" sz="2400" dirty="0"/>
              <a:t>円であった。</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584561" y="3429000"/>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666245" y="3429000"/>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066612" y="3952220"/>
            <a:ext cx="8058776" cy="523220"/>
          </a:xfrm>
          <a:prstGeom prst="rect">
            <a:avLst/>
          </a:prstGeom>
          <a:noFill/>
        </p:spPr>
        <p:txBody>
          <a:bodyPr wrap="square" rtlCol="0">
            <a:spAutoFit/>
          </a:bodyPr>
          <a:lstStyle/>
          <a:p>
            <a:r>
              <a:rPr lang="ja-JP" altLang="en-US" sz="2800" dirty="0"/>
              <a:t>消費価格差異　</a:t>
            </a:r>
            <a:r>
              <a:rPr lang="en-US" altLang="ja-JP" sz="2800" dirty="0"/>
              <a:t>10</a:t>
            </a:r>
            <a:r>
              <a:rPr kumimoji="1" lang="en-US" altLang="ja-JP" sz="2800" dirty="0"/>
              <a:t>,000</a:t>
            </a:r>
            <a:r>
              <a:rPr lang="ja-JP" altLang="en-US" sz="2800" dirty="0"/>
              <a:t>　</a:t>
            </a:r>
            <a:r>
              <a:rPr lang="en-US" altLang="ja-JP" sz="2800" dirty="0"/>
              <a:t>/</a:t>
            </a:r>
            <a:r>
              <a:rPr lang="ja-JP" altLang="en-US" sz="2800" dirty="0"/>
              <a:t>　材料　</a:t>
            </a:r>
            <a:r>
              <a:rPr lang="en-US" altLang="ja-JP" sz="2800" dirty="0"/>
              <a:t>10,000</a:t>
            </a:r>
            <a:endParaRPr kumimoji="1" lang="ja-JP" altLang="en-US" sz="2800" dirty="0"/>
          </a:p>
        </p:txBody>
      </p:sp>
    </p:spTree>
    <p:extLst>
      <p:ext uri="{BB962C8B-B14F-4D97-AF65-F5344CB8AC3E}">
        <p14:creationId xmlns:p14="http://schemas.microsoft.com/office/powerpoint/2010/main" val="13072262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08409" y="1842946"/>
            <a:ext cx="10634506" cy="1938992"/>
          </a:xfrm>
          <a:prstGeom prst="rect">
            <a:avLst/>
          </a:prstGeom>
          <a:noFill/>
        </p:spPr>
        <p:txBody>
          <a:bodyPr wrap="square" rtlCol="0">
            <a:spAutoFit/>
          </a:bodyPr>
          <a:lstStyle/>
          <a:p>
            <a:r>
              <a:rPr kumimoji="1" lang="ja-JP" altLang="en-US" sz="2400" dirty="0"/>
              <a:t>問</a:t>
            </a:r>
            <a:r>
              <a:rPr lang="en-US" altLang="ja-JP" sz="2400" dirty="0"/>
              <a:t>59</a:t>
            </a:r>
            <a:r>
              <a:rPr kumimoji="1" lang="en-US" altLang="ja-JP" sz="2400" dirty="0"/>
              <a:t>.</a:t>
            </a:r>
            <a:r>
              <a:rPr kumimoji="1" lang="ja-JP" altLang="en-US" sz="2400" dirty="0"/>
              <a:t>当社は、本社会計から工場会計を独立させている。材料と製品の倉庫</a:t>
            </a:r>
            <a:endParaRPr lang="en-US" altLang="ja-JP" sz="2400" dirty="0"/>
          </a:p>
          <a:p>
            <a:r>
              <a:rPr lang="ja-JP" altLang="en-US" sz="2400" dirty="0"/>
              <a:t>　　は工場に置き、材料購入を含めて支払い関係は本社が行っている。</a:t>
            </a:r>
            <a:endParaRPr lang="en-US" altLang="ja-JP" sz="2400" dirty="0"/>
          </a:p>
          <a:p>
            <a:r>
              <a:rPr lang="ja-JP" altLang="en-US" sz="2400" dirty="0"/>
              <a:t>　　</a:t>
            </a:r>
            <a:r>
              <a:rPr kumimoji="1" lang="ja-JP" altLang="en-US" sz="2400" dirty="0"/>
              <a:t>当月の</a:t>
            </a:r>
            <a:r>
              <a:rPr lang="ja-JP" altLang="en-US" sz="2400" dirty="0"/>
              <a:t>次の取引について、本社の仕訳を行いなさい。</a:t>
            </a:r>
            <a:endParaRPr lang="en-US" altLang="ja-JP" sz="2400" dirty="0"/>
          </a:p>
          <a:p>
            <a:endParaRPr kumimoji="1" lang="en-US" altLang="ja-JP" sz="2400" dirty="0"/>
          </a:p>
          <a:p>
            <a:r>
              <a:rPr lang="ja-JP" altLang="en-US" sz="2400" dirty="0"/>
              <a:t>　　直接工賃金</a:t>
            </a:r>
            <a:r>
              <a:rPr lang="en-US" altLang="ja-JP" sz="2400" dirty="0"/>
              <a:t>200,000</a:t>
            </a:r>
            <a:r>
              <a:rPr lang="ja-JP" altLang="en-US" sz="2400" dirty="0"/>
              <a:t>円と間接工賃金</a:t>
            </a:r>
            <a:r>
              <a:rPr lang="en-US" altLang="ja-JP" sz="2400" dirty="0"/>
              <a:t>50,000</a:t>
            </a:r>
            <a:r>
              <a:rPr lang="ja-JP" altLang="en-US" sz="2400" dirty="0"/>
              <a:t>円を現金で支払った。</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13736" y="3873079"/>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495420" y="3873079"/>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3013253" y="4396299"/>
            <a:ext cx="7110047" cy="523220"/>
          </a:xfrm>
          <a:prstGeom prst="rect">
            <a:avLst/>
          </a:prstGeom>
          <a:noFill/>
        </p:spPr>
        <p:txBody>
          <a:bodyPr wrap="square" rtlCol="0">
            <a:spAutoFit/>
          </a:bodyPr>
          <a:lstStyle/>
          <a:p>
            <a:r>
              <a:rPr lang="ja-JP" altLang="en-US" sz="2800" dirty="0"/>
              <a:t>工場　</a:t>
            </a:r>
            <a:r>
              <a:rPr lang="en-US" altLang="ja-JP" sz="2800" dirty="0"/>
              <a:t>250,000</a:t>
            </a:r>
            <a:r>
              <a:rPr lang="ja-JP" altLang="en-US" sz="2800" dirty="0"/>
              <a:t>　</a:t>
            </a:r>
            <a:r>
              <a:rPr lang="en-US" altLang="ja-JP" sz="2800" dirty="0"/>
              <a:t>/</a:t>
            </a:r>
            <a:r>
              <a:rPr lang="ja-JP" altLang="en-US" sz="2800" dirty="0"/>
              <a:t>　現金　</a:t>
            </a:r>
            <a:r>
              <a:rPr lang="en-US" altLang="ja-JP" sz="2800" dirty="0"/>
              <a:t>250</a:t>
            </a:r>
            <a:r>
              <a:rPr kumimoji="1" lang="en-US" altLang="ja-JP" sz="2800" dirty="0"/>
              <a:t>,000</a:t>
            </a:r>
          </a:p>
        </p:txBody>
      </p:sp>
    </p:spTree>
    <p:extLst>
      <p:ext uri="{BB962C8B-B14F-4D97-AF65-F5344CB8AC3E}">
        <p14:creationId xmlns:p14="http://schemas.microsoft.com/office/powerpoint/2010/main" val="34573276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08409" y="1842946"/>
            <a:ext cx="10634506" cy="1938992"/>
          </a:xfrm>
          <a:prstGeom prst="rect">
            <a:avLst/>
          </a:prstGeom>
          <a:noFill/>
        </p:spPr>
        <p:txBody>
          <a:bodyPr wrap="square" rtlCol="0">
            <a:spAutoFit/>
          </a:bodyPr>
          <a:lstStyle/>
          <a:p>
            <a:r>
              <a:rPr kumimoji="1" lang="ja-JP" altLang="en-US" sz="2400" dirty="0"/>
              <a:t>問</a:t>
            </a:r>
            <a:r>
              <a:rPr kumimoji="1" lang="en-US" altLang="ja-JP" sz="2400" dirty="0"/>
              <a:t>60.</a:t>
            </a:r>
            <a:r>
              <a:rPr kumimoji="1" lang="ja-JP" altLang="en-US" sz="2400" dirty="0"/>
              <a:t>当社は、本社会計から工場会計を独立させている。材料と製品の倉庫</a:t>
            </a:r>
            <a:endParaRPr lang="en-US" altLang="ja-JP" sz="2400" dirty="0"/>
          </a:p>
          <a:p>
            <a:r>
              <a:rPr lang="ja-JP" altLang="en-US" sz="2400" dirty="0"/>
              <a:t>　　は工場に置き、材料購入を含めて支払い関係は本社が行っている。</a:t>
            </a:r>
            <a:endParaRPr lang="en-US" altLang="ja-JP" sz="2400" dirty="0"/>
          </a:p>
          <a:p>
            <a:r>
              <a:rPr lang="ja-JP" altLang="en-US" sz="2400" dirty="0"/>
              <a:t>　　</a:t>
            </a:r>
            <a:r>
              <a:rPr kumimoji="1" lang="ja-JP" altLang="en-US" sz="2400" dirty="0"/>
              <a:t>当月の</a:t>
            </a:r>
            <a:r>
              <a:rPr lang="ja-JP" altLang="en-US" sz="2400" dirty="0"/>
              <a:t>次の取引について、工場の仕訳を行いなさい。</a:t>
            </a:r>
            <a:endParaRPr lang="en-US" altLang="ja-JP" sz="2400" dirty="0"/>
          </a:p>
          <a:p>
            <a:endParaRPr kumimoji="1" lang="en-US" altLang="ja-JP" sz="2400" dirty="0"/>
          </a:p>
          <a:p>
            <a:r>
              <a:rPr lang="ja-JP" altLang="en-US" sz="2400" dirty="0"/>
              <a:t>　　直接工賃金</a:t>
            </a:r>
            <a:r>
              <a:rPr lang="en-US" altLang="ja-JP" sz="2400" dirty="0"/>
              <a:t>200,000</a:t>
            </a:r>
            <a:r>
              <a:rPr lang="ja-JP" altLang="en-US" sz="2400" dirty="0"/>
              <a:t>円と間接工賃金</a:t>
            </a:r>
            <a:r>
              <a:rPr lang="en-US" altLang="ja-JP" sz="2400" dirty="0"/>
              <a:t>50,000</a:t>
            </a:r>
            <a:r>
              <a:rPr lang="ja-JP" altLang="en-US" sz="2400" dirty="0"/>
              <a:t>円を現金で支払った。</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13736" y="3873079"/>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495420" y="3873079"/>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2018467" y="4396299"/>
            <a:ext cx="7110047" cy="523220"/>
          </a:xfrm>
          <a:prstGeom prst="rect">
            <a:avLst/>
          </a:prstGeom>
          <a:noFill/>
        </p:spPr>
        <p:txBody>
          <a:bodyPr wrap="square" rtlCol="0">
            <a:spAutoFit/>
          </a:bodyPr>
          <a:lstStyle/>
          <a:p>
            <a:r>
              <a:rPr lang="ja-JP" altLang="en-US" sz="2800" dirty="0"/>
              <a:t>賃金・給料　</a:t>
            </a:r>
            <a:r>
              <a:rPr lang="en-US" altLang="ja-JP" sz="2800" dirty="0"/>
              <a:t>250,000</a:t>
            </a:r>
            <a:r>
              <a:rPr lang="ja-JP" altLang="en-US" sz="2800" dirty="0"/>
              <a:t>　</a:t>
            </a:r>
            <a:r>
              <a:rPr lang="en-US" altLang="ja-JP" sz="2800" dirty="0"/>
              <a:t>/</a:t>
            </a:r>
            <a:r>
              <a:rPr lang="ja-JP" altLang="en-US" sz="2800" dirty="0"/>
              <a:t>　本社　</a:t>
            </a:r>
            <a:r>
              <a:rPr lang="en-US" altLang="ja-JP" sz="2800" dirty="0"/>
              <a:t>250</a:t>
            </a:r>
            <a:r>
              <a:rPr kumimoji="1" lang="en-US" altLang="ja-JP" sz="2800" dirty="0"/>
              <a:t>,000</a:t>
            </a:r>
          </a:p>
        </p:txBody>
      </p:sp>
    </p:spTree>
    <p:extLst>
      <p:ext uri="{BB962C8B-B14F-4D97-AF65-F5344CB8AC3E}">
        <p14:creationId xmlns:p14="http://schemas.microsoft.com/office/powerpoint/2010/main" val="3847367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08409" y="1842946"/>
            <a:ext cx="10634506" cy="1938992"/>
          </a:xfrm>
          <a:prstGeom prst="rect">
            <a:avLst/>
          </a:prstGeom>
          <a:noFill/>
        </p:spPr>
        <p:txBody>
          <a:bodyPr wrap="square" rtlCol="0">
            <a:spAutoFit/>
          </a:bodyPr>
          <a:lstStyle/>
          <a:p>
            <a:r>
              <a:rPr kumimoji="1" lang="ja-JP" altLang="en-US" sz="2400" dirty="0"/>
              <a:t>問</a:t>
            </a:r>
            <a:r>
              <a:rPr kumimoji="1" lang="en-US" altLang="ja-JP" sz="2400" dirty="0"/>
              <a:t>61.</a:t>
            </a:r>
            <a:r>
              <a:rPr kumimoji="1" lang="ja-JP" altLang="en-US" sz="2400" dirty="0"/>
              <a:t>当社は、本社会計から工場会計を独立させている。材料と製品の倉庫</a:t>
            </a:r>
            <a:endParaRPr lang="en-US" altLang="ja-JP" sz="2400" dirty="0"/>
          </a:p>
          <a:p>
            <a:r>
              <a:rPr lang="ja-JP" altLang="en-US" sz="2400" dirty="0"/>
              <a:t>　　は工場に置き、材料購入を含めて支払い関係は本社が行っている。</a:t>
            </a:r>
            <a:endParaRPr lang="en-US" altLang="ja-JP" sz="2400" dirty="0"/>
          </a:p>
          <a:p>
            <a:r>
              <a:rPr lang="ja-JP" altLang="en-US" sz="2400" dirty="0"/>
              <a:t>　　</a:t>
            </a:r>
            <a:r>
              <a:rPr kumimoji="1" lang="ja-JP" altLang="en-US" sz="2400" dirty="0"/>
              <a:t>当月の</a:t>
            </a:r>
            <a:r>
              <a:rPr lang="ja-JP" altLang="en-US" sz="2400" dirty="0"/>
              <a:t>次の取引について、工場の仕訳を行いなさい。</a:t>
            </a:r>
            <a:endParaRPr lang="en-US" altLang="ja-JP" sz="2400" dirty="0"/>
          </a:p>
          <a:p>
            <a:endParaRPr kumimoji="1" lang="en-US" altLang="ja-JP" sz="2400" dirty="0"/>
          </a:p>
          <a:p>
            <a:r>
              <a:rPr lang="ja-JP" altLang="en-US" sz="2400" dirty="0"/>
              <a:t>　　本社で支払った光熱費などの当月の間接経費</a:t>
            </a:r>
            <a:r>
              <a:rPr lang="en-US" altLang="ja-JP" sz="2400" dirty="0"/>
              <a:t>20,000</a:t>
            </a:r>
            <a:r>
              <a:rPr lang="ja-JP" altLang="en-US" sz="2400" dirty="0"/>
              <a:t>円を計上した。</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13736" y="3873079"/>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495420" y="3873079"/>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2141557" y="4396299"/>
            <a:ext cx="7110047" cy="523220"/>
          </a:xfrm>
          <a:prstGeom prst="rect">
            <a:avLst/>
          </a:prstGeom>
          <a:noFill/>
        </p:spPr>
        <p:txBody>
          <a:bodyPr wrap="square" rtlCol="0">
            <a:spAutoFit/>
          </a:bodyPr>
          <a:lstStyle/>
          <a:p>
            <a:r>
              <a:rPr lang="ja-JP" altLang="en-US" sz="2800" dirty="0"/>
              <a:t>製造間接費　</a:t>
            </a:r>
            <a:r>
              <a:rPr lang="en-US" altLang="ja-JP" sz="2800" dirty="0"/>
              <a:t>20,000</a:t>
            </a:r>
            <a:r>
              <a:rPr lang="ja-JP" altLang="en-US" sz="2800" dirty="0"/>
              <a:t>　</a:t>
            </a:r>
            <a:r>
              <a:rPr lang="en-US" altLang="ja-JP" sz="2800" dirty="0"/>
              <a:t>/</a:t>
            </a:r>
            <a:r>
              <a:rPr lang="ja-JP" altLang="en-US" sz="2800" dirty="0"/>
              <a:t>　本社　</a:t>
            </a:r>
            <a:r>
              <a:rPr lang="en-US" altLang="ja-JP" sz="2800" dirty="0"/>
              <a:t>20</a:t>
            </a:r>
            <a:r>
              <a:rPr kumimoji="1" lang="en-US" altLang="ja-JP" sz="2800" dirty="0"/>
              <a:t>,000</a:t>
            </a:r>
          </a:p>
        </p:txBody>
      </p:sp>
    </p:spTree>
    <p:extLst>
      <p:ext uri="{BB962C8B-B14F-4D97-AF65-F5344CB8AC3E}">
        <p14:creationId xmlns:p14="http://schemas.microsoft.com/office/powerpoint/2010/main" val="21975395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68215" y="1519429"/>
            <a:ext cx="10634506" cy="2308324"/>
          </a:xfrm>
          <a:prstGeom prst="rect">
            <a:avLst/>
          </a:prstGeom>
          <a:noFill/>
        </p:spPr>
        <p:txBody>
          <a:bodyPr wrap="square" rtlCol="0">
            <a:spAutoFit/>
          </a:bodyPr>
          <a:lstStyle/>
          <a:p>
            <a:r>
              <a:rPr kumimoji="1" lang="ja-JP" altLang="en-US" sz="2400" dirty="0"/>
              <a:t>問</a:t>
            </a:r>
            <a:r>
              <a:rPr kumimoji="1" lang="en-US" altLang="ja-JP" sz="2400" dirty="0"/>
              <a:t>62.</a:t>
            </a:r>
            <a:r>
              <a:rPr kumimoji="1" lang="ja-JP" altLang="en-US" sz="2400" dirty="0"/>
              <a:t>ブラック産業</a:t>
            </a:r>
            <a:r>
              <a:rPr lang="ja-JP" altLang="en-US" sz="2400" dirty="0"/>
              <a:t>社は、遠隔地に工場を持つことから工場会計を独立させ</a:t>
            </a:r>
            <a:endParaRPr lang="en-US" altLang="ja-JP" sz="2400" dirty="0"/>
          </a:p>
          <a:p>
            <a:r>
              <a:rPr lang="ja-JP" altLang="en-US" sz="2400" dirty="0"/>
              <a:t>　　ている。材料と製品の倉庫は工場に置き、材料の購入の支払いと給与の</a:t>
            </a:r>
            <a:endParaRPr lang="en-US" altLang="ja-JP" sz="2400" dirty="0"/>
          </a:p>
          <a:p>
            <a:r>
              <a:rPr lang="ja-JP" altLang="en-US" sz="2400" dirty="0"/>
              <a:t>　　支払は</a:t>
            </a:r>
            <a:r>
              <a:rPr kumimoji="1" lang="ja-JP" altLang="en-US" sz="2400" dirty="0"/>
              <a:t>本社が行っている。当月の</a:t>
            </a:r>
            <a:r>
              <a:rPr lang="ja-JP" altLang="en-US" sz="2400" dirty="0"/>
              <a:t>次の取引について、工場の仕訳を行い</a:t>
            </a:r>
            <a:endParaRPr lang="en-US" altLang="ja-JP" sz="2400" dirty="0"/>
          </a:p>
          <a:p>
            <a:r>
              <a:rPr lang="ja-JP" altLang="en-US" sz="2400" dirty="0"/>
              <a:t>　　なさい。</a:t>
            </a:r>
            <a:endParaRPr lang="en-US" altLang="ja-JP" sz="2400" dirty="0"/>
          </a:p>
          <a:p>
            <a:endParaRPr kumimoji="1" lang="en-US" altLang="ja-JP" sz="2400" dirty="0"/>
          </a:p>
          <a:p>
            <a:r>
              <a:rPr lang="ja-JP" altLang="en-US" sz="2400" dirty="0"/>
              <a:t>　　当月に判明した材料の棚卸減耗について、</a:t>
            </a:r>
            <a:r>
              <a:rPr lang="en-US" altLang="ja-JP" sz="2400" dirty="0"/>
              <a:t>5,000</a:t>
            </a:r>
            <a:r>
              <a:rPr lang="ja-JP" altLang="en-US" sz="2400" dirty="0"/>
              <a:t>円を計上した。</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594606" y="3993661"/>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676290" y="3993661"/>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2540976" y="4516881"/>
            <a:ext cx="7110047" cy="523220"/>
          </a:xfrm>
          <a:prstGeom prst="rect">
            <a:avLst/>
          </a:prstGeom>
          <a:noFill/>
        </p:spPr>
        <p:txBody>
          <a:bodyPr wrap="square" rtlCol="0">
            <a:spAutoFit/>
          </a:bodyPr>
          <a:lstStyle/>
          <a:p>
            <a:r>
              <a:rPr lang="ja-JP" altLang="en-US" sz="2800" dirty="0"/>
              <a:t>製造間接費　</a:t>
            </a:r>
            <a:r>
              <a:rPr lang="en-US" altLang="ja-JP" sz="2800" dirty="0"/>
              <a:t>5,000</a:t>
            </a:r>
            <a:r>
              <a:rPr lang="ja-JP" altLang="en-US" sz="2800" dirty="0"/>
              <a:t>　</a:t>
            </a:r>
            <a:r>
              <a:rPr lang="en-US" altLang="ja-JP" sz="2800" dirty="0"/>
              <a:t>/</a:t>
            </a:r>
            <a:r>
              <a:rPr lang="ja-JP" altLang="en-US" sz="2800" dirty="0"/>
              <a:t>　材料　</a:t>
            </a:r>
            <a:r>
              <a:rPr lang="en-US" altLang="ja-JP" sz="2800" dirty="0"/>
              <a:t>5</a:t>
            </a:r>
            <a:r>
              <a:rPr kumimoji="1" lang="en-US" altLang="ja-JP" sz="2800" dirty="0"/>
              <a:t>,000</a:t>
            </a:r>
          </a:p>
        </p:txBody>
      </p:sp>
    </p:spTree>
    <p:extLst>
      <p:ext uri="{BB962C8B-B14F-4D97-AF65-F5344CB8AC3E}">
        <p14:creationId xmlns:p14="http://schemas.microsoft.com/office/powerpoint/2010/main" val="3868840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08409" y="1842946"/>
            <a:ext cx="10634506" cy="1938992"/>
          </a:xfrm>
          <a:prstGeom prst="rect">
            <a:avLst/>
          </a:prstGeom>
          <a:noFill/>
        </p:spPr>
        <p:txBody>
          <a:bodyPr wrap="square" rtlCol="0">
            <a:spAutoFit/>
          </a:bodyPr>
          <a:lstStyle/>
          <a:p>
            <a:r>
              <a:rPr kumimoji="1" lang="ja-JP" altLang="en-US" sz="2400" dirty="0"/>
              <a:t>問</a:t>
            </a:r>
            <a:r>
              <a:rPr kumimoji="1" lang="en-US" altLang="ja-JP" sz="2400" dirty="0"/>
              <a:t>63.</a:t>
            </a:r>
            <a:r>
              <a:rPr kumimoji="1" lang="ja-JP" altLang="en-US" sz="2400" dirty="0"/>
              <a:t>当社は、本社会計から工場会計を独立させている。材料と製品の倉庫</a:t>
            </a:r>
            <a:endParaRPr lang="en-US" altLang="ja-JP" sz="2400" dirty="0"/>
          </a:p>
          <a:p>
            <a:r>
              <a:rPr lang="ja-JP" altLang="en-US" sz="2400" dirty="0"/>
              <a:t>　　は工場に置き、材料購入を含めて支払い関係は本社が行っている。</a:t>
            </a:r>
            <a:endParaRPr lang="en-US" altLang="ja-JP" sz="2400" dirty="0"/>
          </a:p>
          <a:p>
            <a:r>
              <a:rPr lang="ja-JP" altLang="en-US" sz="2400" dirty="0"/>
              <a:t>　　</a:t>
            </a:r>
            <a:r>
              <a:rPr kumimoji="1" lang="ja-JP" altLang="en-US" sz="2400" dirty="0"/>
              <a:t>当月の</a:t>
            </a:r>
            <a:r>
              <a:rPr lang="ja-JP" altLang="en-US" sz="2400" dirty="0"/>
              <a:t>次の取引について、工場の仕訳を行いなさい。</a:t>
            </a:r>
            <a:endParaRPr lang="en-US" altLang="ja-JP" sz="2400" dirty="0"/>
          </a:p>
          <a:p>
            <a:endParaRPr kumimoji="1" lang="en-US" altLang="ja-JP" sz="2400" dirty="0"/>
          </a:p>
          <a:p>
            <a:r>
              <a:rPr lang="ja-JP" altLang="en-US" sz="2400" dirty="0"/>
              <a:t>　　工場設備の当月の減価償却費として</a:t>
            </a:r>
            <a:r>
              <a:rPr lang="en-US" altLang="ja-JP" sz="2400" dirty="0"/>
              <a:t>50,000</a:t>
            </a:r>
            <a:r>
              <a:rPr lang="ja-JP" altLang="en-US" sz="2400" dirty="0"/>
              <a:t>円を計上した。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062043" y="3781938"/>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143727" y="3781938"/>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1789864" y="4305158"/>
            <a:ext cx="9052307" cy="523220"/>
          </a:xfrm>
          <a:prstGeom prst="rect">
            <a:avLst/>
          </a:prstGeom>
          <a:noFill/>
        </p:spPr>
        <p:txBody>
          <a:bodyPr wrap="square" rtlCol="0">
            <a:spAutoFit/>
          </a:bodyPr>
          <a:lstStyle/>
          <a:p>
            <a:r>
              <a:rPr lang="ja-JP" altLang="en-US" sz="2800" dirty="0"/>
              <a:t>製造間接費　</a:t>
            </a:r>
            <a:r>
              <a:rPr lang="en-US" altLang="ja-JP" sz="2800" dirty="0"/>
              <a:t>50,000</a:t>
            </a:r>
            <a:r>
              <a:rPr lang="ja-JP" altLang="en-US" sz="2800" dirty="0"/>
              <a:t>　</a:t>
            </a:r>
            <a:r>
              <a:rPr lang="en-US" altLang="ja-JP" sz="2800" dirty="0"/>
              <a:t>/</a:t>
            </a:r>
            <a:r>
              <a:rPr lang="ja-JP" altLang="en-US" sz="2800" dirty="0"/>
              <a:t>　設備減価償却累計額　</a:t>
            </a:r>
            <a:r>
              <a:rPr lang="en-US" altLang="ja-JP" sz="2800" dirty="0"/>
              <a:t>50</a:t>
            </a:r>
            <a:r>
              <a:rPr kumimoji="1" lang="en-US" altLang="ja-JP" sz="2800" dirty="0"/>
              <a:t>,000</a:t>
            </a:r>
          </a:p>
        </p:txBody>
      </p:sp>
    </p:spTree>
    <p:extLst>
      <p:ext uri="{BB962C8B-B14F-4D97-AF65-F5344CB8AC3E}">
        <p14:creationId xmlns:p14="http://schemas.microsoft.com/office/powerpoint/2010/main" val="36958319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31021" y="1684630"/>
            <a:ext cx="10634506" cy="2308324"/>
          </a:xfrm>
          <a:prstGeom prst="rect">
            <a:avLst/>
          </a:prstGeom>
          <a:noFill/>
        </p:spPr>
        <p:txBody>
          <a:bodyPr wrap="square" rtlCol="0">
            <a:spAutoFit/>
          </a:bodyPr>
          <a:lstStyle/>
          <a:p>
            <a:r>
              <a:rPr kumimoji="1" lang="ja-JP" altLang="en-US" sz="2400" dirty="0"/>
              <a:t>問</a:t>
            </a:r>
            <a:r>
              <a:rPr kumimoji="1" lang="en-US" altLang="ja-JP" sz="2400" dirty="0"/>
              <a:t>64.</a:t>
            </a:r>
            <a:r>
              <a:rPr kumimoji="1" lang="ja-JP" altLang="en-US" sz="2400" dirty="0"/>
              <a:t>当社は、本社会計から工場会計を独立させている。材料と製品の倉庫</a:t>
            </a:r>
            <a:endParaRPr lang="en-US" altLang="ja-JP" sz="2400" dirty="0"/>
          </a:p>
          <a:p>
            <a:r>
              <a:rPr lang="ja-JP" altLang="en-US" sz="2400" dirty="0"/>
              <a:t>　　は工場に置き、材料購入を含めて支払い関係は本社が行っている。</a:t>
            </a:r>
            <a:endParaRPr lang="en-US" altLang="ja-JP" sz="2400" dirty="0"/>
          </a:p>
          <a:p>
            <a:r>
              <a:rPr lang="ja-JP" altLang="en-US" sz="2400" dirty="0"/>
              <a:t>　　</a:t>
            </a:r>
            <a:r>
              <a:rPr kumimoji="1" lang="ja-JP" altLang="en-US" sz="2400" dirty="0"/>
              <a:t>当月の</a:t>
            </a:r>
            <a:r>
              <a:rPr lang="ja-JP" altLang="en-US" sz="2400" dirty="0"/>
              <a:t>次の取引について、本社の仕訳を行いなさい。</a:t>
            </a:r>
            <a:endParaRPr lang="en-US" altLang="ja-JP" sz="2400" dirty="0"/>
          </a:p>
          <a:p>
            <a:endParaRPr kumimoji="1" lang="en-US" altLang="ja-JP" sz="2400" dirty="0"/>
          </a:p>
          <a:p>
            <a:r>
              <a:rPr lang="ja-JP" altLang="en-US" sz="2400" dirty="0"/>
              <a:t>　　当月に行われた外部業者による工場清掃作業料金</a:t>
            </a:r>
            <a:r>
              <a:rPr lang="en-US" altLang="ja-JP" sz="2400" dirty="0"/>
              <a:t>40,000</a:t>
            </a:r>
            <a:r>
              <a:rPr lang="ja-JP" altLang="en-US" sz="2400" dirty="0"/>
              <a:t>円が当座預金</a:t>
            </a:r>
            <a:endParaRPr lang="en-US" altLang="ja-JP" sz="2400" dirty="0"/>
          </a:p>
          <a:p>
            <a:r>
              <a:rPr lang="ja-JP" altLang="en-US" sz="2400" dirty="0"/>
              <a:t>　　口座から引き落とされた。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062043" y="3992954"/>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143727" y="3992954"/>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2834894" y="4516174"/>
            <a:ext cx="6801476" cy="523220"/>
          </a:xfrm>
          <a:prstGeom prst="rect">
            <a:avLst/>
          </a:prstGeom>
          <a:noFill/>
        </p:spPr>
        <p:txBody>
          <a:bodyPr wrap="square" rtlCol="0">
            <a:spAutoFit/>
          </a:bodyPr>
          <a:lstStyle/>
          <a:p>
            <a:r>
              <a:rPr lang="ja-JP" altLang="en-US" sz="2800" dirty="0"/>
              <a:t>工場　</a:t>
            </a:r>
            <a:r>
              <a:rPr lang="en-US" altLang="ja-JP" sz="2800" dirty="0"/>
              <a:t>40,000</a:t>
            </a:r>
            <a:r>
              <a:rPr lang="ja-JP" altLang="en-US" sz="2800" dirty="0"/>
              <a:t>　</a:t>
            </a:r>
            <a:r>
              <a:rPr lang="en-US" altLang="ja-JP" sz="2800" dirty="0"/>
              <a:t>/</a:t>
            </a:r>
            <a:r>
              <a:rPr lang="ja-JP" altLang="en-US" sz="2800" dirty="0"/>
              <a:t>　当座預金　</a:t>
            </a:r>
            <a:r>
              <a:rPr lang="en-US" altLang="ja-JP" sz="2800" dirty="0"/>
              <a:t>40</a:t>
            </a:r>
            <a:r>
              <a:rPr kumimoji="1" lang="en-US" altLang="ja-JP" sz="2800" dirty="0"/>
              <a:t>,000</a:t>
            </a:r>
          </a:p>
        </p:txBody>
      </p:sp>
    </p:spTree>
    <p:extLst>
      <p:ext uri="{BB962C8B-B14F-4D97-AF65-F5344CB8AC3E}">
        <p14:creationId xmlns:p14="http://schemas.microsoft.com/office/powerpoint/2010/main" val="883387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31021" y="1684630"/>
            <a:ext cx="10634506" cy="2308324"/>
          </a:xfrm>
          <a:prstGeom prst="rect">
            <a:avLst/>
          </a:prstGeom>
          <a:noFill/>
        </p:spPr>
        <p:txBody>
          <a:bodyPr wrap="square" rtlCol="0">
            <a:spAutoFit/>
          </a:bodyPr>
          <a:lstStyle/>
          <a:p>
            <a:r>
              <a:rPr kumimoji="1" lang="ja-JP" altLang="en-US" sz="2400" dirty="0"/>
              <a:t>問</a:t>
            </a:r>
            <a:r>
              <a:rPr kumimoji="1" lang="en-US" altLang="ja-JP" sz="2400" dirty="0"/>
              <a:t>65.</a:t>
            </a:r>
            <a:r>
              <a:rPr kumimoji="1" lang="ja-JP" altLang="en-US" sz="2400" dirty="0"/>
              <a:t>当社は、本社会計から工場会計を独立させている。</a:t>
            </a:r>
            <a:r>
              <a:rPr lang="ja-JP" altLang="en-US" sz="2400" dirty="0"/>
              <a:t>材料の発注と製品</a:t>
            </a:r>
            <a:endParaRPr lang="en-US" altLang="ja-JP" sz="2400" dirty="0"/>
          </a:p>
          <a:p>
            <a:r>
              <a:rPr lang="ja-JP" altLang="en-US" sz="2400" dirty="0"/>
              <a:t>　　の販売は本社が行う。材料購入を含めて支払い関係は全て本社が行って</a:t>
            </a:r>
            <a:endParaRPr lang="en-US" altLang="ja-JP" sz="2400" dirty="0"/>
          </a:p>
          <a:p>
            <a:r>
              <a:rPr lang="ja-JP" altLang="en-US" sz="2400" dirty="0"/>
              <a:t>　　いる。</a:t>
            </a:r>
            <a:r>
              <a:rPr kumimoji="1" lang="ja-JP" altLang="en-US" sz="2400" dirty="0"/>
              <a:t>当月の</a:t>
            </a:r>
            <a:r>
              <a:rPr lang="ja-JP" altLang="en-US" sz="2400" dirty="0"/>
              <a:t>次の取引について、本社の仕訳を行いなさい。</a:t>
            </a:r>
            <a:endParaRPr lang="en-US" altLang="ja-JP" sz="2400" dirty="0"/>
          </a:p>
          <a:p>
            <a:endParaRPr kumimoji="1" lang="en-US" altLang="ja-JP" sz="2400" dirty="0"/>
          </a:p>
          <a:p>
            <a:r>
              <a:rPr lang="ja-JP" altLang="en-US" sz="2400" dirty="0"/>
              <a:t>　　製品製造に関わる当月分の特許使用料（出来高払い）は</a:t>
            </a:r>
            <a:r>
              <a:rPr lang="en-US" altLang="ja-JP" sz="2400" dirty="0"/>
              <a:t>30,000</a:t>
            </a:r>
            <a:r>
              <a:rPr lang="ja-JP" altLang="en-US" sz="2400" dirty="0"/>
              <a:t>円であり、</a:t>
            </a:r>
            <a:endParaRPr lang="en-US" altLang="ja-JP" sz="2400" dirty="0"/>
          </a:p>
          <a:p>
            <a:r>
              <a:rPr lang="ja-JP" altLang="en-US" sz="2400" dirty="0"/>
              <a:t>　　小切手を振り出して支払った。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062043" y="3992954"/>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143727" y="3992954"/>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2834894" y="4516174"/>
            <a:ext cx="6801476" cy="523220"/>
          </a:xfrm>
          <a:prstGeom prst="rect">
            <a:avLst/>
          </a:prstGeom>
          <a:noFill/>
        </p:spPr>
        <p:txBody>
          <a:bodyPr wrap="square" rtlCol="0">
            <a:spAutoFit/>
          </a:bodyPr>
          <a:lstStyle/>
          <a:p>
            <a:r>
              <a:rPr lang="ja-JP" altLang="en-US" sz="2800" dirty="0"/>
              <a:t>工場　</a:t>
            </a:r>
            <a:r>
              <a:rPr lang="en-US" altLang="ja-JP" sz="2800" dirty="0"/>
              <a:t>30,000</a:t>
            </a:r>
            <a:r>
              <a:rPr lang="ja-JP" altLang="en-US" sz="2800" dirty="0"/>
              <a:t>　</a:t>
            </a:r>
            <a:r>
              <a:rPr lang="en-US" altLang="ja-JP" sz="2800" dirty="0"/>
              <a:t>/</a:t>
            </a:r>
            <a:r>
              <a:rPr lang="ja-JP" altLang="en-US" sz="2800" dirty="0"/>
              <a:t>　当座預金　</a:t>
            </a:r>
            <a:r>
              <a:rPr lang="en-US" altLang="ja-JP" sz="2800" dirty="0"/>
              <a:t>30</a:t>
            </a:r>
            <a:r>
              <a:rPr kumimoji="1" lang="en-US" altLang="ja-JP" sz="2800" dirty="0"/>
              <a:t>,000</a:t>
            </a:r>
          </a:p>
        </p:txBody>
      </p:sp>
    </p:spTree>
    <p:extLst>
      <p:ext uri="{BB962C8B-B14F-4D97-AF65-F5344CB8AC3E}">
        <p14:creationId xmlns:p14="http://schemas.microsoft.com/office/powerpoint/2010/main" val="25661190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31021" y="1795161"/>
            <a:ext cx="10634506" cy="1938992"/>
          </a:xfrm>
          <a:prstGeom prst="rect">
            <a:avLst/>
          </a:prstGeom>
          <a:noFill/>
        </p:spPr>
        <p:txBody>
          <a:bodyPr wrap="square" rtlCol="0">
            <a:spAutoFit/>
          </a:bodyPr>
          <a:lstStyle/>
          <a:p>
            <a:r>
              <a:rPr kumimoji="1" lang="ja-JP" altLang="en-US" sz="2400" dirty="0"/>
              <a:t>問</a:t>
            </a:r>
            <a:r>
              <a:rPr kumimoji="1" lang="en-US" altLang="ja-JP" sz="2400" dirty="0"/>
              <a:t>66.</a:t>
            </a:r>
            <a:r>
              <a:rPr kumimoji="1" lang="ja-JP" altLang="en-US" sz="2400" dirty="0"/>
              <a:t>当社は、本社会計から工場会計を独立させている。材料と製品の倉庫</a:t>
            </a:r>
            <a:endParaRPr lang="en-US" altLang="ja-JP" sz="2400" dirty="0"/>
          </a:p>
          <a:p>
            <a:r>
              <a:rPr lang="ja-JP" altLang="en-US" sz="2400" dirty="0"/>
              <a:t>　　は工場に置き、材料購入を含めて支払い関係は本社が行っている。</a:t>
            </a:r>
            <a:endParaRPr lang="en-US" altLang="ja-JP" sz="2400" dirty="0"/>
          </a:p>
          <a:p>
            <a:r>
              <a:rPr lang="ja-JP" altLang="en-US" sz="2400" dirty="0"/>
              <a:t>　　</a:t>
            </a:r>
            <a:r>
              <a:rPr kumimoji="1" lang="ja-JP" altLang="en-US" sz="2400" dirty="0"/>
              <a:t>当月の</a:t>
            </a:r>
            <a:r>
              <a:rPr lang="ja-JP" altLang="en-US" sz="2400" dirty="0"/>
              <a:t>次の取引について、本社の仕訳を行いなさい。</a:t>
            </a:r>
            <a:endParaRPr lang="en-US" altLang="ja-JP" sz="2400" dirty="0"/>
          </a:p>
          <a:p>
            <a:endParaRPr kumimoji="1" lang="en-US" altLang="ja-JP" sz="2400" dirty="0"/>
          </a:p>
          <a:p>
            <a:r>
              <a:rPr lang="ja-JP" altLang="en-US" sz="2400" dirty="0"/>
              <a:t>　　工場の機械について、当月の減価償却費</a:t>
            </a:r>
            <a:r>
              <a:rPr lang="en-US" altLang="ja-JP" sz="2400" dirty="0"/>
              <a:t>50,000</a:t>
            </a:r>
            <a:r>
              <a:rPr lang="ja-JP" altLang="en-US" sz="2400" dirty="0"/>
              <a:t>円を計上した。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3378755" y="3734153"/>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5460439" y="3734153"/>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2210638" y="4257373"/>
            <a:ext cx="8008537" cy="523220"/>
          </a:xfrm>
          <a:prstGeom prst="rect">
            <a:avLst/>
          </a:prstGeom>
          <a:noFill/>
        </p:spPr>
        <p:txBody>
          <a:bodyPr wrap="square" rtlCol="0">
            <a:spAutoFit/>
          </a:bodyPr>
          <a:lstStyle/>
          <a:p>
            <a:r>
              <a:rPr lang="ja-JP" altLang="en-US" sz="2800" dirty="0"/>
              <a:t>工場　</a:t>
            </a:r>
            <a:r>
              <a:rPr lang="en-US" altLang="ja-JP" sz="2800" dirty="0"/>
              <a:t>50,000</a:t>
            </a:r>
            <a:r>
              <a:rPr lang="ja-JP" altLang="en-US" sz="2800" dirty="0"/>
              <a:t>　</a:t>
            </a:r>
            <a:r>
              <a:rPr lang="en-US" altLang="ja-JP" sz="2800" dirty="0"/>
              <a:t>/</a:t>
            </a:r>
            <a:r>
              <a:rPr lang="ja-JP" altLang="en-US" sz="2800" dirty="0"/>
              <a:t>　機械減価償却累計額　</a:t>
            </a:r>
            <a:r>
              <a:rPr lang="en-US" altLang="ja-JP" sz="2800" dirty="0"/>
              <a:t>50</a:t>
            </a:r>
            <a:r>
              <a:rPr kumimoji="1" lang="en-US" altLang="ja-JP" sz="2800" dirty="0"/>
              <a:t>,000</a:t>
            </a:r>
          </a:p>
        </p:txBody>
      </p:sp>
    </p:spTree>
    <p:extLst>
      <p:ext uri="{BB962C8B-B14F-4D97-AF65-F5344CB8AC3E}">
        <p14:creationId xmlns:p14="http://schemas.microsoft.com/office/powerpoint/2010/main" val="31796683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48118" y="946673"/>
            <a:ext cx="10634506" cy="3046988"/>
          </a:xfrm>
          <a:prstGeom prst="rect">
            <a:avLst/>
          </a:prstGeom>
          <a:noFill/>
        </p:spPr>
        <p:txBody>
          <a:bodyPr wrap="square" rtlCol="0">
            <a:spAutoFit/>
          </a:bodyPr>
          <a:lstStyle/>
          <a:p>
            <a:r>
              <a:rPr kumimoji="1" lang="ja-JP" altLang="en-US" sz="2400" dirty="0"/>
              <a:t>問</a:t>
            </a:r>
            <a:r>
              <a:rPr kumimoji="1" lang="en-US" altLang="ja-JP" sz="2400" dirty="0"/>
              <a:t>67.</a:t>
            </a:r>
            <a:r>
              <a:rPr kumimoji="1" lang="ja-JP" altLang="en-US" sz="2400" dirty="0"/>
              <a:t>ブラック</a:t>
            </a:r>
            <a:r>
              <a:rPr lang="ja-JP" altLang="en-US" sz="2400" dirty="0"/>
              <a:t>薬品社は、遠隔地に工場を持つことから工場会計を独立させ</a:t>
            </a:r>
            <a:endParaRPr lang="en-US" altLang="ja-JP" sz="2400" dirty="0"/>
          </a:p>
          <a:p>
            <a:r>
              <a:rPr lang="ja-JP" altLang="en-US" sz="2400" dirty="0"/>
              <a:t>　　ている。材料と製品の倉庫は工場に置き、材料の購入の支払いと給与の</a:t>
            </a:r>
            <a:endParaRPr lang="en-US" altLang="ja-JP" sz="2400" dirty="0"/>
          </a:p>
          <a:p>
            <a:r>
              <a:rPr lang="ja-JP" altLang="en-US" sz="2400" dirty="0"/>
              <a:t>　　支払は</a:t>
            </a:r>
            <a:r>
              <a:rPr kumimoji="1" lang="ja-JP" altLang="en-US" sz="2400" dirty="0"/>
              <a:t>本社が行っている。当月の</a:t>
            </a:r>
            <a:r>
              <a:rPr lang="ja-JP" altLang="en-US" sz="2400" dirty="0"/>
              <a:t>次の取引について、工場の仕訳を行い</a:t>
            </a:r>
            <a:endParaRPr lang="en-US" altLang="ja-JP" sz="2400" dirty="0"/>
          </a:p>
          <a:p>
            <a:r>
              <a:rPr lang="ja-JP" altLang="en-US" sz="2400" dirty="0"/>
              <a:t>　　なさい。</a:t>
            </a:r>
            <a:endParaRPr lang="en-US" altLang="ja-JP" sz="2400" dirty="0"/>
          </a:p>
          <a:p>
            <a:endParaRPr kumimoji="1" lang="en-US" altLang="ja-JP" sz="2400" dirty="0"/>
          </a:p>
          <a:p>
            <a:r>
              <a:rPr lang="ja-JP" altLang="en-US" sz="2400" dirty="0"/>
              <a:t>　　直接作業時間を配布基準として製造間接費を各製造指図書に予定配賦</a:t>
            </a:r>
            <a:endParaRPr lang="en-US" altLang="ja-JP" sz="2400" dirty="0"/>
          </a:p>
          <a:p>
            <a:r>
              <a:rPr kumimoji="1" lang="ja-JP" altLang="en-US" sz="2400" dirty="0"/>
              <a:t>　　した。なお、当工場の当月の直接作業時間は</a:t>
            </a:r>
            <a:r>
              <a:rPr kumimoji="1" lang="en-US" altLang="ja-JP" sz="2400" dirty="0"/>
              <a:t>250</a:t>
            </a:r>
            <a:r>
              <a:rPr kumimoji="1" lang="ja-JP" altLang="en-US" sz="2400" dirty="0"/>
              <a:t>時間、年間の製造間接</a:t>
            </a:r>
            <a:endParaRPr kumimoji="1" lang="en-US" altLang="ja-JP" sz="2400" dirty="0"/>
          </a:p>
          <a:p>
            <a:r>
              <a:rPr lang="ja-JP" altLang="en-US" sz="2400" dirty="0"/>
              <a:t>　　費予算は</a:t>
            </a:r>
            <a:r>
              <a:rPr lang="en-US" altLang="ja-JP" sz="2400" dirty="0"/>
              <a:t>842,400</a:t>
            </a:r>
            <a:r>
              <a:rPr lang="ja-JP" altLang="en-US" sz="2400" dirty="0"/>
              <a:t>円、年間の予定総直接作業時間は</a:t>
            </a:r>
            <a:r>
              <a:rPr lang="en-US" altLang="ja-JP" sz="2400" dirty="0"/>
              <a:t>3,120</a:t>
            </a:r>
            <a:r>
              <a:rPr lang="ja-JP" altLang="en-US" sz="2400" dirty="0"/>
              <a:t>時間である。</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594606" y="3993661"/>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676290" y="3993661"/>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2983108" y="4516881"/>
            <a:ext cx="7110047" cy="523220"/>
          </a:xfrm>
          <a:prstGeom prst="rect">
            <a:avLst/>
          </a:prstGeom>
          <a:noFill/>
        </p:spPr>
        <p:txBody>
          <a:bodyPr wrap="square" rtlCol="0">
            <a:spAutoFit/>
          </a:bodyPr>
          <a:lstStyle/>
          <a:p>
            <a:r>
              <a:rPr lang="ja-JP" altLang="en-US" sz="2800" dirty="0"/>
              <a:t>仕掛品　</a:t>
            </a:r>
            <a:r>
              <a:rPr lang="en-US" altLang="ja-JP" sz="2800" dirty="0"/>
              <a:t>67,500</a:t>
            </a:r>
            <a:r>
              <a:rPr lang="ja-JP" altLang="en-US" sz="2800" dirty="0"/>
              <a:t>　</a:t>
            </a:r>
            <a:r>
              <a:rPr lang="en-US" altLang="ja-JP" sz="2800" dirty="0"/>
              <a:t>/</a:t>
            </a:r>
            <a:r>
              <a:rPr lang="ja-JP" altLang="en-US" sz="2800" dirty="0"/>
              <a:t>　製造間接費　</a:t>
            </a:r>
            <a:r>
              <a:rPr lang="en-US" altLang="ja-JP" sz="2800" dirty="0"/>
              <a:t>67</a:t>
            </a:r>
            <a:r>
              <a:rPr kumimoji="1" lang="en-US" altLang="ja-JP" sz="2800" dirty="0"/>
              <a:t>,500</a:t>
            </a:r>
          </a:p>
        </p:txBody>
      </p:sp>
      <p:sp>
        <p:nvSpPr>
          <p:cNvPr id="2" name="テキスト ボックス 1">
            <a:extLst>
              <a:ext uri="{FF2B5EF4-FFF2-40B4-BE49-F238E27FC236}">
                <a16:creationId xmlns:a16="http://schemas.microsoft.com/office/drawing/2014/main" id="{09D71B17-475C-C253-8CAE-BFFE5FFD56C8}"/>
              </a:ext>
            </a:extLst>
          </p:cNvPr>
          <p:cNvSpPr txBox="1"/>
          <p:nvPr/>
        </p:nvSpPr>
        <p:spPr>
          <a:xfrm>
            <a:off x="2838660" y="5086267"/>
            <a:ext cx="6978580" cy="954107"/>
          </a:xfrm>
          <a:prstGeom prst="rect">
            <a:avLst/>
          </a:prstGeom>
          <a:noFill/>
        </p:spPr>
        <p:txBody>
          <a:bodyPr wrap="square" rtlCol="0">
            <a:spAutoFit/>
          </a:bodyPr>
          <a:lstStyle/>
          <a:p>
            <a:r>
              <a:rPr lang="ja-JP" altLang="en-US" sz="2800" dirty="0">
                <a:solidFill>
                  <a:srgbClr val="FF0000"/>
                </a:solidFill>
              </a:rPr>
              <a:t>予定配賦率：</a:t>
            </a:r>
            <a:r>
              <a:rPr lang="en-US" altLang="ja-JP" sz="2800" dirty="0">
                <a:solidFill>
                  <a:srgbClr val="FF0000"/>
                </a:solidFill>
              </a:rPr>
              <a:t>842,400/3,120=270</a:t>
            </a:r>
          </a:p>
          <a:p>
            <a:r>
              <a:rPr lang="ja-JP" altLang="en-US" sz="2800" dirty="0">
                <a:solidFill>
                  <a:srgbClr val="FF0000"/>
                </a:solidFill>
              </a:rPr>
              <a:t>予定配賦額：</a:t>
            </a:r>
            <a:r>
              <a:rPr lang="en-US" altLang="ja-JP" sz="2800" dirty="0">
                <a:solidFill>
                  <a:srgbClr val="FF0000"/>
                </a:solidFill>
              </a:rPr>
              <a:t>270×250=67,500</a:t>
            </a:r>
            <a:endParaRPr kumimoji="1" lang="ja-JP" altLang="en-US" sz="2800" dirty="0">
              <a:solidFill>
                <a:srgbClr val="FF0000"/>
              </a:solidFill>
            </a:endParaRPr>
          </a:p>
        </p:txBody>
      </p:sp>
    </p:spTree>
    <p:extLst>
      <p:ext uri="{BB962C8B-B14F-4D97-AF65-F5344CB8AC3E}">
        <p14:creationId xmlns:p14="http://schemas.microsoft.com/office/powerpoint/2010/main" val="26485585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28989" y="1560556"/>
            <a:ext cx="10634506" cy="2677656"/>
          </a:xfrm>
          <a:prstGeom prst="rect">
            <a:avLst/>
          </a:prstGeom>
          <a:noFill/>
        </p:spPr>
        <p:txBody>
          <a:bodyPr wrap="square" rtlCol="0">
            <a:spAutoFit/>
          </a:bodyPr>
          <a:lstStyle/>
          <a:p>
            <a:r>
              <a:rPr kumimoji="1" lang="ja-JP" altLang="en-US" sz="2400" dirty="0"/>
              <a:t>問</a:t>
            </a:r>
            <a:r>
              <a:rPr kumimoji="1" lang="en-US" altLang="ja-JP" sz="2400" dirty="0"/>
              <a:t>68.</a:t>
            </a:r>
            <a:r>
              <a:rPr kumimoji="1" lang="ja-JP" altLang="en-US" sz="2400" dirty="0"/>
              <a:t>当社は、本社会計から工場会計を独立させている。材料と製品の倉庫</a:t>
            </a:r>
            <a:endParaRPr lang="en-US" altLang="ja-JP" sz="2400" dirty="0"/>
          </a:p>
          <a:p>
            <a:r>
              <a:rPr lang="ja-JP" altLang="en-US" sz="2400" dirty="0"/>
              <a:t>　　は工場に置き、材料購入を含めて支払い関係は本社が行っている。</a:t>
            </a:r>
            <a:endParaRPr lang="en-US" altLang="ja-JP" sz="2400" dirty="0"/>
          </a:p>
          <a:p>
            <a:r>
              <a:rPr lang="ja-JP" altLang="en-US" sz="2400" dirty="0"/>
              <a:t>　　</a:t>
            </a:r>
            <a:r>
              <a:rPr kumimoji="1" lang="ja-JP" altLang="en-US" sz="2400" dirty="0"/>
              <a:t>当月の</a:t>
            </a:r>
            <a:r>
              <a:rPr lang="ja-JP" altLang="en-US" sz="2400" dirty="0"/>
              <a:t>次の取引について、工場の仕訳を行いなさい。</a:t>
            </a:r>
            <a:endParaRPr lang="en-US" altLang="ja-JP" sz="2400" dirty="0"/>
          </a:p>
          <a:p>
            <a:endParaRPr kumimoji="1" lang="en-US" altLang="ja-JP" sz="2400" dirty="0"/>
          </a:p>
          <a:p>
            <a:r>
              <a:rPr lang="ja-JP" altLang="en-US" sz="2400" dirty="0"/>
              <a:t>　　当月の製造間接費予定配賦額は</a:t>
            </a:r>
            <a:r>
              <a:rPr lang="en-US" altLang="ja-JP" sz="2400" dirty="0"/>
              <a:t>360,000</a:t>
            </a:r>
            <a:r>
              <a:rPr lang="ja-JP" altLang="en-US" sz="2400" dirty="0"/>
              <a:t>円、当月の実際発生額合計は</a:t>
            </a:r>
            <a:endParaRPr lang="en-US" altLang="ja-JP" sz="2400" dirty="0"/>
          </a:p>
          <a:p>
            <a:r>
              <a:rPr lang="ja-JP" altLang="en-US" sz="2400" dirty="0"/>
              <a:t>　　</a:t>
            </a:r>
            <a:r>
              <a:rPr lang="en-US" altLang="ja-JP" sz="2400" dirty="0"/>
              <a:t>350,000</a:t>
            </a:r>
            <a:r>
              <a:rPr lang="ja-JP" altLang="en-US" sz="2400" dirty="0"/>
              <a:t>円であった。当月の製造間接費の配賦差異を原価差異勘定に</a:t>
            </a:r>
            <a:endParaRPr lang="en-US" altLang="ja-JP" sz="2400" dirty="0"/>
          </a:p>
          <a:p>
            <a:r>
              <a:rPr lang="ja-JP" altLang="en-US" sz="2400" dirty="0"/>
              <a:t>　　振り替えた。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74026" y="4123582"/>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55710" y="4123582"/>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2201847" y="4646802"/>
            <a:ext cx="8248439" cy="523220"/>
          </a:xfrm>
          <a:prstGeom prst="rect">
            <a:avLst/>
          </a:prstGeom>
          <a:noFill/>
        </p:spPr>
        <p:txBody>
          <a:bodyPr wrap="square" rtlCol="0">
            <a:spAutoFit/>
          </a:bodyPr>
          <a:lstStyle/>
          <a:p>
            <a:r>
              <a:rPr lang="ja-JP" altLang="en-US" sz="2800" dirty="0"/>
              <a:t>製造間接費　</a:t>
            </a:r>
            <a:r>
              <a:rPr lang="en-US" altLang="ja-JP" sz="2800" dirty="0"/>
              <a:t>10,000</a:t>
            </a:r>
            <a:r>
              <a:rPr lang="ja-JP" altLang="en-US" sz="2800" dirty="0"/>
              <a:t>　</a:t>
            </a:r>
            <a:r>
              <a:rPr lang="en-US" altLang="ja-JP" sz="2800" dirty="0"/>
              <a:t>/</a:t>
            </a:r>
            <a:r>
              <a:rPr lang="ja-JP" altLang="en-US" sz="2800" dirty="0"/>
              <a:t>　原価差異　</a:t>
            </a:r>
            <a:r>
              <a:rPr lang="en-US" altLang="ja-JP" sz="2800" dirty="0"/>
              <a:t>10</a:t>
            </a:r>
            <a:r>
              <a:rPr kumimoji="1" lang="en-US" altLang="ja-JP" sz="2800" dirty="0"/>
              <a:t>,000</a:t>
            </a:r>
          </a:p>
        </p:txBody>
      </p:sp>
    </p:spTree>
    <p:extLst>
      <p:ext uri="{BB962C8B-B14F-4D97-AF65-F5344CB8AC3E}">
        <p14:creationId xmlns:p14="http://schemas.microsoft.com/office/powerpoint/2010/main" val="2298846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21582" y="1722403"/>
            <a:ext cx="10008158" cy="1938992"/>
          </a:xfrm>
          <a:prstGeom prst="rect">
            <a:avLst/>
          </a:prstGeom>
          <a:noFill/>
        </p:spPr>
        <p:txBody>
          <a:bodyPr wrap="square" rtlCol="0">
            <a:spAutoFit/>
          </a:bodyPr>
          <a:lstStyle/>
          <a:p>
            <a:r>
              <a:rPr kumimoji="1" lang="ja-JP" altLang="en-US" sz="2400" dirty="0"/>
              <a:t>問</a:t>
            </a:r>
            <a:r>
              <a:rPr kumimoji="1" lang="en-US" altLang="ja-JP" sz="2400" dirty="0"/>
              <a:t>6.</a:t>
            </a:r>
            <a:r>
              <a:rPr kumimoji="1" lang="ja-JP" altLang="en-US" sz="2400" dirty="0"/>
              <a:t>原料費の計算には、</a:t>
            </a:r>
            <a:r>
              <a:rPr kumimoji="1" lang="en-US" altLang="ja-JP" sz="2400" dirty="0"/>
              <a:t>1kg</a:t>
            </a:r>
            <a:r>
              <a:rPr kumimoji="1" lang="ja-JP" altLang="en-US" sz="2400" dirty="0"/>
              <a:t>あたり</a:t>
            </a:r>
            <a:r>
              <a:rPr kumimoji="1" lang="en-US" altLang="ja-JP" sz="2400" dirty="0"/>
              <a:t>250</a:t>
            </a:r>
            <a:r>
              <a:rPr kumimoji="1" lang="ja-JP" altLang="en-US" sz="2400" dirty="0"/>
              <a:t>円の予定消費価格を用いている。</a:t>
            </a:r>
            <a:endParaRPr kumimoji="1" lang="en-US" altLang="ja-JP" sz="2400" dirty="0"/>
          </a:p>
          <a:p>
            <a:r>
              <a:rPr lang="ja-JP" altLang="en-US" sz="2400" dirty="0"/>
              <a:t>　　原料の消費価格差異を計上した。なお、原料の月初在庫は</a:t>
            </a:r>
            <a:r>
              <a:rPr lang="en-US" altLang="ja-JP" sz="2400" dirty="0"/>
              <a:t>20kg</a:t>
            </a:r>
          </a:p>
          <a:p>
            <a:r>
              <a:rPr lang="ja-JP" altLang="en-US" sz="2400" dirty="0"/>
              <a:t>　　（</a:t>
            </a:r>
            <a:r>
              <a:rPr lang="en-US" altLang="ja-JP" sz="2400" dirty="0"/>
              <a:t>1kg</a:t>
            </a:r>
            <a:r>
              <a:rPr lang="ja-JP" altLang="en-US" sz="2400" dirty="0"/>
              <a:t>あたり</a:t>
            </a:r>
            <a:r>
              <a:rPr lang="en-US" altLang="ja-JP" sz="2400" dirty="0"/>
              <a:t>300</a:t>
            </a:r>
            <a:r>
              <a:rPr lang="ja-JP" altLang="en-US" sz="2400" dirty="0"/>
              <a:t>円）、当月購入は</a:t>
            </a:r>
            <a:r>
              <a:rPr lang="en-US" altLang="ja-JP" sz="2400" dirty="0"/>
              <a:t>50kg</a:t>
            </a:r>
            <a:r>
              <a:rPr lang="ja-JP" altLang="en-US" sz="2400" dirty="0"/>
              <a:t>（</a:t>
            </a:r>
            <a:r>
              <a:rPr lang="en-US" altLang="ja-JP" sz="2400" dirty="0"/>
              <a:t>1kg</a:t>
            </a:r>
            <a:r>
              <a:rPr lang="ja-JP" altLang="en-US" sz="2400" dirty="0"/>
              <a:t>あたり</a:t>
            </a:r>
            <a:r>
              <a:rPr lang="en-US" altLang="ja-JP" sz="2400" dirty="0"/>
              <a:t>270</a:t>
            </a:r>
            <a:r>
              <a:rPr lang="ja-JP" altLang="en-US" sz="2400" dirty="0"/>
              <a:t>円）、出庫</a:t>
            </a:r>
            <a:endParaRPr lang="en-US" altLang="ja-JP" sz="2400" dirty="0"/>
          </a:p>
          <a:p>
            <a:r>
              <a:rPr kumimoji="1" lang="ja-JP" altLang="en-US" sz="2400" dirty="0"/>
              <a:t>　　は</a:t>
            </a:r>
            <a:r>
              <a:rPr kumimoji="1" lang="en-US" altLang="ja-JP" sz="2400" dirty="0"/>
              <a:t>50kg</a:t>
            </a:r>
            <a:r>
              <a:rPr kumimoji="1" lang="ja-JP" altLang="en-US" sz="2400" dirty="0"/>
              <a:t>、棚卸減耗は無かった</a:t>
            </a:r>
            <a:r>
              <a:rPr lang="ja-JP" altLang="en-US" sz="2400" dirty="0"/>
              <a:t>。実際払出価格の計算は、先入先出法</a:t>
            </a:r>
            <a:endParaRPr lang="en-US" altLang="ja-JP" sz="2400" dirty="0"/>
          </a:p>
          <a:p>
            <a:r>
              <a:rPr kumimoji="1" lang="ja-JP" altLang="en-US" sz="2400" dirty="0"/>
              <a:t>　　で行っている。</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537669" y="3475521"/>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619353" y="3475521"/>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153697" y="3998741"/>
            <a:ext cx="6678804" cy="523220"/>
          </a:xfrm>
          <a:prstGeom prst="rect">
            <a:avLst/>
          </a:prstGeom>
          <a:noFill/>
        </p:spPr>
        <p:txBody>
          <a:bodyPr wrap="square" rtlCol="0">
            <a:spAutoFit/>
          </a:bodyPr>
          <a:lstStyle/>
          <a:p>
            <a:r>
              <a:rPr lang="ja-JP" altLang="en-US" sz="2800" dirty="0"/>
              <a:t>消費価格差異　</a:t>
            </a:r>
            <a:r>
              <a:rPr lang="en-US" altLang="ja-JP" sz="2800" dirty="0"/>
              <a:t>1</a:t>
            </a:r>
            <a:r>
              <a:rPr kumimoji="1" lang="en-US" altLang="ja-JP" sz="2800" dirty="0"/>
              <a:t>,600</a:t>
            </a:r>
            <a:r>
              <a:rPr lang="ja-JP" altLang="en-US" sz="2800" dirty="0"/>
              <a:t>　</a:t>
            </a:r>
            <a:r>
              <a:rPr lang="en-US" altLang="ja-JP" sz="2800" dirty="0"/>
              <a:t>/</a:t>
            </a:r>
            <a:r>
              <a:rPr lang="ja-JP" altLang="en-US" sz="2800" dirty="0"/>
              <a:t>　材料　</a:t>
            </a:r>
            <a:r>
              <a:rPr lang="en-US" altLang="ja-JP" sz="2800" dirty="0"/>
              <a:t>1,600</a:t>
            </a:r>
            <a:endParaRPr kumimoji="1" lang="ja-JP" altLang="en-US" sz="2800" dirty="0"/>
          </a:p>
        </p:txBody>
      </p:sp>
      <p:sp>
        <p:nvSpPr>
          <p:cNvPr id="3" name="テキスト ボックス 2">
            <a:extLst>
              <a:ext uri="{FF2B5EF4-FFF2-40B4-BE49-F238E27FC236}">
                <a16:creationId xmlns:a16="http://schemas.microsoft.com/office/drawing/2014/main" id="{B95E434C-3555-2682-1100-A7262DB99FF0}"/>
              </a:ext>
            </a:extLst>
          </p:cNvPr>
          <p:cNvSpPr txBox="1"/>
          <p:nvPr/>
        </p:nvSpPr>
        <p:spPr>
          <a:xfrm>
            <a:off x="2878853" y="4722015"/>
            <a:ext cx="6978580" cy="1384995"/>
          </a:xfrm>
          <a:prstGeom prst="rect">
            <a:avLst/>
          </a:prstGeom>
          <a:noFill/>
        </p:spPr>
        <p:txBody>
          <a:bodyPr wrap="square" rtlCol="0">
            <a:spAutoFit/>
          </a:bodyPr>
          <a:lstStyle/>
          <a:p>
            <a:r>
              <a:rPr lang="ja-JP" altLang="en-US" sz="2800" dirty="0">
                <a:solidFill>
                  <a:srgbClr val="FF0000"/>
                </a:solidFill>
              </a:rPr>
              <a:t>予定消費額：</a:t>
            </a:r>
            <a:r>
              <a:rPr lang="en-US" altLang="ja-JP" sz="2800" dirty="0">
                <a:solidFill>
                  <a:srgbClr val="FF0000"/>
                </a:solidFill>
              </a:rPr>
              <a:t>250×50=12,500</a:t>
            </a:r>
          </a:p>
          <a:p>
            <a:r>
              <a:rPr lang="ja-JP" altLang="en-US" sz="2800" dirty="0">
                <a:solidFill>
                  <a:srgbClr val="FF0000"/>
                </a:solidFill>
              </a:rPr>
              <a:t>実際消費額：</a:t>
            </a:r>
            <a:r>
              <a:rPr lang="en-US" altLang="ja-JP" sz="2800" dirty="0">
                <a:solidFill>
                  <a:srgbClr val="FF0000"/>
                </a:solidFill>
              </a:rPr>
              <a:t>300×20+270×30=14,100</a:t>
            </a:r>
          </a:p>
          <a:p>
            <a:r>
              <a:rPr kumimoji="1" lang="ja-JP" altLang="en-US" sz="2800" dirty="0">
                <a:solidFill>
                  <a:srgbClr val="FF0000"/>
                </a:solidFill>
              </a:rPr>
              <a:t>消費価格差異：</a:t>
            </a:r>
            <a:r>
              <a:rPr lang="en-US" altLang="ja-JP" sz="2800" dirty="0">
                <a:solidFill>
                  <a:srgbClr val="FF0000"/>
                </a:solidFill>
              </a:rPr>
              <a:t>12,500-14,100=</a:t>
            </a:r>
            <a:r>
              <a:rPr lang="ja-JP" altLang="en-US" sz="2800" dirty="0">
                <a:solidFill>
                  <a:srgbClr val="FF0000"/>
                </a:solidFill>
              </a:rPr>
              <a:t>▲</a:t>
            </a:r>
            <a:r>
              <a:rPr lang="en-US" altLang="ja-JP" sz="2800" dirty="0">
                <a:solidFill>
                  <a:srgbClr val="FF0000"/>
                </a:solidFill>
              </a:rPr>
              <a:t>1,600</a:t>
            </a:r>
            <a:endParaRPr kumimoji="1" lang="ja-JP" altLang="en-US" sz="2800" dirty="0">
              <a:solidFill>
                <a:srgbClr val="FF0000"/>
              </a:solidFill>
            </a:endParaRPr>
          </a:p>
        </p:txBody>
      </p:sp>
    </p:spTree>
    <p:extLst>
      <p:ext uri="{BB962C8B-B14F-4D97-AF65-F5344CB8AC3E}">
        <p14:creationId xmlns:p14="http://schemas.microsoft.com/office/powerpoint/2010/main" val="18424602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28989" y="1560556"/>
            <a:ext cx="10634506" cy="2308324"/>
          </a:xfrm>
          <a:prstGeom prst="rect">
            <a:avLst/>
          </a:prstGeom>
          <a:noFill/>
        </p:spPr>
        <p:txBody>
          <a:bodyPr wrap="square" rtlCol="0">
            <a:spAutoFit/>
          </a:bodyPr>
          <a:lstStyle/>
          <a:p>
            <a:r>
              <a:rPr kumimoji="1" lang="ja-JP" altLang="en-US" sz="2400" dirty="0"/>
              <a:t>問</a:t>
            </a:r>
            <a:r>
              <a:rPr lang="en-US" altLang="ja-JP" sz="2400" dirty="0"/>
              <a:t>72</a:t>
            </a:r>
            <a:r>
              <a:rPr kumimoji="1" lang="en-US" altLang="ja-JP" sz="2400" dirty="0"/>
              <a:t>.</a:t>
            </a:r>
            <a:r>
              <a:rPr kumimoji="1" lang="ja-JP" altLang="en-US" sz="2400" dirty="0"/>
              <a:t>当社は、本社会計から工場会計を独立させている。材料と製品の倉庫</a:t>
            </a:r>
            <a:endParaRPr lang="en-US" altLang="ja-JP" sz="2400" dirty="0"/>
          </a:p>
          <a:p>
            <a:r>
              <a:rPr lang="ja-JP" altLang="en-US" sz="2400" dirty="0"/>
              <a:t>　　は工場に置き、材料購入を含めて支払い関係は本社が行っている。</a:t>
            </a:r>
            <a:endParaRPr lang="en-US" altLang="ja-JP" sz="2400" dirty="0"/>
          </a:p>
          <a:p>
            <a:r>
              <a:rPr lang="ja-JP" altLang="en-US" sz="2400" dirty="0"/>
              <a:t>　　</a:t>
            </a:r>
            <a:r>
              <a:rPr kumimoji="1" lang="ja-JP" altLang="en-US" sz="2400" dirty="0"/>
              <a:t>当月の</a:t>
            </a:r>
            <a:r>
              <a:rPr lang="ja-JP" altLang="en-US" sz="2400" dirty="0"/>
              <a:t>次の取引について、本社の仕訳を行いなさい。</a:t>
            </a:r>
            <a:endParaRPr lang="en-US" altLang="ja-JP" sz="2400" dirty="0"/>
          </a:p>
          <a:p>
            <a:endParaRPr kumimoji="1" lang="en-US" altLang="ja-JP" sz="2400" dirty="0"/>
          </a:p>
          <a:p>
            <a:r>
              <a:rPr lang="ja-JP" altLang="en-US" sz="2400" dirty="0"/>
              <a:t>　　製品を</a:t>
            </a:r>
            <a:r>
              <a:rPr lang="en-US" altLang="ja-JP" sz="2400" dirty="0"/>
              <a:t>500,000</a:t>
            </a:r>
            <a:r>
              <a:rPr lang="ja-JP" altLang="en-US" sz="2400" dirty="0"/>
              <a:t>円で販売し、代金は掛けとした。販売した製品の製造</a:t>
            </a:r>
            <a:endParaRPr lang="en-US" altLang="ja-JP" sz="2400" dirty="0"/>
          </a:p>
          <a:p>
            <a:r>
              <a:rPr lang="ja-JP" altLang="en-US" sz="2400" dirty="0"/>
              <a:t>　　原価は</a:t>
            </a:r>
            <a:r>
              <a:rPr lang="en-US" altLang="ja-JP" sz="2400" dirty="0"/>
              <a:t>300,000</a:t>
            </a:r>
            <a:r>
              <a:rPr lang="ja-JP" altLang="en-US" sz="2400" dirty="0"/>
              <a:t>円であった。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33833" y="3868880"/>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15517" y="3868880"/>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2161654" y="4392100"/>
            <a:ext cx="8248439" cy="954107"/>
          </a:xfrm>
          <a:prstGeom prst="rect">
            <a:avLst/>
          </a:prstGeom>
          <a:noFill/>
        </p:spPr>
        <p:txBody>
          <a:bodyPr wrap="square" rtlCol="0">
            <a:spAutoFit/>
          </a:bodyPr>
          <a:lstStyle/>
          <a:p>
            <a:r>
              <a:rPr lang="ja-JP" altLang="en-US" sz="2800" dirty="0"/>
              <a:t>売掛金　　</a:t>
            </a:r>
            <a:r>
              <a:rPr lang="en-US" altLang="ja-JP" sz="2800" dirty="0"/>
              <a:t>500,000</a:t>
            </a:r>
            <a:r>
              <a:rPr lang="ja-JP" altLang="en-US" sz="2800" dirty="0"/>
              <a:t>　</a:t>
            </a:r>
            <a:r>
              <a:rPr lang="en-US" altLang="ja-JP" sz="2800" dirty="0"/>
              <a:t>/</a:t>
            </a:r>
            <a:r>
              <a:rPr lang="ja-JP" altLang="en-US" sz="2800" dirty="0"/>
              <a:t>　売上　</a:t>
            </a:r>
            <a:r>
              <a:rPr lang="en-US" altLang="ja-JP" sz="2800" dirty="0"/>
              <a:t>500</a:t>
            </a:r>
            <a:r>
              <a:rPr kumimoji="1" lang="en-US" altLang="ja-JP" sz="2800" dirty="0"/>
              <a:t>,000</a:t>
            </a:r>
          </a:p>
          <a:p>
            <a:r>
              <a:rPr kumimoji="1" lang="ja-JP" altLang="en-US" sz="2800" dirty="0"/>
              <a:t>売上原価　</a:t>
            </a:r>
            <a:r>
              <a:rPr kumimoji="1" lang="en-US" altLang="ja-JP" sz="2800" dirty="0"/>
              <a:t>300,000         </a:t>
            </a:r>
            <a:r>
              <a:rPr kumimoji="1" lang="ja-JP" altLang="en-US" sz="2800" dirty="0"/>
              <a:t>工場　</a:t>
            </a:r>
            <a:r>
              <a:rPr kumimoji="1" lang="en-US" altLang="ja-JP" sz="2800" dirty="0"/>
              <a:t>300,000</a:t>
            </a:r>
          </a:p>
        </p:txBody>
      </p:sp>
    </p:spTree>
    <p:extLst>
      <p:ext uri="{BB962C8B-B14F-4D97-AF65-F5344CB8AC3E}">
        <p14:creationId xmlns:p14="http://schemas.microsoft.com/office/powerpoint/2010/main" val="4599825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78747" y="1408426"/>
            <a:ext cx="10634506" cy="2677656"/>
          </a:xfrm>
          <a:prstGeom prst="rect">
            <a:avLst/>
          </a:prstGeom>
          <a:noFill/>
        </p:spPr>
        <p:txBody>
          <a:bodyPr wrap="square" rtlCol="0">
            <a:spAutoFit/>
          </a:bodyPr>
          <a:lstStyle/>
          <a:p>
            <a:r>
              <a:rPr kumimoji="1" lang="ja-JP" altLang="en-US" sz="2400" dirty="0"/>
              <a:t>問</a:t>
            </a:r>
            <a:r>
              <a:rPr lang="en-US" altLang="ja-JP" sz="2400" dirty="0"/>
              <a:t>73</a:t>
            </a:r>
            <a:r>
              <a:rPr kumimoji="1" lang="en-US" altLang="ja-JP" sz="2400" dirty="0"/>
              <a:t>.</a:t>
            </a:r>
            <a:r>
              <a:rPr kumimoji="1" lang="ja-JP" altLang="en-US" sz="2400" dirty="0"/>
              <a:t>当社は、本社会計から工場会計を独立させている。材料</a:t>
            </a:r>
            <a:r>
              <a:rPr lang="ja-JP" altLang="en-US" sz="2400" dirty="0"/>
              <a:t>の発注と</a:t>
            </a:r>
            <a:r>
              <a:rPr kumimoji="1" lang="ja-JP" altLang="en-US" sz="2400" dirty="0"/>
              <a:t>製品</a:t>
            </a:r>
            <a:endParaRPr kumimoji="1" lang="en-US" altLang="ja-JP" sz="2400" dirty="0"/>
          </a:p>
          <a:p>
            <a:r>
              <a:rPr lang="ja-JP" altLang="en-US" sz="2400" dirty="0"/>
              <a:t>　　</a:t>
            </a:r>
            <a:r>
              <a:rPr kumimoji="1" lang="ja-JP" altLang="en-US" sz="2400" dirty="0"/>
              <a:t>の販売は本社が行う。工場で製造された製品は、完成後ただちに本社に</a:t>
            </a:r>
            <a:endParaRPr lang="en-US" altLang="ja-JP" sz="2400" dirty="0"/>
          </a:p>
          <a:p>
            <a:r>
              <a:rPr lang="ja-JP" altLang="en-US" sz="2400" dirty="0"/>
              <a:t>　　搬送され、本社内にある製品倉庫にて保管される。本社工場間取引に</a:t>
            </a:r>
            <a:endParaRPr lang="en-US" altLang="ja-JP" sz="2400" dirty="0"/>
          </a:p>
          <a:p>
            <a:r>
              <a:rPr lang="ja-JP" altLang="en-US" sz="2400" dirty="0"/>
              <a:t>　　内部利益の付加は無い。</a:t>
            </a:r>
            <a:r>
              <a:rPr kumimoji="1" lang="ja-JP" altLang="en-US" sz="2400" dirty="0"/>
              <a:t>当月の</a:t>
            </a:r>
            <a:r>
              <a:rPr lang="ja-JP" altLang="en-US" sz="2400" dirty="0"/>
              <a:t>次の取引について、本社の仕訳を行いな</a:t>
            </a:r>
            <a:endParaRPr lang="en-US" altLang="ja-JP" sz="2400" dirty="0"/>
          </a:p>
          <a:p>
            <a:r>
              <a:rPr lang="ja-JP" altLang="en-US" sz="2400" dirty="0"/>
              <a:t>　　さい。</a:t>
            </a:r>
            <a:endParaRPr lang="en-US" altLang="ja-JP" sz="2400" dirty="0"/>
          </a:p>
          <a:p>
            <a:endParaRPr kumimoji="1" lang="en-US" altLang="ja-JP" sz="2400" dirty="0"/>
          </a:p>
          <a:p>
            <a:r>
              <a:rPr lang="ja-JP" altLang="en-US" sz="2400" dirty="0"/>
              <a:t>　　製品</a:t>
            </a:r>
            <a:r>
              <a:rPr lang="en-US" altLang="ja-JP" sz="2400" dirty="0"/>
              <a:t>200,000</a:t>
            </a:r>
            <a:r>
              <a:rPr lang="ja-JP" altLang="en-US" sz="2400" dirty="0"/>
              <a:t>円が完成し、本社の製品倉庫に搬送、保管された。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33833" y="4150234"/>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15517" y="4150234"/>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3025813" y="4673454"/>
            <a:ext cx="6922056" cy="523220"/>
          </a:xfrm>
          <a:prstGeom prst="rect">
            <a:avLst/>
          </a:prstGeom>
          <a:noFill/>
        </p:spPr>
        <p:txBody>
          <a:bodyPr wrap="square" rtlCol="0">
            <a:spAutoFit/>
          </a:bodyPr>
          <a:lstStyle/>
          <a:p>
            <a:r>
              <a:rPr lang="ja-JP" altLang="en-US" sz="2800" dirty="0"/>
              <a:t>製品　</a:t>
            </a:r>
            <a:r>
              <a:rPr lang="en-US" altLang="ja-JP" sz="2800" dirty="0"/>
              <a:t>200,000</a:t>
            </a:r>
            <a:r>
              <a:rPr lang="ja-JP" altLang="en-US" sz="2800" dirty="0"/>
              <a:t>　</a:t>
            </a:r>
            <a:r>
              <a:rPr lang="en-US" altLang="ja-JP" sz="2800" dirty="0"/>
              <a:t>/</a:t>
            </a:r>
            <a:r>
              <a:rPr lang="ja-JP" altLang="en-US" sz="2800" dirty="0"/>
              <a:t>　工場　</a:t>
            </a:r>
            <a:r>
              <a:rPr lang="en-US" altLang="ja-JP" sz="2800" dirty="0"/>
              <a:t>200</a:t>
            </a:r>
            <a:r>
              <a:rPr kumimoji="1" lang="en-US" altLang="ja-JP" sz="2800" dirty="0"/>
              <a:t>,000</a:t>
            </a:r>
          </a:p>
        </p:txBody>
      </p:sp>
    </p:spTree>
    <p:extLst>
      <p:ext uri="{BB962C8B-B14F-4D97-AF65-F5344CB8AC3E}">
        <p14:creationId xmlns:p14="http://schemas.microsoft.com/office/powerpoint/2010/main" val="9096433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78747" y="1579248"/>
            <a:ext cx="10634506" cy="2677656"/>
          </a:xfrm>
          <a:prstGeom prst="rect">
            <a:avLst/>
          </a:prstGeom>
          <a:noFill/>
        </p:spPr>
        <p:txBody>
          <a:bodyPr wrap="square" rtlCol="0">
            <a:spAutoFit/>
          </a:bodyPr>
          <a:lstStyle/>
          <a:p>
            <a:r>
              <a:rPr kumimoji="1" lang="ja-JP" altLang="en-US" sz="2400" dirty="0"/>
              <a:t>問</a:t>
            </a:r>
            <a:r>
              <a:rPr lang="en-US" altLang="ja-JP" sz="2400" dirty="0"/>
              <a:t>74</a:t>
            </a:r>
            <a:r>
              <a:rPr kumimoji="1" lang="en-US" altLang="ja-JP" sz="2400" dirty="0"/>
              <a:t>.</a:t>
            </a:r>
            <a:r>
              <a:rPr kumimoji="1" lang="ja-JP" altLang="en-US" sz="2400" dirty="0"/>
              <a:t>当社の熊本工場では、直接材料を工程の始点で投入し、単一の製品</a:t>
            </a:r>
            <a:r>
              <a:rPr kumimoji="1" lang="en-US" altLang="ja-JP" sz="2400" dirty="0"/>
              <a:t>B</a:t>
            </a:r>
            <a:r>
              <a:rPr lang="ja-JP" altLang="en-US" sz="2400" dirty="0"/>
              <a:t>を</a:t>
            </a:r>
            <a:endParaRPr kumimoji="1" lang="en-US" altLang="ja-JP" sz="2400" dirty="0"/>
          </a:p>
          <a:p>
            <a:r>
              <a:rPr lang="en-US" altLang="ja-JP" sz="2400" dirty="0"/>
              <a:t>       </a:t>
            </a:r>
            <a:r>
              <a:rPr lang="ja-JP" altLang="en-US" sz="2400" dirty="0"/>
              <a:t>ロット生産している。標準原価計算制度を採用し、勘定記入の方法は</a:t>
            </a:r>
            <a:endParaRPr kumimoji="1" lang="en-US" altLang="ja-JP" sz="2400" dirty="0"/>
          </a:p>
          <a:p>
            <a:r>
              <a:rPr lang="ja-JP" altLang="en-US" sz="2400" dirty="0"/>
              <a:t>　　シングル・プランによる。直接材料に関わる次の取引について仕訳を</a:t>
            </a:r>
            <a:endParaRPr lang="en-US" altLang="ja-JP" sz="2400" dirty="0"/>
          </a:p>
          <a:p>
            <a:r>
              <a:rPr lang="ja-JP" altLang="en-US" sz="2400" dirty="0"/>
              <a:t>　　行いなさい。</a:t>
            </a:r>
            <a:endParaRPr lang="en-US" altLang="ja-JP" sz="2400" dirty="0"/>
          </a:p>
          <a:p>
            <a:r>
              <a:rPr lang="ja-JP" altLang="en-US" sz="2400" dirty="0"/>
              <a:t>　　</a:t>
            </a:r>
            <a:endParaRPr kumimoji="1" lang="en-US" altLang="ja-JP" sz="2400" dirty="0"/>
          </a:p>
          <a:p>
            <a:r>
              <a:rPr lang="ja-JP" altLang="en-US" sz="2400" dirty="0"/>
              <a:t>　　直接材料</a:t>
            </a:r>
            <a:r>
              <a:rPr lang="en-US" altLang="ja-JP" sz="2400" dirty="0"/>
              <a:t>50kg</a:t>
            </a:r>
            <a:r>
              <a:rPr lang="ja-JP" altLang="en-US" sz="2400" dirty="0"/>
              <a:t>を</a:t>
            </a:r>
            <a:r>
              <a:rPr lang="en-US" altLang="ja-JP" sz="2400" dirty="0"/>
              <a:t>1kg</a:t>
            </a:r>
            <a:r>
              <a:rPr lang="ja-JP" altLang="en-US" sz="2400" dirty="0"/>
              <a:t>あたり</a:t>
            </a:r>
            <a:r>
              <a:rPr lang="en-US" altLang="ja-JP" sz="2400" dirty="0"/>
              <a:t>200</a:t>
            </a:r>
            <a:r>
              <a:rPr lang="ja-JP" altLang="en-US" sz="2400" dirty="0"/>
              <a:t>円で掛けで購入した。なお、当工場では</a:t>
            </a:r>
            <a:endParaRPr lang="en-US" altLang="ja-JP" sz="2400" dirty="0"/>
          </a:p>
          <a:p>
            <a:r>
              <a:rPr lang="ja-JP" altLang="en-US" sz="2400" dirty="0"/>
              <a:t>　　実際の購入単価をもって材料勘定への受入記録を行っている。</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33833" y="4321056"/>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15517" y="4321056"/>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3237877" y="4844276"/>
            <a:ext cx="6026703" cy="523220"/>
          </a:xfrm>
          <a:prstGeom prst="rect">
            <a:avLst/>
          </a:prstGeom>
          <a:noFill/>
        </p:spPr>
        <p:txBody>
          <a:bodyPr wrap="square" rtlCol="0">
            <a:spAutoFit/>
          </a:bodyPr>
          <a:lstStyle/>
          <a:p>
            <a:r>
              <a:rPr lang="ja-JP" altLang="en-US" sz="2800" dirty="0"/>
              <a:t>材料　</a:t>
            </a:r>
            <a:r>
              <a:rPr lang="en-US" altLang="ja-JP" sz="2800" dirty="0"/>
              <a:t>10,000</a:t>
            </a:r>
            <a:r>
              <a:rPr lang="ja-JP" altLang="en-US" sz="2800" dirty="0"/>
              <a:t>　</a:t>
            </a:r>
            <a:r>
              <a:rPr lang="en-US" altLang="ja-JP" sz="2800" dirty="0"/>
              <a:t>/</a:t>
            </a:r>
            <a:r>
              <a:rPr lang="ja-JP" altLang="en-US" sz="2800" dirty="0"/>
              <a:t>　買掛金　</a:t>
            </a:r>
            <a:r>
              <a:rPr lang="en-US" altLang="ja-JP" sz="2800" dirty="0"/>
              <a:t>10</a:t>
            </a:r>
            <a:r>
              <a:rPr kumimoji="1" lang="en-US" altLang="ja-JP" sz="2800" dirty="0"/>
              <a:t>,000</a:t>
            </a:r>
          </a:p>
        </p:txBody>
      </p:sp>
    </p:spTree>
    <p:extLst>
      <p:ext uri="{BB962C8B-B14F-4D97-AF65-F5344CB8AC3E}">
        <p14:creationId xmlns:p14="http://schemas.microsoft.com/office/powerpoint/2010/main" val="349029680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78747" y="2228176"/>
            <a:ext cx="10634506" cy="1569660"/>
          </a:xfrm>
          <a:prstGeom prst="rect">
            <a:avLst/>
          </a:prstGeom>
          <a:noFill/>
        </p:spPr>
        <p:txBody>
          <a:bodyPr wrap="square" rtlCol="0">
            <a:spAutoFit/>
          </a:bodyPr>
          <a:lstStyle/>
          <a:p>
            <a:r>
              <a:rPr kumimoji="1" lang="ja-JP" altLang="en-US" sz="2400" dirty="0"/>
              <a:t>問</a:t>
            </a:r>
            <a:r>
              <a:rPr lang="en-US" altLang="ja-JP" sz="2400" dirty="0"/>
              <a:t>78</a:t>
            </a:r>
            <a:r>
              <a:rPr kumimoji="1" lang="en-US" altLang="ja-JP" sz="2400" dirty="0"/>
              <a:t>.</a:t>
            </a:r>
            <a:r>
              <a:rPr kumimoji="1" lang="ja-JP" altLang="en-US" sz="2400" dirty="0"/>
              <a:t>当社は、標準原価計算制度を採用し、勘定記入の方法はシングル・</a:t>
            </a:r>
            <a:endParaRPr kumimoji="1" lang="en-US" altLang="ja-JP" sz="2400" dirty="0"/>
          </a:p>
          <a:p>
            <a:r>
              <a:rPr lang="ja-JP" altLang="en-US" sz="2400" dirty="0"/>
              <a:t>　　プランによる。製品</a:t>
            </a:r>
            <a:r>
              <a:rPr lang="en-US" altLang="ja-JP" sz="2400" dirty="0"/>
              <a:t>C</a:t>
            </a:r>
            <a:r>
              <a:rPr lang="ja-JP" altLang="en-US" sz="2400" dirty="0"/>
              <a:t>の原価標準は、直接材料費の標準単価＠</a:t>
            </a:r>
            <a:r>
              <a:rPr lang="en-US" altLang="ja-JP" sz="2400" dirty="0"/>
              <a:t>1,000</a:t>
            </a:r>
            <a:r>
              <a:rPr lang="ja-JP" altLang="en-US" sz="2400" dirty="0"/>
              <a:t>円、</a:t>
            </a:r>
            <a:endParaRPr lang="en-US" altLang="ja-JP" sz="2400" dirty="0"/>
          </a:p>
          <a:p>
            <a:r>
              <a:rPr lang="ja-JP" altLang="en-US" sz="2400" dirty="0"/>
              <a:t>　　標準消費量</a:t>
            </a:r>
            <a:r>
              <a:rPr lang="en-US" altLang="ja-JP" sz="2400" dirty="0"/>
              <a:t>3kg</a:t>
            </a:r>
            <a:r>
              <a:rPr lang="ja-JP" altLang="en-US" sz="2400" dirty="0"/>
              <a:t>であり、当月の生産実績は完成品</a:t>
            </a:r>
            <a:r>
              <a:rPr lang="en-US" altLang="ja-JP" sz="2400" dirty="0"/>
              <a:t>200</a:t>
            </a:r>
            <a:r>
              <a:rPr lang="ja-JP" altLang="en-US" sz="2400" dirty="0"/>
              <a:t>個である。製品</a:t>
            </a:r>
            <a:r>
              <a:rPr lang="en-US" altLang="ja-JP" sz="2400" dirty="0"/>
              <a:t>C</a:t>
            </a:r>
            <a:r>
              <a:rPr lang="ja-JP" altLang="en-US" sz="2400" dirty="0"/>
              <a:t>に</a:t>
            </a:r>
            <a:endParaRPr lang="en-US" altLang="ja-JP" sz="2400" dirty="0"/>
          </a:p>
          <a:p>
            <a:r>
              <a:rPr lang="ja-JP" altLang="en-US" sz="2400" dirty="0"/>
              <a:t>　　対する直接材料費を仕掛品へ振り替えた。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23784" y="3888977"/>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05468" y="3888977"/>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2642716" y="4412197"/>
            <a:ext cx="6611815" cy="523220"/>
          </a:xfrm>
          <a:prstGeom prst="rect">
            <a:avLst/>
          </a:prstGeom>
          <a:noFill/>
        </p:spPr>
        <p:txBody>
          <a:bodyPr wrap="square" rtlCol="0">
            <a:spAutoFit/>
          </a:bodyPr>
          <a:lstStyle/>
          <a:p>
            <a:r>
              <a:rPr lang="ja-JP" altLang="en-US" sz="2800" dirty="0"/>
              <a:t>仕掛品　</a:t>
            </a:r>
            <a:r>
              <a:rPr lang="en-US" altLang="ja-JP" sz="2800" dirty="0"/>
              <a:t>600,000</a:t>
            </a:r>
            <a:r>
              <a:rPr lang="ja-JP" altLang="en-US" sz="2800" dirty="0"/>
              <a:t>　</a:t>
            </a:r>
            <a:r>
              <a:rPr lang="en-US" altLang="ja-JP" sz="2800" dirty="0"/>
              <a:t>/</a:t>
            </a:r>
            <a:r>
              <a:rPr lang="ja-JP" altLang="en-US" sz="2800" dirty="0"/>
              <a:t>　材料　</a:t>
            </a:r>
            <a:r>
              <a:rPr lang="en-US" altLang="ja-JP" sz="2800" dirty="0"/>
              <a:t>600</a:t>
            </a:r>
            <a:r>
              <a:rPr kumimoji="1" lang="en-US" altLang="ja-JP" sz="2800" dirty="0"/>
              <a:t>,000</a:t>
            </a:r>
          </a:p>
        </p:txBody>
      </p:sp>
    </p:spTree>
    <p:extLst>
      <p:ext uri="{BB962C8B-B14F-4D97-AF65-F5344CB8AC3E}">
        <p14:creationId xmlns:p14="http://schemas.microsoft.com/office/powerpoint/2010/main" val="23660901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78747" y="1735807"/>
            <a:ext cx="10634506" cy="1938992"/>
          </a:xfrm>
          <a:prstGeom prst="rect">
            <a:avLst/>
          </a:prstGeom>
          <a:noFill/>
        </p:spPr>
        <p:txBody>
          <a:bodyPr wrap="square" rtlCol="0">
            <a:spAutoFit/>
          </a:bodyPr>
          <a:lstStyle/>
          <a:p>
            <a:r>
              <a:rPr kumimoji="1" lang="ja-JP" altLang="en-US" sz="2400" dirty="0"/>
              <a:t>問</a:t>
            </a:r>
            <a:r>
              <a:rPr kumimoji="1" lang="en-US" altLang="ja-JP" sz="2400" dirty="0"/>
              <a:t>81.</a:t>
            </a:r>
            <a:r>
              <a:rPr kumimoji="1" lang="ja-JP" altLang="en-US" sz="2400" dirty="0"/>
              <a:t>当社は、標準原価計算制度を採用し、勘定記入の方法はシングル・</a:t>
            </a:r>
            <a:endParaRPr kumimoji="1" lang="en-US" altLang="ja-JP" sz="2400" dirty="0"/>
          </a:p>
          <a:p>
            <a:r>
              <a:rPr lang="ja-JP" altLang="en-US" sz="2400" dirty="0"/>
              <a:t>　　プランによる。当月の製造間接費の原価差異分析を行った結果、</a:t>
            </a:r>
            <a:endParaRPr lang="en-US" altLang="ja-JP" sz="2400" dirty="0"/>
          </a:p>
          <a:p>
            <a:r>
              <a:rPr lang="ja-JP" altLang="en-US" sz="2400" dirty="0"/>
              <a:t>　　予算差異</a:t>
            </a:r>
            <a:r>
              <a:rPr lang="en-US" altLang="ja-JP" sz="2400" dirty="0"/>
              <a:t>2,000</a:t>
            </a:r>
            <a:r>
              <a:rPr lang="ja-JP" altLang="en-US" sz="2400" dirty="0"/>
              <a:t>円（貸方差異）、操業度差異</a:t>
            </a:r>
            <a:r>
              <a:rPr lang="en-US" altLang="ja-JP" sz="2400" dirty="0"/>
              <a:t>4,000</a:t>
            </a:r>
            <a:r>
              <a:rPr lang="ja-JP" altLang="en-US" sz="2400" dirty="0"/>
              <a:t>円（借方差異）、</a:t>
            </a:r>
            <a:endParaRPr lang="en-US" altLang="ja-JP" sz="2400" dirty="0"/>
          </a:p>
          <a:p>
            <a:r>
              <a:rPr lang="ja-JP" altLang="en-US" sz="2400" dirty="0"/>
              <a:t>　　能率差異</a:t>
            </a:r>
            <a:r>
              <a:rPr lang="en-US" altLang="ja-JP" sz="2400" dirty="0"/>
              <a:t>2,000</a:t>
            </a:r>
            <a:r>
              <a:rPr lang="ja-JP" altLang="en-US" sz="2400" dirty="0"/>
              <a:t>円（借方差異）となったため、予算差異勘定、操業度</a:t>
            </a:r>
            <a:endParaRPr lang="en-US" altLang="ja-JP" sz="2400" dirty="0"/>
          </a:p>
          <a:p>
            <a:r>
              <a:rPr lang="ja-JP" altLang="en-US" sz="2400" dirty="0"/>
              <a:t>　　差異勘定、能率差異勘定に振り替えた。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23784" y="3758349"/>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05468" y="3758349"/>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2250832" y="4281569"/>
            <a:ext cx="7355392" cy="954107"/>
          </a:xfrm>
          <a:prstGeom prst="rect">
            <a:avLst/>
          </a:prstGeom>
          <a:noFill/>
        </p:spPr>
        <p:txBody>
          <a:bodyPr wrap="square" rtlCol="0">
            <a:spAutoFit/>
          </a:bodyPr>
          <a:lstStyle/>
          <a:p>
            <a:r>
              <a:rPr lang="ja-JP" altLang="en-US" sz="2800" dirty="0"/>
              <a:t>操業度差異　</a:t>
            </a:r>
            <a:r>
              <a:rPr lang="en-US" altLang="ja-JP" sz="2800" dirty="0"/>
              <a:t>4,000</a:t>
            </a:r>
            <a:r>
              <a:rPr lang="ja-JP" altLang="en-US" sz="2800" dirty="0"/>
              <a:t>　</a:t>
            </a:r>
            <a:r>
              <a:rPr lang="en-US" altLang="ja-JP" sz="2800" dirty="0"/>
              <a:t>/</a:t>
            </a:r>
            <a:r>
              <a:rPr lang="ja-JP" altLang="en-US" sz="2800" dirty="0"/>
              <a:t>　予算差異　    </a:t>
            </a:r>
            <a:r>
              <a:rPr lang="en-US" altLang="ja-JP" sz="2800" dirty="0"/>
              <a:t>2</a:t>
            </a:r>
            <a:r>
              <a:rPr kumimoji="1" lang="en-US" altLang="ja-JP" sz="2800" dirty="0"/>
              <a:t>,000</a:t>
            </a:r>
          </a:p>
          <a:p>
            <a:r>
              <a:rPr kumimoji="1" lang="ja-JP" altLang="en-US" sz="2800" dirty="0"/>
              <a:t>能率差異　　</a:t>
            </a:r>
            <a:r>
              <a:rPr kumimoji="1" lang="en-US" altLang="ja-JP" sz="2800" dirty="0"/>
              <a:t>2,000</a:t>
            </a:r>
            <a:r>
              <a:rPr kumimoji="1" lang="ja-JP" altLang="en-US" sz="2800" dirty="0"/>
              <a:t>　　  製造間接費　</a:t>
            </a:r>
            <a:r>
              <a:rPr kumimoji="1" lang="en-US" altLang="ja-JP" sz="2800" dirty="0"/>
              <a:t>4,000</a:t>
            </a:r>
          </a:p>
        </p:txBody>
      </p:sp>
    </p:spTree>
    <p:extLst>
      <p:ext uri="{BB962C8B-B14F-4D97-AF65-F5344CB8AC3E}">
        <p14:creationId xmlns:p14="http://schemas.microsoft.com/office/powerpoint/2010/main" val="26518073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88795" y="1526940"/>
            <a:ext cx="10634506" cy="2677656"/>
          </a:xfrm>
          <a:prstGeom prst="rect">
            <a:avLst/>
          </a:prstGeom>
          <a:noFill/>
        </p:spPr>
        <p:txBody>
          <a:bodyPr wrap="square" rtlCol="0">
            <a:spAutoFit/>
          </a:bodyPr>
          <a:lstStyle/>
          <a:p>
            <a:r>
              <a:rPr kumimoji="1" lang="ja-JP" altLang="en-US" sz="2400" dirty="0"/>
              <a:t>問</a:t>
            </a:r>
            <a:r>
              <a:rPr kumimoji="1" lang="en-US" altLang="ja-JP" sz="2400" dirty="0"/>
              <a:t>82.</a:t>
            </a:r>
            <a:r>
              <a:rPr kumimoji="1" lang="ja-JP" altLang="en-US" sz="2400" dirty="0"/>
              <a:t>当社の名古屋工場では、工程の始点で投入した原料</a:t>
            </a:r>
            <a:r>
              <a:rPr kumimoji="1" lang="en-US" altLang="ja-JP" sz="2400" dirty="0"/>
              <a:t>D</a:t>
            </a:r>
            <a:r>
              <a:rPr kumimoji="1" lang="ja-JP" altLang="en-US" sz="2400" dirty="0"/>
              <a:t>を加工して製品</a:t>
            </a:r>
            <a:r>
              <a:rPr kumimoji="1" lang="en-US" altLang="ja-JP" sz="2400" dirty="0"/>
              <a:t>G</a:t>
            </a:r>
            <a:endParaRPr lang="en-US" altLang="ja-JP" sz="2400" dirty="0"/>
          </a:p>
          <a:p>
            <a:r>
              <a:rPr kumimoji="1" lang="ja-JP" altLang="en-US" sz="2400" dirty="0"/>
              <a:t>　　を生産している。標準原価計算制度を採用し、勘定記入の方法は</a:t>
            </a:r>
            <a:endParaRPr kumimoji="1" lang="en-US" altLang="ja-JP" sz="2400" dirty="0"/>
          </a:p>
          <a:p>
            <a:r>
              <a:rPr lang="ja-JP" altLang="en-US" sz="2400" dirty="0"/>
              <a:t>　　パーシャル・プランによる。次の取引について仕訳を行いなさい。</a:t>
            </a:r>
            <a:endParaRPr lang="en-US" altLang="ja-JP" sz="2400" dirty="0"/>
          </a:p>
          <a:p>
            <a:endParaRPr lang="en-US" altLang="ja-JP" sz="2400" dirty="0"/>
          </a:p>
          <a:p>
            <a:r>
              <a:rPr lang="ja-JP" altLang="en-US" sz="2400" dirty="0"/>
              <a:t>　　原料</a:t>
            </a:r>
            <a:r>
              <a:rPr lang="en-US" altLang="ja-JP" sz="2400" dirty="0"/>
              <a:t>D 300</a:t>
            </a:r>
            <a:r>
              <a:rPr lang="ja-JP" altLang="en-US" sz="2400" dirty="0"/>
              <a:t>リットルを、</a:t>
            </a:r>
            <a:r>
              <a:rPr lang="en-US" altLang="ja-JP" sz="2400" dirty="0"/>
              <a:t>1</a:t>
            </a:r>
            <a:r>
              <a:rPr lang="ja-JP" altLang="en-US" sz="2400" dirty="0"/>
              <a:t>リットル当たり</a:t>
            </a:r>
            <a:r>
              <a:rPr lang="en-US" altLang="ja-JP" sz="2400" dirty="0"/>
              <a:t>200</a:t>
            </a:r>
            <a:r>
              <a:rPr lang="ja-JP" altLang="en-US" sz="2400" dirty="0"/>
              <a:t>円で掛けにて購入した。</a:t>
            </a:r>
            <a:endParaRPr lang="en-US" altLang="ja-JP" sz="2400" dirty="0"/>
          </a:p>
          <a:p>
            <a:r>
              <a:rPr lang="ja-JP" altLang="en-US" sz="2400" dirty="0"/>
              <a:t>　　当工場では、実際の購入単価をもって材料勘定への受入記録を行って</a:t>
            </a:r>
            <a:endParaRPr lang="en-US" altLang="ja-JP" sz="2400" dirty="0"/>
          </a:p>
          <a:p>
            <a:r>
              <a:rPr lang="ja-JP" altLang="en-US" sz="2400" dirty="0"/>
              <a:t>　　いる。</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33832" y="4170332"/>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15516" y="4170332"/>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3215473" y="4693552"/>
            <a:ext cx="7355392" cy="523220"/>
          </a:xfrm>
          <a:prstGeom prst="rect">
            <a:avLst/>
          </a:prstGeom>
          <a:noFill/>
        </p:spPr>
        <p:txBody>
          <a:bodyPr wrap="square" rtlCol="0">
            <a:spAutoFit/>
          </a:bodyPr>
          <a:lstStyle/>
          <a:p>
            <a:r>
              <a:rPr lang="ja-JP" altLang="en-US" sz="2800" dirty="0"/>
              <a:t>材料　</a:t>
            </a:r>
            <a:r>
              <a:rPr lang="en-US" altLang="ja-JP" sz="2800" dirty="0"/>
              <a:t>60,000</a:t>
            </a:r>
            <a:r>
              <a:rPr lang="ja-JP" altLang="en-US" sz="2800" dirty="0"/>
              <a:t>　</a:t>
            </a:r>
            <a:r>
              <a:rPr lang="en-US" altLang="ja-JP" sz="2800" dirty="0"/>
              <a:t>/</a:t>
            </a:r>
            <a:r>
              <a:rPr lang="ja-JP" altLang="en-US" sz="2800" dirty="0"/>
              <a:t>　買掛金　</a:t>
            </a:r>
            <a:r>
              <a:rPr lang="en-US" altLang="ja-JP" sz="2800" dirty="0"/>
              <a:t>60,000</a:t>
            </a:r>
            <a:endParaRPr kumimoji="1" lang="en-US" altLang="ja-JP" sz="2800" dirty="0"/>
          </a:p>
        </p:txBody>
      </p:sp>
    </p:spTree>
    <p:extLst>
      <p:ext uri="{BB962C8B-B14F-4D97-AF65-F5344CB8AC3E}">
        <p14:creationId xmlns:p14="http://schemas.microsoft.com/office/powerpoint/2010/main" val="42002830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78747" y="1479468"/>
            <a:ext cx="10634506" cy="2677656"/>
          </a:xfrm>
          <a:prstGeom prst="rect">
            <a:avLst/>
          </a:prstGeom>
          <a:noFill/>
        </p:spPr>
        <p:txBody>
          <a:bodyPr wrap="square" rtlCol="0">
            <a:spAutoFit/>
          </a:bodyPr>
          <a:lstStyle/>
          <a:p>
            <a:r>
              <a:rPr kumimoji="1" lang="ja-JP" altLang="en-US" sz="2400" dirty="0"/>
              <a:t>問</a:t>
            </a:r>
            <a:r>
              <a:rPr kumimoji="1" lang="en-US" altLang="ja-JP" sz="2400" dirty="0"/>
              <a:t>83.</a:t>
            </a:r>
            <a:r>
              <a:rPr kumimoji="1" lang="ja-JP" altLang="en-US" sz="2400" dirty="0"/>
              <a:t>当社の名古屋工場では、工程の始点で投入した原料</a:t>
            </a:r>
            <a:r>
              <a:rPr kumimoji="1" lang="en-US" altLang="ja-JP" sz="2400" dirty="0"/>
              <a:t>D</a:t>
            </a:r>
            <a:r>
              <a:rPr kumimoji="1" lang="ja-JP" altLang="en-US" sz="2400" dirty="0"/>
              <a:t>を加工して製品</a:t>
            </a:r>
            <a:r>
              <a:rPr kumimoji="1" lang="en-US" altLang="ja-JP" sz="2400" dirty="0"/>
              <a:t>G</a:t>
            </a:r>
            <a:endParaRPr lang="en-US" altLang="ja-JP" sz="2400" dirty="0"/>
          </a:p>
          <a:p>
            <a:r>
              <a:rPr kumimoji="1" lang="ja-JP" altLang="en-US" sz="2400" dirty="0"/>
              <a:t>　　を生産している。標準原価計算制度を採用し、勘定記入の方法は</a:t>
            </a:r>
            <a:endParaRPr kumimoji="1" lang="en-US" altLang="ja-JP" sz="2400" dirty="0"/>
          </a:p>
          <a:p>
            <a:r>
              <a:rPr lang="ja-JP" altLang="en-US" sz="2400" dirty="0"/>
              <a:t>　　パーシャル・プランによる。次の取引について仕訳を行いなさい。</a:t>
            </a:r>
            <a:endParaRPr lang="en-US" altLang="ja-JP" sz="2400" dirty="0"/>
          </a:p>
          <a:p>
            <a:r>
              <a:rPr lang="ja-JP" altLang="en-US" sz="2400" dirty="0"/>
              <a:t>　　</a:t>
            </a:r>
            <a:endParaRPr lang="en-US" altLang="ja-JP" sz="2400" dirty="0"/>
          </a:p>
          <a:p>
            <a:r>
              <a:rPr lang="ja-JP" altLang="en-US" sz="2400" dirty="0"/>
              <a:t>　　原料</a:t>
            </a:r>
            <a:r>
              <a:rPr lang="en-US" altLang="ja-JP" sz="2400" dirty="0"/>
              <a:t>D</a:t>
            </a:r>
            <a:r>
              <a:rPr lang="ja-JP" altLang="en-US" sz="2400" dirty="0"/>
              <a:t>の実際消費額は</a:t>
            </a:r>
            <a:r>
              <a:rPr lang="en-US" altLang="ja-JP" sz="2400" dirty="0"/>
              <a:t>300</a:t>
            </a:r>
            <a:r>
              <a:rPr lang="ja-JP" altLang="en-US" sz="2400" dirty="0"/>
              <a:t>リットル</a:t>
            </a:r>
            <a:r>
              <a:rPr lang="en-US" altLang="ja-JP" sz="2400" dirty="0"/>
              <a:t>×200</a:t>
            </a:r>
            <a:r>
              <a:rPr lang="ja-JP" altLang="en-US" sz="2400" dirty="0"/>
              <a:t>円</a:t>
            </a:r>
            <a:r>
              <a:rPr lang="en-US" altLang="ja-JP" sz="2400" dirty="0"/>
              <a:t>=60,000</a:t>
            </a:r>
            <a:r>
              <a:rPr lang="ja-JP" altLang="en-US" sz="2400" dirty="0"/>
              <a:t>円であった。製品の</a:t>
            </a:r>
            <a:endParaRPr lang="en-US" altLang="ja-JP" sz="2400" dirty="0"/>
          </a:p>
          <a:p>
            <a:r>
              <a:rPr lang="ja-JP" altLang="en-US" sz="2400" dirty="0"/>
              <a:t>　　生産実績は</a:t>
            </a:r>
            <a:r>
              <a:rPr lang="en-US" altLang="ja-JP" sz="2400" dirty="0"/>
              <a:t>30</a:t>
            </a:r>
            <a:r>
              <a:rPr lang="ja-JP" altLang="en-US" sz="2400" dirty="0"/>
              <a:t>個であり、当月の原料</a:t>
            </a:r>
            <a:r>
              <a:rPr lang="en-US" altLang="ja-JP" sz="2400" dirty="0"/>
              <a:t>D</a:t>
            </a:r>
            <a:r>
              <a:rPr lang="ja-JP" altLang="en-US" sz="2400" dirty="0"/>
              <a:t>の消費額を仕掛品勘定に振り替え</a:t>
            </a:r>
            <a:endParaRPr lang="en-US" altLang="ja-JP" sz="2400" dirty="0"/>
          </a:p>
          <a:p>
            <a:r>
              <a:rPr lang="ja-JP" altLang="en-US" sz="2400" dirty="0"/>
              <a:t>　　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33832" y="4019609"/>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15516" y="4019609"/>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2837820" y="4542829"/>
            <a:ext cx="7355392" cy="523220"/>
          </a:xfrm>
          <a:prstGeom prst="rect">
            <a:avLst/>
          </a:prstGeom>
          <a:noFill/>
        </p:spPr>
        <p:txBody>
          <a:bodyPr wrap="square" rtlCol="0">
            <a:spAutoFit/>
          </a:bodyPr>
          <a:lstStyle/>
          <a:p>
            <a:r>
              <a:rPr lang="ja-JP" altLang="en-US" sz="2800" dirty="0"/>
              <a:t>仕掛品　</a:t>
            </a:r>
            <a:r>
              <a:rPr lang="en-US" altLang="ja-JP" sz="2800" dirty="0"/>
              <a:t>60,000</a:t>
            </a:r>
            <a:r>
              <a:rPr lang="ja-JP" altLang="en-US" sz="2800" dirty="0"/>
              <a:t>　</a:t>
            </a:r>
            <a:r>
              <a:rPr lang="en-US" altLang="ja-JP" sz="2800" dirty="0"/>
              <a:t>/</a:t>
            </a:r>
            <a:r>
              <a:rPr lang="ja-JP" altLang="en-US" sz="2800" dirty="0"/>
              <a:t>　材料　</a:t>
            </a:r>
            <a:r>
              <a:rPr lang="en-US" altLang="ja-JP" sz="2800" dirty="0"/>
              <a:t>60,000</a:t>
            </a:r>
            <a:endParaRPr kumimoji="1" lang="en-US" altLang="ja-JP" sz="2800" dirty="0"/>
          </a:p>
        </p:txBody>
      </p:sp>
    </p:spTree>
    <p:extLst>
      <p:ext uri="{BB962C8B-B14F-4D97-AF65-F5344CB8AC3E}">
        <p14:creationId xmlns:p14="http://schemas.microsoft.com/office/powerpoint/2010/main" val="14764680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22998" y="1829324"/>
            <a:ext cx="10800303" cy="1938992"/>
          </a:xfrm>
          <a:prstGeom prst="rect">
            <a:avLst/>
          </a:prstGeom>
          <a:noFill/>
        </p:spPr>
        <p:txBody>
          <a:bodyPr wrap="square" rtlCol="0">
            <a:spAutoFit/>
          </a:bodyPr>
          <a:lstStyle/>
          <a:p>
            <a:r>
              <a:rPr kumimoji="1" lang="ja-JP" altLang="en-US" sz="2400" dirty="0"/>
              <a:t>問</a:t>
            </a:r>
            <a:r>
              <a:rPr kumimoji="1" lang="en-US" altLang="ja-JP" sz="2400" dirty="0"/>
              <a:t>87.</a:t>
            </a:r>
            <a:r>
              <a:rPr kumimoji="1" lang="ja-JP" altLang="en-US" sz="2400" dirty="0"/>
              <a:t>当社</a:t>
            </a:r>
            <a:r>
              <a:rPr lang="ja-JP" altLang="en-US" sz="2400" dirty="0"/>
              <a:t>は標準原価計算を採用しており、パーシャル・プランで記帳して</a:t>
            </a:r>
            <a:endParaRPr lang="en-US" altLang="ja-JP" sz="2400" dirty="0"/>
          </a:p>
          <a:p>
            <a:r>
              <a:rPr lang="ja-JP" altLang="en-US" sz="2400" dirty="0"/>
              <a:t>　　いる。当月の製造間接費の原価差異分析を行った結果、予算差異</a:t>
            </a:r>
            <a:r>
              <a:rPr lang="en-US" altLang="ja-JP" sz="2400" dirty="0"/>
              <a:t>2,000</a:t>
            </a:r>
            <a:r>
              <a:rPr lang="ja-JP" altLang="en-US" sz="2400" dirty="0"/>
              <a:t>円</a:t>
            </a:r>
            <a:endParaRPr lang="en-US" altLang="ja-JP" sz="2400" dirty="0"/>
          </a:p>
          <a:p>
            <a:r>
              <a:rPr lang="ja-JP" altLang="en-US" sz="2400" dirty="0"/>
              <a:t>　　（不利差異）、操業度差異</a:t>
            </a:r>
            <a:r>
              <a:rPr lang="en-US" altLang="ja-JP" sz="2400" dirty="0"/>
              <a:t>1,000</a:t>
            </a:r>
            <a:r>
              <a:rPr lang="ja-JP" altLang="en-US" sz="2400" dirty="0"/>
              <a:t>円（不利差異）、能率差異</a:t>
            </a:r>
            <a:r>
              <a:rPr lang="en-US" altLang="ja-JP" sz="2400" dirty="0"/>
              <a:t>1,000</a:t>
            </a:r>
            <a:r>
              <a:rPr lang="ja-JP" altLang="en-US" sz="2400" dirty="0"/>
              <a:t>円</a:t>
            </a:r>
            <a:endParaRPr lang="en-US" altLang="ja-JP" sz="2400" dirty="0"/>
          </a:p>
          <a:p>
            <a:r>
              <a:rPr lang="ja-JP" altLang="en-US" sz="2400" dirty="0"/>
              <a:t>　　（有利差異）となったので、予算差異勘定、操業度差異勘定、能率差異</a:t>
            </a:r>
            <a:endParaRPr lang="en-US" altLang="ja-JP" sz="2400" dirty="0"/>
          </a:p>
          <a:p>
            <a:r>
              <a:rPr lang="ja-JP" altLang="en-US" sz="2400" dirty="0"/>
              <a:t>　　勘定に振り替えた。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33832" y="3788497"/>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15516" y="3788497"/>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2418304" y="4311717"/>
            <a:ext cx="7355392" cy="954107"/>
          </a:xfrm>
          <a:prstGeom prst="rect">
            <a:avLst/>
          </a:prstGeom>
          <a:noFill/>
        </p:spPr>
        <p:txBody>
          <a:bodyPr wrap="square" rtlCol="0">
            <a:spAutoFit/>
          </a:bodyPr>
          <a:lstStyle/>
          <a:p>
            <a:r>
              <a:rPr lang="ja-JP" altLang="en-US" sz="2800" dirty="0"/>
              <a:t>予算差異　　</a:t>
            </a:r>
            <a:r>
              <a:rPr lang="en-US" altLang="ja-JP" sz="2800" dirty="0"/>
              <a:t>2,000</a:t>
            </a:r>
            <a:r>
              <a:rPr lang="ja-JP" altLang="en-US" sz="2800" dirty="0"/>
              <a:t>　</a:t>
            </a:r>
            <a:r>
              <a:rPr lang="en-US" altLang="ja-JP" sz="2800" dirty="0"/>
              <a:t>/</a:t>
            </a:r>
            <a:r>
              <a:rPr lang="ja-JP" altLang="en-US" sz="2800" dirty="0"/>
              <a:t>　能率差異　</a:t>
            </a:r>
            <a:r>
              <a:rPr lang="en-US" altLang="ja-JP" sz="2800" dirty="0"/>
              <a:t>1,000</a:t>
            </a:r>
          </a:p>
          <a:p>
            <a:r>
              <a:rPr kumimoji="1" lang="ja-JP" altLang="en-US" sz="2800" dirty="0"/>
              <a:t>操業度差異　</a:t>
            </a:r>
            <a:r>
              <a:rPr kumimoji="1" lang="en-US" altLang="ja-JP" sz="2800" dirty="0"/>
              <a:t>1,000</a:t>
            </a:r>
            <a:r>
              <a:rPr kumimoji="1" lang="ja-JP" altLang="en-US" sz="2800" dirty="0"/>
              <a:t>　　  仕掛品　　</a:t>
            </a:r>
            <a:r>
              <a:rPr kumimoji="1" lang="en-US" altLang="ja-JP" sz="2800" dirty="0"/>
              <a:t>2,000</a:t>
            </a:r>
          </a:p>
        </p:txBody>
      </p:sp>
    </p:spTree>
    <p:extLst>
      <p:ext uri="{BB962C8B-B14F-4D97-AF65-F5344CB8AC3E}">
        <p14:creationId xmlns:p14="http://schemas.microsoft.com/office/powerpoint/2010/main" val="22958631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33047" y="1959953"/>
            <a:ext cx="10800303" cy="1938992"/>
          </a:xfrm>
          <a:prstGeom prst="rect">
            <a:avLst/>
          </a:prstGeom>
          <a:noFill/>
        </p:spPr>
        <p:txBody>
          <a:bodyPr wrap="square" rtlCol="0">
            <a:spAutoFit/>
          </a:bodyPr>
          <a:lstStyle/>
          <a:p>
            <a:r>
              <a:rPr kumimoji="1" lang="ja-JP" altLang="en-US" sz="2400" dirty="0"/>
              <a:t>問</a:t>
            </a:r>
            <a:r>
              <a:rPr kumimoji="1" lang="en-US" altLang="ja-JP" sz="2400" dirty="0"/>
              <a:t>88.</a:t>
            </a:r>
            <a:r>
              <a:rPr kumimoji="1" lang="ja-JP" altLang="en-US" sz="2400" dirty="0"/>
              <a:t>当社は製品</a:t>
            </a:r>
            <a:r>
              <a:rPr kumimoji="1" lang="en-US" altLang="ja-JP" sz="2400" dirty="0"/>
              <a:t>K</a:t>
            </a:r>
            <a:r>
              <a:rPr kumimoji="1" lang="ja-JP" altLang="en-US" sz="2400" dirty="0"/>
              <a:t>を量産しており、パーシャル・プランの標準原価計算を</a:t>
            </a:r>
            <a:endParaRPr lang="en-US" altLang="ja-JP" sz="2400" dirty="0"/>
          </a:p>
          <a:p>
            <a:r>
              <a:rPr lang="ja-JP" altLang="en-US" sz="2400" dirty="0"/>
              <a:t>　　採用している。仕掛品勘定から製品勘定へ振り替える仕訳を行いなさい。</a:t>
            </a:r>
            <a:endParaRPr lang="en-US" altLang="ja-JP" sz="2400" dirty="0"/>
          </a:p>
          <a:p>
            <a:r>
              <a:rPr lang="ja-JP" altLang="en-US" sz="2400" dirty="0"/>
              <a:t>　　（資料）</a:t>
            </a:r>
            <a:endParaRPr lang="en-US" altLang="ja-JP" sz="2400" dirty="0"/>
          </a:p>
          <a:p>
            <a:r>
              <a:rPr lang="ja-JP" altLang="en-US" sz="2400" dirty="0"/>
              <a:t>　　　製品</a:t>
            </a:r>
            <a:r>
              <a:rPr lang="en-US" altLang="ja-JP" sz="2400" dirty="0"/>
              <a:t>K</a:t>
            </a:r>
            <a:r>
              <a:rPr lang="ja-JP" altLang="en-US" sz="2400" dirty="0"/>
              <a:t>の</a:t>
            </a:r>
            <a:r>
              <a:rPr lang="en-US" altLang="ja-JP" sz="2400" dirty="0"/>
              <a:t>1</a:t>
            </a:r>
            <a:r>
              <a:rPr lang="ja-JP" altLang="en-US" sz="2400" dirty="0"/>
              <a:t>個あたりの標準原価 </a:t>
            </a:r>
            <a:r>
              <a:rPr lang="en-US" altLang="ja-JP" sz="2400" dirty="0"/>
              <a:t>1,000</a:t>
            </a:r>
            <a:r>
              <a:rPr lang="ja-JP" altLang="en-US" sz="2400" dirty="0"/>
              <a:t>円</a:t>
            </a:r>
            <a:endParaRPr lang="en-US" altLang="ja-JP" sz="2400" dirty="0"/>
          </a:p>
          <a:p>
            <a:r>
              <a:rPr lang="ja-JP" altLang="en-US" sz="2400" dirty="0"/>
              <a:t>　　　当月の製品</a:t>
            </a:r>
            <a:r>
              <a:rPr lang="en-US" altLang="ja-JP" sz="2400" dirty="0"/>
              <a:t>K</a:t>
            </a:r>
            <a:r>
              <a:rPr lang="ja-JP" altLang="en-US" sz="2400" dirty="0"/>
              <a:t>の生産量は</a:t>
            </a:r>
            <a:r>
              <a:rPr lang="en-US" altLang="ja-JP" sz="2400" dirty="0"/>
              <a:t>100</a:t>
            </a:r>
            <a:r>
              <a:rPr lang="ja-JP" altLang="en-US" sz="2400" dirty="0"/>
              <a:t>個</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43881" y="3919126"/>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25565" y="3919126"/>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3031259" y="4442346"/>
            <a:ext cx="7355392" cy="523220"/>
          </a:xfrm>
          <a:prstGeom prst="rect">
            <a:avLst/>
          </a:prstGeom>
          <a:noFill/>
        </p:spPr>
        <p:txBody>
          <a:bodyPr wrap="square" rtlCol="0">
            <a:spAutoFit/>
          </a:bodyPr>
          <a:lstStyle/>
          <a:p>
            <a:r>
              <a:rPr lang="ja-JP" altLang="en-US" sz="2800" dirty="0"/>
              <a:t>製品　</a:t>
            </a:r>
            <a:r>
              <a:rPr lang="en-US" altLang="ja-JP" sz="2800" dirty="0"/>
              <a:t>100,000</a:t>
            </a:r>
            <a:r>
              <a:rPr lang="ja-JP" altLang="en-US" sz="2800" dirty="0"/>
              <a:t>　</a:t>
            </a:r>
            <a:r>
              <a:rPr lang="en-US" altLang="ja-JP" sz="2800" dirty="0"/>
              <a:t>/</a:t>
            </a:r>
            <a:r>
              <a:rPr lang="ja-JP" altLang="en-US" sz="2800" dirty="0"/>
              <a:t>　仕掛品　</a:t>
            </a:r>
            <a:r>
              <a:rPr lang="en-US" altLang="ja-JP" sz="2800" dirty="0"/>
              <a:t>100,000</a:t>
            </a:r>
          </a:p>
        </p:txBody>
      </p:sp>
    </p:spTree>
    <p:extLst>
      <p:ext uri="{BB962C8B-B14F-4D97-AF65-F5344CB8AC3E}">
        <p14:creationId xmlns:p14="http://schemas.microsoft.com/office/powerpoint/2010/main" val="2265794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95848" y="1487681"/>
            <a:ext cx="10800303" cy="2677656"/>
          </a:xfrm>
          <a:prstGeom prst="rect">
            <a:avLst/>
          </a:prstGeom>
          <a:noFill/>
        </p:spPr>
        <p:txBody>
          <a:bodyPr wrap="square" rtlCol="0">
            <a:spAutoFit/>
          </a:bodyPr>
          <a:lstStyle/>
          <a:p>
            <a:r>
              <a:rPr kumimoji="1" lang="ja-JP" altLang="en-US" sz="2400" dirty="0"/>
              <a:t>問</a:t>
            </a:r>
            <a:r>
              <a:rPr kumimoji="1" lang="en-US" altLang="ja-JP" sz="2400" dirty="0"/>
              <a:t>88.</a:t>
            </a:r>
            <a:r>
              <a:rPr kumimoji="1" lang="ja-JP" altLang="en-US" sz="2400" dirty="0"/>
              <a:t>当社は製品</a:t>
            </a:r>
            <a:r>
              <a:rPr kumimoji="1" lang="en-US" altLang="ja-JP" sz="2400" dirty="0"/>
              <a:t>G</a:t>
            </a:r>
            <a:r>
              <a:rPr kumimoji="1" lang="ja-JP" altLang="en-US" sz="2400" dirty="0"/>
              <a:t>を量産しており、パーシャル・プランの標準原価計算を</a:t>
            </a:r>
            <a:endParaRPr lang="en-US" altLang="ja-JP" sz="2400" dirty="0"/>
          </a:p>
          <a:p>
            <a:r>
              <a:rPr lang="ja-JP" altLang="en-US" sz="2400" dirty="0"/>
              <a:t>　　採用している。仕掛品勘定から製品勘定へ振り替える仕訳を行いなさい。</a:t>
            </a:r>
            <a:endParaRPr lang="en-US" altLang="ja-JP" sz="2400" dirty="0"/>
          </a:p>
          <a:p>
            <a:r>
              <a:rPr lang="ja-JP" altLang="en-US" sz="2400" dirty="0"/>
              <a:t>　　（資料）</a:t>
            </a:r>
            <a:endParaRPr lang="en-US" altLang="ja-JP" sz="2400" dirty="0"/>
          </a:p>
          <a:p>
            <a:r>
              <a:rPr lang="ja-JP" altLang="en-US" sz="2400" dirty="0"/>
              <a:t>　　　製品</a:t>
            </a:r>
            <a:r>
              <a:rPr lang="en-US" altLang="ja-JP" sz="2400" dirty="0"/>
              <a:t>G</a:t>
            </a:r>
            <a:r>
              <a:rPr lang="ja-JP" altLang="en-US" sz="2400" dirty="0"/>
              <a:t>の</a:t>
            </a:r>
            <a:r>
              <a:rPr lang="en-US" altLang="ja-JP" sz="2400" dirty="0"/>
              <a:t>1</a:t>
            </a:r>
            <a:r>
              <a:rPr lang="ja-JP" altLang="en-US" sz="2400" dirty="0"/>
              <a:t>個あたりの標準原価 </a:t>
            </a:r>
            <a:r>
              <a:rPr lang="en-US" altLang="ja-JP" sz="2400" dirty="0"/>
              <a:t>1,000</a:t>
            </a:r>
            <a:r>
              <a:rPr lang="ja-JP" altLang="en-US" sz="2400" dirty="0"/>
              <a:t>円</a:t>
            </a:r>
            <a:endParaRPr lang="en-US" altLang="ja-JP" sz="2400" dirty="0"/>
          </a:p>
          <a:p>
            <a:r>
              <a:rPr lang="ja-JP" altLang="en-US" sz="2400" dirty="0"/>
              <a:t>　　　当月の製品</a:t>
            </a:r>
            <a:r>
              <a:rPr lang="en-US" altLang="ja-JP" sz="2400" dirty="0"/>
              <a:t>G</a:t>
            </a:r>
            <a:r>
              <a:rPr lang="ja-JP" altLang="en-US" sz="2400" dirty="0"/>
              <a:t>の生産量は</a:t>
            </a:r>
            <a:r>
              <a:rPr lang="en-US" altLang="ja-JP" sz="2400" dirty="0"/>
              <a:t>14</a:t>
            </a:r>
            <a:r>
              <a:rPr lang="ja-JP" altLang="en-US" sz="2400" dirty="0"/>
              <a:t>個</a:t>
            </a:r>
            <a:endParaRPr lang="en-US" altLang="ja-JP" sz="2400" dirty="0"/>
          </a:p>
          <a:p>
            <a:r>
              <a:rPr lang="ja-JP" altLang="en-US" sz="2400" dirty="0"/>
              <a:t>　　　当月の製造費用の実際発生額 </a:t>
            </a:r>
            <a:r>
              <a:rPr lang="en-US" altLang="ja-JP" sz="2400" dirty="0"/>
              <a:t>15,000</a:t>
            </a:r>
            <a:r>
              <a:rPr lang="ja-JP" altLang="en-US" sz="2400" dirty="0"/>
              <a:t>円（直接材料費 </a:t>
            </a:r>
            <a:r>
              <a:rPr lang="en-US" altLang="ja-JP" sz="2400" dirty="0"/>
              <a:t>5,000</a:t>
            </a:r>
            <a:r>
              <a:rPr lang="ja-JP" altLang="en-US" sz="2400" dirty="0"/>
              <a:t>円、直接</a:t>
            </a:r>
            <a:endParaRPr lang="en-US" altLang="ja-JP" sz="2400" dirty="0"/>
          </a:p>
          <a:p>
            <a:r>
              <a:rPr lang="ja-JP" altLang="en-US" sz="2400" dirty="0"/>
              <a:t>　　　労務費 </a:t>
            </a:r>
            <a:r>
              <a:rPr lang="en-US" altLang="ja-JP" sz="2400" dirty="0"/>
              <a:t>7,000</a:t>
            </a:r>
            <a:r>
              <a:rPr lang="ja-JP" altLang="en-US" sz="2400" dirty="0"/>
              <a:t>円、製造間接費 </a:t>
            </a:r>
            <a:r>
              <a:rPr lang="en-US" altLang="ja-JP" sz="2400" dirty="0"/>
              <a:t>3,000</a:t>
            </a:r>
            <a:r>
              <a:rPr lang="ja-JP" altLang="en-US" sz="2400" dirty="0"/>
              <a:t>円） </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43881" y="4220577"/>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25565" y="4220577"/>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5" name="テキスト ボックス 4">
            <a:extLst>
              <a:ext uri="{FF2B5EF4-FFF2-40B4-BE49-F238E27FC236}">
                <a16:creationId xmlns:a16="http://schemas.microsoft.com/office/drawing/2014/main" id="{CC037EDA-4CA0-C335-1AD0-9B1B1F431106}"/>
              </a:ext>
            </a:extLst>
          </p:cNvPr>
          <p:cNvSpPr txBox="1"/>
          <p:nvPr/>
        </p:nvSpPr>
        <p:spPr>
          <a:xfrm>
            <a:off x="2689615" y="4743797"/>
            <a:ext cx="7355392" cy="523220"/>
          </a:xfrm>
          <a:prstGeom prst="rect">
            <a:avLst/>
          </a:prstGeom>
          <a:noFill/>
        </p:spPr>
        <p:txBody>
          <a:bodyPr wrap="square" rtlCol="0">
            <a:spAutoFit/>
          </a:bodyPr>
          <a:lstStyle/>
          <a:p>
            <a:r>
              <a:rPr lang="ja-JP" altLang="en-US" sz="2800" dirty="0"/>
              <a:t>原価差異　</a:t>
            </a:r>
            <a:r>
              <a:rPr lang="en-US" altLang="ja-JP" sz="2800" dirty="0"/>
              <a:t>1,000</a:t>
            </a:r>
            <a:r>
              <a:rPr lang="ja-JP" altLang="en-US" sz="2800" dirty="0"/>
              <a:t>　</a:t>
            </a:r>
            <a:r>
              <a:rPr lang="en-US" altLang="ja-JP" sz="2800" dirty="0"/>
              <a:t>/</a:t>
            </a:r>
            <a:r>
              <a:rPr lang="ja-JP" altLang="en-US" sz="2800" dirty="0"/>
              <a:t>　仕掛品　</a:t>
            </a:r>
            <a:r>
              <a:rPr lang="en-US" altLang="ja-JP" sz="2800" dirty="0"/>
              <a:t>1,000</a:t>
            </a:r>
          </a:p>
        </p:txBody>
      </p:sp>
    </p:spTree>
    <p:extLst>
      <p:ext uri="{BB962C8B-B14F-4D97-AF65-F5344CB8AC3E}">
        <p14:creationId xmlns:p14="http://schemas.microsoft.com/office/powerpoint/2010/main" val="4034085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92404" y="2350515"/>
            <a:ext cx="10008158" cy="830997"/>
          </a:xfrm>
          <a:prstGeom prst="rect">
            <a:avLst/>
          </a:prstGeom>
          <a:noFill/>
        </p:spPr>
        <p:txBody>
          <a:bodyPr wrap="square" rtlCol="0">
            <a:spAutoFit/>
          </a:bodyPr>
          <a:lstStyle/>
          <a:p>
            <a:r>
              <a:rPr kumimoji="1" lang="ja-JP" altLang="en-US" sz="2400" dirty="0"/>
              <a:t>問</a:t>
            </a:r>
            <a:r>
              <a:rPr lang="en-US" altLang="ja-JP" sz="2400" dirty="0"/>
              <a:t>7</a:t>
            </a:r>
            <a:r>
              <a:rPr kumimoji="1" lang="en-US" altLang="ja-JP" sz="2400" dirty="0"/>
              <a:t>.</a:t>
            </a:r>
            <a:r>
              <a:rPr kumimoji="1" lang="ja-JP" altLang="en-US" sz="2400" dirty="0"/>
              <a:t>当月、買入部品を掛けで</a:t>
            </a:r>
            <a:r>
              <a:rPr kumimoji="1" lang="en-US" altLang="ja-JP" sz="2400" dirty="0"/>
              <a:t>30,000</a:t>
            </a:r>
            <a:r>
              <a:rPr kumimoji="1" lang="ja-JP" altLang="en-US" sz="2400" dirty="0"/>
              <a:t>円分購入した。なお購入に際し、</a:t>
            </a:r>
            <a:endParaRPr kumimoji="1" lang="en-US" altLang="ja-JP" sz="2400" dirty="0"/>
          </a:p>
          <a:p>
            <a:r>
              <a:rPr lang="ja-JP" altLang="en-US" sz="2400" dirty="0"/>
              <a:t>　　購入代価の</a:t>
            </a:r>
            <a:r>
              <a:rPr lang="en-US" altLang="ja-JP" sz="2400" dirty="0"/>
              <a:t>5%</a:t>
            </a:r>
            <a:r>
              <a:rPr lang="ja-JP" altLang="en-US" sz="2400" dirty="0"/>
              <a:t>を材料副費として予定配賦している。</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547717" y="3415230"/>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629401" y="3415230"/>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3379595" y="3938450"/>
            <a:ext cx="6216580" cy="954107"/>
          </a:xfrm>
          <a:prstGeom prst="rect">
            <a:avLst/>
          </a:prstGeom>
          <a:noFill/>
        </p:spPr>
        <p:txBody>
          <a:bodyPr wrap="square" rtlCol="0">
            <a:spAutoFit/>
          </a:bodyPr>
          <a:lstStyle/>
          <a:p>
            <a:r>
              <a:rPr lang="ja-JP" altLang="en-US" sz="2800" dirty="0"/>
              <a:t>材料　</a:t>
            </a:r>
            <a:r>
              <a:rPr lang="en-US" altLang="ja-JP" sz="2800" dirty="0"/>
              <a:t>31</a:t>
            </a:r>
            <a:r>
              <a:rPr kumimoji="1" lang="en-US" altLang="ja-JP" sz="2800" dirty="0"/>
              <a:t>,500</a:t>
            </a:r>
            <a:r>
              <a:rPr lang="ja-JP" altLang="en-US" sz="2800" dirty="0"/>
              <a:t>　</a:t>
            </a:r>
            <a:r>
              <a:rPr lang="en-US" altLang="ja-JP" sz="2800" dirty="0"/>
              <a:t>/</a:t>
            </a:r>
            <a:r>
              <a:rPr lang="ja-JP" altLang="en-US" sz="2800" dirty="0"/>
              <a:t>　買掛金　　</a:t>
            </a:r>
            <a:r>
              <a:rPr lang="en-US" altLang="ja-JP" sz="2800" dirty="0"/>
              <a:t>30,000</a:t>
            </a:r>
          </a:p>
          <a:p>
            <a:r>
              <a:rPr kumimoji="1" lang="ja-JP" altLang="en-US" sz="2800" dirty="0"/>
              <a:t>　　　　　　　　  材料副費　  </a:t>
            </a:r>
            <a:r>
              <a:rPr kumimoji="1" lang="en-US" altLang="ja-JP" sz="2800" dirty="0"/>
              <a:t>1,500</a:t>
            </a:r>
            <a:endParaRPr kumimoji="1" lang="ja-JP" altLang="en-US" sz="2800" dirty="0"/>
          </a:p>
        </p:txBody>
      </p:sp>
    </p:spTree>
    <p:extLst>
      <p:ext uri="{BB962C8B-B14F-4D97-AF65-F5344CB8AC3E}">
        <p14:creationId xmlns:p14="http://schemas.microsoft.com/office/powerpoint/2010/main" val="3138119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92404" y="2504051"/>
            <a:ext cx="10008158" cy="830997"/>
          </a:xfrm>
          <a:prstGeom prst="rect">
            <a:avLst/>
          </a:prstGeom>
          <a:noFill/>
        </p:spPr>
        <p:txBody>
          <a:bodyPr wrap="square" rtlCol="0">
            <a:spAutoFit/>
          </a:bodyPr>
          <a:lstStyle/>
          <a:p>
            <a:r>
              <a:rPr kumimoji="1" lang="ja-JP" altLang="en-US" sz="2400" dirty="0"/>
              <a:t>問</a:t>
            </a:r>
            <a:r>
              <a:rPr kumimoji="1" lang="en-US" altLang="ja-JP" sz="2400" dirty="0"/>
              <a:t>8.</a:t>
            </a:r>
            <a:r>
              <a:rPr kumimoji="1" lang="ja-JP" altLang="en-US" sz="2400" dirty="0"/>
              <a:t>当月の材料副費の実際発生額は</a:t>
            </a:r>
            <a:r>
              <a:rPr kumimoji="1" lang="en-US" altLang="ja-JP" sz="2400" dirty="0"/>
              <a:t>4,000</a:t>
            </a:r>
            <a:r>
              <a:rPr kumimoji="1" lang="ja-JP" altLang="en-US" sz="2400" dirty="0"/>
              <a:t>円であったので、材料副費</a:t>
            </a:r>
            <a:endParaRPr kumimoji="1" lang="en-US" altLang="ja-JP" sz="2400" dirty="0"/>
          </a:p>
          <a:p>
            <a:r>
              <a:rPr lang="ja-JP" altLang="en-US" sz="2400" dirty="0"/>
              <a:t>　　予定配賦額</a:t>
            </a:r>
            <a:r>
              <a:rPr lang="en-US" altLang="ja-JP" sz="2400" dirty="0"/>
              <a:t>3,500</a:t>
            </a:r>
            <a:r>
              <a:rPr lang="ja-JP" altLang="en-US" sz="2400" dirty="0"/>
              <a:t>円との差異を材料副費差異勘定に振り替える。</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547717" y="3415230"/>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629401" y="3415230"/>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441749" y="3938450"/>
            <a:ext cx="7154426" cy="523220"/>
          </a:xfrm>
          <a:prstGeom prst="rect">
            <a:avLst/>
          </a:prstGeom>
          <a:noFill/>
        </p:spPr>
        <p:txBody>
          <a:bodyPr wrap="square" rtlCol="0">
            <a:spAutoFit/>
          </a:bodyPr>
          <a:lstStyle/>
          <a:p>
            <a:r>
              <a:rPr lang="ja-JP" altLang="en-US" sz="2800" dirty="0"/>
              <a:t>材料副費差異　</a:t>
            </a:r>
            <a:r>
              <a:rPr kumimoji="1" lang="en-US" altLang="ja-JP" sz="2800" dirty="0"/>
              <a:t>500</a:t>
            </a:r>
            <a:r>
              <a:rPr lang="ja-JP" altLang="en-US" sz="2800" dirty="0"/>
              <a:t>　</a:t>
            </a:r>
            <a:r>
              <a:rPr lang="en-US" altLang="ja-JP" sz="2800" dirty="0"/>
              <a:t>/</a:t>
            </a:r>
            <a:r>
              <a:rPr lang="ja-JP" altLang="en-US" sz="2800" dirty="0"/>
              <a:t>　</a:t>
            </a:r>
            <a:r>
              <a:rPr kumimoji="1" lang="ja-JP" altLang="en-US" sz="2800" dirty="0"/>
              <a:t>材料副費　  </a:t>
            </a:r>
            <a:r>
              <a:rPr kumimoji="1" lang="en-US" altLang="ja-JP" sz="2800" dirty="0"/>
              <a:t>500</a:t>
            </a:r>
            <a:endParaRPr kumimoji="1" lang="ja-JP" altLang="en-US" sz="2800" dirty="0"/>
          </a:p>
        </p:txBody>
      </p:sp>
    </p:spTree>
    <p:extLst>
      <p:ext uri="{BB962C8B-B14F-4D97-AF65-F5344CB8AC3E}">
        <p14:creationId xmlns:p14="http://schemas.microsoft.com/office/powerpoint/2010/main" val="3046562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91921" y="2214901"/>
            <a:ext cx="10008158" cy="1200329"/>
          </a:xfrm>
          <a:prstGeom prst="rect">
            <a:avLst/>
          </a:prstGeom>
          <a:noFill/>
        </p:spPr>
        <p:txBody>
          <a:bodyPr wrap="square" rtlCol="0">
            <a:spAutoFit/>
          </a:bodyPr>
          <a:lstStyle/>
          <a:p>
            <a:r>
              <a:rPr kumimoji="1" lang="ja-JP" altLang="en-US" sz="2400" dirty="0"/>
              <a:t>問</a:t>
            </a:r>
            <a:r>
              <a:rPr kumimoji="1" lang="en-US" altLang="ja-JP" sz="2400" dirty="0"/>
              <a:t>9.</a:t>
            </a:r>
            <a:r>
              <a:rPr kumimoji="1" lang="ja-JP" altLang="en-US" sz="2400" dirty="0"/>
              <a:t>当月、素材</a:t>
            </a:r>
            <a:r>
              <a:rPr kumimoji="1" lang="en-US" altLang="ja-JP" sz="2400" dirty="0"/>
              <a:t>15,000</a:t>
            </a:r>
            <a:r>
              <a:rPr kumimoji="1" lang="ja-JP" altLang="en-US" sz="2400" dirty="0"/>
              <a:t>円（購入代価）、買入部品</a:t>
            </a:r>
            <a:r>
              <a:rPr kumimoji="1" lang="en-US" altLang="ja-JP" sz="2400" dirty="0"/>
              <a:t>4,000</a:t>
            </a:r>
            <a:r>
              <a:rPr kumimoji="1" lang="ja-JP" altLang="en-US" sz="2400" dirty="0"/>
              <a:t>円（購入代価）、</a:t>
            </a:r>
            <a:endParaRPr kumimoji="1" lang="en-US" altLang="ja-JP" sz="2400" dirty="0"/>
          </a:p>
          <a:p>
            <a:r>
              <a:rPr lang="ja-JP" altLang="en-US" sz="2400" dirty="0"/>
              <a:t>　　工場消耗品</a:t>
            </a:r>
            <a:r>
              <a:rPr lang="en-US" altLang="ja-JP" sz="2400" dirty="0"/>
              <a:t>1,000</a:t>
            </a:r>
            <a:r>
              <a:rPr lang="ja-JP" altLang="en-US" sz="2400" dirty="0"/>
              <a:t>円（購入代価）を掛けで購入した。なお購入に</a:t>
            </a:r>
            <a:endParaRPr lang="en-US" altLang="ja-JP" sz="2400" dirty="0"/>
          </a:p>
          <a:p>
            <a:r>
              <a:rPr kumimoji="1" lang="ja-JP" altLang="en-US" sz="2400" dirty="0"/>
              <a:t>　　際し、購入代価の</a:t>
            </a:r>
            <a:r>
              <a:rPr kumimoji="1" lang="en-US" altLang="ja-JP" sz="2400" dirty="0"/>
              <a:t>10%</a:t>
            </a:r>
            <a:r>
              <a:rPr kumimoji="1" lang="ja-JP" altLang="en-US" sz="2400" dirty="0"/>
              <a:t>を材料副費として予定配賦している。</a:t>
            </a:r>
            <a:endParaRPr kumimoji="1"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547717" y="3415230"/>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629401" y="3415230"/>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3309258" y="3938450"/>
            <a:ext cx="6410849" cy="954107"/>
          </a:xfrm>
          <a:prstGeom prst="rect">
            <a:avLst/>
          </a:prstGeom>
          <a:noFill/>
        </p:spPr>
        <p:txBody>
          <a:bodyPr wrap="square" rtlCol="0">
            <a:spAutoFit/>
          </a:bodyPr>
          <a:lstStyle/>
          <a:p>
            <a:r>
              <a:rPr lang="ja-JP" altLang="en-US" sz="2800" dirty="0"/>
              <a:t>材料　</a:t>
            </a:r>
            <a:r>
              <a:rPr lang="en-US" altLang="ja-JP" sz="2800" dirty="0"/>
              <a:t>22,0</a:t>
            </a:r>
            <a:r>
              <a:rPr kumimoji="1" lang="en-US" altLang="ja-JP" sz="2800" dirty="0"/>
              <a:t>00</a:t>
            </a:r>
            <a:r>
              <a:rPr lang="ja-JP" altLang="en-US" sz="2800" dirty="0"/>
              <a:t>　</a:t>
            </a:r>
            <a:r>
              <a:rPr lang="en-US" altLang="ja-JP" sz="2800" dirty="0"/>
              <a:t>/</a:t>
            </a:r>
            <a:r>
              <a:rPr lang="ja-JP" altLang="en-US" sz="2800" dirty="0"/>
              <a:t>　買掛金</a:t>
            </a:r>
            <a:r>
              <a:rPr kumimoji="1" lang="ja-JP" altLang="en-US" sz="2800" dirty="0"/>
              <a:t>　   </a:t>
            </a:r>
            <a:r>
              <a:rPr kumimoji="1" lang="en-US" altLang="ja-JP" sz="2800" dirty="0"/>
              <a:t>20,000</a:t>
            </a:r>
            <a:endParaRPr lang="en-US" altLang="ja-JP" sz="2800" dirty="0"/>
          </a:p>
          <a:p>
            <a:r>
              <a:rPr kumimoji="1" lang="ja-JP" altLang="en-US" sz="2800" dirty="0"/>
              <a:t>　　　　　　　　  材料副費　 </a:t>
            </a:r>
            <a:r>
              <a:rPr kumimoji="1" lang="en-US" altLang="ja-JP" sz="2800" dirty="0"/>
              <a:t>2,000</a:t>
            </a:r>
          </a:p>
        </p:txBody>
      </p:sp>
    </p:spTree>
    <p:extLst>
      <p:ext uri="{BB962C8B-B14F-4D97-AF65-F5344CB8AC3E}">
        <p14:creationId xmlns:p14="http://schemas.microsoft.com/office/powerpoint/2010/main" val="106475703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911</TotalTime>
  <Words>5499</Words>
  <Application>Microsoft Office PowerPoint</Application>
  <PresentationFormat>ワイド画面</PresentationFormat>
  <Paragraphs>551</Paragraphs>
  <Slides>69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69</vt:i4>
      </vt:variant>
    </vt:vector>
  </HeadingPairs>
  <TitlesOfParts>
    <vt:vector size="73"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矢野　雅也(Yano, Masaya)</dc:creator>
  <cp:lastModifiedBy>矢野　雅也(Yano, Masaya)</cp:lastModifiedBy>
  <cp:revision>381</cp:revision>
  <dcterms:created xsi:type="dcterms:W3CDTF">2023-10-19T04:21:29Z</dcterms:created>
  <dcterms:modified xsi:type="dcterms:W3CDTF">2023-12-07T07:23:54Z</dcterms:modified>
</cp:coreProperties>
</file>