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505" r:id="rId3"/>
    <p:sldId id="506" r:id="rId4"/>
    <p:sldId id="507" r:id="rId5"/>
    <p:sldId id="508" r:id="rId6"/>
    <p:sldId id="464" r:id="rId7"/>
    <p:sldId id="469" r:id="rId8"/>
    <p:sldId id="471" r:id="rId9"/>
    <p:sldId id="470" r:id="rId10"/>
    <p:sldId id="463" r:id="rId11"/>
    <p:sldId id="474" r:id="rId12"/>
    <p:sldId id="472" r:id="rId13"/>
    <p:sldId id="475" r:id="rId14"/>
    <p:sldId id="473" r:id="rId15"/>
    <p:sldId id="476" r:id="rId16"/>
    <p:sldId id="465" r:id="rId17"/>
    <p:sldId id="477" r:id="rId18"/>
    <p:sldId id="466" r:id="rId19"/>
    <p:sldId id="478" r:id="rId20"/>
    <p:sldId id="467" r:id="rId21"/>
    <p:sldId id="483" r:id="rId22"/>
    <p:sldId id="479" r:id="rId23"/>
    <p:sldId id="484" r:id="rId24"/>
    <p:sldId id="480" r:id="rId25"/>
    <p:sldId id="488" r:id="rId26"/>
    <p:sldId id="485" r:id="rId27"/>
    <p:sldId id="489" r:id="rId28"/>
    <p:sldId id="486" r:id="rId29"/>
    <p:sldId id="490" r:id="rId30"/>
    <p:sldId id="487" r:id="rId31"/>
    <p:sldId id="491" r:id="rId32"/>
    <p:sldId id="481" r:id="rId33"/>
    <p:sldId id="495" r:id="rId34"/>
    <p:sldId id="482" r:id="rId35"/>
    <p:sldId id="496" r:id="rId36"/>
    <p:sldId id="492" r:id="rId37"/>
    <p:sldId id="497" r:id="rId38"/>
    <p:sldId id="493" r:id="rId39"/>
    <p:sldId id="501" r:id="rId40"/>
    <p:sldId id="498" r:id="rId41"/>
    <p:sldId id="502" r:id="rId42"/>
    <p:sldId id="499" r:id="rId43"/>
    <p:sldId id="503" r:id="rId44"/>
    <p:sldId id="500" r:id="rId45"/>
    <p:sldId id="504" r:id="rId46"/>
    <p:sldId id="494" r:id="rId4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19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3102-1769-4C05-8B41-6FC126E3050C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8FAEC-4BD0-4FF7-8AB8-D435F3B4D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93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8FAEC-4BD0-4FF7-8AB8-D435F3B4DA6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8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01E54-10FF-110B-0865-9B557E4E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70A02E-3348-941D-F1C7-ECB96E99B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FDD24-8839-9109-AF05-8E5B9CAA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FFA32-FB55-5479-6010-79E829D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824973-714C-733C-7F5A-83C61181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866AB-D4B0-49FA-0A5A-D02DFFCF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8BE423-2F52-D1E6-C7E1-6A497D44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E3EFB-92B4-DB9F-4CC4-D5D266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B4582-B914-1A4E-57FF-063ACF28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C7C8C-E5DC-976F-22D5-E466181D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3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0B1EE8-4BD6-93D2-285E-CDFC55A50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81307F-35AD-A84A-77BE-4D102A08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C26BD-2639-2BA0-2DD4-9A0DE6B0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FD1A5-68BC-3CE9-ADD1-BB92BEA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0DCF4-2903-3A0F-EFEA-50CD5D71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47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C423B-B891-EE59-8D11-5B4FB969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667BD-2E43-02B0-F01E-DEE22A9A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F6906-F882-A443-00D9-9E1EAFA7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DC3161-FB53-7EBD-BA17-2F01768F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A797F-7F8A-ED90-539B-B1C3731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5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D4E62-CEC6-75BB-75DF-AE52608F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7D1832-7BB7-0C2D-1BD2-FE622707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25806-F276-21A9-4F3B-016B29FA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7CA0A-31BF-61ED-CBEA-CF27F4D3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99AE6-05C9-2260-F647-E9014CC4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5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AB547-8220-266E-676B-5A3F4D16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AA3927-8562-9204-6299-4C591556E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F71F94-FE8E-84D4-C714-1718CB54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C7EBD1-43D7-4324-5B6D-2C7E1A10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08A28-3D03-81B7-2012-71293627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A6C978-DD91-9F84-3596-21C75EE8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5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7A362-645F-1946-29D6-A5B8445F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2D59-48CA-957D-9DB5-4452A2FF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6E7118-97EB-1ADE-3A00-FF56D987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C17B5-C35D-DA5D-201C-B3F9EB51A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DF56D8-36B1-C790-9995-7417D1AF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8B69F4-61CB-7AE2-F70C-FE6BA387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1D792-BB06-6E2D-64F5-7917458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C24C68-E1C7-1226-EA94-01FB5902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3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B39D0-1C5F-1209-7913-1F928FF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602439-2210-2F4D-50EF-0DFD86E0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75809F-8B88-C585-4C4B-D263A1FA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28D3D0-7431-F87F-0536-D4A89E90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7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AE5729-1065-6598-7528-DB131038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7CCC52-3E57-55D4-5560-12514B8A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9C5EC-FFAD-FB38-5086-050CD5F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D7E70-0668-260B-B7F1-ADAC4081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D5F080-6971-D33B-37F8-2583D370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06921E-0DC2-DE72-EF2D-C9B6B0E1A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6DED9-8AE9-DAD1-CB31-A7EA3502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1CF121-FEB3-4287-AD39-28053CD1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85645-4336-74DF-12CE-D5F920E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E1E53-FD3B-9A61-9667-7A78C13D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883C01-098A-F5CB-42A2-8F1AC43F6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93A377-6326-C81B-4881-01DF7656E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CA606F-E2C6-D145-022D-EC78BDB8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30C9A0-BA1B-E401-F174-90F1688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D7F8F4-45B8-8BDD-3D74-0A7BD16F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3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AE9EC5-BDC6-400B-3347-1AEA8AF9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B298B0-F8C0-A7E4-BBB9-D4F23249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40CF5-E27A-6C22-9548-A2B2BF776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B13A-B759-462B-B36D-CD8443CB85C5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59D91-4CFD-9E4C-F4A0-F89FC96B3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ABD2F-E958-E0A7-FD18-1C1420133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8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白い背景と黒い文字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E05D534-484B-6AEE-86A2-32619B7FBA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75" y="4407628"/>
            <a:ext cx="6283534" cy="184017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BE103B2-0BA0-75EC-CF98-CA4C78711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17" y="523084"/>
            <a:ext cx="8477245" cy="57940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AA6E6B4-9827-05D6-64DD-440986227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4" y="1143839"/>
            <a:ext cx="7642633" cy="496705"/>
          </a:xfrm>
          <a:prstGeom prst="rect">
            <a:avLst/>
          </a:prstGeom>
        </p:spPr>
      </p:pic>
      <p:pic>
        <p:nvPicPr>
          <p:cNvPr id="8" name="図 7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0650E02-917A-FFF9-B174-3171DD3E2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23" y="1640544"/>
            <a:ext cx="5988437" cy="29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BE2402D8-5244-878C-A43C-24C29CE1B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36" y="513696"/>
            <a:ext cx="7149379" cy="45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7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BE2402D8-5244-878C-A43C-24C29CE1B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36" y="513696"/>
            <a:ext cx="7149379" cy="453166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6E03AB-5076-7A1C-5807-0BE6FD4E9A08}"/>
              </a:ext>
            </a:extLst>
          </p:cNvPr>
          <p:cNvSpPr txBox="1"/>
          <p:nvPr/>
        </p:nvSpPr>
        <p:spPr>
          <a:xfrm>
            <a:off x="729466" y="5107008"/>
            <a:ext cx="10941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メモリの平均アクセス時間</a:t>
            </a:r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=</a:t>
            </a:r>
            <a:r>
              <a:rPr lang="ja-JP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キャッシュメモリのアクセス時間</a:t>
            </a:r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×</a:t>
            </a:r>
            <a:r>
              <a:rPr lang="ja-JP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ヒット率</a:t>
            </a:r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(P)+</a:t>
            </a:r>
            <a:r>
              <a:rPr lang="ja-JP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主記憶のアクセス時間</a:t>
            </a:r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×(1-</a:t>
            </a:r>
            <a:r>
              <a:rPr lang="ja-JP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ヒット率</a:t>
            </a:r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(p))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92E1C10-546B-584D-990B-D2A8BFA64DE7}"/>
              </a:ext>
            </a:extLst>
          </p:cNvPr>
          <p:cNvCxnSpPr>
            <a:cxnSpLocks/>
          </p:cNvCxnSpPr>
          <p:nvPr/>
        </p:nvCxnSpPr>
        <p:spPr>
          <a:xfrm>
            <a:off x="7859730" y="1505485"/>
            <a:ext cx="16061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6408846-C125-1FE2-A095-87F3846E559A}"/>
              </a:ext>
            </a:extLst>
          </p:cNvPr>
          <p:cNvCxnSpPr>
            <a:cxnSpLocks/>
          </p:cNvCxnSpPr>
          <p:nvPr/>
        </p:nvCxnSpPr>
        <p:spPr>
          <a:xfrm>
            <a:off x="2895599" y="1894191"/>
            <a:ext cx="70035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C4BFEA-1145-07B0-C2AD-B506C21F3F96}"/>
              </a:ext>
            </a:extLst>
          </p:cNvPr>
          <p:cNvSpPr txBox="1"/>
          <p:nvPr/>
        </p:nvSpPr>
        <p:spPr>
          <a:xfrm>
            <a:off x="4488096" y="5455836"/>
            <a:ext cx="43476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0070C0"/>
                </a:solidFill>
                <a:latin typeface="Helvetica" panose="020B0604020202020204" pitchFamily="34" charset="0"/>
              </a:rPr>
              <a:t>40×P+400×(1-P)=20×P+580×(1-P)</a:t>
            </a:r>
          </a:p>
          <a:p>
            <a:r>
              <a:rPr lang="en-US" altLang="ja-JP" sz="1600" b="1" dirty="0">
                <a:solidFill>
                  <a:srgbClr val="0070C0"/>
                </a:solidFill>
                <a:latin typeface="Helvetica" panose="020B0604020202020204" pitchFamily="34" charset="0"/>
              </a:rPr>
              <a:t>40P+400-400P=20P+580-580P</a:t>
            </a:r>
          </a:p>
          <a:p>
            <a:r>
              <a:rPr lang="en-US" altLang="ja-JP" sz="1600" b="1" dirty="0">
                <a:solidFill>
                  <a:srgbClr val="0070C0"/>
                </a:solidFill>
                <a:latin typeface="Helvetica" panose="020B0604020202020204" pitchFamily="34" charset="0"/>
              </a:rPr>
              <a:t>200P=180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P=0.90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E36F3C0-905A-178D-B974-6C88752A0B7D}"/>
              </a:ext>
            </a:extLst>
          </p:cNvPr>
          <p:cNvSpPr/>
          <p:nvPr/>
        </p:nvSpPr>
        <p:spPr>
          <a:xfrm>
            <a:off x="4368099" y="4706809"/>
            <a:ext cx="378562" cy="3385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0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D50112E1-8FD0-6F4C-D144-E355EC64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63" y="1139154"/>
            <a:ext cx="10309673" cy="26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D50112E1-8FD0-6F4C-D144-E355EC64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63" y="1139154"/>
            <a:ext cx="10309673" cy="260063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C1B154-8A90-8D8E-B346-A68F85ABFCD6}"/>
              </a:ext>
            </a:extLst>
          </p:cNvPr>
          <p:cNvSpPr txBox="1"/>
          <p:nvPr/>
        </p:nvSpPr>
        <p:spPr>
          <a:xfrm>
            <a:off x="3926440" y="3904437"/>
            <a:ext cx="54744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稼働率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=MTBF/(MTBF+MTTR)</a:t>
            </a:r>
          </a:p>
          <a:p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MTBF(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平均故障間隔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) 20%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改善：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3600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時間</a:t>
            </a:r>
            <a:endParaRPr lang="en-US" altLang="ja-JP" sz="2000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MTTR(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平均修理時間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) 10%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改善：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900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時間</a:t>
            </a:r>
            <a:endParaRPr lang="en-US" altLang="ja-JP" sz="2000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endParaRPr lang="en-US" altLang="ja-JP" sz="2000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3600/(3600+900)=</a:t>
            </a:r>
            <a:r>
              <a:rPr lang="en-US" altLang="ja-JP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0.8(80%)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D309139-8C32-BE81-2A66-E25115BC55DC}"/>
              </a:ext>
            </a:extLst>
          </p:cNvPr>
          <p:cNvSpPr/>
          <p:nvPr/>
        </p:nvSpPr>
        <p:spPr>
          <a:xfrm>
            <a:off x="8498311" y="3239175"/>
            <a:ext cx="378562" cy="3385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94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66848B63-A397-D23E-3D50-459146DA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59" y="918887"/>
            <a:ext cx="9590482" cy="50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2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66848B63-A397-D23E-3D50-459146DA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59" y="918887"/>
            <a:ext cx="9590482" cy="502022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3BCB805-BE26-A807-43C4-B874C34BAF3E}"/>
              </a:ext>
            </a:extLst>
          </p:cNvPr>
          <p:cNvSpPr/>
          <p:nvPr/>
        </p:nvSpPr>
        <p:spPr>
          <a:xfrm>
            <a:off x="1737914" y="4163319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19D522-1B5A-E70D-486A-6FC856B3948A}"/>
              </a:ext>
            </a:extLst>
          </p:cNvPr>
          <p:cNvSpPr txBox="1"/>
          <p:nvPr/>
        </p:nvSpPr>
        <p:spPr>
          <a:xfrm>
            <a:off x="7772261" y="2652146"/>
            <a:ext cx="2820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プレゼンテーション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　 マッシュアップ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0A8052-0375-B475-4564-53E2A93ADF91}"/>
              </a:ext>
            </a:extLst>
          </p:cNvPr>
          <p:cNvSpPr txBox="1"/>
          <p:nvPr/>
        </p:nvSpPr>
        <p:spPr>
          <a:xfrm>
            <a:off x="8376723" y="3598051"/>
            <a:ext cx="2215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データ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　 マッシュアップ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0081B4-A634-8B36-322B-16E5F34BC474}"/>
              </a:ext>
            </a:extLst>
          </p:cNvPr>
          <p:cNvSpPr txBox="1"/>
          <p:nvPr/>
        </p:nvSpPr>
        <p:spPr>
          <a:xfrm>
            <a:off x="7988019" y="5569780"/>
            <a:ext cx="221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地図の表示方法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FE8919F4-6C75-A495-672F-844CABDF3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0" y="2029086"/>
            <a:ext cx="11118159" cy="27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1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FE8919F4-6C75-A495-672F-844CABDF3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0" y="2029086"/>
            <a:ext cx="11118159" cy="279982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39AEAD3-76E0-4FC5-2861-AD7A1CBBC3BE}"/>
              </a:ext>
            </a:extLst>
          </p:cNvPr>
          <p:cNvSpPr/>
          <p:nvPr/>
        </p:nvSpPr>
        <p:spPr>
          <a:xfrm>
            <a:off x="1090642" y="3680434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04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24C66980-54BF-04E9-2DD5-00DDFEDB9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4" y="1109965"/>
            <a:ext cx="10282331" cy="46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7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24C66980-54BF-04E9-2DD5-00DDFEDB9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4" y="1109965"/>
            <a:ext cx="10282331" cy="463806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320A4C7-3DDE-C692-3FF0-936264E5A9D6}"/>
              </a:ext>
            </a:extLst>
          </p:cNvPr>
          <p:cNvSpPr/>
          <p:nvPr/>
        </p:nvSpPr>
        <p:spPr>
          <a:xfrm>
            <a:off x="1388592" y="3680434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DD09DA-A324-FAD4-73FD-CA86741D6C65}"/>
              </a:ext>
            </a:extLst>
          </p:cNvPr>
          <p:cNvSpPr txBox="1"/>
          <p:nvPr/>
        </p:nvSpPr>
        <p:spPr>
          <a:xfrm>
            <a:off x="4854400" y="3176128"/>
            <a:ext cx="3909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 永続性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(Durability)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54E443-69F8-A031-C3BD-AEF9AF65B11C}"/>
              </a:ext>
            </a:extLst>
          </p:cNvPr>
          <p:cNvSpPr txBox="1"/>
          <p:nvPr/>
        </p:nvSpPr>
        <p:spPr>
          <a:xfrm>
            <a:off x="7756990" y="1849049"/>
            <a:ext cx="3082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 一貫性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(Consistency)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8F56C7-F001-4509-BE3F-3091F67E1E74}"/>
              </a:ext>
            </a:extLst>
          </p:cNvPr>
          <p:cNvSpPr txBox="1"/>
          <p:nvPr/>
        </p:nvSpPr>
        <p:spPr>
          <a:xfrm>
            <a:off x="2541003" y="5198425"/>
            <a:ext cx="4034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 独立性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(Isolation)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4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白い背景と黒い文字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E05D534-484B-6AEE-86A2-32619B7FBA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75" y="4407628"/>
            <a:ext cx="6283534" cy="184017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BE103B2-0BA0-75EC-CF98-CA4C78711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17" y="523084"/>
            <a:ext cx="8477245" cy="57940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AA6E6B4-9827-05D6-64DD-440986227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24" y="1143839"/>
            <a:ext cx="7642633" cy="496705"/>
          </a:xfrm>
          <a:prstGeom prst="rect">
            <a:avLst/>
          </a:prstGeom>
        </p:spPr>
      </p:pic>
      <p:pic>
        <p:nvPicPr>
          <p:cNvPr id="8" name="図 7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0650E02-917A-FFF9-B174-3171DD3E2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23" y="1640544"/>
            <a:ext cx="5988437" cy="290064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0A2B534-1018-5C95-4171-CE1A3F9E5694}"/>
              </a:ext>
            </a:extLst>
          </p:cNvPr>
          <p:cNvSpPr/>
          <p:nvPr/>
        </p:nvSpPr>
        <p:spPr>
          <a:xfrm>
            <a:off x="6741428" y="4880225"/>
            <a:ext cx="399111" cy="3839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D20254CE-AFD8-BED2-F575-469804F8AA9C}"/>
              </a:ext>
            </a:extLst>
          </p:cNvPr>
          <p:cNvSpPr/>
          <p:nvPr/>
        </p:nvSpPr>
        <p:spPr>
          <a:xfrm>
            <a:off x="5404207" y="3066828"/>
            <a:ext cx="205483" cy="4931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7B9B5C-7D47-711C-EB1E-138BAD74902C}"/>
              </a:ext>
            </a:extLst>
          </p:cNvPr>
          <p:cNvSpPr txBox="1"/>
          <p:nvPr/>
        </p:nvSpPr>
        <p:spPr>
          <a:xfrm>
            <a:off x="5609690" y="3128742"/>
            <a:ext cx="3547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が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z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より大きい場合、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を返す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7A9ED7C9-0E64-C656-FE6D-94EA87DD02D6}"/>
              </a:ext>
            </a:extLst>
          </p:cNvPr>
          <p:cNvSpPr/>
          <p:nvPr/>
        </p:nvSpPr>
        <p:spPr>
          <a:xfrm>
            <a:off x="5001802" y="3706271"/>
            <a:ext cx="205483" cy="4931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C08808-78BB-3D97-3371-A102E762F92B}"/>
              </a:ext>
            </a:extLst>
          </p:cNvPr>
          <p:cNvSpPr txBox="1"/>
          <p:nvPr/>
        </p:nvSpPr>
        <p:spPr>
          <a:xfrm>
            <a:off x="5207285" y="3727387"/>
            <a:ext cx="3547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そうでなければ、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z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を返す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37DCD7DB-8EC7-F628-5E93-94B5A46828CC}"/>
              </a:ext>
            </a:extLst>
          </p:cNvPr>
          <p:cNvSpPr/>
          <p:nvPr/>
        </p:nvSpPr>
        <p:spPr>
          <a:xfrm>
            <a:off x="5506948" y="2455234"/>
            <a:ext cx="205483" cy="49316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0B8C77-0B56-EE9D-337B-5342DC0AB104}"/>
              </a:ext>
            </a:extLst>
          </p:cNvPr>
          <p:cNvSpPr txBox="1"/>
          <p:nvPr/>
        </p:nvSpPr>
        <p:spPr>
          <a:xfrm>
            <a:off x="5728311" y="2499299"/>
            <a:ext cx="4005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が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と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z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より大きい場合、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を返す</a:t>
            </a:r>
            <a:endParaRPr lang="en-US" altLang="ja-JP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024D6B7-6EC2-192E-C608-222EF651EB3D}"/>
              </a:ext>
            </a:extLst>
          </p:cNvPr>
          <p:cNvCxnSpPr>
            <a:cxnSpLocks/>
          </p:cNvCxnSpPr>
          <p:nvPr/>
        </p:nvCxnSpPr>
        <p:spPr>
          <a:xfrm>
            <a:off x="8393987" y="1546581"/>
            <a:ext cx="127618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752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AECBBD6B-1119-C56B-DFAA-156A1F4F1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6" y="1383469"/>
            <a:ext cx="10365927" cy="40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AECBBD6B-1119-C56B-DFAA-156A1F4F1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6" y="1383469"/>
            <a:ext cx="10365927" cy="409106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459DB5C-2300-87BB-441E-955680FB5199}"/>
              </a:ext>
            </a:extLst>
          </p:cNvPr>
          <p:cNvSpPr/>
          <p:nvPr/>
        </p:nvSpPr>
        <p:spPr>
          <a:xfrm>
            <a:off x="1388592" y="3916736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315A26-C130-1F5C-794D-29CFA1D3FFD9}"/>
              </a:ext>
            </a:extLst>
          </p:cNvPr>
          <p:cNvSpPr txBox="1"/>
          <p:nvPr/>
        </p:nvSpPr>
        <p:spPr>
          <a:xfrm>
            <a:off x="3193551" y="3093832"/>
            <a:ext cx="3082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MAC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アドレス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C1A4570-2BAE-3F55-B262-BB3C07AC5CEA}"/>
              </a:ext>
            </a:extLst>
          </p:cNvPr>
          <p:cNvCxnSpPr>
            <a:cxnSpLocks/>
          </p:cNvCxnSpPr>
          <p:nvPr/>
        </p:nvCxnSpPr>
        <p:spPr>
          <a:xfrm>
            <a:off x="7119991" y="2861674"/>
            <a:ext cx="177742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7857F0-6580-204E-1E52-234BF3153FEA}"/>
              </a:ext>
            </a:extLst>
          </p:cNvPr>
          <p:cNvSpPr txBox="1"/>
          <p:nvPr/>
        </p:nvSpPr>
        <p:spPr>
          <a:xfrm>
            <a:off x="7005259" y="2945147"/>
            <a:ext cx="1943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 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すべての層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680BD4-0A22-13CB-4F68-B87404DBDADB}"/>
              </a:ext>
            </a:extLst>
          </p:cNvPr>
          <p:cNvCxnSpPr>
            <a:cxnSpLocks/>
          </p:cNvCxnSpPr>
          <p:nvPr/>
        </p:nvCxnSpPr>
        <p:spPr>
          <a:xfrm>
            <a:off x="3388759" y="3899934"/>
            <a:ext cx="14914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A56B7C8-7628-0A77-0036-1E2005BBD251}"/>
              </a:ext>
            </a:extLst>
          </p:cNvPr>
          <p:cNvCxnSpPr>
            <a:cxnSpLocks/>
          </p:cNvCxnSpPr>
          <p:nvPr/>
        </p:nvCxnSpPr>
        <p:spPr>
          <a:xfrm>
            <a:off x="3243208" y="5357152"/>
            <a:ext cx="14914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1EBB31-5901-5434-B854-E8A86739F347}"/>
              </a:ext>
            </a:extLst>
          </p:cNvPr>
          <p:cNvSpPr txBox="1"/>
          <p:nvPr/>
        </p:nvSpPr>
        <p:spPr>
          <a:xfrm>
            <a:off x="3013753" y="5474530"/>
            <a:ext cx="3082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IP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アドレス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0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4F962A6E-8A14-7FC9-9E44-8C10D82B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0" y="919533"/>
            <a:ext cx="10227620" cy="50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1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4F962A6E-8A14-7FC9-9E44-8C10D82B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0" y="919533"/>
            <a:ext cx="10227620" cy="501893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489837B-015C-A11B-93BA-F1CBDC40FD82}"/>
              </a:ext>
            </a:extLst>
          </p:cNvPr>
          <p:cNvSpPr/>
          <p:nvPr/>
        </p:nvSpPr>
        <p:spPr>
          <a:xfrm>
            <a:off x="1481059" y="3957832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4541C2-5D64-CCF7-74C5-EB760C20271A}"/>
              </a:ext>
            </a:extLst>
          </p:cNvPr>
          <p:cNvSpPr txBox="1"/>
          <p:nvPr/>
        </p:nvSpPr>
        <p:spPr>
          <a:xfrm>
            <a:off x="1722219" y="1508705"/>
            <a:ext cx="4863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「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Penetration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」は</a:t>
            </a:r>
            <a:r>
              <a:rPr lang="ja-JP" altLang="en-US" sz="2000" b="1" u="sng" dirty="0">
                <a:solidFill>
                  <a:srgbClr val="FF0000"/>
                </a:solidFill>
                <a:latin typeface="Helvetica" panose="020B0604020202020204" pitchFamily="34" charset="0"/>
              </a:rPr>
              <a:t>侵入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という意味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041E97E-FB1E-7E94-C0FF-E58DBDE0C8E0}"/>
              </a:ext>
            </a:extLst>
          </p:cNvPr>
          <p:cNvCxnSpPr>
            <a:cxnSpLocks/>
          </p:cNvCxnSpPr>
          <p:nvPr/>
        </p:nvCxnSpPr>
        <p:spPr>
          <a:xfrm>
            <a:off x="10304980" y="4395369"/>
            <a:ext cx="50343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88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7B7CD251-A2EF-5178-8EBB-66955189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1" y="1652555"/>
            <a:ext cx="10304338" cy="35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7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7B7CD251-A2EF-5178-8EBB-66955189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1" y="1652555"/>
            <a:ext cx="10304338" cy="355289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6725FD3-7ED6-FBFC-986B-DFE93A75D352}"/>
              </a:ext>
            </a:extLst>
          </p:cNvPr>
          <p:cNvSpPr/>
          <p:nvPr/>
        </p:nvSpPr>
        <p:spPr>
          <a:xfrm>
            <a:off x="1419414" y="4701448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E6AB88D-F6AF-017F-EEB9-171F06D97E5B}"/>
              </a:ext>
            </a:extLst>
          </p:cNvPr>
          <p:cNvCxnSpPr>
            <a:cxnSpLocks/>
          </p:cNvCxnSpPr>
          <p:nvPr/>
        </p:nvCxnSpPr>
        <p:spPr>
          <a:xfrm>
            <a:off x="2085654" y="5162379"/>
            <a:ext cx="164386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29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6F41ED47-6A86-0D2E-B9C8-BF820757E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3" y="707865"/>
            <a:ext cx="10122594" cy="31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3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6F41ED47-6A86-0D2E-B9C8-BF820757E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3" y="707865"/>
            <a:ext cx="10122594" cy="31498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1483816-B0E9-5FCC-4F51-599B2D7DD339}"/>
              </a:ext>
            </a:extLst>
          </p:cNvPr>
          <p:cNvSpPr/>
          <p:nvPr/>
        </p:nvSpPr>
        <p:spPr>
          <a:xfrm>
            <a:off x="1563252" y="3223234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69797B-22E5-6F37-D1D8-2F57B70392FB}"/>
              </a:ext>
            </a:extLst>
          </p:cNvPr>
          <p:cNvSpPr/>
          <p:nvPr/>
        </p:nvSpPr>
        <p:spPr>
          <a:xfrm>
            <a:off x="2932904" y="5190506"/>
            <a:ext cx="1511090" cy="4006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テスト対象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04203A-88F3-6D49-97A3-F2EE9E80F1D4}"/>
              </a:ext>
            </a:extLst>
          </p:cNvPr>
          <p:cNvSpPr/>
          <p:nvPr/>
        </p:nvSpPr>
        <p:spPr>
          <a:xfrm>
            <a:off x="2619476" y="5976995"/>
            <a:ext cx="1083923" cy="4006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CD29B0-7B15-3D5B-C53D-58DFEE1BD240}"/>
              </a:ext>
            </a:extLst>
          </p:cNvPr>
          <p:cNvSpPr/>
          <p:nvPr/>
        </p:nvSpPr>
        <p:spPr>
          <a:xfrm>
            <a:off x="3872322" y="5976995"/>
            <a:ext cx="1083923" cy="4006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38E15F-5891-F3C1-36A2-719BEF7A5012}"/>
              </a:ext>
            </a:extLst>
          </p:cNvPr>
          <p:cNvSpPr txBox="1"/>
          <p:nvPr/>
        </p:nvSpPr>
        <p:spPr>
          <a:xfrm>
            <a:off x="2986503" y="3888010"/>
            <a:ext cx="27062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トップダウンテスト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FCAFFE-7DC5-5DED-E47C-1EF1BAC45584}"/>
              </a:ext>
            </a:extLst>
          </p:cNvPr>
          <p:cNvSpPr txBox="1"/>
          <p:nvPr/>
        </p:nvSpPr>
        <p:spPr>
          <a:xfrm>
            <a:off x="7650430" y="3894032"/>
            <a:ext cx="25000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7030A0"/>
                </a:solidFill>
                <a:latin typeface="Helvetica" panose="020B0604020202020204" pitchFamily="34" charset="0"/>
              </a:rPr>
              <a:t>ボトムアップテスト</a:t>
            </a:r>
            <a:endParaRPr lang="ja-JP" alt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矢印: 上 27">
            <a:extLst>
              <a:ext uri="{FF2B5EF4-FFF2-40B4-BE49-F238E27FC236}">
                <a16:creationId xmlns:a16="http://schemas.microsoft.com/office/drawing/2014/main" id="{735CBFE2-4883-8125-23C2-4109426B92E9}"/>
              </a:ext>
            </a:extLst>
          </p:cNvPr>
          <p:cNvSpPr/>
          <p:nvPr/>
        </p:nvSpPr>
        <p:spPr>
          <a:xfrm rot="10800000">
            <a:off x="1974294" y="4658681"/>
            <a:ext cx="387123" cy="150733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5B65F4-47E9-C9EF-3E9E-A6DC735ED862}"/>
              </a:ext>
            </a:extLst>
          </p:cNvPr>
          <p:cNvSpPr txBox="1"/>
          <p:nvPr/>
        </p:nvSpPr>
        <p:spPr>
          <a:xfrm>
            <a:off x="1870963" y="4203000"/>
            <a:ext cx="74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上位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B252EE-3008-3CCA-2430-278282A57598}"/>
              </a:ext>
            </a:extLst>
          </p:cNvPr>
          <p:cNvSpPr txBox="1"/>
          <p:nvPr/>
        </p:nvSpPr>
        <p:spPr>
          <a:xfrm>
            <a:off x="1828741" y="6230211"/>
            <a:ext cx="74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下位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CB8621-12EF-D817-AF89-9194D8017E3F}"/>
              </a:ext>
            </a:extLst>
          </p:cNvPr>
          <p:cNvSpPr/>
          <p:nvPr/>
        </p:nvSpPr>
        <p:spPr>
          <a:xfrm>
            <a:off x="4663967" y="5190506"/>
            <a:ext cx="880584" cy="40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ACDD61B3-6C74-CF31-51B7-DE44135E740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232046" y="5520591"/>
            <a:ext cx="385797" cy="52701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723C6A0C-CB3C-634E-8C6F-7087504E2AA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3858468" y="5421178"/>
            <a:ext cx="385797" cy="72583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20135EB-85E9-1E7D-12E7-B8A51E47A930}"/>
              </a:ext>
            </a:extLst>
          </p:cNvPr>
          <p:cNvSpPr/>
          <p:nvPr/>
        </p:nvSpPr>
        <p:spPr>
          <a:xfrm>
            <a:off x="3973991" y="4404017"/>
            <a:ext cx="880584" cy="40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3014F14-2A95-DFE1-BBEA-612886E244E9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 rot="5400000">
            <a:off x="3858468" y="4634690"/>
            <a:ext cx="385797" cy="725834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3C9F508-0907-A2ED-5881-2CF09208149A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rot="16200000" flipH="1">
            <a:off x="4566373" y="4652619"/>
            <a:ext cx="385797" cy="68997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DADE19-45B0-37CA-2AE2-3B552F41E4A6}"/>
              </a:ext>
            </a:extLst>
          </p:cNvPr>
          <p:cNvSpPr/>
          <p:nvPr/>
        </p:nvSpPr>
        <p:spPr>
          <a:xfrm>
            <a:off x="7462465" y="5158475"/>
            <a:ext cx="1511090" cy="4006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テスト対象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E95C51-0652-0138-083E-A7CD2A12B0F0}"/>
              </a:ext>
            </a:extLst>
          </p:cNvPr>
          <p:cNvSpPr/>
          <p:nvPr/>
        </p:nvSpPr>
        <p:spPr>
          <a:xfrm>
            <a:off x="7149037" y="5944964"/>
            <a:ext cx="1083923" cy="40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DE7226A-350D-2C7A-CFD1-8F26CCCA8527}"/>
              </a:ext>
            </a:extLst>
          </p:cNvPr>
          <p:cNvSpPr/>
          <p:nvPr/>
        </p:nvSpPr>
        <p:spPr>
          <a:xfrm>
            <a:off x="8401883" y="5944964"/>
            <a:ext cx="1083923" cy="40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0" name="矢印: 上 39">
            <a:extLst>
              <a:ext uri="{FF2B5EF4-FFF2-40B4-BE49-F238E27FC236}">
                <a16:creationId xmlns:a16="http://schemas.microsoft.com/office/drawing/2014/main" id="{F9E8FE75-B8C4-2B66-6F2D-C4DCB3FEF962}"/>
              </a:ext>
            </a:extLst>
          </p:cNvPr>
          <p:cNvSpPr/>
          <p:nvPr/>
        </p:nvSpPr>
        <p:spPr>
          <a:xfrm>
            <a:off x="6503855" y="4626650"/>
            <a:ext cx="387123" cy="1507334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B88541-CEFD-D3BC-8D12-EEB0FC2FE563}"/>
              </a:ext>
            </a:extLst>
          </p:cNvPr>
          <p:cNvSpPr txBox="1"/>
          <p:nvPr/>
        </p:nvSpPr>
        <p:spPr>
          <a:xfrm>
            <a:off x="6400524" y="4170969"/>
            <a:ext cx="74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上位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DE76625-F895-F4A1-3A95-55D8E9485F18}"/>
              </a:ext>
            </a:extLst>
          </p:cNvPr>
          <p:cNvSpPr txBox="1"/>
          <p:nvPr/>
        </p:nvSpPr>
        <p:spPr>
          <a:xfrm>
            <a:off x="6358302" y="6198180"/>
            <a:ext cx="74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下位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5C9A6ED-A12B-B217-46BE-AE09590E8E91}"/>
              </a:ext>
            </a:extLst>
          </p:cNvPr>
          <p:cNvSpPr/>
          <p:nvPr/>
        </p:nvSpPr>
        <p:spPr>
          <a:xfrm>
            <a:off x="9193528" y="5158475"/>
            <a:ext cx="880584" cy="40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4EADA28A-827C-0A95-93A5-8F3C8D2F3B9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rot="5400000">
            <a:off x="7761607" y="5488560"/>
            <a:ext cx="385797" cy="52701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6DD21D20-3D22-7CB2-BAD6-9A187285AB48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16200000" flipH="1">
            <a:off x="8388029" y="5389147"/>
            <a:ext cx="385797" cy="72583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13E6C52-BDB4-F60D-B426-1A09336B33C1}"/>
              </a:ext>
            </a:extLst>
          </p:cNvPr>
          <p:cNvSpPr/>
          <p:nvPr/>
        </p:nvSpPr>
        <p:spPr>
          <a:xfrm>
            <a:off x="8274056" y="4371986"/>
            <a:ext cx="1252846" cy="4006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ドライバ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B40AD56-7A6C-C335-A012-169503A54B68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rot="5400000">
            <a:off x="8366347" y="4624342"/>
            <a:ext cx="385797" cy="682469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DFF2E953-AE19-CF66-270A-644CF6E7CBA7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 rot="16200000" flipH="1">
            <a:off x="9074251" y="4598905"/>
            <a:ext cx="385797" cy="73334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7D3DF47-C060-BAB3-C907-4C6D31BF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7" y="1724876"/>
            <a:ext cx="10736965" cy="34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51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7D3DF47-C060-BAB3-C907-4C6D31BF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7" y="1724876"/>
            <a:ext cx="10736965" cy="340824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6EFDAB4-B6FA-7BFD-A010-D2A6CB178FF0}"/>
              </a:ext>
            </a:extLst>
          </p:cNvPr>
          <p:cNvSpPr/>
          <p:nvPr/>
        </p:nvSpPr>
        <p:spPr>
          <a:xfrm>
            <a:off x="6166074" y="4466407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D6302CE-122F-815F-F269-B08C7D150B4D}"/>
              </a:ext>
            </a:extLst>
          </p:cNvPr>
          <p:cNvCxnSpPr>
            <a:cxnSpLocks/>
          </p:cNvCxnSpPr>
          <p:nvPr/>
        </p:nvCxnSpPr>
        <p:spPr>
          <a:xfrm>
            <a:off x="2825393" y="2819871"/>
            <a:ext cx="391445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31A03DE-9E4F-780C-98FE-9778F7CA7182}"/>
              </a:ext>
            </a:extLst>
          </p:cNvPr>
          <p:cNvCxnSpPr>
            <a:cxnSpLocks/>
          </p:cNvCxnSpPr>
          <p:nvPr/>
        </p:nvCxnSpPr>
        <p:spPr>
          <a:xfrm>
            <a:off x="10068674" y="2819871"/>
            <a:ext cx="123118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18278BC-3C24-BF04-A608-E108CC9FA14F}"/>
              </a:ext>
            </a:extLst>
          </p:cNvPr>
          <p:cNvCxnSpPr>
            <a:cxnSpLocks/>
          </p:cNvCxnSpPr>
          <p:nvPr/>
        </p:nvCxnSpPr>
        <p:spPr>
          <a:xfrm>
            <a:off x="1416121" y="3390943"/>
            <a:ext cx="457371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5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E728132-C64B-44C1-BF9A-51D535AF2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31" y="246287"/>
            <a:ext cx="7047788" cy="4916878"/>
          </a:xfrm>
          <a:prstGeom prst="rect">
            <a:avLst/>
          </a:prstGeom>
        </p:spPr>
      </p:pic>
      <p:pic>
        <p:nvPicPr>
          <p:cNvPr id="5" name="図 4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873A177-28B7-6DA4-F1C2-BA280BFA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69" y="4862456"/>
            <a:ext cx="5563876" cy="16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24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CCBB3C8-014B-93D2-07E2-B203F992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8" y="524868"/>
            <a:ext cx="9053843" cy="49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6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CCBB3C8-014B-93D2-07E2-B203F992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8" y="524868"/>
            <a:ext cx="9053843" cy="494523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AA8386-8D6D-0D73-230D-31115B3B740F}"/>
              </a:ext>
            </a:extLst>
          </p:cNvPr>
          <p:cNvSpPr txBox="1"/>
          <p:nvPr/>
        </p:nvSpPr>
        <p:spPr>
          <a:xfrm>
            <a:off x="3784314" y="5470105"/>
            <a:ext cx="52774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Helvetica" panose="020B0604020202020204" pitchFamily="34" charset="0"/>
              </a:rPr>
              <a:t>A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C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F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H=30+30+25+30=115</a:t>
            </a:r>
          </a:p>
          <a:p>
            <a:r>
              <a:rPr lang="en-US" altLang="ja-JP" sz="2000" dirty="0">
                <a:latin typeface="Helvetica" panose="020B0604020202020204" pitchFamily="34" charset="0"/>
              </a:rPr>
              <a:t>A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D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G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H=30+20+30+30=110</a:t>
            </a:r>
          </a:p>
          <a:p>
            <a:r>
              <a:rPr lang="en-US" altLang="ja-JP" sz="2000" dirty="0">
                <a:latin typeface="Helvetica" panose="020B0604020202020204" pitchFamily="34" charset="0"/>
              </a:rPr>
              <a:t>A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C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(</a:t>
            </a:r>
            <a:r>
              <a:rPr lang="ja-JP" altLang="en-US" sz="2000" dirty="0">
                <a:latin typeface="Helvetica" panose="020B0604020202020204" pitchFamily="34" charset="0"/>
              </a:rPr>
              <a:t>ダミー</a:t>
            </a:r>
            <a:r>
              <a:rPr lang="en-US" altLang="ja-JP" sz="2000" dirty="0">
                <a:latin typeface="Helvetica" panose="020B0604020202020204" pitchFamily="34" charset="0"/>
              </a:rPr>
              <a:t>)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G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H=30+30+30+30=</a:t>
            </a:r>
            <a:r>
              <a:rPr lang="en-US" altLang="ja-JP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120</a:t>
            </a:r>
            <a:endParaRPr lang="ja-JP" altLang="en-US" sz="20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6448D6-DEE5-B0D3-FBBA-1A2CA6B02A40}"/>
              </a:ext>
            </a:extLst>
          </p:cNvPr>
          <p:cNvSpPr/>
          <p:nvPr/>
        </p:nvSpPr>
        <p:spPr>
          <a:xfrm>
            <a:off x="6147369" y="5048300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866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A2C693B-B95F-8B46-420F-0C1EBA3C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24" y="1022190"/>
            <a:ext cx="9825551" cy="48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9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A2C693B-B95F-8B46-420F-0C1EBA3C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24" y="1022190"/>
            <a:ext cx="9825551" cy="481361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4288AF6-AC73-A7CB-D111-0BD8062F2437}"/>
              </a:ext>
            </a:extLst>
          </p:cNvPr>
          <p:cNvSpPr/>
          <p:nvPr/>
        </p:nvSpPr>
        <p:spPr>
          <a:xfrm>
            <a:off x="1667836" y="4442125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55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26E4EB7-EBB6-0564-5A86-78452AD5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1" y="791930"/>
            <a:ext cx="9861917" cy="52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6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26E4EB7-EBB6-0564-5A86-78452AD5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1" y="791930"/>
            <a:ext cx="9861917" cy="527413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2BB72B0-19A0-E83B-4E3B-99FF507BB14D}"/>
              </a:ext>
            </a:extLst>
          </p:cNvPr>
          <p:cNvSpPr/>
          <p:nvPr/>
        </p:nvSpPr>
        <p:spPr>
          <a:xfrm>
            <a:off x="1678110" y="5058575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CB5C1B7-4C08-A63D-367B-A058C2B8A2E9}"/>
              </a:ext>
            </a:extLst>
          </p:cNvPr>
          <p:cNvCxnSpPr>
            <a:cxnSpLocks/>
          </p:cNvCxnSpPr>
          <p:nvPr/>
        </p:nvCxnSpPr>
        <p:spPr>
          <a:xfrm>
            <a:off x="2258602" y="5490654"/>
            <a:ext cx="31456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92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4C2BB05-0788-7BE6-345B-F8D5B2FF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80" y="1397311"/>
            <a:ext cx="10823468" cy="4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19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4C2BB05-0788-7BE6-345B-F8D5B2FF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80" y="1397311"/>
            <a:ext cx="10823468" cy="406337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DBCAF24-9EDF-7A30-7542-FF49F76E4CA7}"/>
              </a:ext>
            </a:extLst>
          </p:cNvPr>
          <p:cNvSpPr/>
          <p:nvPr/>
        </p:nvSpPr>
        <p:spPr>
          <a:xfrm>
            <a:off x="2068527" y="4811995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40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69DE774-39A0-0397-C015-85D76C0AA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8" y="1745584"/>
            <a:ext cx="10932184" cy="33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24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69DE774-39A0-0397-C015-85D76C0AA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8" y="1745584"/>
            <a:ext cx="10932184" cy="336683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F1DDD3A-4517-B6DC-3F53-2338BAC5EE1A}"/>
              </a:ext>
            </a:extLst>
          </p:cNvPr>
          <p:cNvSpPr/>
          <p:nvPr/>
        </p:nvSpPr>
        <p:spPr>
          <a:xfrm>
            <a:off x="1174675" y="2859906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6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935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2FC10D0-3C85-BAC5-9491-585188B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61" y="928487"/>
            <a:ext cx="10157477" cy="5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61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2FC10D0-3C85-BAC5-9491-585188B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61" y="928487"/>
            <a:ext cx="10157477" cy="500102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7A8D086-C406-961C-CAB2-660F43336601}"/>
              </a:ext>
            </a:extLst>
          </p:cNvPr>
          <p:cNvSpPr/>
          <p:nvPr/>
        </p:nvSpPr>
        <p:spPr>
          <a:xfrm>
            <a:off x="1667834" y="4853093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690FCE-F30C-1B7A-E3E1-A43B7DB6397B}"/>
              </a:ext>
            </a:extLst>
          </p:cNvPr>
          <p:cNvSpPr txBox="1"/>
          <p:nvPr/>
        </p:nvSpPr>
        <p:spPr>
          <a:xfrm>
            <a:off x="1475935" y="1379124"/>
            <a:ext cx="9698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HR</a:t>
            </a:r>
            <a:r>
              <a:rPr lang="ja-JP" altLang="en-US" b="1" dirty="0">
                <a:solidFill>
                  <a:srgbClr val="0070C0"/>
                </a:solidFill>
              </a:rPr>
              <a:t>テック（</a:t>
            </a:r>
            <a:r>
              <a:rPr lang="en-US" altLang="ja-JP" b="1" dirty="0">
                <a:solidFill>
                  <a:srgbClr val="0070C0"/>
                </a:solidFill>
              </a:rPr>
              <a:t>HR Tech</a:t>
            </a:r>
            <a:r>
              <a:rPr lang="ja-JP" altLang="en-US" b="1" dirty="0">
                <a:solidFill>
                  <a:srgbClr val="0070C0"/>
                </a:solidFill>
              </a:rPr>
              <a:t>）：人事（</a:t>
            </a:r>
            <a:r>
              <a:rPr lang="en-US" altLang="ja-JP" b="1" dirty="0">
                <a:solidFill>
                  <a:srgbClr val="0070C0"/>
                </a:solidFill>
              </a:rPr>
              <a:t>Human Resources</a:t>
            </a:r>
            <a:r>
              <a:rPr lang="ja-JP" altLang="en-US" b="1" dirty="0">
                <a:solidFill>
                  <a:srgbClr val="0070C0"/>
                </a:solidFill>
              </a:rPr>
              <a:t>）とテクノロジー（</a:t>
            </a:r>
            <a:r>
              <a:rPr lang="en-US" altLang="ja-JP" b="1" dirty="0">
                <a:solidFill>
                  <a:srgbClr val="0070C0"/>
                </a:solidFill>
              </a:rPr>
              <a:t>Technology</a:t>
            </a:r>
            <a:r>
              <a:rPr lang="ja-JP" altLang="en-US" b="1" dirty="0">
                <a:solidFill>
                  <a:srgbClr val="0070C0"/>
                </a:solidFill>
              </a:rPr>
              <a:t>）を組み合わせた言葉で、人事領域の業務を改善・効率化するための技術やサービスのこと。﻿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E579532-735C-C06C-DAFA-5992AC734577}"/>
              </a:ext>
            </a:extLst>
          </p:cNvPr>
          <p:cNvCxnSpPr>
            <a:cxnSpLocks/>
          </p:cNvCxnSpPr>
          <p:nvPr/>
        </p:nvCxnSpPr>
        <p:spPr>
          <a:xfrm>
            <a:off x="5649074" y="5285172"/>
            <a:ext cx="19538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46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散布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97E1E29-100C-F4F3-B2C2-7AD930C9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03" y="471798"/>
            <a:ext cx="9128394" cy="591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15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散布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97E1E29-100C-F4F3-B2C2-7AD930C9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03" y="471798"/>
            <a:ext cx="9128394" cy="591440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7128A44-20FC-8E70-FE25-29A8A5878CE3}"/>
              </a:ext>
            </a:extLst>
          </p:cNvPr>
          <p:cNvSpPr/>
          <p:nvPr/>
        </p:nvSpPr>
        <p:spPr>
          <a:xfrm>
            <a:off x="1986333" y="5767493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A9492633-1ABA-EA36-D6D5-116CE0D94FDF}"/>
              </a:ext>
            </a:extLst>
          </p:cNvPr>
          <p:cNvSpPr/>
          <p:nvPr/>
        </p:nvSpPr>
        <p:spPr>
          <a:xfrm rot="1613925">
            <a:off x="5139322" y="2557225"/>
            <a:ext cx="2253749" cy="883505"/>
          </a:xfrm>
          <a:prstGeom prst="flowChartConnec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31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11ECA69-0668-1E2A-784A-A9B35375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95" y="1182727"/>
            <a:ext cx="10336410" cy="44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94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11ECA69-0668-1E2A-784A-A9B35375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95" y="1182727"/>
            <a:ext cx="10336410" cy="449254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F896548-96C7-4828-1028-C7A353E6BA61}"/>
              </a:ext>
            </a:extLst>
          </p:cNvPr>
          <p:cNvSpPr/>
          <p:nvPr/>
        </p:nvSpPr>
        <p:spPr>
          <a:xfrm>
            <a:off x="1893865" y="2921551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346D4C4-D065-3ABD-FCFC-85EA113A8771}"/>
              </a:ext>
            </a:extLst>
          </p:cNvPr>
          <p:cNvCxnSpPr>
            <a:cxnSpLocks/>
          </p:cNvCxnSpPr>
          <p:nvPr/>
        </p:nvCxnSpPr>
        <p:spPr>
          <a:xfrm>
            <a:off x="4436723" y="2192651"/>
            <a:ext cx="16592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67598C-E69B-80BB-B56F-78ACCC278EDF}"/>
              </a:ext>
            </a:extLst>
          </p:cNvPr>
          <p:cNvCxnSpPr>
            <a:cxnSpLocks/>
          </p:cNvCxnSpPr>
          <p:nvPr/>
        </p:nvCxnSpPr>
        <p:spPr>
          <a:xfrm>
            <a:off x="5678184" y="4009464"/>
            <a:ext cx="10616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DD4256A-5FDC-200B-721E-93C68F528968}"/>
              </a:ext>
            </a:extLst>
          </p:cNvPr>
          <p:cNvCxnSpPr>
            <a:cxnSpLocks/>
          </p:cNvCxnSpPr>
          <p:nvPr/>
        </p:nvCxnSpPr>
        <p:spPr>
          <a:xfrm>
            <a:off x="5054885" y="4634475"/>
            <a:ext cx="10616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6788872-79D7-15AD-1B12-01998D8AB0FE}"/>
              </a:ext>
            </a:extLst>
          </p:cNvPr>
          <p:cNvCxnSpPr>
            <a:cxnSpLocks/>
          </p:cNvCxnSpPr>
          <p:nvPr/>
        </p:nvCxnSpPr>
        <p:spPr>
          <a:xfrm>
            <a:off x="5731267" y="5259487"/>
            <a:ext cx="10616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73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4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67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クロスワードパズル, 時計 が含まれている画像&#10;&#10;自動的に生成された説明">
            <a:extLst>
              <a:ext uri="{FF2B5EF4-FFF2-40B4-BE49-F238E27FC236}">
                <a16:creationId xmlns:a16="http://schemas.microsoft.com/office/drawing/2014/main" id="{7CDC6F99-AF04-9D92-153B-317293046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14" y="165022"/>
            <a:ext cx="7186372" cy="652795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E1D5CD2-ABC8-0411-F718-D9E45E125000}"/>
              </a:ext>
            </a:extLst>
          </p:cNvPr>
          <p:cNvSpPr/>
          <p:nvPr/>
        </p:nvSpPr>
        <p:spPr>
          <a:xfrm>
            <a:off x="2806426" y="4859451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5E4F4BF-A1B0-2AB3-23D1-7326710298FB}"/>
              </a:ext>
            </a:extLst>
          </p:cNvPr>
          <p:cNvSpPr/>
          <p:nvPr/>
        </p:nvSpPr>
        <p:spPr>
          <a:xfrm>
            <a:off x="7592602" y="1500027"/>
            <a:ext cx="1448656" cy="24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C0CE09-9276-3FBC-07E5-ABA2E6D2BCAC}"/>
              </a:ext>
            </a:extLst>
          </p:cNvPr>
          <p:cNvSpPr/>
          <p:nvPr/>
        </p:nvSpPr>
        <p:spPr>
          <a:xfrm>
            <a:off x="3202112" y="2330521"/>
            <a:ext cx="4390490" cy="2465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B3062A-10FA-6110-9124-AF71CB0CF8A0}"/>
              </a:ext>
            </a:extLst>
          </p:cNvPr>
          <p:cNvSpPr/>
          <p:nvPr/>
        </p:nvSpPr>
        <p:spPr>
          <a:xfrm>
            <a:off x="3202112" y="1500027"/>
            <a:ext cx="2931559" cy="24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4E7902-6D71-60EC-4765-1E96E27E186E}"/>
              </a:ext>
            </a:extLst>
          </p:cNvPr>
          <p:cNvSpPr txBox="1"/>
          <p:nvPr/>
        </p:nvSpPr>
        <p:spPr>
          <a:xfrm>
            <a:off x="9210782" y="1452486"/>
            <a:ext cx="2578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OR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演算の結果が「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」</a:t>
            </a:r>
            <a:endParaRPr lang="en-US" altLang="ja-JP" b="1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と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が「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」の時、</a:t>
            </a:r>
            <a:endParaRPr lang="en-US" altLang="ja-JP" b="1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□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は「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」と分かる</a:t>
            </a:r>
            <a:endParaRPr lang="en-US" altLang="ja-JP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743ADED-D48F-8164-AEEF-8EBE6581A280}"/>
              </a:ext>
            </a:extLst>
          </p:cNvPr>
          <p:cNvCxnSpPr/>
          <p:nvPr/>
        </p:nvCxnSpPr>
        <p:spPr>
          <a:xfrm flipH="1" flipV="1">
            <a:off x="8856324" y="1623317"/>
            <a:ext cx="272921" cy="123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C9115E6-7F36-51C7-0EBD-09CBABF8A69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592602" y="2453811"/>
            <a:ext cx="1400182" cy="62780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E76C27-E19F-677C-72F3-C74299CCC94C}"/>
              </a:ext>
            </a:extLst>
          </p:cNvPr>
          <p:cNvSpPr txBox="1"/>
          <p:nvPr/>
        </p:nvSpPr>
        <p:spPr>
          <a:xfrm>
            <a:off x="9041258" y="3005025"/>
            <a:ext cx="2748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AND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演算の結果が「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1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」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X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と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が「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1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」の時、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X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□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は「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1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」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028D11-08A8-099A-C45E-B68738667FA3}"/>
              </a:ext>
            </a:extLst>
          </p:cNvPr>
          <p:cNvSpPr/>
          <p:nvPr/>
        </p:nvSpPr>
        <p:spPr>
          <a:xfrm>
            <a:off x="3375060" y="5234683"/>
            <a:ext cx="1679825" cy="323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F9C6D9-96BC-97B9-2BF3-1E1B6B79123C}"/>
              </a:ext>
            </a:extLst>
          </p:cNvPr>
          <p:cNvSpPr/>
          <p:nvPr/>
        </p:nvSpPr>
        <p:spPr>
          <a:xfrm>
            <a:off x="3375060" y="6243262"/>
            <a:ext cx="1679825" cy="3236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35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BE3D80E-BFC8-16A5-78CB-26BE7C8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63" y="731759"/>
            <a:ext cx="8937874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BE3D80E-BFC8-16A5-78CB-26BE7C8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63" y="731759"/>
            <a:ext cx="8937874" cy="299033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152F83E-73AA-EE2D-484F-4BAA729AB82D}"/>
              </a:ext>
            </a:extLst>
          </p:cNvPr>
          <p:cNvSpPr/>
          <p:nvPr/>
        </p:nvSpPr>
        <p:spPr>
          <a:xfrm>
            <a:off x="8200359" y="3290016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E0BD146-D9DC-5AD1-964D-B5A69742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85261"/>
              </p:ext>
            </p:extLst>
          </p:nvPr>
        </p:nvGraphicFramePr>
        <p:xfrm>
          <a:off x="2155288" y="406904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13994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2334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6598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7279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7814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17586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85802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5820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6847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495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2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2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7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26272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5CFC4F7-25BB-6F19-2198-54DABA233A74}"/>
              </a:ext>
            </a:extLst>
          </p:cNvPr>
          <p:cNvCxnSpPr>
            <a:cxnSpLocks/>
          </p:cNvCxnSpPr>
          <p:nvPr/>
        </p:nvCxnSpPr>
        <p:spPr>
          <a:xfrm>
            <a:off x="2155288" y="1515759"/>
            <a:ext cx="39407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915B8F-7ADB-1FB6-8856-D83ED73D0AEE}"/>
              </a:ext>
            </a:extLst>
          </p:cNvPr>
          <p:cNvSpPr/>
          <p:nvPr/>
        </p:nvSpPr>
        <p:spPr>
          <a:xfrm>
            <a:off x="9507589" y="4069044"/>
            <a:ext cx="744877" cy="1483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189E09D-8442-1666-E8D3-AB8CCE8FCBF6}"/>
              </a:ext>
            </a:extLst>
          </p:cNvPr>
          <p:cNvSpPr/>
          <p:nvPr/>
        </p:nvSpPr>
        <p:spPr>
          <a:xfrm>
            <a:off x="9665694" y="4447574"/>
            <a:ext cx="428665" cy="33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B8B4095-ADFF-CE71-8DA2-140EA58ABB09}"/>
              </a:ext>
            </a:extLst>
          </p:cNvPr>
          <p:cNvSpPr/>
          <p:nvPr/>
        </p:nvSpPr>
        <p:spPr>
          <a:xfrm>
            <a:off x="9674258" y="5206149"/>
            <a:ext cx="428665" cy="33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EE8846-EA0C-34EE-8554-E5F798D74C96}"/>
              </a:ext>
            </a:extLst>
          </p:cNvPr>
          <p:cNvSpPr txBox="1"/>
          <p:nvPr/>
        </p:nvSpPr>
        <p:spPr>
          <a:xfrm>
            <a:off x="7584770" y="2517514"/>
            <a:ext cx="2667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0070C0"/>
                </a:solidFill>
                <a:latin typeface="Helvetica" panose="020B0604020202020204" pitchFamily="34" charset="0"/>
              </a:rPr>
              <a:t>ASCII</a:t>
            </a:r>
            <a:r>
              <a:rPr lang="ja-JP" altLang="en-US" sz="2800" b="1" dirty="0">
                <a:solidFill>
                  <a:srgbClr val="0070C0"/>
                </a:solidFill>
                <a:latin typeface="Helvetica" panose="020B0604020202020204" pitchFamily="34" charset="0"/>
              </a:rPr>
              <a:t> </a:t>
            </a:r>
            <a:r>
              <a:rPr lang="en-US" altLang="ja-JP" sz="2800" b="1" dirty="0">
                <a:solidFill>
                  <a:srgbClr val="0070C0"/>
                </a:solidFill>
                <a:latin typeface="Helvetica" panose="020B0604020202020204" pitchFamily="34" charset="0"/>
              </a:rPr>
              <a:t>a=9</a:t>
            </a:r>
            <a:r>
              <a:rPr lang="en-US" altLang="ja-JP" sz="2800" b="1" u="sng" dirty="0">
                <a:solidFill>
                  <a:srgbClr val="FF0000"/>
                </a:solidFill>
                <a:latin typeface="Helvetica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2221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BE3D80E-BFC8-16A5-78CB-26BE7C8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63" y="731759"/>
            <a:ext cx="8937874" cy="299033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152F83E-73AA-EE2D-484F-4BAA729AB82D}"/>
              </a:ext>
            </a:extLst>
          </p:cNvPr>
          <p:cNvSpPr/>
          <p:nvPr/>
        </p:nvSpPr>
        <p:spPr>
          <a:xfrm>
            <a:off x="8200359" y="3290016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E0BD146-D9DC-5AD1-964D-B5A69742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16686"/>
              </p:ext>
            </p:extLst>
          </p:nvPr>
        </p:nvGraphicFramePr>
        <p:xfrm>
          <a:off x="2155288" y="406904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13994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2334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6598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7279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7814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17586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85802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5820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6847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495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2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j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2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73880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3F5D83-D7FA-7FF2-4D78-F35CCA372C25}"/>
              </a:ext>
            </a:extLst>
          </p:cNvPr>
          <p:cNvSpPr/>
          <p:nvPr/>
        </p:nvSpPr>
        <p:spPr>
          <a:xfrm>
            <a:off x="4628507" y="4069043"/>
            <a:ext cx="744877" cy="1483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413F205-4CD4-D1A0-9DA1-4FB4CF7D6D0F}"/>
              </a:ext>
            </a:extLst>
          </p:cNvPr>
          <p:cNvSpPr/>
          <p:nvPr/>
        </p:nvSpPr>
        <p:spPr>
          <a:xfrm>
            <a:off x="4790606" y="4448711"/>
            <a:ext cx="428665" cy="33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BA9AF0E-3F43-B93D-A75D-CB012DFE93AD}"/>
              </a:ext>
            </a:extLst>
          </p:cNvPr>
          <p:cNvSpPr/>
          <p:nvPr/>
        </p:nvSpPr>
        <p:spPr>
          <a:xfrm>
            <a:off x="4778622" y="5207286"/>
            <a:ext cx="428665" cy="33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5CFC4F7-25BB-6F19-2198-54DABA233A74}"/>
              </a:ext>
            </a:extLst>
          </p:cNvPr>
          <p:cNvCxnSpPr>
            <a:cxnSpLocks/>
          </p:cNvCxnSpPr>
          <p:nvPr/>
        </p:nvCxnSpPr>
        <p:spPr>
          <a:xfrm>
            <a:off x="2155288" y="1515759"/>
            <a:ext cx="39407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A087E6-D47F-75FC-6DF0-0693BD803483}"/>
              </a:ext>
            </a:extLst>
          </p:cNvPr>
          <p:cNvSpPr txBox="1"/>
          <p:nvPr/>
        </p:nvSpPr>
        <p:spPr>
          <a:xfrm>
            <a:off x="4049035" y="5699296"/>
            <a:ext cx="4633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ASCII</a:t>
            </a:r>
            <a:r>
              <a:rPr lang="ja-JP" altLang="en-US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コードが分からない場合の別解</a:t>
            </a:r>
            <a:endParaRPr lang="en-US" altLang="ja-JP" sz="20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2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388</Words>
  <Application>Microsoft Office PowerPoint</Application>
  <PresentationFormat>ワイド画面</PresentationFormat>
  <Paragraphs>121</Paragraphs>
  <Slides>46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1" baseType="lpstr"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302</cp:revision>
  <dcterms:created xsi:type="dcterms:W3CDTF">2023-10-12T01:21:29Z</dcterms:created>
  <dcterms:modified xsi:type="dcterms:W3CDTF">2025-05-28T07:23:06Z</dcterms:modified>
</cp:coreProperties>
</file>