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1020" r:id="rId2"/>
    <p:sldId id="1021" r:id="rId3"/>
    <p:sldId id="1022" r:id="rId4"/>
    <p:sldId id="1016" r:id="rId5"/>
    <p:sldId id="1015" r:id="rId6"/>
    <p:sldId id="1019" r:id="rId7"/>
    <p:sldId id="279" r:id="rId8"/>
    <p:sldId id="1023" r:id="rId9"/>
    <p:sldId id="280" r:id="rId10"/>
    <p:sldId id="1018" r:id="rId11"/>
    <p:sldId id="101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2CE"/>
    <a:srgbClr val="E2F0D9"/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9" autoAdjust="0"/>
    <p:restoredTop sz="94933" autoAdjust="0"/>
  </p:normalViewPr>
  <p:slideViewPr>
    <p:cSldViewPr snapToGrid="0">
      <p:cViewPr varScale="1">
        <p:scale>
          <a:sx n="83" d="100"/>
          <a:sy n="83" d="100"/>
        </p:scale>
        <p:origin x="93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2151727"/>
            <a:ext cx="1219200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IT</a:t>
            </a:r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パスポート試験対策</a:t>
            </a:r>
            <a:endParaRPr lang="en-US" altLang="ja-JP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電子透かし</a:t>
            </a:r>
          </a:p>
        </p:txBody>
      </p:sp>
    </p:spTree>
    <p:extLst>
      <p:ext uri="{BB962C8B-B14F-4D97-AF65-F5344CB8AC3E}">
        <p14:creationId xmlns:p14="http://schemas.microsoft.com/office/powerpoint/2010/main" val="2012381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, 手紙&#10;&#10;自動的に生成された説明">
            <a:extLst>
              <a:ext uri="{FF2B5EF4-FFF2-40B4-BE49-F238E27FC236}">
                <a16:creationId xmlns:a16="http://schemas.microsoft.com/office/drawing/2014/main" id="{7AD11673-724B-1DCF-4073-FE88FA0E3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4" y="831545"/>
            <a:ext cx="10263231" cy="554993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EE4D96-8496-0B2C-55BD-A01C94D13EB9}"/>
              </a:ext>
            </a:extLst>
          </p:cNvPr>
          <p:cNvSpPr txBox="1"/>
          <p:nvPr/>
        </p:nvSpPr>
        <p:spPr>
          <a:xfrm>
            <a:off x="1058962" y="514249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29</a:t>
            </a:r>
            <a:r>
              <a:rPr lang="ja-JP" altLang="en-US" sz="2000" b="1" dirty="0">
                <a:latin typeface="Noto Sans JP"/>
              </a:rPr>
              <a:t>年度 秋季 午前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134380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F00B58-DE8D-8BB6-6A9D-497F94629A2C}"/>
              </a:ext>
            </a:extLst>
          </p:cNvPr>
          <p:cNvSpPr txBox="1"/>
          <p:nvPr/>
        </p:nvSpPr>
        <p:spPr>
          <a:xfrm>
            <a:off x="1058962" y="514249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29</a:t>
            </a:r>
            <a:r>
              <a:rPr lang="ja-JP" altLang="en-US" sz="2000" b="1" dirty="0">
                <a:latin typeface="Noto Sans JP"/>
              </a:rPr>
              <a:t>年度 秋季 午前</a:t>
            </a:r>
            <a:endParaRPr lang="en-US" altLang="ja-JP" sz="2000" b="1" dirty="0">
              <a:latin typeface="Noto Sans JP"/>
            </a:endParaRPr>
          </a:p>
        </p:txBody>
      </p:sp>
      <p:pic>
        <p:nvPicPr>
          <p:cNvPr id="5" name="図 4" descr="テキスト, 手紙&#10;&#10;自動的に生成された説明">
            <a:extLst>
              <a:ext uri="{FF2B5EF4-FFF2-40B4-BE49-F238E27FC236}">
                <a16:creationId xmlns:a16="http://schemas.microsoft.com/office/drawing/2014/main" id="{7AD11673-724B-1DCF-4073-FE88FA0E3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4" y="831545"/>
            <a:ext cx="10263231" cy="5549931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95656F11-3778-DF05-BB01-A08846D9D1ED}"/>
              </a:ext>
            </a:extLst>
          </p:cNvPr>
          <p:cNvSpPr/>
          <p:nvPr/>
        </p:nvSpPr>
        <p:spPr>
          <a:xfrm>
            <a:off x="1497205" y="1833823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031E1D2-3670-94A1-CFBE-5A075F2BBF72}"/>
              </a:ext>
            </a:extLst>
          </p:cNvPr>
          <p:cNvSpPr txBox="1"/>
          <p:nvPr/>
        </p:nvSpPr>
        <p:spPr>
          <a:xfrm>
            <a:off x="2408254" y="3075057"/>
            <a:ext cx="737549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solidFill>
                  <a:srgbClr val="FF0000"/>
                </a:solidFill>
                <a:latin typeface="Noto Sans JP"/>
              </a:rPr>
              <a:t>令和元年度 秋季問題と同じ</a:t>
            </a:r>
            <a:endParaRPr lang="en-US" altLang="ja-JP" sz="4000" b="1" dirty="0">
              <a:solidFill>
                <a:srgbClr val="FF0000"/>
              </a:solidFill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284485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1643896"/>
            <a:ext cx="12192000" cy="35702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IT</a:t>
            </a:r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パスポート試験対策</a:t>
            </a:r>
            <a:endParaRPr lang="en-US" altLang="ja-JP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電子透かし</a:t>
            </a:r>
            <a:endParaRPr lang="en-US" altLang="ja-JP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en-US" altLang="ja-JP" sz="66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r>
              <a:rPr lang="ja-JP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男性ボイス</a:t>
            </a:r>
            <a:r>
              <a:rPr lang="en-US" altLang="ja-JP" sz="66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Ver.-</a:t>
            </a:r>
            <a:endParaRPr lang="ja-JP" altLang="en-US" sz="66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708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1643896"/>
            <a:ext cx="12192000" cy="35702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IT</a:t>
            </a:r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パスポート試験対策</a:t>
            </a:r>
            <a:endParaRPr lang="en-US" altLang="ja-JP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電子透かし</a:t>
            </a:r>
            <a:endParaRPr lang="en-US" altLang="ja-JP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en-US" altLang="ja-JP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r>
              <a:rPr lang="ja-JP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ずんだもん</a:t>
            </a:r>
            <a:r>
              <a:rPr lang="en-US" altLang="ja-JP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Ver.-</a:t>
            </a:r>
            <a:endParaRPr lang="ja-JP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121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704274" y="667508"/>
            <a:ext cx="109437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電子透かし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画像や動画、音声などのデジタルコンテンツに、著作権者や使用許諾先、コンテンツの</a:t>
            </a:r>
            <a:r>
              <a:rPr lang="en-US" altLang="ja-JP" sz="2400" b="1" dirty="0">
                <a:solidFill>
                  <a:srgbClr val="333333"/>
                </a:solidFill>
                <a:latin typeface="Noto Sans JP"/>
              </a:rPr>
              <a:t>ID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、コピーの可否や回数、課金情報などの情報を埋め込む技術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のこと。</a:t>
            </a:r>
            <a:endParaRPr lang="en-US" altLang="ja-JP" sz="2400" dirty="0">
              <a:solidFill>
                <a:srgbClr val="333333"/>
              </a:solidFill>
              <a:latin typeface="Noto Sans JP"/>
            </a:endParaRPr>
          </a:p>
          <a:p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「デジタル・ウォーターマーク」とも呼ばる。電子透かしは、コンテンツの権利を閲覧者に意識させる効果が期待でき、著作権の保護や不正コピーの検知に用いられる。また、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意図的に目に見える形で表示する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場合もある。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CC73AF-646E-B9E1-C80F-57D1CEA7E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918" y="3429000"/>
            <a:ext cx="2341266" cy="234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14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94226" y="666665"/>
            <a:ext cx="109437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ステガノグラフィ（</a:t>
            </a:r>
            <a:r>
              <a:rPr lang="en-US" altLang="ja-JP" sz="2400" b="1" dirty="0">
                <a:solidFill>
                  <a:srgbClr val="FF0000"/>
                </a:solidFill>
              </a:rPr>
              <a:t>Steganography</a:t>
            </a:r>
            <a:r>
              <a:rPr lang="ja-JP" altLang="en-US" sz="2400" b="1" dirty="0">
                <a:solidFill>
                  <a:srgbClr val="FF0000"/>
                </a:solidFill>
              </a:rPr>
              <a:t>）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画像、音声、動画などのデジタルメディアに別の情報を隠す技術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のこと。ギリシャ語で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「隠された」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を意味する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「</a:t>
            </a:r>
            <a:r>
              <a:rPr lang="en-US" altLang="ja-JP" sz="2400" b="1" dirty="0" err="1">
                <a:solidFill>
                  <a:srgbClr val="333333"/>
                </a:solidFill>
                <a:latin typeface="Noto Sans JP"/>
              </a:rPr>
              <a:t>steganos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」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と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「書く」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を意味する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「</a:t>
            </a:r>
            <a:r>
              <a:rPr lang="en-US" altLang="ja-JP" sz="2400" b="1" dirty="0" err="1">
                <a:solidFill>
                  <a:srgbClr val="333333"/>
                </a:solidFill>
                <a:latin typeface="Noto Sans JP"/>
              </a:rPr>
              <a:t>graphein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」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が語源となっている。ステガノグラフィの目的は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、情報の秘匿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であるため、暗号化などは行わず、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情報（悪意のあるコード等を含む）の存在自体を隠す技術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となっている。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D1A70-6B22-BBF7-E22C-EC0CE5FF8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196" y="4178676"/>
            <a:ext cx="1375578" cy="159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矢印: 右 1">
            <a:extLst>
              <a:ext uri="{FF2B5EF4-FFF2-40B4-BE49-F238E27FC236}">
                <a16:creationId xmlns:a16="http://schemas.microsoft.com/office/drawing/2014/main" id="{BFE1A7E3-886D-F03D-ED69-BB0733C6F8BC}"/>
              </a:ext>
            </a:extLst>
          </p:cNvPr>
          <p:cNvSpPr/>
          <p:nvPr/>
        </p:nvSpPr>
        <p:spPr>
          <a:xfrm>
            <a:off x="4893548" y="5097185"/>
            <a:ext cx="2200588" cy="2183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D4AAC5-3F1E-E89D-6BA6-7C696FFBA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29380" y="3429000"/>
            <a:ext cx="1045187" cy="104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矢印: 右 2">
            <a:extLst>
              <a:ext uri="{FF2B5EF4-FFF2-40B4-BE49-F238E27FC236}">
                <a16:creationId xmlns:a16="http://schemas.microsoft.com/office/drawing/2014/main" id="{C0069736-8452-2A3D-5038-EC41E90EF576}"/>
              </a:ext>
            </a:extLst>
          </p:cNvPr>
          <p:cNvSpPr/>
          <p:nvPr/>
        </p:nvSpPr>
        <p:spPr>
          <a:xfrm rot="5400000">
            <a:off x="5714119" y="4652659"/>
            <a:ext cx="512715" cy="25104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E847A6F-DFB0-5E8C-44D8-59281A9FD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083" y="4444411"/>
            <a:ext cx="727405" cy="62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898AEA7-B3C9-C1B5-73C1-AF5A6D79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14" y="4163603"/>
            <a:ext cx="1375578" cy="159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C52863-121B-BD27-BFB9-3A15CB8F4767}"/>
              </a:ext>
            </a:extLst>
          </p:cNvPr>
          <p:cNvSpPr txBox="1"/>
          <p:nvPr/>
        </p:nvSpPr>
        <p:spPr>
          <a:xfrm>
            <a:off x="7094136" y="5759952"/>
            <a:ext cx="20980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見た目は変わらない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6663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704274" y="667508"/>
            <a:ext cx="1094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ステガノグラフィと電子透かしの違い</a:t>
            </a:r>
            <a:endParaRPr lang="en-US" altLang="ja-JP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50EA6F4-FD2D-AB31-2124-1F7477B9B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0099"/>
              </p:ext>
            </p:extLst>
          </p:nvPr>
        </p:nvGraphicFramePr>
        <p:xfrm>
          <a:off x="783771" y="1366576"/>
          <a:ext cx="10506109" cy="464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056">
                  <a:extLst>
                    <a:ext uri="{9D8B030D-6E8A-4147-A177-3AD203B41FA5}">
                      <a16:colId xmlns:a16="http://schemas.microsoft.com/office/drawing/2014/main" val="3410939136"/>
                    </a:ext>
                  </a:extLst>
                </a:gridCol>
                <a:gridCol w="4298879">
                  <a:extLst>
                    <a:ext uri="{9D8B030D-6E8A-4147-A177-3AD203B41FA5}">
                      <a16:colId xmlns:a16="http://schemas.microsoft.com/office/drawing/2014/main" val="302389805"/>
                    </a:ext>
                  </a:extLst>
                </a:gridCol>
                <a:gridCol w="4345174">
                  <a:extLst>
                    <a:ext uri="{9D8B030D-6E8A-4147-A177-3AD203B41FA5}">
                      <a16:colId xmlns:a16="http://schemas.microsoft.com/office/drawing/2014/main" val="2295527611"/>
                    </a:ext>
                  </a:extLst>
                </a:gridCol>
              </a:tblGrid>
              <a:tr h="928468"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ステガノグラフィ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電子透かし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5626"/>
                  </a:ext>
                </a:extLst>
              </a:tr>
              <a:tr h="9284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目的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情報の秘匿・隠ぺい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/>
                        <a:t>著作権の保護や不正利用の防止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900468"/>
                  </a:ext>
                </a:extLst>
              </a:tr>
              <a:tr h="9284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情報の表示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通常は表示されない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検出可能な場合が多く、</a:t>
                      </a:r>
                      <a:endParaRPr kumimoji="1" lang="en-US" altLang="ja-JP" b="1" dirty="0"/>
                    </a:p>
                    <a:p>
                      <a:pPr algn="ctr"/>
                      <a:r>
                        <a:rPr kumimoji="1" lang="ja-JP" altLang="en-US" b="1" dirty="0"/>
                        <a:t>表示されている場合もある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567005"/>
                  </a:ext>
                </a:extLst>
              </a:tr>
              <a:tr h="9284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使用例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画像や動画に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機密情報</a:t>
                      </a:r>
                      <a:r>
                        <a:rPr kumimoji="1" lang="ja-JP" altLang="en-US" b="1" dirty="0"/>
                        <a:t>や</a:t>
                      </a:r>
                      <a:endParaRPr kumimoji="1" lang="en-US" altLang="ja-JP" b="1" dirty="0"/>
                    </a:p>
                    <a:p>
                      <a:pPr algn="ctr"/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悪意のあるコード</a:t>
                      </a:r>
                      <a:r>
                        <a:rPr kumimoji="1" lang="ja-JP" altLang="en-US" b="1" dirty="0"/>
                        <a:t>などを</a:t>
                      </a:r>
                      <a:r>
                        <a:rPr kumimoji="1" lang="ja-JP" altLang="en-US" b="1" u="sng" dirty="0">
                          <a:solidFill>
                            <a:srgbClr val="FF0000"/>
                          </a:solidFill>
                        </a:rPr>
                        <a:t>隠す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画像や動画に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著作権情報</a:t>
                      </a:r>
                      <a:r>
                        <a:rPr kumimoji="1" lang="ja-JP" altLang="en-US" b="1" dirty="0"/>
                        <a:t>を</a:t>
                      </a:r>
                      <a:r>
                        <a:rPr kumimoji="1" lang="ja-JP" altLang="en-US" b="1" u="sng" dirty="0">
                          <a:solidFill>
                            <a:srgbClr val="FF0000"/>
                          </a:solidFill>
                        </a:rPr>
                        <a:t>埋め込む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918594"/>
                  </a:ext>
                </a:extLst>
              </a:tr>
              <a:tr h="9284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検出の難易度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高度な解析が必要なため検出が困難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ツールなどで比較的検出が容易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94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97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F00B58-DE8D-8BB6-6A9D-497F94629A2C}"/>
              </a:ext>
            </a:extLst>
          </p:cNvPr>
          <p:cNvSpPr txBox="1"/>
          <p:nvPr/>
        </p:nvSpPr>
        <p:spPr>
          <a:xfrm>
            <a:off x="1018768" y="1061308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22</a:t>
            </a:r>
            <a:r>
              <a:rPr lang="ja-JP" altLang="en-US" sz="2000" b="1" dirty="0">
                <a:latin typeface="Noto Sans JP"/>
              </a:rPr>
              <a:t>年度 春季</a:t>
            </a:r>
            <a:endParaRPr lang="en-US" altLang="ja-JP" sz="2000" b="1" dirty="0">
              <a:latin typeface="Noto Sans JP"/>
            </a:endParaRPr>
          </a:p>
        </p:txBody>
      </p:sp>
      <p:pic>
        <p:nvPicPr>
          <p:cNvPr id="5" name="図 4" descr="テキスト, 手紙&#10;&#10;自動的に生成された説明">
            <a:extLst>
              <a:ext uri="{FF2B5EF4-FFF2-40B4-BE49-F238E27FC236}">
                <a16:creationId xmlns:a16="http://schemas.microsoft.com/office/drawing/2014/main" id="{32ABA1F1-C909-75E4-252C-BB75EA93B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12" y="1461418"/>
            <a:ext cx="10339775" cy="412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05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F00B58-DE8D-8BB6-6A9D-497F94629A2C}"/>
              </a:ext>
            </a:extLst>
          </p:cNvPr>
          <p:cNvSpPr txBox="1"/>
          <p:nvPr/>
        </p:nvSpPr>
        <p:spPr>
          <a:xfrm>
            <a:off x="1018768" y="1061308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22</a:t>
            </a:r>
            <a:r>
              <a:rPr lang="ja-JP" altLang="en-US" sz="2000" b="1" dirty="0">
                <a:latin typeface="Noto Sans JP"/>
              </a:rPr>
              <a:t>年度 春季</a:t>
            </a:r>
            <a:endParaRPr lang="en-US" altLang="ja-JP" sz="2000" b="1" dirty="0">
              <a:latin typeface="Noto Sans JP"/>
            </a:endParaRPr>
          </a:p>
        </p:txBody>
      </p:sp>
      <p:pic>
        <p:nvPicPr>
          <p:cNvPr id="5" name="図 4" descr="テキスト, 手紙&#10;&#10;自動的に生成された説明">
            <a:extLst>
              <a:ext uri="{FF2B5EF4-FFF2-40B4-BE49-F238E27FC236}">
                <a16:creationId xmlns:a16="http://schemas.microsoft.com/office/drawing/2014/main" id="{32ABA1F1-C909-75E4-252C-BB75EA93B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12" y="1461418"/>
            <a:ext cx="10339775" cy="4125466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13131FE3-4382-7519-64C1-D42DB09DC959}"/>
              </a:ext>
            </a:extLst>
          </p:cNvPr>
          <p:cNvSpPr/>
          <p:nvPr/>
        </p:nvSpPr>
        <p:spPr>
          <a:xfrm>
            <a:off x="1517302" y="3061927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51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37FBDC5-30F3-98D3-299B-47421F01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75" y="755348"/>
            <a:ext cx="10701498" cy="5173180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07237215-43AB-8036-E610-54E235E77A50}"/>
              </a:ext>
            </a:extLst>
          </p:cNvPr>
          <p:cNvSpPr/>
          <p:nvPr/>
        </p:nvSpPr>
        <p:spPr>
          <a:xfrm>
            <a:off x="1085223" y="1773533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50B7BC-F2D3-A881-CAD4-74F4E24B2DB7}"/>
              </a:ext>
            </a:extLst>
          </p:cNvPr>
          <p:cNvSpPr txBox="1"/>
          <p:nvPr/>
        </p:nvSpPr>
        <p:spPr>
          <a:xfrm>
            <a:off x="7788169" y="3378760"/>
            <a:ext cx="2159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⇒ クローキング</a:t>
            </a:r>
            <a:endParaRPr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111258-9F69-D297-A647-12B71D6A62C4}"/>
              </a:ext>
            </a:extLst>
          </p:cNvPr>
          <p:cNvSpPr txBox="1"/>
          <p:nvPr/>
        </p:nvSpPr>
        <p:spPr>
          <a:xfrm>
            <a:off x="8868019" y="4405365"/>
            <a:ext cx="2159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⇒ ファジング</a:t>
            </a:r>
            <a:endParaRPr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DAB9C5-7582-4C66-B303-E3FF17E9CDC7}"/>
              </a:ext>
            </a:extLst>
          </p:cNvPr>
          <p:cNvSpPr txBox="1"/>
          <p:nvPr/>
        </p:nvSpPr>
        <p:spPr>
          <a:xfrm>
            <a:off x="7465925" y="5792568"/>
            <a:ext cx="3195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⇒ </a:t>
            </a:r>
            <a:r>
              <a:rPr lang="en-US" altLang="ja-JP" b="1" dirty="0">
                <a:solidFill>
                  <a:srgbClr val="0070C0"/>
                </a:solidFill>
                <a:latin typeface="Helvetica" panose="020B0604020202020204" pitchFamily="34" charset="0"/>
              </a:rPr>
              <a:t>Captcha</a:t>
            </a:r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（きゃぷちゃ）</a:t>
            </a:r>
            <a:endParaRPr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C4A006-5F90-5904-FA74-6EA882C39014}"/>
              </a:ext>
            </a:extLst>
          </p:cNvPr>
          <p:cNvSpPr txBox="1"/>
          <p:nvPr/>
        </p:nvSpPr>
        <p:spPr>
          <a:xfrm>
            <a:off x="636931" y="431435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令和元年度 秋季 午前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128197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333</Words>
  <Application>Microsoft Office PowerPoint</Application>
  <PresentationFormat>ワイド画面</PresentationFormat>
  <Paragraphs>42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Noto Sans JP</vt:lpstr>
      <vt:lpstr>けいふぉんと</vt:lpstr>
      <vt:lpstr>游ゴシック</vt:lpstr>
      <vt:lpstr>游ゴシック Light</vt:lpstr>
      <vt:lpstr>Arial</vt:lpstr>
      <vt:lpstr>Helvetica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847</cp:revision>
  <dcterms:created xsi:type="dcterms:W3CDTF">2023-10-19T04:21:29Z</dcterms:created>
  <dcterms:modified xsi:type="dcterms:W3CDTF">2025-01-06T05:40:42Z</dcterms:modified>
</cp:coreProperties>
</file>