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536" r:id="rId2"/>
    <p:sldId id="977" r:id="rId3"/>
    <p:sldId id="962" r:id="rId4"/>
    <p:sldId id="969" r:id="rId5"/>
    <p:sldId id="612" r:id="rId6"/>
    <p:sldId id="616" r:id="rId7"/>
    <p:sldId id="978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DAE3F3"/>
    <a:srgbClr val="4472C4"/>
    <a:srgbClr val="2E0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9" autoAdjust="0"/>
    <p:restoredTop sz="94933" autoAdjust="0"/>
  </p:normalViewPr>
  <p:slideViewPr>
    <p:cSldViewPr snapToGrid="0">
      <p:cViewPr varScale="1">
        <p:scale>
          <a:sx n="81" d="100"/>
          <a:sy n="81" d="100"/>
        </p:scale>
        <p:origin x="712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37485-AC61-4037-93FD-DB1CB79EDBAE}" type="datetimeFigureOut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72D1-6F72-45BF-9C3F-52E40963F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32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3EE13-E53E-968F-10AA-3E5BD169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0139F6-0006-5DE6-ABC8-29A08022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D393B-E17B-BE59-CDB5-2B52AC1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20AC5-313F-68FB-1F82-9A1C040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F714C-63B4-E0A6-2634-DC561C2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2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51349-E83E-189C-3F6F-02919DF1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9EE85F-5471-5414-28E5-3BA55E64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5D245-05A9-8B7A-2CDD-2A7B4E51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3A2C2-F277-00F1-B0C7-43782D6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5759B-A2EA-E12E-BF72-D2437550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9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75389E-1A6E-E07E-E236-F5CA39448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913E6F-3D87-98A2-75E1-E3122A40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42B24-18A5-4E75-CBA4-E1EDE74E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8E504-2216-6822-D971-228FE511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6FF23-9AED-D68C-CA65-DBBD5F1C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3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50E4A-3EC1-972D-77E5-4923D1D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92F36-A6DF-D0B5-05DC-FFFFF883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22459-9663-2080-9CF8-395CE08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30E9B-2FA6-B5AB-ACE3-A50C2149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28879-FD21-37E3-3552-85DAEEB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BA3A2-874D-4BE9-C388-B3A0E374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CCB62-16D5-08E5-CEBE-F05B066A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D4585-BACF-06B0-2EA1-673595C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5A1CF-D0F1-D75F-A992-2AE817BC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DD052-4C4A-CAB9-61A8-FA662BE1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49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3567D-A8ED-D111-D0F3-9A21536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C964D-D31A-AEF3-475D-19B96BDB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B00E2D-7C09-871D-07F9-BCA93E5B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69DC15-3DAB-9BE6-D240-CF4A620A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385BEF-E649-B4EF-803A-4A1AA169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662CD-7659-B569-8E30-51F404F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3D7A-CBB2-E8A7-0EE5-14427EF7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1B17B-FCEA-FF8D-163A-E51A6EA9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B57FCA-C47F-031D-AE2E-6F48D699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22031-A2AE-5E9C-231E-0B674A59B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2758D5-3390-4047-167C-3EE3AC9E2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3E056F-2928-67C9-1B64-17EA35FB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18C53-BA0E-007E-E622-25CEEC69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7D049-579A-DD47-19B3-8D81489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9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DA101-AC73-9BF6-9B5C-6DE970E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594641-2C8E-D76D-7628-A5C2C3DD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C370C7-D57C-0F5C-003A-F090A004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4F308-9A95-CFBE-C5DC-8B5D53D4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9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1A3471-3FD9-21D7-F730-DCE80BA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2A1E2E-FFB2-7C2B-270D-BFD94A3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76C60-BB7F-CB36-158C-CE78913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6154A-F873-61AA-7805-53B27E5B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13261-1500-8A8E-F1F1-451DCA23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9AED63-0AD7-6D39-DBB0-102603CF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569ADC-732C-872D-F810-3303EF11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A99248-A80B-6DD7-C4F8-B606336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4404F0-A918-5F82-8E0E-EDA0FBF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D44FD-8E6D-B02B-C9A6-082997C4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8458CF-2AA9-5B1D-B4BA-C274597DD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36BC0-312F-E5EA-A324-89100030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B7F34A-6207-D10B-2191-645ED969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9D7CD2-5DAF-9E00-783B-C4402826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72243-B18D-C5B8-391B-2EE5DCA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95810-6BE8-51BE-56C8-A1BEC246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E507CC-6800-03FC-0943-6F0712A4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7754-2B7D-1867-63AD-BC8CA072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59E3-AF4E-4097-B951-5CEE4C68EC00}" type="datetimeFigureOut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2A0E5-4AA1-5ED8-A89A-995482AE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BE94A-721A-9BF8-F7D3-43AECE9A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C3C28D-506C-CDDE-35B8-8B3E041FA646}"/>
              </a:ext>
            </a:extLst>
          </p:cNvPr>
          <p:cNvSpPr/>
          <p:nvPr/>
        </p:nvSpPr>
        <p:spPr>
          <a:xfrm>
            <a:off x="0" y="2151727"/>
            <a:ext cx="12192000" cy="215443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IT</a:t>
            </a:r>
            <a:r>
              <a:rPr lang="ja-JP" alt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パスポート試験対策</a:t>
            </a:r>
            <a:endParaRPr lang="en-US" altLang="ja-JP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2E02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lang="en-US" altLang="ja-JP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-</a:t>
            </a:r>
            <a:r>
              <a:rPr lang="ja-JP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アフォーダンス</a:t>
            </a:r>
            <a:r>
              <a:rPr lang="en-US" altLang="ja-JP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/</a:t>
            </a:r>
            <a:r>
              <a:rPr lang="ja-JP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シグニファイア</a:t>
            </a:r>
            <a:r>
              <a:rPr lang="en-US" altLang="ja-JP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-</a:t>
            </a:r>
            <a:endParaRPr lang="ja-JP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2E02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913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A7C0F9E9-4A34-3A7F-6AC5-7ACC75B42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174" y="732727"/>
            <a:ext cx="7645651" cy="539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67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624141" y="409300"/>
            <a:ext cx="109437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アフォーダンス（</a:t>
            </a:r>
            <a:r>
              <a:rPr lang="en-US" altLang="ja-JP" sz="2400" b="1" dirty="0">
                <a:solidFill>
                  <a:srgbClr val="FF0000"/>
                </a:solidFill>
              </a:rPr>
              <a:t>Affordance</a:t>
            </a:r>
            <a:r>
              <a:rPr lang="ja-JP" altLang="en-US" sz="2400" b="1" dirty="0">
                <a:solidFill>
                  <a:srgbClr val="FF0000"/>
                </a:solidFill>
              </a:rPr>
              <a:t>）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「与える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」「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提供する」という意味を持つ「</a:t>
            </a:r>
            <a:r>
              <a:rPr lang="en-US" altLang="ja-JP" sz="2400" i="0" dirty="0">
                <a:solidFill>
                  <a:srgbClr val="333333"/>
                </a:solidFill>
                <a:effectLst/>
                <a:latin typeface="Noto Sans JP"/>
              </a:rPr>
              <a:t>afford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」を元にした造語であり、「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環境が知覚や行為を促す可能性を意味する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」認知心理学における概念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のこと。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アメリカの心理学者、ジェームス・</a:t>
            </a:r>
            <a:r>
              <a:rPr lang="en-US" altLang="ja-JP" sz="2400" i="0" dirty="0">
                <a:solidFill>
                  <a:srgbClr val="333333"/>
                </a:solidFill>
                <a:effectLst/>
                <a:latin typeface="Noto Sans JP"/>
              </a:rPr>
              <a:t>J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・ギブソンによって提唱された。</a:t>
            </a:r>
            <a:endParaRPr lang="en-US" altLang="ja-JP" sz="2400" i="0" dirty="0">
              <a:solidFill>
                <a:srgbClr val="333333"/>
              </a:solidFill>
              <a:effectLst/>
              <a:latin typeface="Noto Sans JP"/>
            </a:endParaRPr>
          </a:p>
          <a:p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例えば、人間は「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椅子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」を見て、座ったり、ゲームをしたり、運動をしたりする可能性を思い描く。このように、人間が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可能だと認知できる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行動全てが含まれるため、物の持つアフォーダンスは</a:t>
            </a:r>
            <a:r>
              <a:rPr lang="ja-JP" altLang="en-US" sz="2400" b="1" i="0" dirty="0">
                <a:solidFill>
                  <a:srgbClr val="FF0000"/>
                </a:solidFill>
                <a:effectLst/>
                <a:latin typeface="Noto Sans JP"/>
              </a:rPr>
              <a:t>無数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に存在する。</a:t>
            </a:r>
            <a:endParaRPr lang="en-US" altLang="ja-JP" sz="2400" i="0" dirty="0">
              <a:solidFill>
                <a:srgbClr val="333333"/>
              </a:solidFill>
              <a:effectLst/>
              <a:latin typeface="Noto Sans JP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033C9A-308E-9DD8-237B-5CDA45AD4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457" y="3542014"/>
            <a:ext cx="2473082" cy="232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A647B77-DF20-91E7-C77C-C8D9171C6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448" y="3542014"/>
            <a:ext cx="1911197" cy="219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6">
            <a:extLst>
              <a:ext uri="{FF2B5EF4-FFF2-40B4-BE49-F238E27FC236}">
                <a16:creationId xmlns:a16="http://schemas.microsoft.com/office/drawing/2014/main" id="{3F745149-2BB5-4E6F-E0EE-C3627DDE6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917" y="3542014"/>
            <a:ext cx="1848631" cy="232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BFDEF7-A3FD-532F-3F6D-BC5D474952D1}"/>
              </a:ext>
            </a:extLst>
          </p:cNvPr>
          <p:cNvSpPr txBox="1"/>
          <p:nvPr/>
        </p:nvSpPr>
        <p:spPr>
          <a:xfrm>
            <a:off x="2598614" y="5863551"/>
            <a:ext cx="9071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>
                <a:solidFill>
                  <a:srgbClr val="333333"/>
                </a:solidFill>
                <a:latin typeface="Noto Sans JP"/>
              </a:rPr>
              <a:t>座る</a:t>
            </a:r>
            <a:endParaRPr lang="ja-JP" altLang="en-US" sz="16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00C1B35-EBA5-2E4D-61DD-FA1DA87FFB60}"/>
              </a:ext>
            </a:extLst>
          </p:cNvPr>
          <p:cNvSpPr txBox="1"/>
          <p:nvPr/>
        </p:nvSpPr>
        <p:spPr>
          <a:xfrm>
            <a:off x="5250811" y="5863551"/>
            <a:ext cx="18486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>
                <a:solidFill>
                  <a:srgbClr val="333333"/>
                </a:solidFill>
                <a:latin typeface="Noto Sans JP"/>
              </a:rPr>
              <a:t>椅子取りゲーム</a:t>
            </a:r>
            <a:endParaRPr lang="ja-JP" altLang="en-US" sz="16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7F3632D-B8D9-CC38-6357-C8C49877FD5C}"/>
              </a:ext>
            </a:extLst>
          </p:cNvPr>
          <p:cNvSpPr txBox="1"/>
          <p:nvPr/>
        </p:nvSpPr>
        <p:spPr>
          <a:xfrm>
            <a:off x="8459705" y="5863551"/>
            <a:ext cx="18486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>
                <a:solidFill>
                  <a:srgbClr val="333333"/>
                </a:solidFill>
                <a:latin typeface="Noto Sans JP"/>
              </a:rPr>
              <a:t>運動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58816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624143" y="566678"/>
            <a:ext cx="109437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シグニファイア（</a:t>
            </a:r>
            <a:r>
              <a:rPr lang="en-US" altLang="ja-JP" sz="2400" b="1" dirty="0" err="1">
                <a:solidFill>
                  <a:srgbClr val="FF0000"/>
                </a:solidFill>
              </a:rPr>
              <a:t>Signifire</a:t>
            </a:r>
            <a:r>
              <a:rPr lang="ja-JP" altLang="en-US" sz="2400" b="1" dirty="0">
                <a:solidFill>
                  <a:srgbClr val="FF0000"/>
                </a:solidFill>
              </a:rPr>
              <a:t>）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「合図」「信号」という意味を持つ「</a:t>
            </a:r>
            <a:r>
              <a:rPr lang="en-US" altLang="ja-JP" sz="2400" i="0" dirty="0">
                <a:solidFill>
                  <a:srgbClr val="333333"/>
                </a:solidFill>
                <a:effectLst/>
                <a:latin typeface="Noto Sans JP"/>
              </a:rPr>
              <a:t>signal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」を元にした造語であり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、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ある物が持つ特定の特性やデザインによって、人が</a:t>
            </a:r>
            <a:r>
              <a:rPr lang="ja-JP" altLang="en-US" sz="2400" b="1" i="0" dirty="0">
                <a:solidFill>
                  <a:srgbClr val="FF0000"/>
                </a:solidFill>
                <a:effectLst/>
                <a:latin typeface="Noto Sans JP"/>
              </a:rPr>
              <a:t>特定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の行動を連想したり、その物を使うための手がかりを得たりする、という概念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のこと。例えば、取っ手がついたドアや上下に動く</a:t>
            </a:r>
            <a:r>
              <a:rPr lang="en-US" altLang="ja-JP" sz="2400" i="0" dirty="0">
                <a:solidFill>
                  <a:srgbClr val="333333"/>
                </a:solidFill>
                <a:effectLst/>
                <a:latin typeface="Noto Sans JP"/>
              </a:rPr>
              <a:t>ON/OFF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スイッチ、</a:t>
            </a:r>
            <a:r>
              <a:rPr lang="en-US" altLang="ja-JP" sz="2400" i="0" dirty="0">
                <a:solidFill>
                  <a:srgbClr val="333333"/>
                </a:solidFill>
                <a:effectLst/>
                <a:latin typeface="Noto Sans JP"/>
              </a:rPr>
              <a:t>Web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サイトのダウンロードボタンなどが挙げられる。シグニファイアが効果的に設計されていると、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ユーザは迷わず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に製品やサービスを利用することができる。</a:t>
            </a:r>
            <a:endParaRPr lang="en-US" altLang="ja-JP" sz="2400" i="0" dirty="0">
              <a:solidFill>
                <a:srgbClr val="333333"/>
              </a:solidFill>
              <a:effectLst/>
              <a:latin typeface="Noto Sans JP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A887FAF-A39A-3974-D443-EC0282832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152" y="3611944"/>
            <a:ext cx="1638606" cy="210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877CD00-B8EE-0AAF-94DF-227B470301D8}"/>
              </a:ext>
            </a:extLst>
          </p:cNvPr>
          <p:cNvSpPr txBox="1"/>
          <p:nvPr/>
        </p:nvSpPr>
        <p:spPr>
          <a:xfrm>
            <a:off x="1930795" y="5714186"/>
            <a:ext cx="21274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>
                <a:solidFill>
                  <a:srgbClr val="333333"/>
                </a:solidFill>
                <a:latin typeface="Noto Sans JP"/>
              </a:rPr>
              <a:t>取っ手がついたドア</a:t>
            </a:r>
            <a:endParaRPr lang="ja-JP" altLang="en-US" sz="1600" b="1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29E20E2-15DF-FFDE-4F2E-B290F3543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888" y="3705000"/>
            <a:ext cx="1370565" cy="191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F8FD9A6-9765-B77F-6AC9-54DB1D7D4515}"/>
              </a:ext>
            </a:extLst>
          </p:cNvPr>
          <p:cNvSpPr txBox="1"/>
          <p:nvPr/>
        </p:nvSpPr>
        <p:spPr>
          <a:xfrm>
            <a:off x="4785421" y="5714186"/>
            <a:ext cx="21274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600" b="1" dirty="0">
                <a:solidFill>
                  <a:srgbClr val="333333"/>
                </a:solidFill>
                <a:latin typeface="Noto Sans JP"/>
              </a:rPr>
              <a:t>ON/OFF</a:t>
            </a:r>
            <a:r>
              <a:rPr lang="ja-JP" altLang="en-US" sz="1600" b="1" dirty="0">
                <a:solidFill>
                  <a:srgbClr val="333333"/>
                </a:solidFill>
                <a:latin typeface="Noto Sans JP"/>
              </a:rPr>
              <a:t>のスイッチ</a:t>
            </a:r>
            <a:endParaRPr lang="ja-JP" altLang="en-US" sz="1600" b="1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96B8C5F-C412-D8D2-4DA4-986F4534F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497" y="4494445"/>
            <a:ext cx="2499421" cy="56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F4174FC-AF37-5A30-B712-A98FF70A2E56}"/>
              </a:ext>
            </a:extLst>
          </p:cNvPr>
          <p:cNvSpPr txBox="1"/>
          <p:nvPr/>
        </p:nvSpPr>
        <p:spPr>
          <a:xfrm>
            <a:off x="7977350" y="5714186"/>
            <a:ext cx="21274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>
                <a:solidFill>
                  <a:srgbClr val="333333"/>
                </a:solidFill>
                <a:latin typeface="Noto Sans JP"/>
              </a:rPr>
              <a:t>ダウンロードボタン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45137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1C790B4-9542-3136-3EDE-6D96A2288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66" y="1599082"/>
            <a:ext cx="10155067" cy="3057952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6586646-84A0-A82F-93F9-2812B20CF21C}"/>
              </a:ext>
            </a:extLst>
          </p:cNvPr>
          <p:cNvSpPr txBox="1"/>
          <p:nvPr/>
        </p:nvSpPr>
        <p:spPr>
          <a:xfrm>
            <a:off x="1093053" y="1198972"/>
            <a:ext cx="2517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令和</a:t>
            </a:r>
            <a:r>
              <a:rPr lang="en-US" altLang="ja-JP" sz="2000" b="1" dirty="0">
                <a:latin typeface="Noto Sans JP"/>
              </a:rPr>
              <a:t>6</a:t>
            </a:r>
            <a:r>
              <a:rPr lang="ja-JP" altLang="en-US" sz="2000" b="1" dirty="0">
                <a:latin typeface="Noto Sans JP"/>
              </a:rPr>
              <a:t>年度</a:t>
            </a:r>
            <a:endParaRPr lang="en-US" altLang="ja-JP" sz="2000" b="1" dirty="0"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257108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1C790B4-9542-3136-3EDE-6D96A2288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66" y="1599082"/>
            <a:ext cx="10155067" cy="3057952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F977298E-D648-D2B1-C5CD-BE93B5A137B9}"/>
              </a:ext>
            </a:extLst>
          </p:cNvPr>
          <p:cNvSpPr/>
          <p:nvPr/>
        </p:nvSpPr>
        <p:spPr>
          <a:xfrm>
            <a:off x="1647828" y="4137821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F1A3AF-1CED-62FB-B317-B6920BC6E866}"/>
              </a:ext>
            </a:extLst>
          </p:cNvPr>
          <p:cNvSpPr txBox="1"/>
          <p:nvPr/>
        </p:nvSpPr>
        <p:spPr>
          <a:xfrm>
            <a:off x="1093053" y="1198972"/>
            <a:ext cx="2517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令和</a:t>
            </a:r>
            <a:r>
              <a:rPr lang="en-US" altLang="ja-JP" sz="2000" b="1" dirty="0">
                <a:latin typeface="Noto Sans JP"/>
              </a:rPr>
              <a:t>6</a:t>
            </a:r>
            <a:r>
              <a:rPr lang="ja-JP" altLang="en-US" sz="2000" b="1" dirty="0">
                <a:latin typeface="Noto Sans JP"/>
              </a:rPr>
              <a:t>年度</a:t>
            </a:r>
            <a:endParaRPr lang="en-US" altLang="ja-JP" sz="2000" b="1" dirty="0">
              <a:latin typeface="Noto Sans JP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6766DD1-E1B6-F5D5-0955-44A810477615}"/>
              </a:ext>
            </a:extLst>
          </p:cNvPr>
          <p:cNvCxnSpPr/>
          <p:nvPr/>
        </p:nvCxnSpPr>
        <p:spPr>
          <a:xfrm>
            <a:off x="3750067" y="2589088"/>
            <a:ext cx="52603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10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624143" y="1143814"/>
            <a:ext cx="109437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ナチュラルユーザーインターフェース（</a:t>
            </a:r>
            <a:r>
              <a:rPr lang="en-US" altLang="ja-JP" sz="2400" b="1" dirty="0">
                <a:solidFill>
                  <a:srgbClr val="FF0000"/>
                </a:solidFill>
              </a:rPr>
              <a:t>NUI</a:t>
            </a:r>
            <a:r>
              <a:rPr lang="ja-JP" altLang="en-US" sz="2400" b="1" dirty="0">
                <a:solidFill>
                  <a:srgbClr val="FF0000"/>
                </a:solidFill>
              </a:rPr>
              <a:t>：</a:t>
            </a:r>
            <a:r>
              <a:rPr lang="en-US" altLang="ja-JP" sz="2400" b="1" dirty="0">
                <a:solidFill>
                  <a:srgbClr val="FF0000"/>
                </a:solidFill>
              </a:rPr>
              <a:t>Natural User Interface</a:t>
            </a:r>
            <a:r>
              <a:rPr lang="ja-JP" altLang="en-US" sz="2400" b="1" dirty="0">
                <a:solidFill>
                  <a:srgbClr val="FF0000"/>
                </a:solidFill>
              </a:rPr>
              <a:t>）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コンピュータを操作する際に、マウスやキーボードといった従来の入力デバイスではなく、より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人間らしい自然な方法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で操作できるインターフェースのこと。</a:t>
            </a:r>
            <a:endParaRPr lang="en-US" altLang="ja-JP" sz="2400" i="0" dirty="0">
              <a:solidFill>
                <a:srgbClr val="333333"/>
              </a:solidFill>
              <a:effectLst/>
              <a:latin typeface="Noto Sans JP"/>
            </a:endParaRPr>
          </a:p>
          <a:p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例としては、音声認識、画像認識、モーションセンサーなどが該当する。</a:t>
            </a:r>
            <a:endParaRPr lang="en-US" altLang="ja-JP" sz="2400" i="0" dirty="0">
              <a:solidFill>
                <a:srgbClr val="333333"/>
              </a:solidFill>
              <a:effectLst/>
              <a:latin typeface="Noto Sans JP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877CD00-B8EE-0AAF-94DF-227B470301D8}"/>
              </a:ext>
            </a:extLst>
          </p:cNvPr>
          <p:cNvSpPr txBox="1"/>
          <p:nvPr/>
        </p:nvSpPr>
        <p:spPr>
          <a:xfrm>
            <a:off x="1930795" y="5714186"/>
            <a:ext cx="21274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>
                <a:solidFill>
                  <a:srgbClr val="333333"/>
                </a:solidFill>
                <a:latin typeface="Noto Sans JP"/>
              </a:rPr>
              <a:t>音声認識</a:t>
            </a:r>
            <a:endParaRPr lang="ja-JP" altLang="en-US" sz="16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F8FD9A6-9765-B77F-6AC9-54DB1D7D4515}"/>
              </a:ext>
            </a:extLst>
          </p:cNvPr>
          <p:cNvSpPr txBox="1"/>
          <p:nvPr/>
        </p:nvSpPr>
        <p:spPr>
          <a:xfrm>
            <a:off x="4708033" y="5714186"/>
            <a:ext cx="21274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>
                <a:solidFill>
                  <a:srgbClr val="333333"/>
                </a:solidFill>
                <a:latin typeface="Noto Sans JP"/>
              </a:rPr>
              <a:t>画像認識</a:t>
            </a:r>
            <a:endParaRPr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F4174FC-AF37-5A30-B712-A98FF70A2E56}"/>
              </a:ext>
            </a:extLst>
          </p:cNvPr>
          <p:cNvSpPr txBox="1"/>
          <p:nvPr/>
        </p:nvSpPr>
        <p:spPr>
          <a:xfrm>
            <a:off x="7977350" y="5714186"/>
            <a:ext cx="21274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>
                <a:solidFill>
                  <a:srgbClr val="333333"/>
                </a:solidFill>
                <a:latin typeface="Noto Sans JP"/>
              </a:rPr>
              <a:t>モーションセンサー</a:t>
            </a:r>
            <a:endParaRPr lang="ja-JP" altLang="en-US" sz="1600" b="1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BDDD43D-B662-1EC5-E6D5-251676CE9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418" y="3705000"/>
            <a:ext cx="1916130" cy="191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49D88DE-46AE-F930-61B1-39C1263DE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033" y="3655151"/>
            <a:ext cx="1965979" cy="196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6DD734D-32DF-721C-C2DD-FDCB1D99E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784" y="3607737"/>
            <a:ext cx="2696630" cy="227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939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2149</TotalTime>
  <Words>321</Words>
  <Application>Microsoft Office PowerPoint</Application>
  <PresentationFormat>ワイド画面</PresentationFormat>
  <Paragraphs>24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Noto Sans JP</vt:lpstr>
      <vt:lpstr>けいふぉんと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711</cp:revision>
  <dcterms:created xsi:type="dcterms:W3CDTF">2023-10-19T04:21:29Z</dcterms:created>
  <dcterms:modified xsi:type="dcterms:W3CDTF">2024-11-20T05:19:43Z</dcterms:modified>
</cp:coreProperties>
</file>