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57" r:id="rId2"/>
    <p:sldId id="603" r:id="rId3"/>
    <p:sldId id="616" r:id="rId4"/>
    <p:sldId id="617" r:id="rId5"/>
    <p:sldId id="679" r:id="rId6"/>
    <p:sldId id="585" r:id="rId7"/>
    <p:sldId id="604" r:id="rId8"/>
    <p:sldId id="680" r:id="rId9"/>
    <p:sldId id="606" r:id="rId10"/>
    <p:sldId id="589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20" r:id="rId21"/>
    <p:sldId id="621" r:id="rId22"/>
    <p:sldId id="622" r:id="rId23"/>
    <p:sldId id="623" r:id="rId24"/>
    <p:sldId id="624" r:id="rId25"/>
    <p:sldId id="625" r:id="rId26"/>
    <p:sldId id="627" r:id="rId27"/>
    <p:sldId id="62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69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1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4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674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38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576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405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41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6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78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6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339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88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29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76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153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959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40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02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64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4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53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17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7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22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3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53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389861" y="255871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B5C29DE-C1C8-EAFA-AB4C-3C123166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60" y="786984"/>
            <a:ext cx="6973273" cy="13717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DC7CFBC-6D17-9564-C733-9B289D6F2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572" y="2297671"/>
            <a:ext cx="4972744" cy="40582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D506778-4462-B98F-C73E-C32FADDC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510" y="5650938"/>
            <a:ext cx="1771897" cy="6763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B780D8-BB57-AA41-EC3B-6F7EA69EA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615" y="5650938"/>
            <a:ext cx="174331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225517" y="626504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0BE4436-C316-61CC-D390-2F937372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10" y="1088169"/>
            <a:ext cx="6973273" cy="6287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7C574F-77ED-5716-26CE-A592713A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675" y="1891733"/>
            <a:ext cx="3705742" cy="26578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9C33BBA-BEF6-1A36-A480-83C0AA5D8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410" y="4724405"/>
            <a:ext cx="534427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225517" y="626504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0BE4436-C316-61CC-D390-2F937372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10" y="1088169"/>
            <a:ext cx="6973273" cy="6287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7C574F-77ED-5716-26CE-A592713A4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675" y="1891733"/>
            <a:ext cx="3705742" cy="265784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9C33BBA-BEF6-1A36-A480-83C0AA5D8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410" y="4724405"/>
            <a:ext cx="5344271" cy="68589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AD88E4F-45A5-BB56-D14B-7B7DCE708941}"/>
              </a:ext>
            </a:extLst>
          </p:cNvPr>
          <p:cNvSpPr/>
          <p:nvPr/>
        </p:nvSpPr>
        <p:spPr>
          <a:xfrm>
            <a:off x="3234381" y="504420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BB2471-8B01-8C72-5FAE-3F19DA232468}"/>
              </a:ext>
            </a:extLst>
          </p:cNvPr>
          <p:cNvCxnSpPr>
            <a:cxnSpLocks/>
          </p:cNvCxnSpPr>
          <p:nvPr/>
        </p:nvCxnSpPr>
        <p:spPr>
          <a:xfrm>
            <a:off x="6782765" y="1398695"/>
            <a:ext cx="23265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9C33BBA-BEF6-1A36-A480-83C0AA5D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94" y="1075073"/>
            <a:ext cx="5344271" cy="68589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85B89-F5CF-742C-0869-50456458F2D5}"/>
              </a:ext>
            </a:extLst>
          </p:cNvPr>
          <p:cNvSpPr txBox="1"/>
          <p:nvPr/>
        </p:nvSpPr>
        <p:spPr>
          <a:xfrm>
            <a:off x="2206844" y="1924839"/>
            <a:ext cx="3649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ア．</a:t>
            </a:r>
            <a:r>
              <a:rPr lang="en-US" altLang="ja-JP" sz="2000" b="1" dirty="0" err="1">
                <a:solidFill>
                  <a:srgbClr val="0070C0"/>
                </a:solidFill>
              </a:rPr>
              <a:t>calcX</a:t>
            </a:r>
            <a:r>
              <a:rPr lang="en-US" altLang="ja-JP" sz="2000" b="1" dirty="0">
                <a:solidFill>
                  <a:srgbClr val="0070C0"/>
                </a:solidFill>
              </a:rPr>
              <a:t> </a:t>
            </a:r>
            <a:r>
              <a:rPr lang="ja-JP" altLang="en-US" sz="2000" b="1" dirty="0">
                <a:solidFill>
                  <a:srgbClr val="0070C0"/>
                </a:solidFill>
              </a:rPr>
              <a:t>← </a:t>
            </a:r>
            <a:r>
              <a:rPr lang="en-US" altLang="ja-JP" sz="2000" b="1" dirty="0" err="1">
                <a:solidFill>
                  <a:srgbClr val="0070C0"/>
                </a:solidFill>
              </a:rPr>
              <a:t>calcX</a:t>
            </a:r>
            <a:r>
              <a:rPr lang="en-US" altLang="ja-JP" sz="2000" b="1" dirty="0">
                <a:solidFill>
                  <a:srgbClr val="0070C0"/>
                </a:solidFill>
              </a:rPr>
              <a:t> × n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0×1 =0</a:t>
            </a:r>
            <a:r>
              <a:rPr lang="ja-JP" altLang="en-US" sz="2000" b="1" dirty="0"/>
              <a:t>　　　　</a:t>
            </a:r>
            <a:endParaRPr lang="en-US" altLang="ja-JP" sz="2000" b="1" dirty="0"/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0×2 =0</a:t>
            </a:r>
            <a:r>
              <a:rPr lang="ja-JP" altLang="en-US" sz="2000" b="1" dirty="0"/>
              <a:t>　</a:t>
            </a:r>
            <a:endParaRPr lang="en-US" altLang="ja-JP" sz="2000" b="1" dirty="0"/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0×3 =0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0×4 =0</a:t>
            </a:r>
            <a:r>
              <a:rPr lang="ja-JP" altLang="en-US" sz="2000" b="1" dirty="0"/>
              <a:t>　　　　</a:t>
            </a:r>
            <a:endParaRPr lang="en-US" altLang="ja-JP" sz="2000" b="1" dirty="0"/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0×5 =0</a:t>
            </a:r>
            <a:r>
              <a:rPr lang="ja-JP" altLang="en-US" sz="2000" b="1" dirty="0"/>
              <a:t>　　　　</a:t>
            </a:r>
            <a:endParaRPr lang="en-US" altLang="ja-JP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FAF689-2F78-5874-10EB-8EE6E7CA4071}"/>
              </a:ext>
            </a:extLst>
          </p:cNvPr>
          <p:cNvSpPr txBox="1"/>
          <p:nvPr/>
        </p:nvSpPr>
        <p:spPr>
          <a:xfrm>
            <a:off x="6223292" y="1924839"/>
            <a:ext cx="3649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イ．</a:t>
            </a:r>
            <a:r>
              <a:rPr lang="en-US" altLang="ja-JP" sz="2000" b="1" dirty="0" err="1">
                <a:solidFill>
                  <a:srgbClr val="0070C0"/>
                </a:solidFill>
              </a:rPr>
              <a:t>calcX</a:t>
            </a:r>
            <a:r>
              <a:rPr lang="en-US" altLang="ja-JP" sz="2000" b="1" dirty="0">
                <a:solidFill>
                  <a:srgbClr val="0070C0"/>
                </a:solidFill>
              </a:rPr>
              <a:t> </a:t>
            </a:r>
            <a:r>
              <a:rPr lang="ja-JP" altLang="en-US" sz="2000" b="1" dirty="0">
                <a:solidFill>
                  <a:srgbClr val="0070C0"/>
                </a:solidFill>
              </a:rPr>
              <a:t>← </a:t>
            </a:r>
            <a:r>
              <a:rPr lang="en-US" altLang="ja-JP" sz="2000" b="1" dirty="0" err="1">
                <a:solidFill>
                  <a:srgbClr val="0070C0"/>
                </a:solidFill>
              </a:rPr>
              <a:t>calcX</a:t>
            </a:r>
            <a:r>
              <a:rPr lang="en-US" altLang="ja-JP" sz="2000" b="1" dirty="0">
                <a:solidFill>
                  <a:srgbClr val="0070C0"/>
                </a:solidFill>
              </a:rPr>
              <a:t> + 1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0+1 =1</a:t>
            </a:r>
            <a:r>
              <a:rPr lang="ja-JP" altLang="en-US" sz="2000" b="1" dirty="0"/>
              <a:t>　　　　</a:t>
            </a:r>
            <a:endParaRPr lang="en-US" altLang="ja-JP" sz="2000" b="1" dirty="0"/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1+1 =2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2+1 =3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3+1 =4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4+1 =5</a:t>
            </a:r>
            <a:r>
              <a:rPr lang="ja-JP" altLang="en-US" sz="2000" b="1" dirty="0"/>
              <a:t>                      </a:t>
            </a:r>
            <a:endParaRPr lang="en-US" altLang="ja-JP" sz="2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D289E0-FB4F-882F-351F-DFA4EACB6631}"/>
              </a:ext>
            </a:extLst>
          </p:cNvPr>
          <p:cNvSpPr txBox="1"/>
          <p:nvPr/>
        </p:nvSpPr>
        <p:spPr>
          <a:xfrm>
            <a:off x="2112943" y="511093"/>
            <a:ext cx="58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70C0"/>
                </a:solidFill>
              </a:rPr>
              <a:t>Sigma(5)</a:t>
            </a:r>
            <a:r>
              <a:rPr lang="ja-JP" altLang="en-US" sz="2000" b="1" dirty="0">
                <a:solidFill>
                  <a:srgbClr val="0070C0"/>
                </a:solidFill>
              </a:rPr>
              <a:t>とすると、総和は</a:t>
            </a:r>
            <a:r>
              <a:rPr lang="en-US" altLang="ja-JP" sz="2000" b="1" dirty="0">
                <a:solidFill>
                  <a:srgbClr val="0070C0"/>
                </a:solidFill>
              </a:rPr>
              <a:t> 1+2+3+4+5=</a:t>
            </a:r>
            <a:r>
              <a:rPr lang="en-US" altLang="ja-JP" sz="20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5E4F3B-B4D3-567A-F2D6-62B2135D35EC}"/>
              </a:ext>
            </a:extLst>
          </p:cNvPr>
          <p:cNvSpPr txBox="1"/>
          <p:nvPr/>
        </p:nvSpPr>
        <p:spPr>
          <a:xfrm>
            <a:off x="2206844" y="4027701"/>
            <a:ext cx="3649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ウ．</a:t>
            </a:r>
            <a:r>
              <a:rPr lang="en-US" altLang="ja-JP" sz="2000" b="1" dirty="0" err="1">
                <a:solidFill>
                  <a:srgbClr val="0070C0"/>
                </a:solidFill>
              </a:rPr>
              <a:t>calcX</a:t>
            </a:r>
            <a:r>
              <a:rPr lang="en-US" altLang="ja-JP" sz="2000" b="1" dirty="0">
                <a:solidFill>
                  <a:srgbClr val="0070C0"/>
                </a:solidFill>
              </a:rPr>
              <a:t> </a:t>
            </a:r>
            <a:r>
              <a:rPr lang="ja-JP" altLang="en-US" sz="2000" b="1" dirty="0">
                <a:solidFill>
                  <a:srgbClr val="0070C0"/>
                </a:solidFill>
              </a:rPr>
              <a:t>← </a:t>
            </a:r>
            <a:r>
              <a:rPr lang="en-US" altLang="ja-JP" sz="2000" b="1" dirty="0" err="1">
                <a:solidFill>
                  <a:srgbClr val="0070C0"/>
                </a:solidFill>
              </a:rPr>
              <a:t>calcX</a:t>
            </a:r>
            <a:r>
              <a:rPr lang="en-US" altLang="ja-JP" sz="2000" b="1" dirty="0">
                <a:solidFill>
                  <a:srgbClr val="0070C0"/>
                </a:solidFill>
              </a:rPr>
              <a:t> + n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0+1 =1</a:t>
            </a:r>
            <a:r>
              <a:rPr lang="ja-JP" altLang="en-US" sz="2000" b="1" dirty="0"/>
              <a:t>　　　　</a:t>
            </a:r>
            <a:endParaRPr lang="en-US" altLang="ja-JP" sz="2000" b="1" dirty="0"/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1+2 =3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3+3 =6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6+4 =10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10+5 =</a:t>
            </a:r>
            <a:r>
              <a:rPr lang="en-US" altLang="ja-JP" sz="2000" b="1" dirty="0">
                <a:solidFill>
                  <a:srgbClr val="FF0000"/>
                </a:solidFill>
              </a:rPr>
              <a:t>15</a:t>
            </a:r>
            <a:r>
              <a:rPr lang="ja-JP" altLang="en-US" sz="2000" b="1" dirty="0"/>
              <a:t>                      </a:t>
            </a:r>
            <a:endParaRPr lang="en-US" altLang="ja-JP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B96426-83C8-4C35-C738-569D64789466}"/>
              </a:ext>
            </a:extLst>
          </p:cNvPr>
          <p:cNvSpPr txBox="1"/>
          <p:nvPr/>
        </p:nvSpPr>
        <p:spPr>
          <a:xfrm>
            <a:off x="6223292" y="4027701"/>
            <a:ext cx="3649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エ．</a:t>
            </a:r>
            <a:r>
              <a:rPr lang="en-US" altLang="ja-JP" sz="2000" b="1" dirty="0" err="1">
                <a:solidFill>
                  <a:srgbClr val="0070C0"/>
                </a:solidFill>
              </a:rPr>
              <a:t>calcX</a:t>
            </a:r>
            <a:r>
              <a:rPr lang="en-US" altLang="ja-JP" sz="2000" b="1" dirty="0">
                <a:solidFill>
                  <a:srgbClr val="0070C0"/>
                </a:solidFill>
              </a:rPr>
              <a:t> </a:t>
            </a:r>
            <a:r>
              <a:rPr lang="ja-JP" altLang="en-US" sz="2000" b="1" dirty="0">
                <a:solidFill>
                  <a:srgbClr val="0070C0"/>
                </a:solidFill>
              </a:rPr>
              <a:t>← </a:t>
            </a:r>
            <a:r>
              <a:rPr lang="en-US" altLang="ja-JP" sz="2000" b="1" dirty="0">
                <a:solidFill>
                  <a:srgbClr val="0070C0"/>
                </a:solidFill>
              </a:rPr>
              <a:t>n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1 =1</a:t>
            </a:r>
            <a:r>
              <a:rPr lang="ja-JP" altLang="en-US" sz="2000" b="1" dirty="0"/>
              <a:t>　　　　</a:t>
            </a:r>
            <a:endParaRPr lang="en-US" altLang="ja-JP" sz="2000" b="1" dirty="0"/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2 =2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3 =3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4 =4</a:t>
            </a:r>
          </a:p>
          <a:p>
            <a:r>
              <a:rPr lang="ja-JP" altLang="en-US" sz="2000" b="1" dirty="0"/>
              <a:t>　　</a:t>
            </a:r>
            <a:r>
              <a:rPr lang="en-US" altLang="ja-JP" sz="2000" b="1" dirty="0" err="1"/>
              <a:t>calcX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← </a:t>
            </a:r>
            <a:r>
              <a:rPr lang="en-US" altLang="ja-JP" sz="2000" b="1" dirty="0"/>
              <a:t>5 =5</a:t>
            </a:r>
            <a:r>
              <a:rPr lang="ja-JP" altLang="en-US" sz="2000" b="1" dirty="0"/>
              <a:t>                      </a:t>
            </a:r>
            <a:endParaRPr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03384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681507" y="788549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32C68F3-9081-6676-AAC8-65ABF37B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92" y="1287954"/>
            <a:ext cx="8763624" cy="42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681507" y="788549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32C68F3-9081-6676-AAC8-65ABF37B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92" y="1287954"/>
            <a:ext cx="8763624" cy="428209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793D209-31AF-98C5-F1FE-55F3B247E97F}"/>
              </a:ext>
            </a:extLst>
          </p:cNvPr>
          <p:cNvSpPr/>
          <p:nvPr/>
        </p:nvSpPr>
        <p:spPr>
          <a:xfrm>
            <a:off x="2088488" y="293761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91ECA5-C2AC-6DB5-0441-9BED9BAFFA24}"/>
              </a:ext>
            </a:extLst>
          </p:cNvPr>
          <p:cNvSpPr txBox="1"/>
          <p:nvPr/>
        </p:nvSpPr>
        <p:spPr>
          <a:xfrm>
            <a:off x="8801707" y="2605266"/>
            <a:ext cx="180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線形探索法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0D78C1-50CC-CF2A-AC9C-A0AD291308F3}"/>
              </a:ext>
            </a:extLst>
          </p:cNvPr>
          <p:cNvSpPr txBox="1"/>
          <p:nvPr/>
        </p:nvSpPr>
        <p:spPr>
          <a:xfrm>
            <a:off x="5970604" y="4262374"/>
            <a:ext cx="180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2</a:t>
            </a:r>
            <a:r>
              <a:rPr kumimoji="1" lang="ja-JP" altLang="en-US" b="1" dirty="0">
                <a:solidFill>
                  <a:srgbClr val="0070C0"/>
                </a:solidFill>
              </a:rPr>
              <a:t>分</a:t>
            </a:r>
            <a:r>
              <a:rPr lang="ja-JP" altLang="en-US" b="1" dirty="0">
                <a:solidFill>
                  <a:srgbClr val="0070C0"/>
                </a:solidFill>
              </a:rPr>
              <a:t>探索法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F8900C-C0AC-8EF5-E2B1-98E4F8ECF32F}"/>
              </a:ext>
            </a:extLst>
          </p:cNvPr>
          <p:cNvCxnSpPr>
            <a:cxnSpLocks/>
          </p:cNvCxnSpPr>
          <p:nvPr/>
        </p:nvCxnSpPr>
        <p:spPr>
          <a:xfrm>
            <a:off x="2789499" y="5472983"/>
            <a:ext cx="33913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7E4186-7823-4C66-76C6-02026A845428}"/>
              </a:ext>
            </a:extLst>
          </p:cNvPr>
          <p:cNvSpPr txBox="1"/>
          <p:nvPr/>
        </p:nvSpPr>
        <p:spPr>
          <a:xfrm>
            <a:off x="6389221" y="5119689"/>
            <a:ext cx="30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必ずしもそうではない</a:t>
            </a:r>
          </a:p>
        </p:txBody>
      </p:sp>
    </p:spTree>
    <p:extLst>
      <p:ext uri="{BB962C8B-B14F-4D97-AF65-F5344CB8AC3E}">
        <p14:creationId xmlns:p14="http://schemas.microsoft.com/office/powerpoint/2010/main" val="185572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697658" y="655965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388E900-7E5A-E842-4D46-A1471B80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7" y="1283616"/>
            <a:ext cx="5776074" cy="1170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FF39A7-F129-6961-7C18-5C2AF9B1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4" y="2619819"/>
            <a:ext cx="5778849" cy="175708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34F50-AC91-C6E9-5B69-C9C3A622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203" y="1117630"/>
            <a:ext cx="5438423" cy="342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7E20C53-CE57-15EC-CA87-5362305B7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302" y="4621312"/>
            <a:ext cx="2354381" cy="11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697658" y="655965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388E900-7E5A-E842-4D46-A1471B80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7" y="1283616"/>
            <a:ext cx="5776074" cy="1170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FF39A7-F129-6961-7C18-5C2AF9B1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4" y="2619819"/>
            <a:ext cx="5778849" cy="175708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34F50-AC91-C6E9-5B69-C9C3A622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203" y="1117630"/>
            <a:ext cx="5438423" cy="342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7E20C53-CE57-15EC-CA87-5362305B7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302" y="4621312"/>
            <a:ext cx="2354381" cy="111905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1F88BE1-C500-1F05-A8B6-0FD859F81107}"/>
              </a:ext>
            </a:extLst>
          </p:cNvPr>
          <p:cNvSpPr/>
          <p:nvPr/>
        </p:nvSpPr>
        <p:spPr>
          <a:xfrm>
            <a:off x="7631602" y="4879433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56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697658" y="655965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388E900-7E5A-E842-4D46-A1471B80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7" y="1283616"/>
            <a:ext cx="5776074" cy="11702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FF39A7-F129-6961-7C18-5C2AF9B1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54" y="2619819"/>
            <a:ext cx="5778849" cy="175708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A934F50-AC91-C6E9-5B69-C9C3A622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203" y="1117630"/>
            <a:ext cx="5438423" cy="342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7E20C53-CE57-15EC-CA87-5362305B7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302" y="4621312"/>
            <a:ext cx="2354381" cy="111905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1F88BE1-C500-1F05-A8B6-0FD859F81107}"/>
              </a:ext>
            </a:extLst>
          </p:cNvPr>
          <p:cNvSpPr/>
          <p:nvPr/>
        </p:nvSpPr>
        <p:spPr>
          <a:xfrm>
            <a:off x="7631602" y="4879433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B2D8BF7-2806-80FA-3D34-DCEF0D11E495}"/>
              </a:ext>
            </a:extLst>
          </p:cNvPr>
          <p:cNvSpPr/>
          <p:nvPr/>
        </p:nvSpPr>
        <p:spPr>
          <a:xfrm>
            <a:off x="697658" y="3217762"/>
            <a:ext cx="5610545" cy="8565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A70B1AC-019D-2C72-8A01-5089FC3D5302}"/>
              </a:ext>
            </a:extLst>
          </p:cNvPr>
          <p:cNvCxnSpPr/>
          <p:nvPr/>
        </p:nvCxnSpPr>
        <p:spPr>
          <a:xfrm>
            <a:off x="4942390" y="4074289"/>
            <a:ext cx="0" cy="805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876C5C-B2E2-12F7-4A15-046783A14861}"/>
              </a:ext>
            </a:extLst>
          </p:cNvPr>
          <p:cNvSpPr txBox="1"/>
          <p:nvPr/>
        </p:nvSpPr>
        <p:spPr>
          <a:xfrm>
            <a:off x="1493137" y="5009296"/>
            <a:ext cx="425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合計が「</a:t>
            </a:r>
            <a:r>
              <a:rPr kumimoji="1" lang="en-US" altLang="ja-JP" b="1" dirty="0">
                <a:solidFill>
                  <a:srgbClr val="0070C0"/>
                </a:solidFill>
              </a:rPr>
              <a:t>25</a:t>
            </a:r>
            <a:r>
              <a:rPr kumimoji="1" lang="ja-JP" altLang="en-US" b="1" dirty="0">
                <a:solidFill>
                  <a:srgbClr val="0070C0"/>
                </a:solidFill>
              </a:rPr>
              <a:t>」の場合、</a:t>
            </a:r>
            <a:r>
              <a:rPr kumimoji="1" lang="en-US" altLang="ja-JP" b="1" dirty="0">
                <a:solidFill>
                  <a:srgbClr val="0070C0"/>
                </a:solidFill>
              </a:rPr>
              <a:t>2+5=7</a:t>
            </a:r>
            <a:r>
              <a:rPr kumimoji="1" lang="ja-JP" altLang="en-US" b="1" dirty="0">
                <a:solidFill>
                  <a:srgbClr val="0070C0"/>
                </a:solidFill>
              </a:rPr>
              <a:t>とする。</a:t>
            </a:r>
          </a:p>
        </p:txBody>
      </p:sp>
    </p:spTree>
    <p:extLst>
      <p:ext uri="{BB962C8B-B14F-4D97-AF65-F5344CB8AC3E}">
        <p14:creationId xmlns:p14="http://schemas.microsoft.com/office/powerpoint/2010/main" val="264657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A934F50-AC91-C6E9-5B69-C9C3A622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91" y="1117630"/>
            <a:ext cx="5438423" cy="342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7E20C53-CE57-15EC-CA87-5362305B7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990" y="4621312"/>
            <a:ext cx="2354381" cy="111905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1F88BE1-C500-1F05-A8B6-0FD859F81107}"/>
              </a:ext>
            </a:extLst>
          </p:cNvPr>
          <p:cNvSpPr/>
          <p:nvPr/>
        </p:nvSpPr>
        <p:spPr>
          <a:xfrm>
            <a:off x="2469290" y="4879433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CE153A-8B2B-EC98-E093-B0A7D5DE6201}"/>
              </a:ext>
            </a:extLst>
          </p:cNvPr>
          <p:cNvSpPr/>
          <p:nvPr/>
        </p:nvSpPr>
        <p:spPr>
          <a:xfrm>
            <a:off x="1276393" y="1973902"/>
            <a:ext cx="4510950" cy="8850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4A20D2-AECC-7DCF-C5C5-0AD996CA3C0D}"/>
              </a:ext>
            </a:extLst>
          </p:cNvPr>
          <p:cNvSpPr txBox="1"/>
          <p:nvPr/>
        </p:nvSpPr>
        <p:spPr>
          <a:xfrm>
            <a:off x="7411661" y="1677760"/>
            <a:ext cx="2287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j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0 + 1 = 1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j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1 + 2 = 3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j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3 + 3 = 6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j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6 + 4 = 10</a:t>
            </a: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　⇒ </a:t>
            </a:r>
            <a:r>
              <a:rPr kumimoji="1" lang="en-US" altLang="ja-JP" b="1" dirty="0">
                <a:solidFill>
                  <a:srgbClr val="0070C0"/>
                </a:solidFill>
              </a:rPr>
              <a:t>1 + 0 =1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1819AF8-ECF5-1645-7089-ABFAA5BD23F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5787343" y="2416424"/>
            <a:ext cx="16243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A934F50-AC91-C6E9-5B69-C9C3A622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91" y="1117630"/>
            <a:ext cx="5438423" cy="342559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7E20C53-CE57-15EC-CA87-5362305B7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990" y="4621312"/>
            <a:ext cx="2354381" cy="111905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1F88BE1-C500-1F05-A8B6-0FD859F81107}"/>
              </a:ext>
            </a:extLst>
          </p:cNvPr>
          <p:cNvSpPr/>
          <p:nvPr/>
        </p:nvSpPr>
        <p:spPr>
          <a:xfrm>
            <a:off x="2469290" y="4879433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CE153A-8B2B-EC98-E093-B0A7D5DE6201}"/>
              </a:ext>
            </a:extLst>
          </p:cNvPr>
          <p:cNvSpPr/>
          <p:nvPr/>
        </p:nvSpPr>
        <p:spPr>
          <a:xfrm>
            <a:off x="1344704" y="3106540"/>
            <a:ext cx="5333887" cy="9135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4A20D2-AECC-7DCF-C5C5-0AD996CA3C0D}"/>
              </a:ext>
            </a:extLst>
          </p:cNvPr>
          <p:cNvSpPr txBox="1"/>
          <p:nvPr/>
        </p:nvSpPr>
        <p:spPr>
          <a:xfrm>
            <a:off x="7373074" y="2269858"/>
            <a:ext cx="3981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j = 25 </a:t>
            </a:r>
            <a:r>
              <a:rPr lang="ja-JP" altLang="en-US" b="1" dirty="0">
                <a:solidFill>
                  <a:srgbClr val="0070C0"/>
                </a:solidFill>
              </a:rPr>
              <a:t>⇒「</a:t>
            </a:r>
            <a:r>
              <a:rPr lang="en-US" altLang="ja-JP" b="1" dirty="0">
                <a:solidFill>
                  <a:srgbClr val="0070C0"/>
                </a:solidFill>
              </a:rPr>
              <a:t>7</a:t>
            </a:r>
            <a:r>
              <a:rPr lang="ja-JP" altLang="en-US" b="1" dirty="0">
                <a:solidFill>
                  <a:srgbClr val="0070C0"/>
                </a:solidFill>
              </a:rPr>
              <a:t>」と仮定した場合</a:t>
            </a:r>
            <a:endParaRPr lang="en-US" altLang="ja-JP" b="1" dirty="0">
              <a:solidFill>
                <a:srgbClr val="0070C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>
                <a:solidFill>
                  <a:srgbClr val="0070C0"/>
                </a:solidFill>
              </a:rPr>
              <a:t>k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25 ÷ 10 = 2.5</a:t>
            </a:r>
          </a:p>
          <a:p>
            <a:r>
              <a:rPr lang="ja-JP" altLang="en-US" b="1" dirty="0">
                <a:solidFill>
                  <a:srgbClr val="0070C0"/>
                </a:solidFill>
              </a:rPr>
              <a:t>　　⇒ 整数型なので小数点以下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　     切り捨てで「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lang="ja-JP" altLang="en-US" b="1" dirty="0">
                <a:solidFill>
                  <a:srgbClr val="0070C0"/>
                </a:solidFill>
              </a:rPr>
              <a:t>」</a:t>
            </a:r>
            <a:endParaRPr lang="en-US" altLang="ja-JP" b="1" dirty="0">
              <a:solidFill>
                <a:srgbClr val="0070C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>
                <a:solidFill>
                  <a:srgbClr val="0070C0"/>
                </a:solidFill>
              </a:rPr>
              <a:t>j </a:t>
            </a:r>
            <a:r>
              <a:rPr kumimoji="1"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k + ( j – 10 × k)</a:t>
            </a:r>
          </a:p>
          <a:p>
            <a:r>
              <a:rPr lang="ja-JP" altLang="en-US" b="1" dirty="0">
                <a:solidFill>
                  <a:srgbClr val="0070C0"/>
                </a:solidFill>
              </a:rPr>
              <a:t>　   </a:t>
            </a:r>
            <a:r>
              <a:rPr lang="en-US" altLang="ja-JP" b="1" dirty="0">
                <a:solidFill>
                  <a:srgbClr val="0070C0"/>
                </a:solidFill>
              </a:rPr>
              <a:t>= 2 + (25 – 10 × 2 )</a:t>
            </a: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　</a:t>
            </a:r>
            <a:r>
              <a:rPr kumimoji="1" lang="en-US" altLang="ja-JP" b="1" dirty="0">
                <a:solidFill>
                  <a:srgbClr val="0070C0"/>
                </a:solidFill>
              </a:rPr>
              <a:t>= </a:t>
            </a:r>
            <a:r>
              <a:rPr kumimoji="1" lang="en-US" altLang="ja-JP" b="1" dirty="0">
                <a:solidFill>
                  <a:srgbClr val="FF0000"/>
                </a:solidFill>
              </a:rPr>
              <a:t>7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1819AF8-ECF5-1645-7089-ABFAA5BD23F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678591" y="3562520"/>
            <a:ext cx="694483" cy="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7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389861" y="255871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B5C29DE-C1C8-EAFA-AB4C-3C123166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60" y="786984"/>
            <a:ext cx="6973273" cy="13717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DC7CFBC-6D17-9564-C733-9B289D6F2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572" y="2297671"/>
            <a:ext cx="4972744" cy="40582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D506778-4462-B98F-C73E-C32FADDCF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510" y="5650938"/>
            <a:ext cx="1771897" cy="6763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B780D8-BB57-AA41-EC3B-6F7EA69EA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615" y="5650938"/>
            <a:ext cx="1743318" cy="73352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9E29760-A8DE-F56E-733F-D954595AD262}"/>
              </a:ext>
            </a:extLst>
          </p:cNvPr>
          <p:cNvSpPr/>
          <p:nvPr/>
        </p:nvSpPr>
        <p:spPr>
          <a:xfrm>
            <a:off x="7655091" y="596802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BC11BF-575D-F320-55FF-37F6B6FF0C4E}"/>
              </a:ext>
            </a:extLst>
          </p:cNvPr>
          <p:cNvSpPr txBox="1"/>
          <p:nvPr/>
        </p:nvSpPr>
        <p:spPr>
          <a:xfrm>
            <a:off x="6558406" y="4353044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配列</a:t>
            </a:r>
            <a:r>
              <a:rPr kumimoji="1" lang="ja-JP" altLang="en-US" b="1" dirty="0">
                <a:solidFill>
                  <a:srgbClr val="0070C0"/>
                </a:solidFill>
              </a:rPr>
              <a:t>要素が</a:t>
            </a:r>
            <a:r>
              <a:rPr kumimoji="1" lang="en-US" altLang="ja-JP" b="1" dirty="0">
                <a:solidFill>
                  <a:srgbClr val="0070C0"/>
                </a:solidFill>
              </a:rPr>
              <a:t>1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0329BB-DEF2-8B1A-0AD2-0B167EFBD89E}"/>
              </a:ext>
            </a:extLst>
          </p:cNvPr>
          <p:cNvSpPr txBox="1"/>
          <p:nvPr/>
        </p:nvSpPr>
        <p:spPr>
          <a:xfrm>
            <a:off x="6558406" y="5050017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配列要素が</a:t>
            </a:r>
            <a:r>
              <a:rPr kumimoji="1" lang="en-US" altLang="ja-JP" b="1" dirty="0">
                <a:solidFill>
                  <a:srgbClr val="0070C0"/>
                </a:solidFill>
              </a:rPr>
              <a:t>1</a:t>
            </a:r>
            <a:r>
              <a:rPr kumimoji="1" lang="ja-JP" altLang="en-US" b="1" dirty="0">
                <a:solidFill>
                  <a:srgbClr val="0070C0"/>
                </a:solidFill>
              </a:rPr>
              <a:t>以外（</a:t>
            </a:r>
            <a:r>
              <a:rPr kumimoji="1" lang="en-US" altLang="ja-JP" b="1" dirty="0">
                <a:solidFill>
                  <a:srgbClr val="0070C0"/>
                </a:solidFill>
              </a:rPr>
              <a:t>0,2</a:t>
            </a:r>
            <a:r>
              <a:rPr kumimoji="1" lang="ja-JP" altLang="en-US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A7A244-E13E-388B-0D08-FD2F4F6A0457}"/>
              </a:ext>
            </a:extLst>
          </p:cNvPr>
          <p:cNvSpPr txBox="1"/>
          <p:nvPr/>
        </p:nvSpPr>
        <p:spPr>
          <a:xfrm>
            <a:off x="8253749" y="6322291"/>
            <a:ext cx="13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AABAB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433861" y="416332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333E2A4-0678-BC81-D8FA-BB091B88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882" y="1401842"/>
            <a:ext cx="3082118" cy="46748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EAA4FC4-ED4B-64D6-9F07-3B5A8D98B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85" y="977972"/>
            <a:ext cx="4867954" cy="3238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95434F9-B013-E33F-9F0A-1A44B060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57" y="1944189"/>
            <a:ext cx="993138" cy="5249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2ABFA4D-AA1A-D701-8285-541D35AB6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861" y="2011118"/>
            <a:ext cx="1036413" cy="48271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EB477A9-42EB-969D-55BC-7A50D1F15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613" y="2469768"/>
            <a:ext cx="898226" cy="46232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0AD0090-6509-1AFC-29F2-D74ABD46C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938" y="2521009"/>
            <a:ext cx="898226" cy="4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433861" y="416332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333E2A4-0678-BC81-D8FA-BB091B88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882" y="1401842"/>
            <a:ext cx="3082118" cy="46748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EAA4FC4-ED4B-64D6-9F07-3B5A8D98B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85" y="977972"/>
            <a:ext cx="4867954" cy="3238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95434F9-B013-E33F-9F0A-1A44B060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157" y="1944189"/>
            <a:ext cx="993138" cy="5249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2ABFA4D-AA1A-D701-8285-541D35AB6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861" y="2011118"/>
            <a:ext cx="1036413" cy="48271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EB477A9-42EB-969D-55BC-7A50D1F15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613" y="2469768"/>
            <a:ext cx="898226" cy="46232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0AD0090-6509-1AFC-29F2-D74ABD46C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938" y="2521009"/>
            <a:ext cx="898226" cy="449113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00D84D6C-893D-DFD7-5B5D-5594981ECB42}"/>
              </a:ext>
            </a:extLst>
          </p:cNvPr>
          <p:cNvSpPr/>
          <p:nvPr/>
        </p:nvSpPr>
        <p:spPr>
          <a:xfrm>
            <a:off x="7543592" y="2018665"/>
            <a:ext cx="412586" cy="3888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4678F-8373-FFBC-0CC9-BFBDC5038EE5}"/>
              </a:ext>
            </a:extLst>
          </p:cNvPr>
          <p:cNvSpPr txBox="1"/>
          <p:nvPr/>
        </p:nvSpPr>
        <p:spPr>
          <a:xfrm>
            <a:off x="6605922" y="3245119"/>
            <a:ext cx="4528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x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98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y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42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x &gt; y </a:t>
            </a:r>
            <a:r>
              <a:rPr lang="ja-JP" altLang="en-US" b="1" dirty="0">
                <a:solidFill>
                  <a:srgbClr val="0070C0"/>
                </a:solidFill>
              </a:rPr>
              <a:t>なので </a:t>
            </a:r>
            <a:r>
              <a:rPr lang="en-US" altLang="ja-JP" b="1" dirty="0">
                <a:solidFill>
                  <a:srgbClr val="0070C0"/>
                </a:solidFill>
              </a:rPr>
              <a:t>x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98</a:t>
            </a:r>
            <a:r>
              <a:rPr lang="ja-JP" altLang="en-US" b="1" dirty="0">
                <a:solidFill>
                  <a:srgbClr val="0070C0"/>
                </a:solidFill>
              </a:rPr>
              <a:t>－</a:t>
            </a:r>
            <a:r>
              <a:rPr lang="en-US" altLang="ja-JP" b="1" dirty="0">
                <a:solidFill>
                  <a:srgbClr val="0070C0"/>
                </a:solidFill>
              </a:rPr>
              <a:t>42 =56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x &gt; y </a:t>
            </a:r>
            <a:r>
              <a:rPr lang="ja-JP" altLang="en-US" b="1" dirty="0">
                <a:solidFill>
                  <a:srgbClr val="0070C0"/>
                </a:solidFill>
              </a:rPr>
              <a:t>なので </a:t>
            </a:r>
            <a:r>
              <a:rPr lang="en-US" altLang="ja-JP" b="1" dirty="0">
                <a:solidFill>
                  <a:srgbClr val="0070C0"/>
                </a:solidFill>
              </a:rPr>
              <a:t>x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56</a:t>
            </a:r>
            <a:r>
              <a:rPr lang="ja-JP" altLang="en-US" b="1" dirty="0">
                <a:solidFill>
                  <a:srgbClr val="0070C0"/>
                </a:solidFill>
              </a:rPr>
              <a:t>－</a:t>
            </a:r>
            <a:r>
              <a:rPr lang="en-US" altLang="ja-JP" b="1" dirty="0">
                <a:solidFill>
                  <a:srgbClr val="0070C0"/>
                </a:solidFill>
              </a:rPr>
              <a:t>42 =</a:t>
            </a:r>
            <a:r>
              <a:rPr lang="en-US" altLang="ja-JP" b="1" dirty="0">
                <a:solidFill>
                  <a:srgbClr val="FF0000"/>
                </a:solidFill>
              </a:rPr>
              <a:t>14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x </a:t>
            </a:r>
            <a:r>
              <a:rPr lang="ja-JP" altLang="en-US" b="1" dirty="0">
                <a:solidFill>
                  <a:srgbClr val="0070C0"/>
                </a:solidFill>
              </a:rPr>
              <a:t>≦</a:t>
            </a:r>
            <a:r>
              <a:rPr lang="en-US" altLang="ja-JP" b="1" dirty="0">
                <a:solidFill>
                  <a:srgbClr val="0070C0"/>
                </a:solidFill>
              </a:rPr>
              <a:t> y </a:t>
            </a:r>
            <a:r>
              <a:rPr lang="ja-JP" altLang="en-US" b="1" dirty="0">
                <a:solidFill>
                  <a:srgbClr val="0070C0"/>
                </a:solidFill>
              </a:rPr>
              <a:t>なので </a:t>
            </a:r>
            <a:r>
              <a:rPr lang="en-US" altLang="ja-JP" b="1" dirty="0">
                <a:solidFill>
                  <a:srgbClr val="0070C0"/>
                </a:solidFill>
              </a:rPr>
              <a:t>y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42</a:t>
            </a:r>
            <a:r>
              <a:rPr lang="ja-JP" altLang="en-US" b="1" dirty="0">
                <a:solidFill>
                  <a:srgbClr val="0070C0"/>
                </a:solidFill>
              </a:rPr>
              <a:t>－</a:t>
            </a:r>
            <a:r>
              <a:rPr lang="en-US" altLang="ja-JP" b="1" dirty="0">
                <a:solidFill>
                  <a:srgbClr val="0070C0"/>
                </a:solidFill>
              </a:rPr>
              <a:t>14 =28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x </a:t>
            </a:r>
            <a:r>
              <a:rPr lang="ja-JP" altLang="en-US" b="1" dirty="0">
                <a:solidFill>
                  <a:srgbClr val="0070C0"/>
                </a:solidFill>
              </a:rPr>
              <a:t>≦</a:t>
            </a:r>
            <a:r>
              <a:rPr lang="en-US" altLang="ja-JP" b="1" dirty="0">
                <a:solidFill>
                  <a:srgbClr val="0070C0"/>
                </a:solidFill>
              </a:rPr>
              <a:t> y </a:t>
            </a:r>
            <a:r>
              <a:rPr lang="ja-JP" altLang="en-US" b="1" dirty="0">
                <a:solidFill>
                  <a:srgbClr val="0070C0"/>
                </a:solidFill>
              </a:rPr>
              <a:t>なので </a:t>
            </a:r>
            <a:r>
              <a:rPr lang="en-US" altLang="ja-JP" b="1" dirty="0">
                <a:solidFill>
                  <a:srgbClr val="0070C0"/>
                </a:solidFill>
              </a:rPr>
              <a:t>y </a:t>
            </a:r>
            <a:r>
              <a:rPr lang="ja-JP" altLang="en-US" b="1" dirty="0">
                <a:solidFill>
                  <a:srgbClr val="0070C0"/>
                </a:solidFill>
              </a:rPr>
              <a:t>← </a:t>
            </a:r>
            <a:r>
              <a:rPr lang="en-US" altLang="ja-JP" b="1" dirty="0">
                <a:solidFill>
                  <a:srgbClr val="0070C0"/>
                </a:solidFill>
              </a:rPr>
              <a:t>28</a:t>
            </a:r>
            <a:r>
              <a:rPr lang="ja-JP" altLang="en-US" b="1" dirty="0">
                <a:solidFill>
                  <a:srgbClr val="0070C0"/>
                </a:solidFill>
              </a:rPr>
              <a:t>－</a:t>
            </a:r>
            <a:r>
              <a:rPr lang="en-US" altLang="ja-JP" b="1" dirty="0">
                <a:solidFill>
                  <a:srgbClr val="0070C0"/>
                </a:solidFill>
              </a:rPr>
              <a:t>14 =</a:t>
            </a:r>
            <a:r>
              <a:rPr lang="en-US" altLang="ja-JP" b="1" dirty="0">
                <a:solidFill>
                  <a:srgbClr val="FF0000"/>
                </a:solidFill>
              </a:rPr>
              <a:t>14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x = y </a:t>
            </a:r>
            <a:r>
              <a:rPr lang="ja-JP" altLang="en-US" b="1" dirty="0">
                <a:solidFill>
                  <a:srgbClr val="0070C0"/>
                </a:solidFill>
              </a:rPr>
              <a:t>となり処理終了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091198" y="39318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2B3A94-A095-B10E-E411-93609BDB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54" y="416333"/>
            <a:ext cx="6712207" cy="163712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3173783-857A-D095-51A4-A9FE59085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92" y="2191164"/>
            <a:ext cx="5858493" cy="25219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B7251A0-A9EC-5B71-5972-F8F56241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314" y="4850843"/>
            <a:ext cx="4228285" cy="15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69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091198" y="39318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2B3A94-A095-B10E-E411-93609BDB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54" y="416333"/>
            <a:ext cx="6712207" cy="163712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3173783-857A-D095-51A4-A9FE59085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92" y="2191164"/>
            <a:ext cx="5858493" cy="25219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B7251A0-A9EC-5B71-5972-F8F56241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314" y="4850843"/>
            <a:ext cx="4228285" cy="153167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3E69F19-02C8-4CAF-40D9-49870F8E7747}"/>
              </a:ext>
            </a:extLst>
          </p:cNvPr>
          <p:cNvSpPr/>
          <p:nvPr/>
        </p:nvSpPr>
        <p:spPr>
          <a:xfrm>
            <a:off x="3815339" y="6088064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3173783-857A-D095-51A4-A9FE5908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86" y="1438810"/>
            <a:ext cx="5858493" cy="25219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B7251A0-A9EC-5B71-5972-F8F56241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08" y="4098489"/>
            <a:ext cx="4228285" cy="153167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3E69F19-02C8-4CAF-40D9-49870F8E7747}"/>
              </a:ext>
            </a:extLst>
          </p:cNvPr>
          <p:cNvSpPr/>
          <p:nvPr/>
        </p:nvSpPr>
        <p:spPr>
          <a:xfrm>
            <a:off x="2310633" y="5335710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58645B-0734-6104-72FE-DCD43C03D9A9}"/>
              </a:ext>
            </a:extLst>
          </p:cNvPr>
          <p:cNvSpPr txBox="1"/>
          <p:nvPr/>
        </p:nvSpPr>
        <p:spPr>
          <a:xfrm>
            <a:off x="7068912" y="2573788"/>
            <a:ext cx="4008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【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kumimoji="1" lang="en-US" altLang="ja-JP" b="1" dirty="0">
                <a:solidFill>
                  <a:srgbClr val="0070C0"/>
                </a:solidFill>
              </a:rPr>
              <a:t>×num+i】</a:t>
            </a: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=1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kumimoji="1" lang="en-US" altLang="ja-JP" b="1" dirty="0">
                <a:solidFill>
                  <a:srgbClr val="0070C0"/>
                </a:solidFill>
              </a:rPr>
              <a:t>×1+1=3  </a:t>
            </a:r>
            <a:r>
              <a:rPr kumimoji="1" lang="ja-JP" altLang="en-US" b="1" dirty="0">
                <a:solidFill>
                  <a:srgbClr val="0070C0"/>
                </a:solidFill>
              </a:rPr>
              <a:t>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=2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kumimoji="1" lang="en-US" altLang="ja-JP" b="1" dirty="0">
                <a:solidFill>
                  <a:srgbClr val="0070C0"/>
                </a:solidFill>
              </a:rPr>
              <a:t>×3+2=8</a:t>
            </a:r>
            <a:r>
              <a:rPr kumimoji="1" lang="ja-JP" altLang="en-US" b="1" dirty="0">
                <a:solidFill>
                  <a:srgbClr val="0070C0"/>
                </a:solidFill>
              </a:rPr>
              <a:t> 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=3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kumimoji="1" lang="en-US" altLang="ja-JP" b="1" dirty="0">
                <a:solidFill>
                  <a:srgbClr val="0070C0"/>
                </a:solidFill>
              </a:rPr>
              <a:t>×8+3=19</a:t>
            </a:r>
            <a:r>
              <a:rPr kumimoji="1"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>
                <a:solidFill>
                  <a:srgbClr val="0070C0"/>
                </a:solidFill>
              </a:rPr>
              <a:t>【num+2×i】</a:t>
            </a: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=1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kumimoji="1" lang="en-US" altLang="ja-JP" b="1" dirty="0">
                <a:solidFill>
                  <a:srgbClr val="0070C0"/>
                </a:solidFill>
              </a:rPr>
              <a:t>1</a:t>
            </a:r>
            <a:r>
              <a:rPr lang="en-US" altLang="ja-JP" b="1" dirty="0">
                <a:solidFill>
                  <a:srgbClr val="0070C0"/>
                </a:solidFill>
              </a:rPr>
              <a:t>+2×</a:t>
            </a:r>
            <a:r>
              <a:rPr kumimoji="1" lang="en-US" altLang="ja-JP" b="1" dirty="0">
                <a:solidFill>
                  <a:srgbClr val="0070C0"/>
                </a:solidFill>
              </a:rPr>
              <a:t>1=3  </a:t>
            </a:r>
            <a:r>
              <a:rPr kumimoji="1" lang="ja-JP" altLang="en-US" b="1" dirty="0">
                <a:solidFill>
                  <a:srgbClr val="0070C0"/>
                </a:solidFill>
              </a:rPr>
              <a:t>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=2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3+2×2</a:t>
            </a:r>
            <a:r>
              <a:rPr kumimoji="1" lang="en-US" altLang="ja-JP" b="1" dirty="0">
                <a:solidFill>
                  <a:srgbClr val="0070C0"/>
                </a:solidFill>
              </a:rPr>
              <a:t>=7</a:t>
            </a:r>
            <a:r>
              <a:rPr kumimoji="1" lang="ja-JP" altLang="en-US" b="1" dirty="0">
                <a:solidFill>
                  <a:srgbClr val="0070C0"/>
                </a:solidFill>
              </a:rPr>
              <a:t> 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=3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7+2×3</a:t>
            </a:r>
            <a:r>
              <a:rPr kumimoji="1" lang="en-US" altLang="ja-JP" b="1" dirty="0">
                <a:solidFill>
                  <a:srgbClr val="0070C0"/>
                </a:solidFill>
              </a:rPr>
              <a:t>=13</a:t>
            </a:r>
            <a:r>
              <a:rPr kumimoji="1"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よって、</a:t>
            </a:r>
            <a:r>
              <a:rPr kumimoji="1" lang="ja-JP" altLang="en-US" b="1" dirty="0">
                <a:solidFill>
                  <a:srgbClr val="FF0000"/>
                </a:solidFill>
              </a:rPr>
              <a:t>「</a:t>
            </a:r>
            <a:r>
              <a:rPr kumimoji="1" lang="en-US" altLang="ja-JP" b="1" dirty="0">
                <a:solidFill>
                  <a:srgbClr val="FF0000"/>
                </a:solidFill>
              </a:rPr>
              <a:t>num+2×i</a:t>
            </a:r>
            <a:r>
              <a:rPr kumimoji="1" lang="ja-JP" altLang="en-US" b="1" dirty="0">
                <a:solidFill>
                  <a:srgbClr val="FF0000"/>
                </a:solidFill>
              </a:rPr>
              <a:t>」が適切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B1F597-1F35-6433-3E49-5E9CAD33F274}"/>
              </a:ext>
            </a:extLst>
          </p:cNvPr>
          <p:cNvSpPr/>
          <p:nvPr/>
        </p:nvSpPr>
        <p:spPr>
          <a:xfrm>
            <a:off x="1421986" y="1438810"/>
            <a:ext cx="3265761" cy="2521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03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3173783-857A-D095-51A4-A9FE5908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86" y="1438810"/>
            <a:ext cx="5858493" cy="252197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B7251A0-A9EC-5B71-5972-F8F56241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08" y="4098489"/>
            <a:ext cx="4228285" cy="153167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3E69F19-02C8-4CAF-40D9-49870F8E7747}"/>
              </a:ext>
            </a:extLst>
          </p:cNvPr>
          <p:cNvSpPr/>
          <p:nvPr/>
        </p:nvSpPr>
        <p:spPr>
          <a:xfrm>
            <a:off x="2310633" y="5335710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58645B-0734-6104-72FE-DCD43C03D9A9}"/>
              </a:ext>
            </a:extLst>
          </p:cNvPr>
          <p:cNvSpPr txBox="1"/>
          <p:nvPr/>
        </p:nvSpPr>
        <p:spPr>
          <a:xfrm>
            <a:off x="7601347" y="1570509"/>
            <a:ext cx="41353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num </a:t>
            </a:r>
            <a:r>
              <a:rPr lang="ja-JP" altLang="en-US" b="1" dirty="0">
                <a:solidFill>
                  <a:srgbClr val="FF0000"/>
                </a:solidFill>
              </a:rPr>
              <a:t>← </a:t>
            </a:r>
            <a:r>
              <a:rPr lang="en-US" altLang="ja-JP" b="1" dirty="0">
                <a:solidFill>
                  <a:srgbClr val="FF0000"/>
                </a:solidFill>
              </a:rPr>
              <a:t>num + 2 × </a:t>
            </a:r>
            <a:r>
              <a:rPr lang="en-US" altLang="ja-JP" b="1" dirty="0" err="1">
                <a:solidFill>
                  <a:srgbClr val="FF0000"/>
                </a:solidFill>
              </a:rPr>
              <a:t>i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>
                <a:solidFill>
                  <a:srgbClr val="0070C0"/>
                </a:solidFill>
              </a:rPr>
              <a:t>【</a:t>
            </a:r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ja-JP" altLang="en-US" b="1" dirty="0">
                <a:solidFill>
                  <a:srgbClr val="0070C0"/>
                </a:solidFill>
              </a:rPr>
              <a:t>を</a:t>
            </a:r>
            <a:r>
              <a:rPr kumimoji="1" lang="en-US" altLang="ja-JP" b="1" dirty="0">
                <a:solidFill>
                  <a:srgbClr val="0070C0"/>
                </a:solidFill>
              </a:rPr>
              <a:t>1</a:t>
            </a:r>
            <a:r>
              <a:rPr kumimoji="1" lang="ja-JP" altLang="en-US" b="1" dirty="0">
                <a:solidFill>
                  <a:srgbClr val="0070C0"/>
                </a:solidFill>
              </a:rPr>
              <a:t>から</a:t>
            </a:r>
            <a:r>
              <a:rPr kumimoji="1" lang="en-US" altLang="ja-JP" b="1" dirty="0">
                <a:solidFill>
                  <a:srgbClr val="0070C0"/>
                </a:solidFill>
              </a:rPr>
              <a:t>7</a:t>
            </a:r>
            <a:r>
              <a:rPr kumimoji="1" lang="ja-JP" altLang="en-US" b="1" dirty="0">
                <a:solidFill>
                  <a:srgbClr val="0070C0"/>
                </a:solidFill>
              </a:rPr>
              <a:t>まで</a:t>
            </a:r>
            <a:r>
              <a:rPr kumimoji="1" lang="en-US" altLang="ja-JP" b="1" dirty="0">
                <a:solidFill>
                  <a:srgbClr val="0070C0"/>
                </a:solidFill>
              </a:rPr>
              <a:t>3</a:t>
            </a:r>
            <a:r>
              <a:rPr kumimoji="1" lang="ja-JP" altLang="en-US" b="1" dirty="0">
                <a:solidFill>
                  <a:srgbClr val="0070C0"/>
                </a:solidFill>
              </a:rPr>
              <a:t>ずつ増やす</a:t>
            </a:r>
            <a:r>
              <a:rPr kumimoji="1" lang="en-US" altLang="ja-JP" b="1" dirty="0">
                <a:solidFill>
                  <a:srgbClr val="0070C0"/>
                </a:solidFill>
              </a:rPr>
              <a:t>】</a:t>
            </a: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=1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kumimoji="1" lang="en-US" altLang="ja-JP" b="1" dirty="0">
                <a:solidFill>
                  <a:srgbClr val="0070C0"/>
                </a:solidFill>
              </a:rPr>
              <a:t>1</a:t>
            </a:r>
            <a:r>
              <a:rPr lang="en-US" altLang="ja-JP" b="1" dirty="0">
                <a:solidFill>
                  <a:srgbClr val="0070C0"/>
                </a:solidFill>
              </a:rPr>
              <a:t>+2×</a:t>
            </a:r>
            <a:r>
              <a:rPr kumimoji="1" lang="en-US" altLang="ja-JP" b="1" dirty="0">
                <a:solidFill>
                  <a:srgbClr val="0070C0"/>
                </a:solidFill>
              </a:rPr>
              <a:t>1=3  </a:t>
            </a:r>
            <a:r>
              <a:rPr kumimoji="1" lang="ja-JP" altLang="en-US" b="1" dirty="0">
                <a:solidFill>
                  <a:srgbClr val="0070C0"/>
                </a:solidFill>
              </a:rPr>
              <a:t>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=4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3+2×4</a:t>
            </a:r>
            <a:r>
              <a:rPr kumimoji="1" lang="en-US" altLang="ja-JP" b="1" dirty="0">
                <a:solidFill>
                  <a:srgbClr val="0070C0"/>
                </a:solidFill>
              </a:rPr>
              <a:t>=11</a:t>
            </a:r>
            <a:r>
              <a:rPr kumimoji="1" lang="ja-JP" altLang="en-US" b="1" dirty="0">
                <a:solidFill>
                  <a:srgbClr val="0070C0"/>
                </a:solidFill>
              </a:rPr>
              <a:t> 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=7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kumimoji="1" lang="en-US" altLang="ja-JP" b="1" dirty="0">
                <a:solidFill>
                  <a:srgbClr val="0070C0"/>
                </a:solidFill>
              </a:rPr>
              <a:t>11</a:t>
            </a:r>
            <a:r>
              <a:rPr lang="en-US" altLang="ja-JP" b="1" dirty="0">
                <a:solidFill>
                  <a:srgbClr val="0070C0"/>
                </a:solidFill>
              </a:rPr>
              <a:t>+2×7</a:t>
            </a:r>
            <a:r>
              <a:rPr kumimoji="1" lang="en-US" altLang="ja-JP" b="1" dirty="0">
                <a:solidFill>
                  <a:srgbClr val="0070C0"/>
                </a:solidFill>
              </a:rPr>
              <a:t>=25</a:t>
            </a:r>
            <a:r>
              <a:rPr kumimoji="1"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>
                <a:solidFill>
                  <a:srgbClr val="0070C0"/>
                </a:solidFill>
              </a:rPr>
              <a:t>【</a:t>
            </a:r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ja-JP" altLang="en-US" b="1" dirty="0">
                <a:solidFill>
                  <a:srgbClr val="0070C0"/>
                </a:solidFill>
              </a:rPr>
              <a:t>を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kumimoji="1" lang="ja-JP" altLang="en-US" b="1" dirty="0">
                <a:solidFill>
                  <a:srgbClr val="0070C0"/>
                </a:solidFill>
              </a:rPr>
              <a:t>から</a:t>
            </a:r>
            <a:r>
              <a:rPr lang="en-US" altLang="ja-JP" b="1" dirty="0">
                <a:solidFill>
                  <a:srgbClr val="0070C0"/>
                </a:solidFill>
              </a:rPr>
              <a:t>6</a:t>
            </a:r>
            <a:r>
              <a:rPr kumimoji="1" lang="ja-JP" altLang="en-US" b="1" dirty="0">
                <a:solidFill>
                  <a:srgbClr val="0070C0"/>
                </a:solidFill>
              </a:rPr>
              <a:t>まで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kumimoji="1" lang="ja-JP" altLang="en-US" b="1" dirty="0">
                <a:solidFill>
                  <a:srgbClr val="0070C0"/>
                </a:solidFill>
              </a:rPr>
              <a:t>ずつ増やす</a:t>
            </a:r>
            <a:r>
              <a:rPr kumimoji="1" lang="en-US" altLang="ja-JP" b="1" dirty="0">
                <a:solidFill>
                  <a:srgbClr val="0070C0"/>
                </a:solidFill>
              </a:rPr>
              <a:t>】</a:t>
            </a: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=2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kumimoji="1" lang="en-US" altLang="ja-JP" b="1" dirty="0">
                <a:solidFill>
                  <a:srgbClr val="0070C0"/>
                </a:solidFill>
              </a:rPr>
              <a:t>1</a:t>
            </a:r>
            <a:r>
              <a:rPr lang="en-US" altLang="ja-JP" b="1" dirty="0">
                <a:solidFill>
                  <a:srgbClr val="0070C0"/>
                </a:solidFill>
              </a:rPr>
              <a:t>+2×</a:t>
            </a:r>
            <a:r>
              <a:rPr kumimoji="1" lang="en-US" altLang="ja-JP" b="1" dirty="0">
                <a:solidFill>
                  <a:srgbClr val="0070C0"/>
                </a:solidFill>
              </a:rPr>
              <a:t>2=5  </a:t>
            </a:r>
            <a:r>
              <a:rPr kumimoji="1" lang="ja-JP" altLang="en-US" b="1" dirty="0">
                <a:solidFill>
                  <a:srgbClr val="0070C0"/>
                </a:solidFill>
              </a:rPr>
              <a:t>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=4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kumimoji="1" lang="en-US" altLang="ja-JP" b="1" dirty="0">
                <a:solidFill>
                  <a:srgbClr val="0070C0"/>
                </a:solidFill>
              </a:rPr>
              <a:t>5</a:t>
            </a:r>
            <a:r>
              <a:rPr lang="en-US" altLang="ja-JP" b="1" dirty="0">
                <a:solidFill>
                  <a:srgbClr val="0070C0"/>
                </a:solidFill>
              </a:rPr>
              <a:t>+2×4</a:t>
            </a:r>
            <a:r>
              <a:rPr kumimoji="1" lang="en-US" altLang="ja-JP" b="1" dirty="0">
                <a:solidFill>
                  <a:srgbClr val="0070C0"/>
                </a:solidFill>
              </a:rPr>
              <a:t>=13</a:t>
            </a:r>
            <a:r>
              <a:rPr kumimoji="1" lang="ja-JP" altLang="en-US" b="1" dirty="0">
                <a:solidFill>
                  <a:srgbClr val="0070C0"/>
                </a:solidFill>
              </a:rPr>
              <a:t> 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en-US" altLang="ja-JP" b="1" dirty="0" err="1">
                <a:solidFill>
                  <a:srgbClr val="0070C0"/>
                </a:solidFill>
              </a:rPr>
              <a:t>i</a:t>
            </a:r>
            <a:r>
              <a:rPr kumimoji="1" lang="en-US" altLang="ja-JP" b="1" dirty="0">
                <a:solidFill>
                  <a:srgbClr val="0070C0"/>
                </a:solidFill>
              </a:rPr>
              <a:t>=6</a:t>
            </a:r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kumimoji="1" lang="en-US" altLang="ja-JP" b="1" dirty="0">
                <a:solidFill>
                  <a:srgbClr val="0070C0"/>
                </a:solidFill>
              </a:rPr>
              <a:t>13</a:t>
            </a:r>
            <a:r>
              <a:rPr lang="en-US" altLang="ja-JP" b="1" dirty="0">
                <a:solidFill>
                  <a:srgbClr val="0070C0"/>
                </a:solidFill>
              </a:rPr>
              <a:t>+2×6</a:t>
            </a:r>
            <a:r>
              <a:rPr kumimoji="1" lang="en-US" altLang="ja-JP" b="1" dirty="0">
                <a:solidFill>
                  <a:srgbClr val="0070C0"/>
                </a:solidFill>
              </a:rPr>
              <a:t>=25</a:t>
            </a:r>
            <a:r>
              <a:rPr kumimoji="1"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>
                <a:solidFill>
                  <a:srgbClr val="0070C0"/>
                </a:solidFill>
              </a:rPr>
              <a:t>num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よって、</a:t>
            </a:r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「</a:t>
            </a:r>
            <a:r>
              <a:rPr kumimoji="1" lang="en-US" altLang="ja-JP" b="1" dirty="0" err="1">
                <a:solidFill>
                  <a:srgbClr val="FF0000"/>
                </a:solidFill>
              </a:rPr>
              <a:t>i</a:t>
            </a:r>
            <a:r>
              <a:rPr kumimoji="1" lang="ja-JP" altLang="en-US" b="1" dirty="0">
                <a:solidFill>
                  <a:srgbClr val="FF0000"/>
                </a:solidFill>
              </a:rPr>
              <a:t>を</a:t>
            </a:r>
            <a:r>
              <a:rPr kumimoji="1" lang="en-US" altLang="ja-JP" b="1" dirty="0">
                <a:solidFill>
                  <a:srgbClr val="FF0000"/>
                </a:solidFill>
              </a:rPr>
              <a:t>2</a:t>
            </a:r>
            <a:r>
              <a:rPr kumimoji="1" lang="ja-JP" altLang="en-US" b="1" dirty="0">
                <a:solidFill>
                  <a:srgbClr val="FF0000"/>
                </a:solidFill>
              </a:rPr>
              <a:t>から</a:t>
            </a:r>
            <a:r>
              <a:rPr kumimoji="1" lang="en-US" altLang="ja-JP" b="1" dirty="0">
                <a:solidFill>
                  <a:srgbClr val="FF0000"/>
                </a:solidFill>
              </a:rPr>
              <a:t>6</a:t>
            </a:r>
            <a:r>
              <a:rPr kumimoji="1" lang="ja-JP" altLang="en-US" b="1" dirty="0">
                <a:solidFill>
                  <a:srgbClr val="FF0000"/>
                </a:solidFill>
              </a:rPr>
              <a:t>まで</a:t>
            </a:r>
            <a:r>
              <a:rPr kumimoji="1" lang="en-US" altLang="ja-JP" b="1" dirty="0">
                <a:solidFill>
                  <a:srgbClr val="FF0000"/>
                </a:solidFill>
              </a:rPr>
              <a:t>2</a:t>
            </a:r>
            <a:r>
              <a:rPr kumimoji="1" lang="ja-JP" altLang="en-US" b="1" dirty="0">
                <a:solidFill>
                  <a:srgbClr val="FF0000"/>
                </a:solidFill>
              </a:rPr>
              <a:t>ずつ増やす」が適切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B1F597-1F35-6433-3E49-5E9CAD33F274}"/>
              </a:ext>
            </a:extLst>
          </p:cNvPr>
          <p:cNvSpPr/>
          <p:nvPr/>
        </p:nvSpPr>
        <p:spPr>
          <a:xfrm>
            <a:off x="4732345" y="1394751"/>
            <a:ext cx="2721751" cy="25219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09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091198" y="39318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504216A-C606-4FA7-4D93-953E5C32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10" y="508929"/>
            <a:ext cx="7373379" cy="1057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324023B-911E-4C03-5934-D63FBF4E3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705" y="1759471"/>
            <a:ext cx="4648849" cy="43344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8766F8-8149-AA3B-9F9D-ED23608A5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148" y="1694051"/>
            <a:ext cx="3552447" cy="17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14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091198" y="39318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504216A-C606-4FA7-4D93-953E5C32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10" y="508929"/>
            <a:ext cx="7373379" cy="10574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324023B-911E-4C03-5934-D63FBF4E3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705" y="1759471"/>
            <a:ext cx="4648849" cy="43344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E8766F8-8149-AA3B-9F9D-ED23608A5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148" y="1694051"/>
            <a:ext cx="3552447" cy="175274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41E59EE-A9F2-BF52-3B18-900FF8A05DC1}"/>
              </a:ext>
            </a:extLst>
          </p:cNvPr>
          <p:cNvSpPr/>
          <p:nvPr/>
        </p:nvSpPr>
        <p:spPr>
          <a:xfrm>
            <a:off x="6882633" y="3101799"/>
            <a:ext cx="262333" cy="259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600187-BE9C-41DC-2FFC-4F8BE3697164}"/>
              </a:ext>
            </a:extLst>
          </p:cNvPr>
          <p:cNvSpPr txBox="1"/>
          <p:nvPr/>
        </p:nvSpPr>
        <p:spPr>
          <a:xfrm>
            <a:off x="6665148" y="3753612"/>
            <a:ext cx="4528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【2i+k】</a:t>
            </a:r>
          </a:p>
          <a:p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r>
              <a:rPr lang="en-US" altLang="ja-JP" b="1" dirty="0">
                <a:solidFill>
                  <a:srgbClr val="0070C0"/>
                </a:solidFill>
              </a:rPr>
              <a:t> =1, k=1  2×1+1=3</a:t>
            </a:r>
            <a:r>
              <a:rPr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r>
              <a:rPr lang="en-US" altLang="ja-JP" b="1" dirty="0">
                <a:solidFill>
                  <a:srgbClr val="0070C0"/>
                </a:solidFill>
              </a:rPr>
              <a:t> =3, k=2  2×3+2=8</a:t>
            </a:r>
            <a:r>
              <a:rPr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r>
              <a:rPr lang="en-US" altLang="ja-JP" b="1" dirty="0">
                <a:solidFill>
                  <a:srgbClr val="0070C0"/>
                </a:solidFill>
              </a:rPr>
              <a:t> =7, k=3  2×8+3=19</a:t>
            </a:r>
            <a:r>
              <a:rPr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endParaRPr lang="en-US" altLang="ja-JP" b="1" dirty="0">
              <a:solidFill>
                <a:srgbClr val="0070C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>
                <a:solidFill>
                  <a:srgbClr val="0070C0"/>
                </a:solidFill>
              </a:rPr>
              <a:t>【i+2k】</a:t>
            </a:r>
          </a:p>
          <a:p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r>
              <a:rPr lang="en-US" altLang="ja-JP" b="1" dirty="0">
                <a:solidFill>
                  <a:srgbClr val="0070C0"/>
                </a:solidFill>
              </a:rPr>
              <a:t> =1, k=1  1+2×1=3</a:t>
            </a:r>
            <a:r>
              <a:rPr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r>
              <a:rPr lang="en-US" altLang="ja-JP" b="1" dirty="0">
                <a:solidFill>
                  <a:srgbClr val="0070C0"/>
                </a:solidFill>
              </a:rPr>
              <a:t> =3, k=2  3+2×1=5</a:t>
            </a:r>
            <a:r>
              <a:rPr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r>
              <a:rPr lang="en-US" altLang="ja-JP" b="1" dirty="0">
                <a:solidFill>
                  <a:srgbClr val="0070C0"/>
                </a:solidFill>
              </a:rPr>
              <a:t> =7, k=3  7+2×7+3=17</a:t>
            </a:r>
            <a:r>
              <a:rPr lang="ja-JP" altLang="en-US" b="1" dirty="0">
                <a:solidFill>
                  <a:srgbClr val="0070C0"/>
                </a:solidFill>
              </a:rPr>
              <a:t> → </a:t>
            </a:r>
            <a:r>
              <a:rPr lang="en-US" altLang="ja-JP" b="1" dirty="0" err="1">
                <a:solidFill>
                  <a:srgbClr val="0070C0"/>
                </a:solidFill>
              </a:rPr>
              <a:t>i</a:t>
            </a:r>
            <a:endParaRPr lang="en-US" altLang="ja-JP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37106" y="266522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38E97BD-6947-C9EC-9DC2-86589651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35" y="728187"/>
            <a:ext cx="7012414" cy="13834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384F4CE-9A4D-E9B3-BEB3-F23160B76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09" y="2226058"/>
            <a:ext cx="5986149" cy="34339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84F25B0-C142-2274-2344-3880A225F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902" y="4474761"/>
            <a:ext cx="5292554" cy="17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37106" y="266522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38E97BD-6947-C9EC-9DC2-86589651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35" y="728187"/>
            <a:ext cx="7012414" cy="13834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384F4CE-9A4D-E9B3-BEB3-F23160B76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509" y="2226058"/>
            <a:ext cx="5986149" cy="34339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84F25B0-C142-2274-2344-3880A225F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902" y="4474761"/>
            <a:ext cx="5292554" cy="17698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CCF7857-6518-A49A-F237-0D98FC81817D}"/>
              </a:ext>
            </a:extLst>
          </p:cNvPr>
          <p:cNvSpPr/>
          <p:nvPr/>
        </p:nvSpPr>
        <p:spPr>
          <a:xfrm>
            <a:off x="5653550" y="5892297"/>
            <a:ext cx="330561" cy="3176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2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>
            <a:extLst>
              <a:ext uri="{FF2B5EF4-FFF2-40B4-BE49-F238E27FC236}">
                <a16:creationId xmlns:a16="http://schemas.microsoft.com/office/drawing/2014/main" id="{F0A46DC8-FB2F-D81B-0F64-66EB04E7D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208" y="1335408"/>
          <a:ext cx="9668076" cy="126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993473" imgH="781315" progId="Excel.Sheet.12">
                  <p:embed/>
                </p:oleObj>
              </mc:Choice>
              <mc:Fallback>
                <p:oleObj name="Worksheet" r:id="rId3" imgW="5993473" imgH="781315" progId="Excel.Sheet.12">
                  <p:embed/>
                  <p:pic>
                    <p:nvPicPr>
                      <p:cNvPr id="2" name="オブジェクト 1">
                        <a:extLst>
                          <a:ext uri="{FF2B5EF4-FFF2-40B4-BE49-F238E27FC236}">
                            <a16:creationId xmlns:a16="http://schemas.microsoft.com/office/drawing/2014/main" id="{F0A46DC8-FB2F-D81B-0F64-66EB04E7D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208" y="1335408"/>
                        <a:ext cx="9668076" cy="1260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1EF14E-46BA-4F31-C2CD-C31548E23874}"/>
              </a:ext>
            </a:extLst>
          </p:cNvPr>
          <p:cNvSpPr txBox="1"/>
          <p:nvPr/>
        </p:nvSpPr>
        <p:spPr>
          <a:xfrm>
            <a:off x="992208" y="2869727"/>
            <a:ext cx="99690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70C0"/>
                </a:solidFill>
              </a:rPr>
              <a:t>(2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進数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) 100</a:t>
            </a:r>
            <a:r>
              <a:rPr lang="ja-JP" altLang="en-US" sz="2000" b="1" dirty="0">
                <a:solidFill>
                  <a:srgbClr val="0070C0"/>
                </a:solidFill>
              </a:rPr>
              <a:t> 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⇒ 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(10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進数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)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ja-JP" sz="2000" b="1" dirty="0">
                <a:solidFill>
                  <a:srgbClr val="0070C0"/>
                </a:solidFill>
              </a:rPr>
              <a:t>2</a:t>
            </a:r>
            <a:r>
              <a:rPr lang="en-US" altLang="ja-JP" sz="2000" b="1" baseline="30000" dirty="0">
                <a:solidFill>
                  <a:srgbClr val="0070C0"/>
                </a:solidFill>
              </a:rPr>
              <a:t>2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×1+</a:t>
            </a:r>
            <a:r>
              <a:rPr lang="en-US" altLang="ja-JP" sz="2000" b="1" dirty="0">
                <a:solidFill>
                  <a:srgbClr val="0070C0"/>
                </a:solidFill>
              </a:rPr>
              <a:t>2</a:t>
            </a:r>
            <a:r>
              <a:rPr lang="en-US" altLang="ja-JP" sz="2000" b="1" baseline="30000" dirty="0">
                <a:solidFill>
                  <a:srgbClr val="0070C0"/>
                </a:solidFill>
              </a:rPr>
              <a:t>1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×0+</a:t>
            </a:r>
            <a:r>
              <a:rPr lang="en-US" altLang="ja-JP" sz="2000" b="1" dirty="0">
                <a:solidFill>
                  <a:srgbClr val="0070C0"/>
                </a:solidFill>
              </a:rPr>
              <a:t>2</a:t>
            </a:r>
            <a:r>
              <a:rPr lang="en-US" altLang="ja-JP" sz="2000" b="1" baseline="30000" dirty="0">
                <a:solidFill>
                  <a:srgbClr val="0070C0"/>
                </a:solidFill>
              </a:rPr>
              <a:t>0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×0=4</a:t>
            </a:r>
          </a:p>
          <a:p>
            <a:endParaRPr lang="en-US" altLang="ja-JP" sz="2000" b="1" dirty="0">
              <a:solidFill>
                <a:srgbClr val="0070C0"/>
              </a:solidFill>
            </a:endParaRPr>
          </a:p>
          <a:p>
            <a:r>
              <a:rPr kumimoji="1" lang="en-US" altLang="ja-JP" sz="2000" b="1" dirty="0">
                <a:solidFill>
                  <a:srgbClr val="0070C0"/>
                </a:solidFill>
              </a:rPr>
              <a:t>【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引数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”100”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の場合、</a:t>
            </a:r>
            <a:r>
              <a:rPr lang="en-US" altLang="ja-JP" sz="2000" b="1" dirty="0" err="1">
                <a:solidFill>
                  <a:srgbClr val="0070C0"/>
                </a:solidFill>
              </a:rPr>
              <a:t>i</a:t>
            </a:r>
            <a:r>
              <a:rPr lang="en-US" altLang="ja-JP" sz="2000" b="1" dirty="0">
                <a:solidFill>
                  <a:srgbClr val="0070C0"/>
                </a:solidFill>
              </a:rPr>
              <a:t> = 3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】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ア．</a:t>
            </a:r>
            <a:r>
              <a:rPr lang="en-US" altLang="ja-JP" sz="2000" b="1" dirty="0">
                <a:solidFill>
                  <a:srgbClr val="0070C0"/>
                </a:solidFill>
              </a:rPr>
              <a:t>(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2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の</a:t>
            </a:r>
            <a:r>
              <a:rPr kumimoji="1" lang="en-US" altLang="ja-JP" sz="2000" b="1" dirty="0" err="1">
                <a:solidFill>
                  <a:srgbClr val="0070C0"/>
                </a:solidFill>
              </a:rPr>
              <a:t>i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乗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)-1=2</a:t>
            </a:r>
            <a:r>
              <a:rPr kumimoji="1" lang="en-US" altLang="ja-JP" sz="2000" b="1" baseline="30000" dirty="0">
                <a:solidFill>
                  <a:srgbClr val="0070C0"/>
                </a:solidFill>
              </a:rPr>
              <a:t>3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-1=7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、</a:t>
            </a:r>
            <a:r>
              <a:rPr kumimoji="1" lang="en-US" altLang="ja-JP" sz="2000" b="1" dirty="0" err="1">
                <a:solidFill>
                  <a:srgbClr val="0070C0"/>
                </a:solidFill>
              </a:rPr>
              <a:t>IntegerNum×digitNum×exponent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0×1×7=0 </a:t>
            </a:r>
            <a:r>
              <a:rPr lang="en-US" altLang="ja-JP" sz="2000" b="1" dirty="0">
                <a:solidFill>
                  <a:srgbClr val="FF0000"/>
                </a:solidFill>
              </a:rPr>
              <a:t>×</a:t>
            </a:r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lang="ja-JP" altLang="en-US" sz="2000" b="1" dirty="0">
                <a:solidFill>
                  <a:srgbClr val="0070C0"/>
                </a:solidFill>
              </a:rPr>
              <a:t>イ．</a:t>
            </a:r>
            <a:r>
              <a:rPr lang="en-US" altLang="ja-JP" sz="2000" b="1" dirty="0">
                <a:solidFill>
                  <a:srgbClr val="0070C0"/>
                </a:solidFill>
              </a:rPr>
              <a:t>(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2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の</a:t>
            </a:r>
            <a:r>
              <a:rPr kumimoji="1" lang="en-US" altLang="ja-JP" sz="2000" b="1" dirty="0" err="1">
                <a:solidFill>
                  <a:srgbClr val="0070C0"/>
                </a:solidFill>
              </a:rPr>
              <a:t>i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乗</a:t>
            </a:r>
            <a:r>
              <a:rPr lang="en-US" altLang="ja-JP" sz="2000" b="1" dirty="0">
                <a:solidFill>
                  <a:srgbClr val="0070C0"/>
                </a:solidFill>
              </a:rPr>
              <a:t>)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-1=2</a:t>
            </a:r>
            <a:r>
              <a:rPr kumimoji="1" lang="en-US" altLang="ja-JP" sz="2000" b="1" baseline="30000" dirty="0">
                <a:solidFill>
                  <a:srgbClr val="0070C0"/>
                </a:solidFill>
              </a:rPr>
              <a:t>3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-1=7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、</a:t>
            </a:r>
            <a:r>
              <a:rPr kumimoji="1" lang="en-US" altLang="ja-JP" sz="2000" b="1" dirty="0" err="1">
                <a:solidFill>
                  <a:srgbClr val="0070C0"/>
                </a:solidFill>
              </a:rPr>
              <a:t>IntegerNum+digitNum×exponent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0+1×7=7 </a:t>
            </a:r>
            <a:r>
              <a:rPr lang="en-US" altLang="ja-JP" sz="2000" b="1" dirty="0">
                <a:solidFill>
                  <a:srgbClr val="FF0000"/>
                </a:solidFill>
              </a:rPr>
              <a:t>×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r>
              <a:rPr lang="ja-JP" altLang="en-US" sz="2000" b="1" dirty="0">
                <a:solidFill>
                  <a:srgbClr val="0070C0"/>
                </a:solidFill>
              </a:rPr>
              <a:t>ウ．</a:t>
            </a:r>
            <a:r>
              <a:rPr lang="en-US" altLang="ja-JP" sz="2000" b="1" dirty="0">
                <a:solidFill>
                  <a:srgbClr val="0070C0"/>
                </a:solidFill>
              </a:rPr>
              <a:t>2</a:t>
            </a:r>
            <a:r>
              <a:rPr lang="ja-JP" altLang="en-US" sz="2000" b="1" dirty="0">
                <a:solidFill>
                  <a:srgbClr val="0070C0"/>
                </a:solidFill>
              </a:rPr>
              <a:t>の</a:t>
            </a:r>
            <a:r>
              <a:rPr lang="en-US" altLang="ja-JP" sz="2000" b="1" dirty="0">
                <a:solidFill>
                  <a:srgbClr val="0070C0"/>
                </a:solidFill>
              </a:rPr>
              <a:t>(i-1)</a:t>
            </a:r>
            <a:r>
              <a:rPr lang="ja-JP" altLang="en-US" sz="2000" b="1" dirty="0">
                <a:solidFill>
                  <a:srgbClr val="0070C0"/>
                </a:solidFill>
              </a:rPr>
              <a:t>乗</a:t>
            </a:r>
            <a:r>
              <a:rPr lang="en-US" altLang="ja-JP" sz="2000" b="1" dirty="0">
                <a:solidFill>
                  <a:srgbClr val="0070C0"/>
                </a:solidFill>
              </a:rPr>
              <a:t>=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2</a:t>
            </a:r>
            <a:r>
              <a:rPr kumimoji="1" lang="en-US" altLang="ja-JP" sz="2000" b="1" baseline="30000" dirty="0">
                <a:solidFill>
                  <a:srgbClr val="0070C0"/>
                </a:solidFill>
              </a:rPr>
              <a:t>3-1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=4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、</a:t>
            </a:r>
            <a:r>
              <a:rPr kumimoji="1" lang="en-US" altLang="ja-JP" sz="2000" b="1" dirty="0" err="1">
                <a:solidFill>
                  <a:srgbClr val="0070C0"/>
                </a:solidFill>
              </a:rPr>
              <a:t>IntegerNum×digitNum×exponent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0×1×4=0</a:t>
            </a:r>
            <a:r>
              <a:rPr lang="ja-JP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</a:rPr>
              <a:t>×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エ．</a:t>
            </a:r>
            <a:r>
              <a:rPr lang="en-US" altLang="ja-JP" sz="2000" b="1" dirty="0">
                <a:solidFill>
                  <a:srgbClr val="0070C0"/>
                </a:solidFill>
              </a:rPr>
              <a:t>2</a:t>
            </a:r>
            <a:r>
              <a:rPr lang="ja-JP" altLang="en-US" sz="2000" b="1" dirty="0">
                <a:solidFill>
                  <a:srgbClr val="0070C0"/>
                </a:solidFill>
              </a:rPr>
              <a:t>の</a:t>
            </a:r>
            <a:r>
              <a:rPr lang="en-US" altLang="ja-JP" sz="2000" b="1" dirty="0">
                <a:solidFill>
                  <a:srgbClr val="0070C0"/>
                </a:solidFill>
              </a:rPr>
              <a:t>(i-1)</a:t>
            </a:r>
            <a:r>
              <a:rPr lang="ja-JP" altLang="en-US" sz="2000" b="1" dirty="0">
                <a:solidFill>
                  <a:srgbClr val="0070C0"/>
                </a:solidFill>
              </a:rPr>
              <a:t>乗</a:t>
            </a:r>
            <a:r>
              <a:rPr lang="en-US" altLang="ja-JP" sz="2000" b="1" dirty="0">
                <a:solidFill>
                  <a:srgbClr val="0070C0"/>
                </a:solidFill>
              </a:rPr>
              <a:t>=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 2</a:t>
            </a:r>
            <a:r>
              <a:rPr kumimoji="1" lang="en-US" altLang="ja-JP" sz="2000" b="1" baseline="30000" dirty="0">
                <a:solidFill>
                  <a:srgbClr val="0070C0"/>
                </a:solidFill>
              </a:rPr>
              <a:t>3-1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=4 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、</a:t>
            </a:r>
            <a:r>
              <a:rPr kumimoji="1" lang="en-US" altLang="ja-JP" sz="2000" b="1" dirty="0" err="1">
                <a:solidFill>
                  <a:srgbClr val="0070C0"/>
                </a:solidFill>
              </a:rPr>
              <a:t>IntegerNum+digitNum×exponent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=</a:t>
            </a:r>
            <a:r>
              <a:rPr lang="en-US" altLang="ja-JP" sz="2000" b="1" dirty="0">
                <a:solidFill>
                  <a:srgbClr val="0070C0"/>
                </a:solidFill>
              </a:rPr>
              <a:t>0+1×4=</a:t>
            </a:r>
            <a:r>
              <a:rPr lang="en-US" altLang="ja-JP" sz="20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921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040322" y="360286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A39C90-CD2A-2355-8A54-43841196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63" y="821951"/>
            <a:ext cx="6973273" cy="10193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DD7BC7-3C4B-E92A-6C5C-CD7EDB186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474" y="1598200"/>
            <a:ext cx="6039693" cy="40201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9755B69-D6E5-66EE-D7C5-879E08A55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895" y="5769312"/>
            <a:ext cx="588727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040322" y="360286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A39C90-CD2A-2355-8A54-43841196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63" y="821951"/>
            <a:ext cx="6973273" cy="10193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DD7BC7-3C4B-E92A-6C5C-CD7EDB186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474" y="1598200"/>
            <a:ext cx="6039693" cy="40201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9755B69-D6E5-66EE-D7C5-879E08A55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895" y="5769312"/>
            <a:ext cx="5887272" cy="26673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BC612C7-FBE9-E02D-EEDE-BA3E0AEE5D2D}"/>
              </a:ext>
            </a:extLst>
          </p:cNvPr>
          <p:cNvSpPr/>
          <p:nvPr/>
        </p:nvSpPr>
        <p:spPr>
          <a:xfrm>
            <a:off x="3224111" y="569988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1D63B1-201D-C4C0-C46C-BB1C240C52F3}"/>
              </a:ext>
            </a:extLst>
          </p:cNvPr>
          <p:cNvSpPr txBox="1"/>
          <p:nvPr/>
        </p:nvSpPr>
        <p:spPr>
          <a:xfrm>
            <a:off x="7079266" y="2617517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要素</a:t>
            </a:r>
            <a:r>
              <a:rPr lang="ja-JP" altLang="en-US" b="1" dirty="0">
                <a:solidFill>
                  <a:srgbClr val="0070C0"/>
                </a:solidFill>
              </a:rPr>
              <a:t>数は</a:t>
            </a:r>
            <a:r>
              <a:rPr lang="en-US" altLang="ja-JP" b="1" dirty="0">
                <a:solidFill>
                  <a:srgbClr val="0070C0"/>
                </a:solidFill>
              </a:rPr>
              <a:t>4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C1941E-19E9-1D71-F0E9-5A7F706D48D4}"/>
              </a:ext>
            </a:extLst>
          </p:cNvPr>
          <p:cNvSpPr txBox="1"/>
          <p:nvPr/>
        </p:nvSpPr>
        <p:spPr>
          <a:xfrm>
            <a:off x="8875272" y="2972333"/>
            <a:ext cx="13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３</a:t>
            </a:r>
            <a:r>
              <a:rPr lang="ja-JP" altLang="en-US" b="1" dirty="0">
                <a:solidFill>
                  <a:srgbClr val="0070C0"/>
                </a:solidFill>
              </a:rPr>
              <a:t>まで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5D08133-DC25-BAA3-5B2D-1F5CB717184F}"/>
              </a:ext>
            </a:extLst>
          </p:cNvPr>
          <p:cNvCxnSpPr>
            <a:cxnSpLocks/>
          </p:cNvCxnSpPr>
          <p:nvPr/>
        </p:nvCxnSpPr>
        <p:spPr>
          <a:xfrm>
            <a:off x="5023413" y="3239070"/>
            <a:ext cx="28242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82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DD7BC7-3C4B-E92A-6C5C-CD7EDB186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37" b="30687"/>
          <a:stretch/>
        </p:blipFill>
        <p:spPr>
          <a:xfrm>
            <a:off x="2344527" y="922620"/>
            <a:ext cx="6039693" cy="18000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9755B69-D6E5-66EE-D7C5-879E08A55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47" y="5191712"/>
            <a:ext cx="5887272" cy="26673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BC612C7-FBE9-E02D-EEDE-BA3E0AEE5D2D}"/>
              </a:ext>
            </a:extLst>
          </p:cNvPr>
          <p:cNvSpPr/>
          <p:nvPr/>
        </p:nvSpPr>
        <p:spPr>
          <a:xfrm>
            <a:off x="3154663" y="512228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34FB5B-C69F-970D-CE44-B5E70A2FE7A7}"/>
              </a:ext>
            </a:extLst>
          </p:cNvPr>
          <p:cNvSpPr txBox="1"/>
          <p:nvPr/>
        </p:nvSpPr>
        <p:spPr>
          <a:xfrm>
            <a:off x="1853732" y="2879097"/>
            <a:ext cx="8484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① </a:t>
            </a:r>
            <a:r>
              <a:rPr lang="en-US" altLang="ja-JP" b="1" dirty="0">
                <a:solidFill>
                  <a:srgbClr val="0070C0"/>
                </a:solidFill>
              </a:rPr>
              <a:t>n=1</a:t>
            </a:r>
            <a:r>
              <a:rPr lang="ja-JP" altLang="en-US" b="1" dirty="0">
                <a:solidFill>
                  <a:srgbClr val="0070C0"/>
                </a:solidFill>
              </a:rPr>
              <a:t>のループ処理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m</a:t>
            </a:r>
            <a:r>
              <a:rPr lang="ja-JP" altLang="en-US" b="1" dirty="0">
                <a:solidFill>
                  <a:srgbClr val="0070C0"/>
                </a:solidFill>
              </a:rPr>
              <a:t>を</a:t>
            </a:r>
            <a:r>
              <a:rPr lang="en-US" altLang="ja-JP" b="1" dirty="0">
                <a:solidFill>
                  <a:srgbClr val="0070C0"/>
                </a:solidFill>
              </a:rPr>
              <a:t>1</a:t>
            </a:r>
            <a:r>
              <a:rPr lang="ja-JP" altLang="en-US" b="1" dirty="0">
                <a:solidFill>
                  <a:srgbClr val="0070C0"/>
                </a:solidFill>
              </a:rPr>
              <a:t>から</a:t>
            </a:r>
            <a:r>
              <a:rPr lang="en-US" altLang="ja-JP" b="1" dirty="0">
                <a:solidFill>
                  <a:srgbClr val="0070C0"/>
                </a:solidFill>
              </a:rPr>
              <a:t>4-1=3</a:t>
            </a:r>
            <a:r>
              <a:rPr lang="ja-JP" altLang="en-US" b="1">
                <a:solidFill>
                  <a:srgbClr val="0070C0"/>
                </a:solidFill>
              </a:rPr>
              <a:t>まで繰り返す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[1]=2</a:t>
            </a:r>
            <a:r>
              <a:rPr lang="ja-JP" altLang="en-US" b="1" dirty="0">
                <a:solidFill>
                  <a:srgbClr val="0070C0"/>
                </a:solidFill>
              </a:rPr>
              <a:t>、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[2]=4</a:t>
            </a:r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2 &lt;</a:t>
            </a:r>
            <a:r>
              <a:rPr lang="ja-JP" altLang="en-US" b="1" dirty="0">
                <a:solidFill>
                  <a:srgbClr val="0070C0"/>
                </a:solidFill>
              </a:rPr>
              <a:t> </a:t>
            </a:r>
            <a:r>
              <a:rPr lang="en-US" altLang="ja-JP" b="1" dirty="0">
                <a:solidFill>
                  <a:srgbClr val="0070C0"/>
                </a:solidFill>
              </a:rPr>
              <a:t>4</a:t>
            </a:r>
            <a:r>
              <a:rPr lang="ja-JP" altLang="en-US" b="1" dirty="0">
                <a:solidFill>
                  <a:srgbClr val="0070C0"/>
                </a:solidFill>
              </a:rPr>
              <a:t>なので</a:t>
            </a:r>
            <a:r>
              <a:rPr lang="en-US" altLang="ja-JP" b="1" dirty="0">
                <a:solidFill>
                  <a:srgbClr val="0070C0"/>
                </a:solidFill>
              </a:rPr>
              <a:t>false</a:t>
            </a:r>
            <a:r>
              <a:rPr lang="ja-JP" altLang="en-US" b="1" dirty="0">
                <a:solidFill>
                  <a:srgbClr val="0070C0"/>
                </a:solidFill>
              </a:rPr>
              <a:t>（処理しない）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[2]=4</a:t>
            </a:r>
            <a:r>
              <a:rPr lang="ja-JP" altLang="en-US" b="1" dirty="0">
                <a:solidFill>
                  <a:srgbClr val="0070C0"/>
                </a:solidFill>
              </a:rPr>
              <a:t>、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[3]=1</a:t>
            </a:r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4 &gt;</a:t>
            </a:r>
            <a:r>
              <a:rPr lang="ja-JP" altLang="en-US" b="1" dirty="0">
                <a:solidFill>
                  <a:srgbClr val="0070C0"/>
                </a:solidFill>
              </a:rPr>
              <a:t> </a:t>
            </a:r>
            <a:r>
              <a:rPr lang="en-US" altLang="ja-JP" b="1" dirty="0">
                <a:solidFill>
                  <a:srgbClr val="0070C0"/>
                </a:solidFill>
              </a:rPr>
              <a:t>1</a:t>
            </a:r>
            <a:r>
              <a:rPr lang="ja-JP" altLang="en-US" b="1" dirty="0">
                <a:solidFill>
                  <a:srgbClr val="0070C0"/>
                </a:solidFill>
              </a:rPr>
              <a:t>なので</a:t>
            </a:r>
            <a:r>
              <a:rPr lang="en-US" altLang="ja-JP" b="1" dirty="0">
                <a:solidFill>
                  <a:srgbClr val="0070C0"/>
                </a:solidFill>
              </a:rPr>
              <a:t>true</a:t>
            </a:r>
            <a:r>
              <a:rPr lang="ja-JP" altLang="en-US" b="1" dirty="0">
                <a:solidFill>
                  <a:srgbClr val="0070C0"/>
                </a:solidFill>
              </a:rPr>
              <a:t>（入れ替える）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　⇒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{2, </a:t>
            </a:r>
            <a:r>
              <a:rPr lang="en-US" altLang="ja-JP" b="1" dirty="0">
                <a:solidFill>
                  <a:srgbClr val="FF0000"/>
                </a:solidFill>
              </a:rPr>
              <a:t>1, 4</a:t>
            </a:r>
            <a:r>
              <a:rPr lang="en-US" altLang="ja-JP" b="1" dirty="0">
                <a:solidFill>
                  <a:srgbClr val="0070C0"/>
                </a:solidFill>
              </a:rPr>
              <a:t>, 3}</a:t>
            </a: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[3]=4</a:t>
            </a:r>
            <a:r>
              <a:rPr lang="ja-JP" altLang="en-US" b="1" dirty="0">
                <a:solidFill>
                  <a:srgbClr val="0070C0"/>
                </a:solidFill>
              </a:rPr>
              <a:t>、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[4]=3</a:t>
            </a:r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4 &gt;</a:t>
            </a:r>
            <a:r>
              <a:rPr lang="ja-JP" altLang="en-US" b="1" dirty="0">
                <a:solidFill>
                  <a:srgbClr val="0070C0"/>
                </a:solidFill>
              </a:rPr>
              <a:t> </a:t>
            </a:r>
            <a:r>
              <a:rPr lang="en-US" altLang="ja-JP" b="1" dirty="0">
                <a:solidFill>
                  <a:srgbClr val="0070C0"/>
                </a:solidFill>
              </a:rPr>
              <a:t>3</a:t>
            </a:r>
            <a:r>
              <a:rPr lang="ja-JP" altLang="en-US" b="1" dirty="0">
                <a:solidFill>
                  <a:srgbClr val="0070C0"/>
                </a:solidFill>
              </a:rPr>
              <a:t>なので</a:t>
            </a:r>
            <a:r>
              <a:rPr lang="en-US" altLang="ja-JP" b="1" dirty="0">
                <a:solidFill>
                  <a:srgbClr val="0070C0"/>
                </a:solidFill>
              </a:rPr>
              <a:t>true</a:t>
            </a:r>
            <a:r>
              <a:rPr lang="ja-JP" altLang="en-US" b="1" dirty="0">
                <a:solidFill>
                  <a:srgbClr val="0070C0"/>
                </a:solidFill>
              </a:rPr>
              <a:t>（入れ替える）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　⇒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{2, 1, </a:t>
            </a:r>
            <a:r>
              <a:rPr lang="en-US" altLang="ja-JP" b="1" dirty="0">
                <a:solidFill>
                  <a:srgbClr val="FF0000"/>
                </a:solidFill>
              </a:rPr>
              <a:t>3, 4</a:t>
            </a:r>
            <a:r>
              <a:rPr lang="en-US" altLang="ja-JP" b="1" dirty="0">
                <a:solidFill>
                  <a:srgbClr val="0070C0"/>
                </a:solidFill>
              </a:rPr>
              <a:t>}</a:t>
            </a:r>
          </a:p>
          <a:p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3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9755B69-D6E5-66EE-D7C5-879E08A5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551" y="5963705"/>
            <a:ext cx="5887272" cy="26673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BC612C7-FBE9-E02D-EEDE-BA3E0AEE5D2D}"/>
              </a:ext>
            </a:extLst>
          </p:cNvPr>
          <p:cNvSpPr/>
          <p:nvPr/>
        </p:nvSpPr>
        <p:spPr>
          <a:xfrm>
            <a:off x="3015767" y="589428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34FB5B-C69F-970D-CE44-B5E70A2FE7A7}"/>
              </a:ext>
            </a:extLst>
          </p:cNvPr>
          <p:cNvSpPr txBox="1"/>
          <p:nvPr/>
        </p:nvSpPr>
        <p:spPr>
          <a:xfrm>
            <a:off x="1749560" y="2368787"/>
            <a:ext cx="8484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① </a:t>
            </a:r>
            <a:r>
              <a:rPr lang="en-US" altLang="ja-JP" b="1" dirty="0">
                <a:solidFill>
                  <a:srgbClr val="0070C0"/>
                </a:solidFill>
              </a:rPr>
              <a:t>n=1</a:t>
            </a:r>
            <a:r>
              <a:rPr lang="ja-JP" altLang="en-US" b="1" dirty="0">
                <a:solidFill>
                  <a:srgbClr val="0070C0"/>
                </a:solidFill>
              </a:rPr>
              <a:t>のループ処理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en-US" altLang="ja-JP" b="1" dirty="0">
                <a:solidFill>
                  <a:srgbClr val="0070C0"/>
                </a:solidFill>
              </a:rPr>
              <a:t>    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{2, 1, </a:t>
            </a:r>
            <a:r>
              <a:rPr lang="en-US" altLang="ja-JP" b="1" dirty="0">
                <a:solidFill>
                  <a:srgbClr val="FF0000"/>
                </a:solidFill>
              </a:rPr>
              <a:t>3, 4</a:t>
            </a:r>
            <a:r>
              <a:rPr lang="en-US" altLang="ja-JP" b="1" dirty="0">
                <a:solidFill>
                  <a:srgbClr val="0070C0"/>
                </a:solidFill>
              </a:rPr>
              <a:t>}</a:t>
            </a: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②</a:t>
            </a:r>
            <a:r>
              <a:rPr lang="en-US" altLang="ja-JP" b="1" dirty="0">
                <a:solidFill>
                  <a:srgbClr val="0070C0"/>
                </a:solidFill>
              </a:rPr>
              <a:t>n=2</a:t>
            </a:r>
            <a:r>
              <a:rPr lang="ja-JP" altLang="en-US" b="1" dirty="0">
                <a:solidFill>
                  <a:srgbClr val="0070C0"/>
                </a:solidFill>
              </a:rPr>
              <a:t>のループ処理　</a:t>
            </a:r>
            <a:r>
              <a:rPr lang="en-US" altLang="ja-JP" b="1" dirty="0">
                <a:solidFill>
                  <a:srgbClr val="0070C0"/>
                </a:solidFill>
              </a:rPr>
              <a:t>m</a:t>
            </a:r>
            <a:r>
              <a:rPr lang="ja-JP" altLang="en-US" b="1" dirty="0">
                <a:solidFill>
                  <a:srgbClr val="0070C0"/>
                </a:solidFill>
              </a:rPr>
              <a:t>を</a:t>
            </a:r>
            <a:r>
              <a:rPr lang="en-US" altLang="ja-JP" b="1" dirty="0">
                <a:solidFill>
                  <a:srgbClr val="0070C0"/>
                </a:solidFill>
              </a:rPr>
              <a:t>1</a:t>
            </a:r>
            <a:r>
              <a:rPr lang="ja-JP" altLang="en-US" b="1" dirty="0">
                <a:solidFill>
                  <a:srgbClr val="0070C0"/>
                </a:solidFill>
              </a:rPr>
              <a:t>から</a:t>
            </a:r>
            <a:r>
              <a:rPr lang="en-US" altLang="ja-JP" b="1" dirty="0">
                <a:solidFill>
                  <a:srgbClr val="0070C0"/>
                </a:solidFill>
              </a:rPr>
              <a:t>4-2=2</a:t>
            </a:r>
            <a:r>
              <a:rPr lang="ja-JP" altLang="en-US" b="1" dirty="0">
                <a:solidFill>
                  <a:srgbClr val="0070C0"/>
                </a:solidFill>
              </a:rPr>
              <a:t>まで繰り返す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[1]=2</a:t>
            </a:r>
            <a:r>
              <a:rPr lang="ja-JP" altLang="en-US" b="1" dirty="0">
                <a:solidFill>
                  <a:srgbClr val="0070C0"/>
                </a:solidFill>
              </a:rPr>
              <a:t>、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[2]=1</a:t>
            </a:r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2 &gt;</a:t>
            </a:r>
            <a:r>
              <a:rPr lang="ja-JP" altLang="en-US" b="1" dirty="0">
                <a:solidFill>
                  <a:srgbClr val="0070C0"/>
                </a:solidFill>
              </a:rPr>
              <a:t> </a:t>
            </a:r>
            <a:r>
              <a:rPr lang="en-US" altLang="ja-JP" b="1" dirty="0">
                <a:solidFill>
                  <a:srgbClr val="0070C0"/>
                </a:solidFill>
              </a:rPr>
              <a:t>1</a:t>
            </a:r>
            <a:r>
              <a:rPr lang="ja-JP" altLang="en-US" b="1" dirty="0">
                <a:solidFill>
                  <a:srgbClr val="0070C0"/>
                </a:solidFill>
              </a:rPr>
              <a:t>なので</a:t>
            </a:r>
            <a:r>
              <a:rPr lang="en-US" altLang="ja-JP" b="1" dirty="0">
                <a:solidFill>
                  <a:srgbClr val="0070C0"/>
                </a:solidFill>
              </a:rPr>
              <a:t>true</a:t>
            </a:r>
            <a:r>
              <a:rPr lang="ja-JP" altLang="en-US" b="1" dirty="0">
                <a:solidFill>
                  <a:srgbClr val="0070C0"/>
                </a:solidFill>
              </a:rPr>
              <a:t>（入れ替える）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⇒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{</a:t>
            </a:r>
            <a:r>
              <a:rPr lang="en-US" altLang="ja-JP" b="1" dirty="0">
                <a:solidFill>
                  <a:srgbClr val="FF0000"/>
                </a:solidFill>
              </a:rPr>
              <a:t>1, 2</a:t>
            </a:r>
            <a:r>
              <a:rPr lang="en-US" altLang="ja-JP" b="1" dirty="0">
                <a:solidFill>
                  <a:srgbClr val="0070C0"/>
                </a:solidFill>
              </a:rPr>
              <a:t>, 3, 4}</a:t>
            </a: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[2]=2</a:t>
            </a:r>
            <a:r>
              <a:rPr lang="ja-JP" altLang="en-US" b="1" dirty="0">
                <a:solidFill>
                  <a:srgbClr val="0070C0"/>
                </a:solidFill>
              </a:rPr>
              <a:t>、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[3]=4</a:t>
            </a:r>
            <a:r>
              <a:rPr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>
                <a:solidFill>
                  <a:srgbClr val="0070C0"/>
                </a:solidFill>
              </a:rPr>
              <a:t>2 &lt;</a:t>
            </a:r>
            <a:r>
              <a:rPr lang="ja-JP" altLang="en-US" b="1" dirty="0">
                <a:solidFill>
                  <a:srgbClr val="0070C0"/>
                </a:solidFill>
              </a:rPr>
              <a:t> </a:t>
            </a:r>
            <a:r>
              <a:rPr lang="en-US" altLang="ja-JP" b="1" dirty="0">
                <a:solidFill>
                  <a:srgbClr val="0070C0"/>
                </a:solidFill>
              </a:rPr>
              <a:t>4</a:t>
            </a:r>
            <a:r>
              <a:rPr lang="ja-JP" altLang="en-US" b="1" dirty="0">
                <a:solidFill>
                  <a:srgbClr val="0070C0"/>
                </a:solidFill>
              </a:rPr>
              <a:t>なので</a:t>
            </a:r>
            <a:r>
              <a:rPr lang="en-US" altLang="ja-JP" b="1" dirty="0">
                <a:solidFill>
                  <a:srgbClr val="0070C0"/>
                </a:solidFill>
              </a:rPr>
              <a:t>false</a:t>
            </a:r>
            <a:r>
              <a:rPr lang="ja-JP" altLang="en-US" b="1" dirty="0">
                <a:solidFill>
                  <a:srgbClr val="0070C0"/>
                </a:solidFill>
              </a:rPr>
              <a:t>（処理しない）</a:t>
            </a:r>
            <a:endParaRPr lang="en-US" altLang="ja-JP" b="1" dirty="0">
              <a:solidFill>
                <a:srgbClr val="0070C0"/>
              </a:solidFill>
            </a:endParaRPr>
          </a:p>
          <a:p>
            <a:endParaRPr kumimoji="1"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③</a:t>
            </a:r>
            <a:r>
              <a:rPr lang="en-US" altLang="ja-JP" b="1" dirty="0">
                <a:solidFill>
                  <a:srgbClr val="0070C0"/>
                </a:solidFill>
              </a:rPr>
              <a:t>n=3</a:t>
            </a:r>
            <a:r>
              <a:rPr lang="ja-JP" altLang="en-US" b="1" dirty="0">
                <a:solidFill>
                  <a:srgbClr val="0070C0"/>
                </a:solidFill>
              </a:rPr>
              <a:t>のループ処理　</a:t>
            </a:r>
            <a:r>
              <a:rPr lang="en-US" altLang="ja-JP" b="1" dirty="0">
                <a:solidFill>
                  <a:srgbClr val="0070C0"/>
                </a:solidFill>
              </a:rPr>
              <a:t>m</a:t>
            </a:r>
            <a:r>
              <a:rPr lang="ja-JP" altLang="en-US" b="1" dirty="0">
                <a:solidFill>
                  <a:srgbClr val="0070C0"/>
                </a:solidFill>
              </a:rPr>
              <a:t>を</a:t>
            </a:r>
            <a:r>
              <a:rPr lang="en-US" altLang="ja-JP" b="1" dirty="0">
                <a:solidFill>
                  <a:srgbClr val="0070C0"/>
                </a:solidFill>
              </a:rPr>
              <a:t>1</a:t>
            </a:r>
            <a:r>
              <a:rPr lang="ja-JP" altLang="en-US" b="1" dirty="0">
                <a:solidFill>
                  <a:srgbClr val="0070C0"/>
                </a:solidFill>
              </a:rPr>
              <a:t>から</a:t>
            </a:r>
            <a:r>
              <a:rPr lang="en-US" altLang="ja-JP" b="1" dirty="0">
                <a:solidFill>
                  <a:srgbClr val="0070C0"/>
                </a:solidFill>
              </a:rPr>
              <a:t>3-2=1</a:t>
            </a:r>
            <a:r>
              <a:rPr lang="ja-JP" altLang="en-US" b="1" dirty="0">
                <a:solidFill>
                  <a:srgbClr val="0070C0"/>
                </a:solidFill>
              </a:rPr>
              <a:t>まで繰り返す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[1]=1</a:t>
            </a:r>
            <a:r>
              <a:rPr lang="ja-JP" altLang="en-US" b="1" dirty="0">
                <a:solidFill>
                  <a:srgbClr val="0070C0"/>
                </a:solidFill>
              </a:rPr>
              <a:t>、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[2]=2    1 &lt;</a:t>
            </a:r>
            <a:r>
              <a:rPr lang="ja-JP" altLang="en-US" b="1" dirty="0">
                <a:solidFill>
                  <a:srgbClr val="0070C0"/>
                </a:solidFill>
              </a:rPr>
              <a:t> 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lang="ja-JP" altLang="en-US" b="1" dirty="0">
                <a:solidFill>
                  <a:srgbClr val="0070C0"/>
                </a:solidFill>
              </a:rPr>
              <a:t>なので</a:t>
            </a:r>
            <a:r>
              <a:rPr lang="en-US" altLang="ja-JP" b="1" dirty="0">
                <a:solidFill>
                  <a:srgbClr val="0070C0"/>
                </a:solidFill>
              </a:rPr>
              <a:t>false</a:t>
            </a:r>
            <a:r>
              <a:rPr lang="ja-JP" altLang="en-US" b="1" dirty="0">
                <a:solidFill>
                  <a:srgbClr val="0070C0"/>
                </a:solidFill>
              </a:rPr>
              <a:t>（処理しない）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　⇒　</a:t>
            </a:r>
            <a:r>
              <a:rPr lang="en-US" altLang="ja-JP" b="1" dirty="0" err="1">
                <a:solidFill>
                  <a:srgbClr val="0070C0"/>
                </a:solidFill>
              </a:rPr>
              <a:t>integerArray</a:t>
            </a:r>
            <a:r>
              <a:rPr lang="en-US" altLang="ja-JP" b="1" dirty="0">
                <a:solidFill>
                  <a:srgbClr val="0070C0"/>
                </a:solidFill>
              </a:rPr>
              <a:t>{</a:t>
            </a:r>
            <a:r>
              <a:rPr lang="en-US" altLang="ja-JP" b="1" dirty="0">
                <a:solidFill>
                  <a:srgbClr val="FF0000"/>
                </a:solidFill>
              </a:rPr>
              <a:t>1, 2, 3, 4</a:t>
            </a:r>
            <a:r>
              <a:rPr lang="en-US" altLang="ja-JP" b="1" dirty="0">
                <a:solidFill>
                  <a:srgbClr val="0070C0"/>
                </a:solidFill>
              </a:rPr>
              <a:t>}</a:t>
            </a:r>
          </a:p>
          <a:p>
            <a:endParaRPr lang="en-US" altLang="ja-JP" b="1" dirty="0">
              <a:solidFill>
                <a:srgbClr val="0070C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21B08C7-0DEA-6EBA-0E57-7C6ADE3F5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37" b="30687"/>
          <a:stretch/>
        </p:blipFill>
        <p:spPr>
          <a:xfrm>
            <a:off x="2657043" y="479445"/>
            <a:ext cx="6039693" cy="18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975</Words>
  <Application>Microsoft Office PowerPoint</Application>
  <PresentationFormat>ワイド画面</PresentationFormat>
  <Paragraphs>160</Paragraphs>
  <Slides>27</Slides>
  <Notes>27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Noto Sans JP</vt:lpstr>
      <vt:lpstr>游ゴシック</vt:lpstr>
      <vt:lpstr>游ゴシック Light</vt:lpstr>
      <vt:lpstr>Arial</vt:lpstr>
      <vt:lpstr>Office テーマ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733</cp:revision>
  <dcterms:created xsi:type="dcterms:W3CDTF">2023-10-19T04:21:29Z</dcterms:created>
  <dcterms:modified xsi:type="dcterms:W3CDTF">2024-05-27T01:22:17Z</dcterms:modified>
</cp:coreProperties>
</file>