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57" r:id="rId2"/>
    <p:sldId id="576" r:id="rId3"/>
    <p:sldId id="567" r:id="rId4"/>
    <p:sldId id="577" r:id="rId5"/>
    <p:sldId id="578" r:id="rId6"/>
    <p:sldId id="583" r:id="rId7"/>
    <p:sldId id="582" r:id="rId8"/>
    <p:sldId id="579" r:id="rId9"/>
    <p:sldId id="580" r:id="rId10"/>
    <p:sldId id="581" r:id="rId11"/>
    <p:sldId id="53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9" autoAdjust="0"/>
    <p:restoredTop sz="94933" autoAdjust="0"/>
  </p:normalViewPr>
  <p:slideViewPr>
    <p:cSldViewPr snapToGrid="0">
      <p:cViewPr varScale="1">
        <p:scale>
          <a:sx n="81" d="100"/>
          <a:sy n="81" d="100"/>
        </p:scale>
        <p:origin x="696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249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079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86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75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469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526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611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972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864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913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22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jitec.ipa.go.jp/JitesCbt/html/openinfo/question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3.jitec.ipa.go.jp/JitesCbt/html/openinfo/pdf/questions/2017h29a_ip_q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95718" y="436934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194138E-D1C6-A3AC-8F74-ED6FE0ECF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55" y="898599"/>
            <a:ext cx="7843689" cy="536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47232" y="60807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 春季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21F1B5C-7E64-E8C2-A98C-F4FF403A1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167" y="1114291"/>
            <a:ext cx="9113665" cy="488567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94D8567E-CF27-2E8F-ADBF-CC1BAE0A6EC5}"/>
              </a:ext>
            </a:extLst>
          </p:cNvPr>
          <p:cNvSpPr/>
          <p:nvPr/>
        </p:nvSpPr>
        <p:spPr>
          <a:xfrm>
            <a:off x="1958875" y="5515866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A9D1CE-91A0-2CA1-60C3-1FA6BB3EF6C4}"/>
              </a:ext>
            </a:extLst>
          </p:cNvPr>
          <p:cNvSpPr txBox="1"/>
          <p:nvPr/>
        </p:nvSpPr>
        <p:spPr>
          <a:xfrm>
            <a:off x="8453136" y="1988947"/>
            <a:ext cx="2838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Noto Sans JP"/>
              </a:rPr>
              <a:t>A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D</a:t>
            </a:r>
            <a:r>
              <a:rPr lang="ja-JP" altLang="en-US" sz="2400" dirty="0">
                <a:latin typeface="Noto Sans JP"/>
              </a:rPr>
              <a:t>：</a:t>
            </a:r>
            <a:r>
              <a:rPr lang="en-US" altLang="ja-JP" sz="2400" dirty="0">
                <a:latin typeface="Noto Sans JP"/>
              </a:rPr>
              <a:t>2+4=6</a:t>
            </a:r>
            <a:endParaRPr lang="en-US" altLang="ja-JP" sz="2400" b="1" dirty="0">
              <a:solidFill>
                <a:srgbClr val="FF0000"/>
              </a:solidFill>
              <a:latin typeface="Noto Sans JP"/>
            </a:endParaRPr>
          </a:p>
          <a:p>
            <a:r>
              <a:rPr lang="en-US" altLang="ja-JP" sz="2400" dirty="0">
                <a:latin typeface="Noto Sans JP"/>
              </a:rPr>
              <a:t>B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E</a:t>
            </a:r>
            <a:r>
              <a:rPr lang="ja-JP" altLang="en-US" sz="2400" dirty="0">
                <a:latin typeface="Noto Sans JP"/>
              </a:rPr>
              <a:t>：</a:t>
            </a:r>
            <a:r>
              <a:rPr lang="en-US" altLang="ja-JP" sz="2400" dirty="0">
                <a:latin typeface="Noto Sans JP"/>
              </a:rPr>
              <a:t>4+3=7</a:t>
            </a:r>
          </a:p>
          <a:p>
            <a:r>
              <a:rPr lang="en-US" altLang="ja-JP" sz="2400" dirty="0">
                <a:latin typeface="Noto Sans JP"/>
              </a:rPr>
              <a:t>C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F</a:t>
            </a:r>
            <a:r>
              <a:rPr lang="ja-JP" altLang="en-US" sz="2400" dirty="0">
                <a:latin typeface="Noto Sans JP"/>
              </a:rPr>
              <a:t>：</a:t>
            </a:r>
            <a:r>
              <a:rPr lang="en-US" altLang="ja-JP" sz="2400" dirty="0">
                <a:latin typeface="Noto Sans JP"/>
              </a:rPr>
              <a:t>7+1=</a:t>
            </a:r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8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F2D1C3-6AC0-884D-2EB2-E82FFE6CC43B}"/>
              </a:ext>
            </a:extLst>
          </p:cNvPr>
          <p:cNvSpPr txBox="1"/>
          <p:nvPr/>
        </p:nvSpPr>
        <p:spPr>
          <a:xfrm>
            <a:off x="8453136" y="3557129"/>
            <a:ext cx="2838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Noto Sans JP"/>
              </a:rPr>
              <a:t>A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D</a:t>
            </a:r>
            <a:r>
              <a:rPr lang="ja-JP" altLang="en-US" sz="2400" dirty="0">
                <a:latin typeface="Noto Sans JP"/>
              </a:rPr>
              <a:t>：</a:t>
            </a:r>
            <a:r>
              <a:rPr lang="en-US" altLang="ja-JP" sz="2400" dirty="0">
                <a:latin typeface="Noto Sans JP"/>
              </a:rPr>
              <a:t>2+4+3=</a:t>
            </a:r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9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51DF5DDC-2AE2-084E-E154-37319736CC22}"/>
              </a:ext>
            </a:extLst>
          </p:cNvPr>
          <p:cNvSpPr/>
          <p:nvPr/>
        </p:nvSpPr>
        <p:spPr>
          <a:xfrm>
            <a:off x="9131474" y="3233825"/>
            <a:ext cx="526093" cy="323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10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F0F66E2-210F-25A4-95A8-4BD5CE700CB0}"/>
              </a:ext>
            </a:extLst>
          </p:cNvPr>
          <p:cNvSpPr txBox="1"/>
          <p:nvPr/>
        </p:nvSpPr>
        <p:spPr>
          <a:xfrm>
            <a:off x="1740309" y="2606847"/>
            <a:ext cx="8032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【IT</a:t>
            </a:r>
            <a:r>
              <a:rPr lang="ja-JP" altLang="en-US" dirty="0">
                <a:hlinkClick r:id="rId3"/>
              </a:rPr>
              <a:t>パスポート試験</a:t>
            </a:r>
            <a:r>
              <a:rPr lang="en-US" altLang="ja-JP" dirty="0">
                <a:hlinkClick r:id="rId3"/>
              </a:rPr>
              <a:t>】</a:t>
            </a:r>
            <a:r>
              <a:rPr lang="ja-JP" altLang="en-US" dirty="0">
                <a:hlinkClick r:id="rId3"/>
              </a:rPr>
              <a:t>過去問題（問題冊子・解答例） </a:t>
            </a:r>
            <a:r>
              <a:rPr lang="en-US" altLang="ja-JP" dirty="0">
                <a:hlinkClick r:id="rId3"/>
              </a:rPr>
              <a:t>(ipa.go.jp)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A8CAC2-9208-F04F-B3B2-BF64739931F7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dirty="0">
                <a:hlinkClick r:id="rId4"/>
              </a:rPr>
              <a:t>2017h29a_ip_qs.pdf (ipa.go.jp)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276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95718" y="436934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194138E-D1C6-A3AC-8F74-ED6FE0ECF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55" y="898599"/>
            <a:ext cx="7843689" cy="536728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7160743-4C32-F692-05A8-FE336FF13DAF}"/>
              </a:ext>
            </a:extLst>
          </p:cNvPr>
          <p:cNvSpPr/>
          <p:nvPr/>
        </p:nvSpPr>
        <p:spPr>
          <a:xfrm>
            <a:off x="2685385" y="5656402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98D259-774B-B181-4A8E-5B260F7917E5}"/>
              </a:ext>
            </a:extLst>
          </p:cNvPr>
          <p:cNvSpPr txBox="1"/>
          <p:nvPr/>
        </p:nvSpPr>
        <p:spPr>
          <a:xfrm>
            <a:off x="7857757" y="5056237"/>
            <a:ext cx="2838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Noto Sans JP"/>
              </a:rPr>
              <a:t>A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C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F</a:t>
            </a:r>
            <a:r>
              <a:rPr lang="ja-JP" altLang="en-US" sz="2400" dirty="0">
                <a:latin typeface="Noto Sans JP"/>
              </a:rPr>
              <a:t>：</a:t>
            </a:r>
            <a:r>
              <a:rPr lang="en-US" altLang="ja-JP" sz="2400" dirty="0">
                <a:latin typeface="Noto Sans JP"/>
              </a:rPr>
              <a:t>2+4+2=8</a:t>
            </a:r>
          </a:p>
          <a:p>
            <a:r>
              <a:rPr lang="en-US" altLang="ja-JP" sz="2400" dirty="0">
                <a:latin typeface="Noto Sans JP"/>
              </a:rPr>
              <a:t>B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D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F</a:t>
            </a:r>
            <a:r>
              <a:rPr lang="ja-JP" altLang="en-US" sz="2400" dirty="0">
                <a:latin typeface="Noto Sans JP"/>
              </a:rPr>
              <a:t>：</a:t>
            </a:r>
            <a:r>
              <a:rPr lang="en-US" altLang="ja-JP" sz="2400" dirty="0">
                <a:latin typeface="Noto Sans JP"/>
              </a:rPr>
              <a:t>3+3+2=8</a:t>
            </a:r>
          </a:p>
          <a:p>
            <a:r>
              <a:rPr lang="en-US" altLang="ja-JP" sz="2400" dirty="0">
                <a:latin typeface="Noto Sans JP"/>
              </a:rPr>
              <a:t>B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E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G</a:t>
            </a:r>
            <a:r>
              <a:rPr lang="ja-JP" altLang="en-US" sz="2400" dirty="0">
                <a:latin typeface="Noto Sans JP"/>
              </a:rPr>
              <a:t>：</a:t>
            </a:r>
            <a:r>
              <a:rPr lang="en-US" altLang="ja-JP" sz="2400" dirty="0">
                <a:latin typeface="Noto Sans JP"/>
              </a:rPr>
              <a:t>3+1+5=</a:t>
            </a:r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9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A5482C1-4635-8BEE-3F7D-B4D33397CD82}"/>
              </a:ext>
            </a:extLst>
          </p:cNvPr>
          <p:cNvSpPr txBox="1"/>
          <p:nvPr/>
        </p:nvSpPr>
        <p:spPr>
          <a:xfrm>
            <a:off x="5456634" y="3249118"/>
            <a:ext cx="348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rgbClr val="FF0000"/>
                </a:solidFill>
                <a:latin typeface="Noto Sans JP"/>
              </a:rPr>
              <a:t>3</a:t>
            </a:r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920791B-26E9-3CD5-334F-FCBD66759B46}"/>
              </a:ext>
            </a:extLst>
          </p:cNvPr>
          <p:cNvSpPr txBox="1"/>
          <p:nvPr/>
        </p:nvSpPr>
        <p:spPr>
          <a:xfrm>
            <a:off x="6279513" y="2695120"/>
            <a:ext cx="348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rgbClr val="FF0000"/>
                </a:solidFill>
                <a:latin typeface="Noto Sans JP"/>
              </a:rPr>
              <a:t>2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FCC88D-53FE-F123-2B1E-BAB9F5D3F4CC}"/>
              </a:ext>
            </a:extLst>
          </p:cNvPr>
          <p:cNvSpPr txBox="1"/>
          <p:nvPr/>
        </p:nvSpPr>
        <p:spPr>
          <a:xfrm>
            <a:off x="5297651" y="2897431"/>
            <a:ext cx="3488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  <a:latin typeface="Noto Sans JP"/>
              </a:rPr>
              <a:t>-</a:t>
            </a:r>
            <a:endParaRPr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08AEC41-34D4-E834-A45B-60E6FD7B245D}"/>
              </a:ext>
            </a:extLst>
          </p:cNvPr>
          <p:cNvSpPr txBox="1"/>
          <p:nvPr/>
        </p:nvSpPr>
        <p:spPr>
          <a:xfrm>
            <a:off x="6427079" y="2473635"/>
            <a:ext cx="3488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  <a:latin typeface="Noto Sans JP"/>
              </a:rPr>
              <a:t>-</a:t>
            </a:r>
            <a:endParaRPr lang="ja-JP" altLang="en-US" sz="3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9ADD1A-A7BA-8471-F894-ACD0D5108339}"/>
              </a:ext>
            </a:extLst>
          </p:cNvPr>
          <p:cNvSpPr txBox="1"/>
          <p:nvPr/>
        </p:nvSpPr>
        <p:spPr>
          <a:xfrm>
            <a:off x="7838121" y="2377254"/>
            <a:ext cx="2838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Noto Sans JP"/>
              </a:rPr>
              <a:t>A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C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F</a:t>
            </a:r>
            <a:r>
              <a:rPr lang="ja-JP" altLang="en-US" sz="2400" dirty="0">
                <a:latin typeface="Noto Sans JP"/>
              </a:rPr>
              <a:t>：</a:t>
            </a:r>
            <a:r>
              <a:rPr lang="en-US" altLang="ja-JP" sz="2400" dirty="0">
                <a:latin typeface="Noto Sans JP"/>
              </a:rPr>
              <a:t>2+4+5=</a:t>
            </a:r>
            <a:r>
              <a:rPr lang="en-US" altLang="ja-JP" sz="2400" dirty="0">
                <a:solidFill>
                  <a:srgbClr val="FF0000"/>
                </a:solidFill>
                <a:latin typeface="Noto Sans JP"/>
              </a:rPr>
              <a:t>11</a:t>
            </a:r>
          </a:p>
          <a:p>
            <a:r>
              <a:rPr lang="en-US" altLang="ja-JP" sz="2400" dirty="0">
                <a:latin typeface="Noto Sans JP"/>
              </a:rPr>
              <a:t>B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D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F</a:t>
            </a:r>
            <a:r>
              <a:rPr lang="ja-JP" altLang="en-US" sz="2400" dirty="0">
                <a:latin typeface="Noto Sans JP"/>
              </a:rPr>
              <a:t>：</a:t>
            </a:r>
            <a:r>
              <a:rPr lang="en-US" altLang="ja-JP" sz="2400" dirty="0">
                <a:latin typeface="Noto Sans JP"/>
              </a:rPr>
              <a:t>3+1+5=9</a:t>
            </a:r>
          </a:p>
          <a:p>
            <a:r>
              <a:rPr lang="en-US" altLang="ja-JP" sz="2400" dirty="0">
                <a:latin typeface="Noto Sans JP"/>
              </a:rPr>
              <a:t>B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E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G</a:t>
            </a:r>
            <a:r>
              <a:rPr lang="ja-JP" altLang="en-US" sz="2400" dirty="0">
                <a:latin typeface="Noto Sans JP"/>
              </a:rPr>
              <a:t>：</a:t>
            </a:r>
            <a:r>
              <a:rPr lang="en-US" altLang="ja-JP" sz="2400" dirty="0">
                <a:latin typeface="Noto Sans JP"/>
              </a:rPr>
              <a:t>3+1+5=</a:t>
            </a:r>
            <a:r>
              <a:rPr lang="en-US" altLang="ja-JP" sz="2400" b="1" dirty="0">
                <a:latin typeface="Noto Sans JP"/>
              </a:rPr>
              <a:t>9</a:t>
            </a: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81ECAAAB-76DD-906C-71CB-4A9379C79080}"/>
              </a:ext>
            </a:extLst>
          </p:cNvPr>
          <p:cNvSpPr/>
          <p:nvPr/>
        </p:nvSpPr>
        <p:spPr>
          <a:xfrm>
            <a:off x="9381995" y="3820438"/>
            <a:ext cx="635849" cy="939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84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2147072" y="31423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2341897-BA62-EC86-3D57-2EFCC0D1D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42" y="787663"/>
            <a:ext cx="7459116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6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2147072" y="31423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2341897-BA62-EC86-3D57-2EFCC0D1D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42" y="787663"/>
            <a:ext cx="7459116" cy="552527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CF8D6CEC-E330-FA13-602E-01A0646F7D2C}"/>
              </a:ext>
            </a:extLst>
          </p:cNvPr>
          <p:cNvSpPr/>
          <p:nvPr/>
        </p:nvSpPr>
        <p:spPr>
          <a:xfrm>
            <a:off x="7821056" y="5906591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3455FE-8359-5065-4F82-6323C564CCB4}"/>
              </a:ext>
            </a:extLst>
          </p:cNvPr>
          <p:cNvSpPr txBox="1"/>
          <p:nvPr/>
        </p:nvSpPr>
        <p:spPr>
          <a:xfrm>
            <a:off x="8443873" y="2222538"/>
            <a:ext cx="35184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Noto Sans JP"/>
              </a:rPr>
              <a:t>A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C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D</a:t>
            </a:r>
            <a:r>
              <a:rPr lang="ja-JP" altLang="en-US" sz="2400" dirty="0">
                <a:latin typeface="Noto Sans JP"/>
              </a:rPr>
              <a:t>：</a:t>
            </a:r>
            <a:r>
              <a:rPr lang="en-US" altLang="ja-JP" sz="2400" dirty="0">
                <a:latin typeface="Noto Sans JP"/>
              </a:rPr>
              <a:t>5+5+10=</a:t>
            </a:r>
            <a:r>
              <a:rPr lang="en-US" altLang="ja-JP" sz="2400" dirty="0">
                <a:solidFill>
                  <a:srgbClr val="FF0000"/>
                </a:solidFill>
                <a:latin typeface="Noto Sans JP"/>
              </a:rPr>
              <a:t>20</a:t>
            </a:r>
          </a:p>
          <a:p>
            <a:r>
              <a:rPr lang="en-US" altLang="ja-JP" sz="2400" dirty="0">
                <a:latin typeface="Noto Sans JP"/>
              </a:rPr>
              <a:t>A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C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E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F</a:t>
            </a:r>
            <a:r>
              <a:rPr lang="ja-JP" altLang="en-US" sz="2400" dirty="0">
                <a:latin typeface="Noto Sans JP"/>
              </a:rPr>
              <a:t>：</a:t>
            </a:r>
            <a:r>
              <a:rPr lang="en-US" altLang="ja-JP" sz="2400" dirty="0">
                <a:latin typeface="Noto Sans JP"/>
              </a:rPr>
              <a:t>5+5+4+4=18</a:t>
            </a:r>
            <a:endParaRPr lang="en-US" altLang="ja-JP" sz="2400" dirty="0">
              <a:solidFill>
                <a:srgbClr val="FF0000"/>
              </a:solidFill>
              <a:latin typeface="Noto Sans JP"/>
            </a:endParaRPr>
          </a:p>
          <a:p>
            <a:r>
              <a:rPr lang="en-US" altLang="ja-JP" sz="2400" dirty="0">
                <a:latin typeface="Noto Sans JP"/>
              </a:rPr>
              <a:t>B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D</a:t>
            </a:r>
            <a:r>
              <a:rPr lang="ja-JP" altLang="en-US" sz="2400" dirty="0">
                <a:latin typeface="Noto Sans JP"/>
              </a:rPr>
              <a:t>：</a:t>
            </a:r>
            <a:r>
              <a:rPr lang="en-US" altLang="ja-JP" sz="2400" dirty="0">
                <a:latin typeface="Noto Sans JP"/>
              </a:rPr>
              <a:t>10+10=</a:t>
            </a:r>
            <a:r>
              <a:rPr lang="en-US" altLang="ja-JP" sz="2400" dirty="0">
                <a:solidFill>
                  <a:srgbClr val="FF0000"/>
                </a:solidFill>
                <a:latin typeface="Noto Sans JP"/>
              </a:rPr>
              <a:t>20</a:t>
            </a:r>
          </a:p>
          <a:p>
            <a:r>
              <a:rPr lang="en-US" altLang="ja-JP" sz="2400" dirty="0">
                <a:latin typeface="Noto Sans JP"/>
              </a:rPr>
              <a:t>B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E</a:t>
            </a:r>
            <a:r>
              <a:rPr lang="ja-JP" altLang="en-US" sz="2400" dirty="0">
                <a:latin typeface="Noto Sans JP"/>
              </a:rPr>
              <a:t>→</a:t>
            </a:r>
            <a:r>
              <a:rPr lang="en-US" altLang="ja-JP" sz="2400" dirty="0">
                <a:latin typeface="Noto Sans JP"/>
              </a:rPr>
              <a:t>F</a:t>
            </a:r>
            <a:r>
              <a:rPr lang="ja-JP" altLang="en-US" sz="2400" dirty="0">
                <a:latin typeface="Noto Sans JP"/>
              </a:rPr>
              <a:t>：</a:t>
            </a:r>
            <a:r>
              <a:rPr lang="en-US" altLang="ja-JP" sz="2400" dirty="0">
                <a:latin typeface="Noto Sans JP"/>
              </a:rPr>
              <a:t>10+4+4=18</a:t>
            </a:r>
          </a:p>
          <a:p>
            <a:endParaRPr lang="en-US" altLang="ja-JP" sz="2400" b="1" dirty="0">
              <a:latin typeface="Noto Sans JP"/>
            </a:endParaRPr>
          </a:p>
          <a:p>
            <a:r>
              <a:rPr lang="en-US" altLang="ja-JP" sz="2400" b="1" dirty="0">
                <a:latin typeface="Noto Sans JP"/>
              </a:rPr>
              <a:t>D</a:t>
            </a:r>
            <a:r>
              <a:rPr lang="ja-JP" altLang="en-US" sz="2400" b="1" dirty="0">
                <a:latin typeface="Noto Sans JP"/>
              </a:rPr>
              <a:t>：</a:t>
            </a:r>
            <a:r>
              <a:rPr lang="en-US" altLang="ja-JP" sz="2400" b="1" dirty="0">
                <a:latin typeface="Noto Sans JP"/>
              </a:rPr>
              <a:t>10</a:t>
            </a:r>
            <a:r>
              <a:rPr lang="ja-JP" altLang="en-US" sz="2400" b="1" dirty="0">
                <a:latin typeface="Noto Sans JP"/>
              </a:rPr>
              <a:t>日</a:t>
            </a:r>
            <a:r>
              <a:rPr lang="en-US" altLang="ja-JP" sz="2400" b="1" dirty="0">
                <a:latin typeface="Noto Sans JP"/>
              </a:rPr>
              <a:t>×20</a:t>
            </a:r>
            <a:r>
              <a:rPr lang="ja-JP" altLang="en-US" sz="2400" b="1" dirty="0">
                <a:latin typeface="Noto Sans JP"/>
              </a:rPr>
              <a:t>人</a:t>
            </a:r>
            <a:r>
              <a:rPr lang="en-US" altLang="ja-JP" sz="2400" b="1" dirty="0">
                <a:latin typeface="Noto Sans JP"/>
              </a:rPr>
              <a:t>=200</a:t>
            </a:r>
            <a:r>
              <a:rPr lang="ja-JP" altLang="en-US" sz="2400" b="1" dirty="0">
                <a:latin typeface="Noto Sans JP"/>
              </a:rPr>
              <a:t>人日</a:t>
            </a:r>
            <a:endParaRPr lang="en-US" altLang="ja-JP" sz="2400" b="1" dirty="0">
              <a:latin typeface="Noto Sans JP"/>
            </a:endParaRPr>
          </a:p>
          <a:p>
            <a:r>
              <a:rPr lang="ja-JP" altLang="en-US" sz="2400" b="1" dirty="0">
                <a:latin typeface="Noto Sans JP"/>
              </a:rPr>
              <a:t>　  </a:t>
            </a:r>
            <a:r>
              <a:rPr lang="en-US" altLang="ja-JP" sz="2400" b="1" dirty="0">
                <a:latin typeface="Noto Sans JP"/>
              </a:rPr>
              <a:t>200</a:t>
            </a:r>
            <a:r>
              <a:rPr lang="ja-JP" altLang="en-US" sz="2400" b="1" dirty="0">
                <a:latin typeface="Noto Sans JP"/>
              </a:rPr>
              <a:t>人日</a:t>
            </a:r>
            <a:r>
              <a:rPr lang="en-US" altLang="ja-JP" sz="2400" b="1" dirty="0">
                <a:latin typeface="Noto Sans JP"/>
              </a:rPr>
              <a:t>/8</a:t>
            </a:r>
            <a:r>
              <a:rPr lang="ja-JP" altLang="en-US" sz="2400" b="1" dirty="0">
                <a:latin typeface="Noto Sans JP"/>
              </a:rPr>
              <a:t>日</a:t>
            </a:r>
            <a:r>
              <a:rPr lang="en-US" altLang="ja-JP" sz="2400" b="1" dirty="0">
                <a:latin typeface="Noto Sans JP"/>
              </a:rPr>
              <a:t>=</a:t>
            </a:r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25</a:t>
            </a:r>
            <a:r>
              <a:rPr lang="ja-JP" altLang="en-US" sz="2400" b="1" dirty="0">
                <a:solidFill>
                  <a:srgbClr val="FF0000"/>
                </a:solidFill>
                <a:latin typeface="Noto Sans JP"/>
              </a:rPr>
              <a:t>人</a:t>
            </a:r>
            <a:endParaRPr lang="en-US" altLang="ja-JP" sz="2400" b="1" dirty="0">
              <a:solidFill>
                <a:srgbClr val="FF0000"/>
              </a:solidFill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166265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72163" y="46634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2</a:t>
            </a:r>
            <a:r>
              <a:rPr lang="ja-JP" altLang="en-US" sz="2400" b="1" dirty="0">
                <a:latin typeface="Noto Sans JP"/>
              </a:rPr>
              <a:t>年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808AED4-33BE-8F48-36C4-1BD4841A4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37" y="954858"/>
            <a:ext cx="7626690" cy="331295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011A70F-1857-690A-A7C1-18F9CAFDA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073" y="3912139"/>
            <a:ext cx="4105848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6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72163" y="46634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2</a:t>
            </a:r>
            <a:r>
              <a:rPr lang="ja-JP" altLang="en-US" sz="2400" b="1" dirty="0">
                <a:latin typeface="Noto Sans JP"/>
              </a:rPr>
              <a:t>年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808AED4-33BE-8F48-36C4-1BD4841A4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37" y="954858"/>
            <a:ext cx="7626690" cy="331295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011A70F-1857-690A-A7C1-18F9CAFDA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073" y="3912139"/>
            <a:ext cx="4105848" cy="1991003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800B25E-4D9C-3870-9C24-47460B561CBB}"/>
              </a:ext>
            </a:extLst>
          </p:cNvPr>
          <p:cNvSpPr/>
          <p:nvPr/>
        </p:nvSpPr>
        <p:spPr>
          <a:xfrm>
            <a:off x="1938703" y="5430601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6572B1-32AB-F11E-F539-D913A44BD351}"/>
              </a:ext>
            </a:extLst>
          </p:cNvPr>
          <p:cNvSpPr txBox="1"/>
          <p:nvPr/>
        </p:nvSpPr>
        <p:spPr>
          <a:xfrm>
            <a:off x="6210081" y="4695164"/>
            <a:ext cx="43684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作業</a:t>
            </a:r>
            <a:r>
              <a:rPr lang="en-US" altLang="ja-JP" b="1" dirty="0"/>
              <a:t>A+</a:t>
            </a:r>
            <a:r>
              <a:rPr lang="ja-JP" altLang="en-US" b="1" dirty="0"/>
              <a:t>作業</a:t>
            </a:r>
            <a:r>
              <a:rPr lang="en-US" altLang="ja-JP" b="1" dirty="0"/>
              <a:t>B</a:t>
            </a:r>
            <a:r>
              <a:rPr lang="ja-JP" altLang="en-US" b="1" dirty="0"/>
              <a:t>を終えないと、全体として作業が終了できないので全体の最短所要日数は、作業</a:t>
            </a:r>
            <a:r>
              <a:rPr lang="en-US" altLang="ja-JP" b="1" dirty="0"/>
              <a:t>A+</a:t>
            </a:r>
            <a:r>
              <a:rPr lang="ja-JP" altLang="en-US" b="1" dirty="0"/>
              <a:t>作業</a:t>
            </a:r>
            <a:r>
              <a:rPr lang="en-US" altLang="ja-JP" b="1" dirty="0"/>
              <a:t>B</a:t>
            </a:r>
            <a:r>
              <a:rPr lang="ja-JP" altLang="en-US" b="1" dirty="0"/>
              <a:t>＝</a:t>
            </a:r>
            <a:r>
              <a:rPr lang="en-US" altLang="ja-JP" b="1" dirty="0">
                <a:solidFill>
                  <a:srgbClr val="FF0000"/>
                </a:solidFill>
              </a:rPr>
              <a:t>80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80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20428" y="928008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令和元年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5CAE359-05B9-2CFB-D38C-53A95C4B1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69" y="1711313"/>
            <a:ext cx="10084062" cy="343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8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20428" y="928008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令和元年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5CAE359-05B9-2CFB-D38C-53A95C4B1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69" y="1711313"/>
            <a:ext cx="10084062" cy="343537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D454E2F5-1CDF-4A79-8FDA-4ABD0B4FC2CC}"/>
              </a:ext>
            </a:extLst>
          </p:cNvPr>
          <p:cNvSpPr/>
          <p:nvPr/>
        </p:nvSpPr>
        <p:spPr>
          <a:xfrm>
            <a:off x="1558042" y="3714537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F7DABA-50D7-8A42-D04C-3FD6302CE169}"/>
              </a:ext>
            </a:extLst>
          </p:cNvPr>
          <p:cNvSpPr txBox="1"/>
          <p:nvPr/>
        </p:nvSpPr>
        <p:spPr>
          <a:xfrm>
            <a:off x="6666977" y="3228945"/>
            <a:ext cx="42431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⇒ </a:t>
            </a:r>
            <a:r>
              <a:rPr lang="en-US" altLang="ja-JP" sz="2400" b="1" dirty="0">
                <a:solidFill>
                  <a:srgbClr val="0070C0"/>
                </a:solidFill>
                <a:latin typeface="Noto Sans JP"/>
              </a:rPr>
              <a:t>DFD</a:t>
            </a:r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（</a:t>
            </a:r>
            <a:r>
              <a:rPr lang="en-US" altLang="ja-JP" sz="2400" b="1" dirty="0">
                <a:solidFill>
                  <a:srgbClr val="0070C0"/>
                </a:solidFill>
                <a:latin typeface="Noto Sans JP"/>
              </a:rPr>
              <a:t>Data Flow Diagram</a:t>
            </a:r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）</a:t>
            </a:r>
            <a:endParaRPr lang="en-US" altLang="ja-JP" sz="2400" b="1" dirty="0">
              <a:solidFill>
                <a:srgbClr val="0070C0"/>
              </a:solidFill>
              <a:latin typeface="Noto Sans JP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B4A8D5D-5062-4485-5D5C-D62285D75569}"/>
              </a:ext>
            </a:extLst>
          </p:cNvPr>
          <p:cNvSpPr txBox="1"/>
          <p:nvPr/>
        </p:nvSpPr>
        <p:spPr>
          <a:xfrm>
            <a:off x="8397657" y="4496162"/>
            <a:ext cx="30135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⇒ ガントチャート</a:t>
            </a:r>
            <a:endParaRPr lang="en-US" altLang="ja-JP" sz="2400" b="1" dirty="0">
              <a:solidFill>
                <a:srgbClr val="0070C0"/>
              </a:solidFill>
              <a:latin typeface="Noto Sans JP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EBFEF6D-4A83-9C2B-2227-B6AF0FC7110D}"/>
              </a:ext>
            </a:extLst>
          </p:cNvPr>
          <p:cNvSpPr txBox="1"/>
          <p:nvPr/>
        </p:nvSpPr>
        <p:spPr>
          <a:xfrm>
            <a:off x="2317315" y="5145177"/>
            <a:ext cx="8354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⇒ 統一モデリング言語（</a:t>
            </a:r>
            <a:r>
              <a:rPr lang="en-US" altLang="ja-JP" sz="2400" b="1" dirty="0">
                <a:solidFill>
                  <a:srgbClr val="0070C0"/>
                </a:solidFill>
                <a:latin typeface="Noto Sans JP"/>
              </a:rPr>
              <a:t>UML</a:t>
            </a:r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：</a:t>
            </a:r>
            <a:r>
              <a:rPr lang="en-US" altLang="ja-JP" sz="2400" b="1" dirty="0">
                <a:solidFill>
                  <a:srgbClr val="0070C0"/>
                </a:solidFill>
                <a:latin typeface="Noto Sans JP"/>
              </a:rPr>
              <a:t>Unified Modeling Language</a:t>
            </a:r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）</a:t>
            </a:r>
            <a:endParaRPr lang="en-US" altLang="ja-JP" sz="2400" b="1" dirty="0">
              <a:solidFill>
                <a:srgbClr val="0070C0"/>
              </a:solidFill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33510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47232" y="60807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 春季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21F1B5C-7E64-E8C2-A98C-F4FF403A1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167" y="1114291"/>
            <a:ext cx="9113665" cy="488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3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245</Words>
  <Application>Microsoft Office PowerPoint</Application>
  <PresentationFormat>ワイド画面</PresentationFormat>
  <Paragraphs>48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688</cp:revision>
  <dcterms:created xsi:type="dcterms:W3CDTF">2023-10-19T04:21:29Z</dcterms:created>
  <dcterms:modified xsi:type="dcterms:W3CDTF">2024-05-22T07:46:25Z</dcterms:modified>
</cp:coreProperties>
</file>